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8" r:id="rId4"/>
    <p:sldId id="262" r:id="rId5"/>
    <p:sldId id="263" r:id="rId6"/>
    <p:sldId id="258" r:id="rId7"/>
    <p:sldId id="259" r:id="rId8"/>
    <p:sldId id="264" r:id="rId9"/>
    <p:sldId id="260" r:id="rId10"/>
    <p:sldId id="261" r:id="rId11"/>
    <p:sldId id="265" r:id="rId12"/>
    <p:sldId id="276" r:id="rId13"/>
    <p:sldId id="277" r:id="rId14"/>
    <p:sldId id="266"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90658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324199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57075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2000675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703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41616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304130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424184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220176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63D0-C71A-483E-8051-E2A423FAF879}" type="datetimeFigureOut">
              <a:rPr lang="en-US" smtClean="0"/>
              <a:t>9/17/2020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282268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F63D0-C71A-483E-8051-E2A423FAF879}"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237376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F63D0-C71A-483E-8051-E2A423FAF879}" type="datetimeFigureOut">
              <a:rPr lang="en-US" smtClean="0"/>
              <a:t>9/17/2020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2447955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EF63D0-C71A-483E-8051-E2A423FAF879}" type="datetimeFigureOut">
              <a:rPr lang="en-US" smtClean="0"/>
              <a:t>9/17/2020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366446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F63D0-C71A-483E-8051-E2A423FAF879}" type="datetimeFigureOut">
              <a:rPr lang="en-US" smtClean="0"/>
              <a:t>9/17/2020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322587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EF63D0-C71A-483E-8051-E2A423FAF879}"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312745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F63D0-C71A-483E-8051-E2A423FAF879}" type="datetimeFigureOut">
              <a:rPr lang="en-US" smtClean="0"/>
              <a:t>9/17/2020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7A887-E546-4217-BBE9-9DC9C24165CD}" type="slidenum">
              <a:rPr lang="en-US" smtClean="0"/>
              <a:t>‹#›</a:t>
            </a:fld>
            <a:endParaRPr lang="en-US"/>
          </a:p>
        </p:txBody>
      </p:sp>
    </p:spTree>
    <p:extLst>
      <p:ext uri="{BB962C8B-B14F-4D97-AF65-F5344CB8AC3E}">
        <p14:creationId xmlns:p14="http://schemas.microsoft.com/office/powerpoint/2010/main" val="162293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EF63D0-C71A-483E-8051-E2A423FAF879}" type="datetimeFigureOut">
              <a:rPr lang="en-US" smtClean="0"/>
              <a:t>9/17/2020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D7A887-E546-4217-BBE9-9DC9C24165CD}" type="slidenum">
              <a:rPr lang="en-US" smtClean="0"/>
              <a:t>‹#›</a:t>
            </a:fld>
            <a:endParaRPr lang="en-US"/>
          </a:p>
        </p:txBody>
      </p:sp>
    </p:spTree>
    <p:extLst>
      <p:ext uri="{BB962C8B-B14F-4D97-AF65-F5344CB8AC3E}">
        <p14:creationId xmlns:p14="http://schemas.microsoft.com/office/powerpoint/2010/main" val="42202241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3FEE-0608-44AA-A81D-142295EC18D1}"/>
              </a:ext>
            </a:extLst>
          </p:cNvPr>
          <p:cNvSpPr>
            <a:spLocks noGrp="1"/>
          </p:cNvSpPr>
          <p:nvPr>
            <p:ph type="ctrTitle"/>
          </p:nvPr>
        </p:nvSpPr>
        <p:spPr>
          <a:xfrm>
            <a:off x="942830" y="648854"/>
            <a:ext cx="8001000" cy="1900382"/>
          </a:xfrm>
        </p:spPr>
        <p:txBody>
          <a:bodyPr>
            <a:normAutofit fontScale="90000"/>
          </a:bodyPr>
          <a:lstStyle/>
          <a:p>
            <a:pPr algn="ctr"/>
            <a:r>
              <a:rPr lang="en-US" sz="4000" b="1" dirty="0" smtClean="0">
                <a:latin typeface="Times New Roman" panose="02020603050405020304" pitchFamily="18" charset="0"/>
                <a:ea typeface="Tahoma" panose="020B0604030504040204" pitchFamily="34" charset="0"/>
                <a:cs typeface="Times New Roman" panose="02020603050405020304" pitchFamily="18" charset="0"/>
              </a:rPr>
              <a:t>CHƯƠNG 4</a:t>
            </a:r>
            <a:br>
              <a:rPr lang="en-US" sz="4000" b="1" dirty="0" smtClean="0">
                <a:latin typeface="Times New Roman" panose="02020603050405020304" pitchFamily="18" charset="0"/>
                <a:ea typeface="Tahoma" panose="020B0604030504040204" pitchFamily="34" charset="0"/>
                <a:cs typeface="Times New Roman" panose="02020603050405020304" pitchFamily="18" charset="0"/>
              </a:rPr>
            </a:br>
            <a:r>
              <a:rPr lang="en-US" sz="4000" b="1" dirty="0" smtClean="0">
                <a:latin typeface="Times New Roman" panose="02020603050405020304" pitchFamily="18" charset="0"/>
                <a:ea typeface="Tahoma" panose="020B0604030504040204" pitchFamily="34" charset="0"/>
                <a:cs typeface="Times New Roman" panose="02020603050405020304" pitchFamily="18" charset="0"/>
              </a:rPr>
              <a:t>PHÂN </a:t>
            </a:r>
            <a:r>
              <a:rPr lang="en-US" sz="4000" b="1" dirty="0">
                <a:latin typeface="Times New Roman" panose="02020603050405020304" pitchFamily="18" charset="0"/>
                <a:ea typeface="Tahoma" panose="020B0604030504040204" pitchFamily="34" charset="0"/>
                <a:cs typeface="Times New Roman" panose="02020603050405020304" pitchFamily="18" charset="0"/>
              </a:rPr>
              <a:t>TÍCH ĐỘ PHỨC TẠP CỦA MỘT SỐ GIẢI THUẬT</a:t>
            </a:r>
          </a:p>
        </p:txBody>
      </p:sp>
    </p:spTree>
    <p:extLst>
      <p:ext uri="{BB962C8B-B14F-4D97-AF65-F5344CB8AC3E}">
        <p14:creationId xmlns:p14="http://schemas.microsoft.com/office/powerpoint/2010/main" val="236205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67453-93CC-4BA9-9181-58052DB3082D}"/>
              </a:ext>
            </a:extLst>
          </p:cNvPr>
          <p:cNvSpPr>
            <a:spLocks noGrp="1"/>
          </p:cNvSpPr>
          <p:nvPr>
            <p:ph idx="1"/>
          </p:nvPr>
        </p:nvSpPr>
        <p:spPr>
          <a:xfrm>
            <a:off x="871298" y="600363"/>
            <a:ext cx="8596668" cy="5264727"/>
          </a:xfrm>
        </p:spPr>
        <p:txBody>
          <a:bodyPr/>
          <a:lstStyle/>
          <a:p>
            <a:pPr marL="0" indent="0">
              <a:buNone/>
            </a:pPr>
            <a:r>
              <a:rPr lang="en-US">
                <a:latin typeface="Times New Roman" panose="02020603050405020304" pitchFamily="18" charset="0"/>
                <a:cs typeface="Times New Roman" panose="02020603050405020304" pitchFamily="18" charset="0"/>
              </a:rPr>
              <a:t>Ma trận lúc này trở thành:</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buNone/>
            </a:pPr>
            <a:r>
              <a:rPr lang="vi-VN" sz="2400">
                <a:latin typeface="Times New Roman" panose="02020603050405020304" pitchFamily="18" charset="0"/>
                <a:cs typeface="Times New Roman" panose="02020603050405020304" pitchFamily="18" charset="0"/>
              </a:rPr>
              <a:t>Tiếp theo, ta duyệt tới C = 2.</a:t>
            </a:r>
            <a:endParaRPr lang="en-US" sz="2400">
              <a:latin typeface="Times New Roman" panose="02020603050405020304" pitchFamily="18" charset="0"/>
              <a:cs typeface="Times New Roman" panose="02020603050405020304" pitchFamily="18" charset="0"/>
            </a:endParaRPr>
          </a:p>
          <a:p>
            <a:pPr marL="0" indent="0">
              <a:buNone/>
            </a:pPr>
            <a:r>
              <a:rPr lang="vi-VN" sz="2400">
                <a:latin typeface="Times New Roman" panose="02020603050405020304" pitchFamily="18" charset="0"/>
                <a:cs typeface="Times New Roman" panose="02020603050405020304" pitchFamily="18" charset="0"/>
              </a:rPr>
              <a:t>Đường đi từ 3 tới 1 </a:t>
            </a:r>
            <a:r>
              <a:rPr lang="en-US" sz="2400">
                <a:latin typeface="Times New Roman" panose="02020603050405020304" pitchFamily="18" charset="0"/>
                <a:cs typeface="Times New Roman" panose="02020603050405020304" pitchFamily="18" charset="0"/>
              </a:rPr>
              <a:t>có </a:t>
            </a:r>
            <a:r>
              <a:rPr lang="vi-VN" sz="2400">
                <a:latin typeface="Times New Roman" panose="02020603050405020304" pitchFamily="18" charset="0"/>
                <a:cs typeface="Times New Roman" panose="02020603050405020304" pitchFamily="18" charset="0"/>
              </a:rPr>
              <a:t>độ dài </a:t>
            </a:r>
            <a:r>
              <a:rPr lang="en-US" sz="2400">
                <a:latin typeface="Times New Roman" panose="02020603050405020304" pitchFamily="18" charset="0"/>
                <a:cs typeface="Times New Roman" panose="02020603050405020304" pitchFamily="18" charset="0"/>
              </a:rPr>
              <a:t>(2+5=7</a:t>
            </a: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&lt;∞.(chọn)</a:t>
            </a:r>
          </a:p>
          <a:p>
            <a:pPr marL="0" indent="0">
              <a:buNone/>
            </a:pPr>
            <a:r>
              <a:rPr lang="en-US" sz="2400">
                <a:latin typeface="Times New Roman" panose="02020603050405020304" pitchFamily="18" charset="0"/>
                <a:cs typeface="Times New Roman" panose="02020603050405020304" pitchFamily="18" charset="0"/>
              </a:rPr>
              <a:t>Đường đi </a:t>
            </a:r>
            <a:r>
              <a:rPr lang="vi-VN" sz="2400">
                <a:latin typeface="Times New Roman" panose="02020603050405020304" pitchFamily="18" charset="0"/>
                <a:cs typeface="Times New Roman" panose="02020603050405020304" pitchFamily="18" charset="0"/>
              </a:rPr>
              <a:t>từ 3 tới 5 </a:t>
            </a:r>
            <a:r>
              <a:rPr lang="en-US" sz="2400">
                <a:latin typeface="Times New Roman" panose="02020603050405020304" pitchFamily="18" charset="0"/>
                <a:cs typeface="Times New Roman" panose="02020603050405020304" pitchFamily="18" charset="0"/>
              </a:rPr>
              <a:t>có </a:t>
            </a:r>
            <a:r>
              <a:rPr lang="vi-VN" sz="2400">
                <a:latin typeface="Times New Roman" panose="02020603050405020304" pitchFamily="18" charset="0"/>
                <a:cs typeface="Times New Roman" panose="02020603050405020304" pitchFamily="18" charset="0"/>
              </a:rPr>
              <a:t>độ dài </a:t>
            </a:r>
            <a:r>
              <a:rPr lang="en-US" sz="2400">
                <a:latin typeface="Times New Roman" panose="02020603050405020304" pitchFamily="18" charset="0"/>
                <a:cs typeface="Times New Roman" panose="02020603050405020304" pitchFamily="18" charset="0"/>
              </a:rPr>
              <a:t>(2+6=8</a:t>
            </a: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&lt;∞</a:t>
            </a: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(chọn)</a:t>
            </a:r>
          </a:p>
          <a:p>
            <a:pPr marL="0" indent="0">
              <a:buNone/>
            </a:pPr>
            <a:r>
              <a:rPr lang="vi-VN" sz="2400">
                <a:latin typeface="Times New Roman" panose="02020603050405020304" pitchFamily="18" charset="0"/>
                <a:cs typeface="Times New Roman" panose="02020603050405020304" pitchFamily="18" charset="0"/>
              </a:rPr>
              <a:t>Đường đi từ 3 tới 4</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độ dài (2 + </a:t>
            </a:r>
            <a:r>
              <a:rPr lang="en-US" sz="2400">
                <a:latin typeface="Times New Roman" panose="02020603050405020304" pitchFamily="18" charset="0"/>
                <a:cs typeface="Times New Roman" panose="02020603050405020304" pitchFamily="18" charset="0"/>
              </a:rPr>
              <a:t>14&gt;7</a:t>
            </a: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(không chọn)</a:t>
            </a:r>
          </a:p>
        </p:txBody>
      </p:sp>
      <p:pic>
        <p:nvPicPr>
          <p:cNvPr id="4" name="image2.png">
            <a:extLst>
              <a:ext uri="{FF2B5EF4-FFF2-40B4-BE49-F238E27FC236}">
                <a16:creationId xmlns:a16="http://schemas.microsoft.com/office/drawing/2014/main" id="{65E95D4F-8233-47EF-BCA6-7449051B3387}"/>
              </a:ext>
            </a:extLst>
          </p:cNvPr>
          <p:cNvPicPr/>
          <p:nvPr/>
        </p:nvPicPr>
        <p:blipFill>
          <a:blip r:embed="rId2"/>
          <a:srcRect/>
          <a:stretch>
            <a:fillRect/>
          </a:stretch>
        </p:blipFill>
        <p:spPr>
          <a:xfrm>
            <a:off x="5366038" y="932873"/>
            <a:ext cx="3704070" cy="2299854"/>
          </a:xfrm>
          <a:prstGeom prst="rect">
            <a:avLst/>
          </a:prstGeom>
          <a:ln/>
        </p:spPr>
      </p:pic>
      <p:pic>
        <p:nvPicPr>
          <p:cNvPr id="5" name="image3.png">
            <a:extLst>
              <a:ext uri="{FF2B5EF4-FFF2-40B4-BE49-F238E27FC236}">
                <a16:creationId xmlns:a16="http://schemas.microsoft.com/office/drawing/2014/main" id="{F8883D44-8718-4687-9131-046FDE6C4BD3}"/>
              </a:ext>
            </a:extLst>
          </p:cNvPr>
          <p:cNvPicPr/>
          <p:nvPr/>
        </p:nvPicPr>
        <p:blipFill>
          <a:blip r:embed="rId3"/>
          <a:srcRect/>
          <a:stretch>
            <a:fillRect/>
          </a:stretch>
        </p:blipFill>
        <p:spPr>
          <a:xfrm>
            <a:off x="1080654" y="1237673"/>
            <a:ext cx="3499005" cy="2108011"/>
          </a:xfrm>
          <a:prstGeom prst="rect">
            <a:avLst/>
          </a:prstGeom>
          <a:ln/>
        </p:spPr>
      </p:pic>
    </p:spTree>
    <p:extLst>
      <p:ext uri="{BB962C8B-B14F-4D97-AF65-F5344CB8AC3E}">
        <p14:creationId xmlns:p14="http://schemas.microsoft.com/office/powerpoint/2010/main" val="365107015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wipe(down)">
                                      <p:cBhvr>
                                        <p:cTn id="14" dur="500"/>
                                        <p:tgtEl>
                                          <p:spTgt spid="3">
                                            <p:txEl>
                                              <p:pRg st="8" end="8"/>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down)">
                                      <p:cBhvr>
                                        <p:cTn id="17" dur="500"/>
                                        <p:tgtEl>
                                          <p:spTgt spid="3">
                                            <p:txEl>
                                              <p:pRg st="9" end="9"/>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wipe(down)">
                                      <p:cBhvr>
                                        <p:cTn id="20" dur="500"/>
                                        <p:tgtEl>
                                          <p:spTgt spid="3">
                                            <p:txEl>
                                              <p:pRg st="10" end="10"/>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wipe(down)">
                                      <p:cBhvr>
                                        <p:cTn id="2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F67D8-0821-46E5-A5A6-7D00A89F067F}"/>
              </a:ext>
            </a:extLst>
          </p:cNvPr>
          <p:cNvSpPr>
            <a:spLocks noGrp="1"/>
          </p:cNvSpPr>
          <p:nvPr>
            <p:ph idx="1"/>
          </p:nvPr>
        </p:nvSpPr>
        <p:spPr>
          <a:xfrm>
            <a:off x="677334" y="415637"/>
            <a:ext cx="8596668" cy="5625726"/>
          </a:xfrm>
        </p:spPr>
        <p:txBody>
          <a:bodyPr/>
          <a:lstStyle/>
          <a:p>
            <a:pPr marL="0" indent="0">
              <a:buNone/>
            </a:pPr>
            <a:r>
              <a:rPr lang="en-US">
                <a:latin typeface="Times New Roman" panose="02020603050405020304" pitchFamily="18" charset="0"/>
                <a:cs typeface="Times New Roman" panose="02020603050405020304" pitchFamily="18" charset="0"/>
              </a:rPr>
              <a:t>Ma trận lúc này là:</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Tiếp theo, ta chọn C=3.</a:t>
            </a:r>
          </a:p>
          <a:p>
            <a:pPr marL="0" indent="0">
              <a:buNone/>
            </a:pPr>
            <a:r>
              <a:rPr lang="en-US" sz="2400">
                <a:latin typeface="Times New Roman" panose="02020603050405020304" pitchFamily="18" charset="0"/>
                <a:cs typeface="Times New Roman" panose="02020603050405020304" pitchFamily="18" charset="0"/>
              </a:rPr>
              <a:t>Đường đi từ 2 tới 4 có độ dài (2+7=9) &lt;14. (chọn)</a:t>
            </a:r>
          </a:p>
          <a:p>
            <a:pPr marL="0" indent="0">
              <a:buNone/>
            </a:pPr>
            <a:r>
              <a:rPr lang="en-US" sz="2400">
                <a:latin typeface="Times New Roman" panose="02020603050405020304" pitchFamily="18" charset="0"/>
                <a:cs typeface="Times New Roman" panose="02020603050405020304" pitchFamily="18" charset="0"/>
              </a:rPr>
              <a:t>Đường đi từ 1 tới 4 có độ dài (7+7=14)&gt;9. (không chọn)</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4" name="image6.png">
            <a:extLst>
              <a:ext uri="{FF2B5EF4-FFF2-40B4-BE49-F238E27FC236}">
                <a16:creationId xmlns:a16="http://schemas.microsoft.com/office/drawing/2014/main" id="{E4C06E77-2840-4D7D-BA17-96FBC4D3D4A2}"/>
              </a:ext>
            </a:extLst>
          </p:cNvPr>
          <p:cNvPicPr/>
          <p:nvPr/>
        </p:nvPicPr>
        <p:blipFill>
          <a:blip r:embed="rId2"/>
          <a:srcRect/>
          <a:stretch>
            <a:fillRect/>
          </a:stretch>
        </p:blipFill>
        <p:spPr>
          <a:xfrm>
            <a:off x="5385493" y="816637"/>
            <a:ext cx="3888509" cy="2207490"/>
          </a:xfrm>
          <a:prstGeom prst="rect">
            <a:avLst/>
          </a:prstGeom>
          <a:ln/>
        </p:spPr>
      </p:pic>
      <p:pic>
        <p:nvPicPr>
          <p:cNvPr id="6" name="image3.png">
            <a:extLst>
              <a:ext uri="{FF2B5EF4-FFF2-40B4-BE49-F238E27FC236}">
                <a16:creationId xmlns:a16="http://schemas.microsoft.com/office/drawing/2014/main" id="{34ED6DBB-3868-4CD6-8F95-922DDDDC870C}"/>
              </a:ext>
            </a:extLst>
          </p:cNvPr>
          <p:cNvPicPr/>
          <p:nvPr/>
        </p:nvPicPr>
        <p:blipFill>
          <a:blip r:embed="rId3"/>
          <a:srcRect/>
          <a:stretch>
            <a:fillRect/>
          </a:stretch>
        </p:blipFill>
        <p:spPr>
          <a:xfrm>
            <a:off x="868218" y="866376"/>
            <a:ext cx="3499005" cy="2108011"/>
          </a:xfrm>
          <a:prstGeom prst="rect">
            <a:avLst/>
          </a:prstGeom>
          <a:ln/>
        </p:spPr>
      </p:pic>
    </p:spTree>
    <p:extLst>
      <p:ext uri="{BB962C8B-B14F-4D97-AF65-F5344CB8AC3E}">
        <p14:creationId xmlns:p14="http://schemas.microsoft.com/office/powerpoint/2010/main" val="306653811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1000"/>
                                        <p:tgtEl>
                                          <p:spTgt spid="3">
                                            <p:txEl>
                                              <p:pRg st="9" end="9"/>
                                            </p:txEl>
                                          </p:spTgt>
                                        </p:tgtEl>
                                      </p:cBhvr>
                                    </p:animEffect>
                                    <p:anim calcmode="lin" valueType="num">
                                      <p:cBhvr>
                                        <p:cTn id="2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92453-0325-426D-BF7E-0461C72AB8E1}"/>
              </a:ext>
            </a:extLst>
          </p:cNvPr>
          <p:cNvSpPr>
            <a:spLocks noGrp="1"/>
          </p:cNvSpPr>
          <p:nvPr>
            <p:ph idx="1"/>
          </p:nvPr>
        </p:nvSpPr>
        <p:spPr>
          <a:xfrm>
            <a:off x="621916" y="360219"/>
            <a:ext cx="8596668" cy="5671907"/>
          </a:xfrm>
        </p:spPr>
        <p:txBody>
          <a:bodyPr/>
          <a:lstStyle/>
          <a:p>
            <a:r>
              <a:rPr lang="en-US">
                <a:latin typeface="Times New Roman" panose="02020603050405020304" pitchFamily="18" charset="0"/>
                <a:cs typeface="Times New Roman" panose="02020603050405020304" pitchFamily="18" charset="0"/>
              </a:rPr>
              <a:t>Ma trận lúc này trở thành</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Ta chọn C=4 </a:t>
            </a:r>
          </a:p>
          <a:p>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từ 1 đến 3 (9+7=16)&gt; 7.(không chọn)</a:t>
            </a:r>
          </a:p>
          <a:p>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từ 1 đến 5 (9+2=11)&gt;1.(không chọn)</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image3.png">
            <a:extLst>
              <a:ext uri="{FF2B5EF4-FFF2-40B4-BE49-F238E27FC236}">
                <a16:creationId xmlns:a16="http://schemas.microsoft.com/office/drawing/2014/main" id="{210729CE-95FC-4BAF-B80B-071C6E143982}"/>
              </a:ext>
            </a:extLst>
          </p:cNvPr>
          <p:cNvPicPr/>
          <p:nvPr/>
        </p:nvPicPr>
        <p:blipFill>
          <a:blip r:embed="rId2"/>
          <a:srcRect/>
          <a:stretch>
            <a:fillRect/>
          </a:stretch>
        </p:blipFill>
        <p:spPr>
          <a:xfrm>
            <a:off x="1154546" y="755540"/>
            <a:ext cx="3499005" cy="2108011"/>
          </a:xfrm>
          <a:prstGeom prst="rect">
            <a:avLst/>
          </a:prstGeom>
          <a:ln/>
        </p:spPr>
      </p:pic>
      <p:pic>
        <p:nvPicPr>
          <p:cNvPr id="9" name="Picture 8">
            <a:extLst>
              <a:ext uri="{FF2B5EF4-FFF2-40B4-BE49-F238E27FC236}">
                <a16:creationId xmlns:a16="http://schemas.microsoft.com/office/drawing/2014/main" id="{7B536C6C-1F2A-4A83-9E6C-A7C251397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268" y="651980"/>
            <a:ext cx="4389500" cy="2469094"/>
          </a:xfrm>
          <a:prstGeom prst="rect">
            <a:avLst/>
          </a:prstGeom>
        </p:spPr>
      </p:pic>
    </p:spTree>
    <p:extLst>
      <p:ext uri="{BB962C8B-B14F-4D97-AF65-F5344CB8AC3E}">
        <p14:creationId xmlns:p14="http://schemas.microsoft.com/office/powerpoint/2010/main" val="42146367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 calcmode="lin" valueType="num">
                                      <p:cBhvr additive="base">
                                        <p:cTn id="1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calcmode="lin" valueType="num">
                                      <p:cBhvr additive="base">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ABA2D-F159-4FAA-A72F-648DEC2C07FD}"/>
              </a:ext>
            </a:extLst>
          </p:cNvPr>
          <p:cNvSpPr>
            <a:spLocks noGrp="1"/>
          </p:cNvSpPr>
          <p:nvPr>
            <p:ph idx="1"/>
          </p:nvPr>
        </p:nvSpPr>
        <p:spPr>
          <a:xfrm>
            <a:off x="677334" y="461819"/>
            <a:ext cx="8596668" cy="5579544"/>
          </a:xfrm>
        </p:spPr>
        <p:txBody>
          <a:bodyPr/>
          <a:lstStyle/>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Ta chọn tiếp C=5</a:t>
            </a:r>
          </a:p>
          <a:p>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từ 1 đến 4 (1+2=3)&lt;9.(chọn)</a:t>
            </a:r>
          </a:p>
          <a:p>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từ 2 đến 4 (5+1+2=8)&lt;9.(chọn)</a:t>
            </a:r>
          </a:p>
          <a:p>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p>
        </p:txBody>
      </p:sp>
      <p:pic>
        <p:nvPicPr>
          <p:cNvPr id="6" name="Picture 5">
            <a:extLst>
              <a:ext uri="{FF2B5EF4-FFF2-40B4-BE49-F238E27FC236}">
                <a16:creationId xmlns:a16="http://schemas.microsoft.com/office/drawing/2014/main" id="{CB69AF33-1F5F-4317-8391-AFF9D0BB6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13" y="461819"/>
            <a:ext cx="4389500" cy="2469094"/>
          </a:xfrm>
          <a:prstGeom prst="rect">
            <a:avLst/>
          </a:prstGeom>
        </p:spPr>
      </p:pic>
      <p:pic>
        <p:nvPicPr>
          <p:cNvPr id="7" name="image3.png">
            <a:extLst>
              <a:ext uri="{FF2B5EF4-FFF2-40B4-BE49-F238E27FC236}">
                <a16:creationId xmlns:a16="http://schemas.microsoft.com/office/drawing/2014/main" id="{54CB0310-FB7C-4BC7-9EDB-C208FAA36B23}"/>
              </a:ext>
            </a:extLst>
          </p:cNvPr>
          <p:cNvPicPr/>
          <p:nvPr/>
        </p:nvPicPr>
        <p:blipFill>
          <a:blip r:embed="rId3"/>
          <a:srcRect/>
          <a:stretch>
            <a:fillRect/>
          </a:stretch>
        </p:blipFill>
        <p:spPr>
          <a:xfrm>
            <a:off x="840510" y="552340"/>
            <a:ext cx="3499005" cy="2108011"/>
          </a:xfrm>
          <a:prstGeom prst="rect">
            <a:avLst/>
          </a:prstGeom>
          <a:ln/>
        </p:spPr>
      </p:pic>
    </p:spTree>
    <p:extLst>
      <p:ext uri="{BB962C8B-B14F-4D97-AF65-F5344CB8AC3E}">
        <p14:creationId xmlns:p14="http://schemas.microsoft.com/office/powerpoint/2010/main" val="6283181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08AF8-146F-4F42-AFF4-34544DB2C89E}"/>
              </a:ext>
            </a:extLst>
          </p:cNvPr>
          <p:cNvSpPr>
            <a:spLocks noGrp="1"/>
          </p:cNvSpPr>
          <p:nvPr>
            <p:ph idx="1"/>
          </p:nvPr>
        </p:nvSpPr>
        <p:spPr>
          <a:xfrm>
            <a:off x="492607" y="544945"/>
            <a:ext cx="8596668" cy="5551835"/>
          </a:xfrm>
        </p:spPr>
        <p:txBody>
          <a:bodyPr/>
          <a:lstStyle/>
          <a:p>
            <a:pPr marL="0" indent="0">
              <a:buNone/>
            </a:pPr>
            <a:r>
              <a:rPr lang="en-US" sz="2400">
                <a:latin typeface="Times New Roman" panose="02020603050405020304" pitchFamily="18" charset="0"/>
                <a:cs typeface="Times New Roman" panose="02020603050405020304" pitchFamily="18" charset="0"/>
              </a:rPr>
              <a:t>Sau khi chọn đủ 5 đỉnh làm trung gian t có ma trận:</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2400">
                <a:latin typeface="Times New Roman" panose="02020603050405020304" pitchFamily="18" charset="0"/>
                <a:cs typeface="Times New Roman" panose="02020603050405020304" pitchFamily="18" charset="0"/>
              </a:rPr>
              <a:t>Ma trận ban đầu </a:t>
            </a:r>
          </a:p>
          <a:p>
            <a:endParaRPr lang="en-US"/>
          </a:p>
          <a:p>
            <a:endParaRPr lang="en-US"/>
          </a:p>
          <a:p>
            <a:endParaRPr lang="en-US"/>
          </a:p>
          <a:p>
            <a:endParaRPr lang="en-US"/>
          </a:p>
          <a:p>
            <a:endParaRPr lang="en-US"/>
          </a:p>
          <a:p>
            <a:endParaRPr lang="en-US"/>
          </a:p>
          <a:p>
            <a:endParaRPr lang="en-US"/>
          </a:p>
        </p:txBody>
      </p:sp>
      <p:pic>
        <p:nvPicPr>
          <p:cNvPr id="6" name="image4.png">
            <a:extLst>
              <a:ext uri="{FF2B5EF4-FFF2-40B4-BE49-F238E27FC236}">
                <a16:creationId xmlns:a16="http://schemas.microsoft.com/office/drawing/2014/main" id="{0EA61027-7E4E-4E9F-AD38-C7F19BE1C212}"/>
              </a:ext>
            </a:extLst>
          </p:cNvPr>
          <p:cNvPicPr/>
          <p:nvPr/>
        </p:nvPicPr>
        <p:blipFill>
          <a:blip r:embed="rId2"/>
          <a:srcRect/>
          <a:stretch>
            <a:fillRect/>
          </a:stretch>
        </p:blipFill>
        <p:spPr>
          <a:xfrm>
            <a:off x="2991888" y="1050346"/>
            <a:ext cx="3777672" cy="2096652"/>
          </a:xfrm>
          <a:prstGeom prst="rect">
            <a:avLst/>
          </a:prstGeom>
          <a:ln/>
        </p:spPr>
      </p:pic>
      <p:pic>
        <p:nvPicPr>
          <p:cNvPr id="5" name="image5.png">
            <a:extLst>
              <a:ext uri="{FF2B5EF4-FFF2-40B4-BE49-F238E27FC236}">
                <a16:creationId xmlns:a16="http://schemas.microsoft.com/office/drawing/2014/main" id="{B74CEA08-CB40-4F67-9AA6-05E4E522365C}"/>
              </a:ext>
            </a:extLst>
          </p:cNvPr>
          <p:cNvPicPr/>
          <p:nvPr/>
        </p:nvPicPr>
        <p:blipFill>
          <a:blip r:embed="rId3"/>
          <a:srcRect/>
          <a:stretch>
            <a:fillRect/>
          </a:stretch>
        </p:blipFill>
        <p:spPr>
          <a:xfrm>
            <a:off x="3233917" y="3652399"/>
            <a:ext cx="3293615" cy="2032987"/>
          </a:xfrm>
          <a:prstGeom prst="rect">
            <a:avLst/>
          </a:prstGeom>
          <a:ln/>
        </p:spPr>
      </p:pic>
    </p:spTree>
    <p:extLst>
      <p:ext uri="{BB962C8B-B14F-4D97-AF65-F5344CB8AC3E}">
        <p14:creationId xmlns:p14="http://schemas.microsoft.com/office/powerpoint/2010/main" val="32286980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4515-6D3E-4A2B-ADF1-2C2DF5E0838B}"/>
              </a:ext>
            </a:extLst>
          </p:cNvPr>
          <p:cNvSpPr>
            <a:spLocks noGrp="1"/>
          </p:cNvSpPr>
          <p:nvPr>
            <p:ph type="title"/>
          </p:nvPr>
        </p:nvSpPr>
        <p:spPr>
          <a:xfrm>
            <a:off x="677334" y="314036"/>
            <a:ext cx="8596668" cy="775855"/>
          </a:xfrm>
        </p:spPr>
        <p:txBody>
          <a:bodyPr/>
          <a:lstStyle/>
          <a:p>
            <a:r>
              <a:rPr lang="en-US">
                <a:latin typeface="Times New Roman" panose="02020603050405020304" pitchFamily="18" charset="0"/>
                <a:cs typeface="Times New Roman" panose="02020603050405020304" pitchFamily="18" charset="0"/>
              </a:rPr>
              <a:t>Phân tích độ phức tạp của thuật toán</a:t>
            </a:r>
          </a:p>
        </p:txBody>
      </p:sp>
      <p:sp>
        <p:nvSpPr>
          <p:cNvPr id="3" name="Content Placeholder 2">
            <a:extLst>
              <a:ext uri="{FF2B5EF4-FFF2-40B4-BE49-F238E27FC236}">
                <a16:creationId xmlns:a16="http://schemas.microsoft.com/office/drawing/2014/main" id="{23B80CF1-5AB0-4625-BDD8-3AE99BE37FD3}"/>
              </a:ext>
            </a:extLst>
          </p:cNvPr>
          <p:cNvSpPr>
            <a:spLocks noGrp="1"/>
          </p:cNvSpPr>
          <p:nvPr>
            <p:ph idx="1"/>
          </p:nvPr>
        </p:nvSpPr>
        <p:spPr>
          <a:xfrm>
            <a:off x="677334" y="1015279"/>
            <a:ext cx="8882302" cy="4690062"/>
          </a:xfrm>
          <a:ln>
            <a:solidFill>
              <a:srgbClr val="FFFFFF"/>
            </a:solidFill>
          </a:ln>
        </p:spPr>
        <p:txBody>
          <a:bodyPr>
            <a:noAutofit/>
          </a:bodyPr>
          <a:lstStyle/>
          <a:p>
            <a:pPr marL="0" indent="0">
              <a:spcBef>
                <a:spcPts val="0"/>
              </a:spcBef>
              <a:buNone/>
            </a:pPr>
            <a:r>
              <a:rPr lang="en-US">
                <a:latin typeface="Times New Roman" panose="02020603050405020304" pitchFamily="18" charset="0"/>
                <a:cs typeface="Times New Roman" panose="02020603050405020304" pitchFamily="18" charset="0"/>
              </a:rPr>
              <a:t>void Floyd_Warshall() {</a:t>
            </a:r>
          </a:p>
          <a:p>
            <a:pPr marL="0" indent="0">
              <a:spcBef>
                <a:spcPts val="0"/>
              </a:spcBef>
              <a:buNone/>
            </a:pPr>
            <a:r>
              <a:rPr lang="en-US">
                <a:latin typeface="Times New Roman" panose="02020603050405020304" pitchFamily="18" charset="0"/>
                <a:cs typeface="Times New Roman" panose="02020603050405020304" pitchFamily="18" charset="0"/>
              </a:rPr>
              <a:t>	int i, j, k</a:t>
            </a:r>
            <a:r>
              <a:rPr lang="en-US" smtClean="0">
                <a:latin typeface="Times New Roman" panose="02020603050405020304" pitchFamily="18" charset="0"/>
                <a:cs typeface="Times New Roman" panose="02020603050405020304" pitchFamily="18" charset="0"/>
              </a:rPr>
              <a:t>;		--------------------------------------------------------------------------	1+1+1</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for (i = 1; i &lt;= n; i++) {                                                                                          </a:t>
            </a:r>
            <a:r>
              <a:rPr lang="en-US" smtClean="0">
                <a:latin typeface="Times New Roman" panose="02020603050405020304" pitchFamily="18" charset="0"/>
                <a:cs typeface="Times New Roman" panose="02020603050405020304" pitchFamily="18" charset="0"/>
              </a:rPr>
              <a:t>n+1</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for (j = 1; j &lt;= n; j++) {                                                                                  </a:t>
            </a:r>
            <a:r>
              <a:rPr lang="en-US" smtClean="0">
                <a:latin typeface="Times New Roman" panose="02020603050405020304" pitchFamily="18" charset="0"/>
                <a:cs typeface="Times New Roman" panose="02020603050405020304" pitchFamily="18" charset="0"/>
              </a:rPr>
              <a:t>n(n+1)</a:t>
            </a:r>
            <a:endParaRPr lang="en-US" baseline="30000">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D[i][j] = A[i][j];                                                                                      </a:t>
            </a:r>
            <a:r>
              <a:rPr lang="en-US" smtClean="0">
                <a:latin typeface="Times New Roman" panose="02020603050405020304" pitchFamily="18" charset="0"/>
                <a:cs typeface="Times New Roman" panose="02020603050405020304" pitchFamily="18" charset="0"/>
              </a:rPr>
              <a:t>n*n</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if (D[i][j] == MAX) S[i][j] = 0;								</a:t>
            </a:r>
            <a:r>
              <a:rPr lang="en-US" smtClean="0">
                <a:latin typeface="Times New Roman" panose="02020603050405020304" pitchFamily="18" charset="0"/>
                <a:cs typeface="Times New Roman" panose="02020603050405020304" pitchFamily="18" charset="0"/>
              </a:rPr>
              <a:t>n*n*2</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else S[i][j] = j;												</a:t>
            </a:r>
            <a:r>
              <a:rPr lang="en-US" smtClean="0">
                <a:latin typeface="Times New Roman" panose="02020603050405020304" pitchFamily="18" charset="0"/>
                <a:cs typeface="Times New Roman" panose="02020603050405020304" pitchFamily="18" charset="0"/>
              </a:rPr>
              <a:t>n*n</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a:t>
            </a:r>
          </a:p>
          <a:p>
            <a:pPr marL="0" indent="0">
              <a:spcBef>
                <a:spcPts val="0"/>
              </a:spcBef>
              <a:buNone/>
            </a:pPr>
            <a:r>
              <a:rPr lang="en-US">
                <a:latin typeface="Times New Roman" panose="02020603050405020304" pitchFamily="18" charset="0"/>
                <a:cs typeface="Times New Roman" panose="02020603050405020304" pitchFamily="18" charset="0"/>
              </a:rPr>
              <a:t>	}</a:t>
            </a:r>
          </a:p>
          <a:p>
            <a:pPr marL="0" indent="0">
              <a:spcBef>
                <a:spcPts val="0"/>
              </a:spcBef>
              <a:buNone/>
            </a:pPr>
            <a:r>
              <a:rPr lang="en-US">
                <a:latin typeface="Times New Roman" panose="02020603050405020304" pitchFamily="18" charset="0"/>
                <a:cs typeface="Times New Roman" panose="02020603050405020304" pitchFamily="18" charset="0"/>
              </a:rPr>
              <a:t>	for (k = 1; k &lt;= n; k++) {											</a:t>
            </a:r>
            <a:r>
              <a:rPr lang="en-US" smtClean="0">
                <a:latin typeface="Times New Roman" panose="02020603050405020304" pitchFamily="18" charset="0"/>
                <a:cs typeface="Times New Roman" panose="02020603050405020304" pitchFamily="18" charset="0"/>
              </a:rPr>
              <a:t>n+1</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for (i = 1; i &lt;= n; i++) {											</a:t>
            </a:r>
            <a:r>
              <a:rPr lang="en-US" smtClean="0">
                <a:latin typeface="Times New Roman" panose="02020603050405020304" pitchFamily="18" charset="0"/>
                <a:cs typeface="Times New Roman" panose="02020603050405020304" pitchFamily="18" charset="0"/>
              </a:rPr>
              <a:t>n(n+1)</a:t>
            </a:r>
            <a:endParaRPr lang="en-US" baseline="30000">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for (j = 1; j &lt;= n; j++) {									</a:t>
            </a:r>
            <a:r>
              <a:rPr lang="en-US" smtClean="0">
                <a:latin typeface="Times New Roman" panose="02020603050405020304" pitchFamily="18" charset="0"/>
                <a:cs typeface="Times New Roman" panose="02020603050405020304" pitchFamily="18" charset="0"/>
              </a:rPr>
              <a:t>	n*n(n+1)</a:t>
            </a:r>
            <a:endParaRPr lang="en-US" baseline="30000">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if (D[i][k] != MAX &amp;&amp; D[i][j] &gt; (D[i][k] + D[k][j])) {		       </a:t>
            </a:r>
            <a:r>
              <a:rPr lang="en-US" smtClean="0">
                <a:latin typeface="Times New Roman" panose="02020603050405020304" pitchFamily="18" charset="0"/>
                <a:cs typeface="Times New Roman" panose="02020603050405020304" pitchFamily="18" charset="0"/>
              </a:rPr>
              <a:t> n*n*n*2</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D[i][j] = D[i][k] + D[k][j];							</a:t>
            </a:r>
            <a:r>
              <a:rPr lang="en-US" smtClean="0">
                <a:latin typeface="Times New Roman" panose="02020603050405020304" pitchFamily="18" charset="0"/>
                <a:cs typeface="Times New Roman" panose="02020603050405020304" pitchFamily="18" charset="0"/>
              </a:rPr>
              <a:t>n*n*n</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S[i][j] = S[i][k];									</a:t>
            </a:r>
            <a:r>
              <a:rPr lang="en-US" smtClean="0">
                <a:latin typeface="Times New Roman" panose="02020603050405020304" pitchFamily="18" charset="0"/>
                <a:cs typeface="Times New Roman" panose="02020603050405020304" pitchFamily="18" charset="0"/>
              </a:rPr>
              <a:t>n*n*n</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											</a:t>
            </a:r>
            <a:r>
              <a:rPr lang="en-US" smtClean="0">
                <a:latin typeface="Times New Roman" panose="02020603050405020304" pitchFamily="18" charset="0"/>
                <a:cs typeface="Times New Roman" panose="02020603050405020304" pitchFamily="18" charset="0"/>
              </a:rPr>
              <a:t>       5n</a:t>
            </a:r>
            <a:r>
              <a:rPr lang="en-US" baseline="30000" smtClean="0">
                <a:latin typeface="Times New Roman" panose="02020603050405020304" pitchFamily="18" charset="0"/>
                <a:cs typeface="Times New Roman" panose="02020603050405020304" pitchFamily="18" charset="0"/>
              </a:rPr>
              <a:t>3</a:t>
            </a:r>
            <a:r>
              <a:rPr lang="en-US" smtClean="0">
                <a:latin typeface="Times New Roman" panose="02020603050405020304" pitchFamily="18" charset="0"/>
                <a:cs typeface="Times New Roman" panose="02020603050405020304" pitchFamily="18" charset="0"/>
              </a:rPr>
              <a:t>+7n</a:t>
            </a:r>
            <a:r>
              <a:rPr lang="en-US" baseline="30000" smtClean="0">
                <a:latin typeface="Times New Roman" panose="02020603050405020304" pitchFamily="18" charset="0"/>
                <a:cs typeface="Times New Roman" panose="02020603050405020304" pitchFamily="18" charset="0"/>
              </a:rPr>
              <a:t>2</a:t>
            </a:r>
            <a:r>
              <a:rPr lang="en-US" smtClean="0">
                <a:latin typeface="Times New Roman" panose="02020603050405020304" pitchFamily="18" charset="0"/>
                <a:cs typeface="Times New Roman" panose="02020603050405020304" pitchFamily="18" charset="0"/>
              </a:rPr>
              <a:t>+4n+5</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sym typeface="Wingdings" panose="05000000000000000000" pitchFamily="2" charset="2"/>
              </a:rPr>
              <a:t>  </a:t>
            </a:r>
            <a:r>
              <a:rPr lang="en-US" smtClean="0">
                <a:latin typeface="Times New Roman" panose="02020603050405020304" pitchFamily="18" charset="0"/>
                <a:cs typeface="Times New Roman" panose="02020603050405020304" pitchFamily="18" charset="0"/>
                <a:sym typeface="Wingdings" panose="05000000000000000000" pitchFamily="2" charset="2"/>
              </a:rPr>
              <a:t>O(n</a:t>
            </a:r>
            <a:r>
              <a:rPr lang="en-US" baseline="30000" smtClean="0">
                <a:latin typeface="Times New Roman" panose="02020603050405020304" pitchFamily="18" charset="0"/>
                <a:cs typeface="Times New Roman" panose="02020603050405020304" pitchFamily="18" charset="0"/>
                <a:sym typeface="Wingdings" panose="05000000000000000000" pitchFamily="2" charset="2"/>
              </a:rPr>
              <a:t>3</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0" indent="0">
              <a:spcBef>
                <a:spcPts val="0"/>
              </a:spcBef>
              <a:buNone/>
            </a:pPr>
            <a:r>
              <a:rPr lang="en-US">
                <a:latin typeface="Times New Roman" panose="02020603050405020304" pitchFamily="18" charset="0"/>
                <a:cs typeface="Times New Roman" panose="02020603050405020304" pitchFamily="18" charset="0"/>
              </a:rPr>
              <a:t>		}</a:t>
            </a:r>
          </a:p>
          <a:p>
            <a:pPr marL="0" indent="0">
              <a:spcBef>
                <a:spcPts val="0"/>
              </a:spcBef>
              <a:buNone/>
            </a:pPr>
            <a:r>
              <a:rPr lang="en-US">
                <a:latin typeface="Times New Roman" panose="02020603050405020304" pitchFamily="18" charset="0"/>
                <a:cs typeface="Times New Roman" panose="02020603050405020304" pitchFamily="18" charset="0"/>
              </a:rPr>
              <a:t>	}</a:t>
            </a:r>
          </a:p>
          <a:p>
            <a:pPr marL="0" indent="0">
              <a:spcBef>
                <a:spcPts val="0"/>
              </a:spcBef>
              <a:buNone/>
            </a:pPr>
            <a:r>
              <a:rPr lang="en-US">
                <a:latin typeface="Times New Roman" panose="02020603050405020304" pitchFamily="18" charset="0"/>
                <a:cs typeface="Times New Roman" panose="02020603050405020304" pitchFamily="18" charset="0"/>
              </a:rPr>
              <a:t>}</a:t>
            </a:r>
          </a:p>
        </p:txBody>
      </p:sp>
      <p:cxnSp>
        <p:nvCxnSpPr>
          <p:cNvPr id="7" name="Straight Connector 6">
            <a:extLst>
              <a:ext uri="{FF2B5EF4-FFF2-40B4-BE49-F238E27FC236}">
                <a16:creationId xmlns:a16="http://schemas.microsoft.com/office/drawing/2014/main" id="{FEAFEFFD-B3EC-48FF-B2B0-0E6290BF5455}"/>
              </a:ext>
            </a:extLst>
          </p:cNvPr>
          <p:cNvCxnSpPr>
            <a:cxnSpLocks/>
          </p:cNvCxnSpPr>
          <p:nvPr/>
        </p:nvCxnSpPr>
        <p:spPr>
          <a:xfrm>
            <a:off x="3482109" y="1745673"/>
            <a:ext cx="4812146"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2E0B1A-F036-43AC-89F6-6140A4FC57E4}"/>
              </a:ext>
            </a:extLst>
          </p:cNvPr>
          <p:cNvCxnSpPr>
            <a:cxnSpLocks/>
          </p:cNvCxnSpPr>
          <p:nvPr/>
        </p:nvCxnSpPr>
        <p:spPr>
          <a:xfrm>
            <a:off x="3897745" y="2022764"/>
            <a:ext cx="4396510"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553044-34E8-42FD-B276-7BEF89853945}"/>
              </a:ext>
            </a:extLst>
          </p:cNvPr>
          <p:cNvCxnSpPr>
            <a:cxnSpLocks/>
          </p:cNvCxnSpPr>
          <p:nvPr/>
        </p:nvCxnSpPr>
        <p:spPr>
          <a:xfrm>
            <a:off x="3685309" y="2318327"/>
            <a:ext cx="4608946"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188B3E-DA09-4E50-B818-50C0765EE917}"/>
              </a:ext>
            </a:extLst>
          </p:cNvPr>
          <p:cNvCxnSpPr>
            <a:cxnSpLocks/>
          </p:cNvCxnSpPr>
          <p:nvPr/>
        </p:nvCxnSpPr>
        <p:spPr>
          <a:xfrm>
            <a:off x="5107709" y="2586182"/>
            <a:ext cx="3186546"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E0D4499-9ED5-4720-AB0C-EECBC5B0F284}"/>
              </a:ext>
            </a:extLst>
          </p:cNvPr>
          <p:cNvCxnSpPr>
            <a:cxnSpLocks/>
          </p:cNvCxnSpPr>
          <p:nvPr/>
        </p:nvCxnSpPr>
        <p:spPr>
          <a:xfrm>
            <a:off x="3556000" y="2854036"/>
            <a:ext cx="4738255"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31EBF3-D68D-41E5-8ACB-8C69FC9B9322}"/>
              </a:ext>
            </a:extLst>
          </p:cNvPr>
          <p:cNvCxnSpPr>
            <a:cxnSpLocks/>
          </p:cNvCxnSpPr>
          <p:nvPr/>
        </p:nvCxnSpPr>
        <p:spPr>
          <a:xfrm>
            <a:off x="3556000" y="3685309"/>
            <a:ext cx="4738255"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EE4598-BADB-473F-AD6E-8E054546976E}"/>
              </a:ext>
            </a:extLst>
          </p:cNvPr>
          <p:cNvCxnSpPr>
            <a:cxnSpLocks/>
          </p:cNvCxnSpPr>
          <p:nvPr/>
        </p:nvCxnSpPr>
        <p:spPr>
          <a:xfrm>
            <a:off x="3897745" y="3953164"/>
            <a:ext cx="4396510"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B3F083-D6C2-4508-BE70-E61337B912CA}"/>
              </a:ext>
            </a:extLst>
          </p:cNvPr>
          <p:cNvCxnSpPr>
            <a:cxnSpLocks/>
          </p:cNvCxnSpPr>
          <p:nvPr/>
        </p:nvCxnSpPr>
        <p:spPr>
          <a:xfrm>
            <a:off x="4396509" y="4230255"/>
            <a:ext cx="3897746"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AEF7F4-29D8-40B3-8836-C5CA78C2C6B3}"/>
              </a:ext>
            </a:extLst>
          </p:cNvPr>
          <p:cNvCxnSpPr/>
          <p:nvPr/>
        </p:nvCxnSpPr>
        <p:spPr>
          <a:xfrm>
            <a:off x="7647709" y="4498109"/>
            <a:ext cx="646546"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8FE741C-4438-4C57-9078-8A784C27E4A8}"/>
              </a:ext>
            </a:extLst>
          </p:cNvPr>
          <p:cNvCxnSpPr/>
          <p:nvPr/>
        </p:nvCxnSpPr>
        <p:spPr>
          <a:xfrm>
            <a:off x="5578764" y="4775200"/>
            <a:ext cx="2715491"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059E8-F6A0-470E-9A98-A5BF0257D026}"/>
              </a:ext>
            </a:extLst>
          </p:cNvPr>
          <p:cNvCxnSpPr/>
          <p:nvPr/>
        </p:nvCxnSpPr>
        <p:spPr>
          <a:xfrm>
            <a:off x="4599709" y="5052291"/>
            <a:ext cx="3694546" cy="0"/>
          </a:xfrm>
          <a:prstGeom prst="line">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B98F5F-CB64-4D5C-A450-7FE9B93C897C}"/>
              </a:ext>
            </a:extLst>
          </p:cNvPr>
          <p:cNvCxnSpPr/>
          <p:nvPr/>
        </p:nvCxnSpPr>
        <p:spPr>
          <a:xfrm>
            <a:off x="7647709" y="5163126"/>
            <a:ext cx="18195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14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792E-0FF2-4652-9949-38AA276D9DB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Ưu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điểm </a:t>
            </a:r>
          </a:p>
        </p:txBody>
      </p:sp>
      <p:graphicFrame>
        <p:nvGraphicFramePr>
          <p:cNvPr id="4" name="Table 4">
            <a:extLst>
              <a:ext uri="{FF2B5EF4-FFF2-40B4-BE49-F238E27FC236}">
                <a16:creationId xmlns:a16="http://schemas.microsoft.com/office/drawing/2014/main" id="{B0CDB89C-B60B-4B42-81A5-7FCE2C7FA7A1}"/>
              </a:ext>
            </a:extLst>
          </p:cNvPr>
          <p:cNvGraphicFramePr>
            <a:graphicFrameLocks noGrp="1"/>
          </p:cNvGraphicFramePr>
          <p:nvPr>
            <p:ph idx="1"/>
            <p:extLst>
              <p:ext uri="{D42A27DB-BD31-4B8C-83A1-F6EECF244321}">
                <p14:modId xmlns:p14="http://schemas.microsoft.com/office/powerpoint/2010/main" val="3575915835"/>
              </p:ext>
            </p:extLst>
          </p:nvPr>
        </p:nvGraphicFramePr>
        <p:xfrm>
          <a:off x="692727" y="1496292"/>
          <a:ext cx="8581448" cy="1924286"/>
        </p:xfrm>
        <a:graphic>
          <a:graphicData uri="http://schemas.openxmlformats.org/drawingml/2006/table">
            <a:tbl>
              <a:tblPr firstRow="1" bandRow="1">
                <a:tableStyleId>{5C22544A-7EE6-4342-B048-85BDC9FD1C3A}</a:tableStyleId>
              </a:tblPr>
              <a:tblGrid>
                <a:gridCol w="4283292">
                  <a:extLst>
                    <a:ext uri="{9D8B030D-6E8A-4147-A177-3AD203B41FA5}">
                      <a16:colId xmlns:a16="http://schemas.microsoft.com/office/drawing/2014/main" val="3784598955"/>
                    </a:ext>
                  </a:extLst>
                </a:gridCol>
                <a:gridCol w="4298156">
                  <a:extLst>
                    <a:ext uri="{9D8B030D-6E8A-4147-A177-3AD203B41FA5}">
                      <a16:colId xmlns:a16="http://schemas.microsoft.com/office/drawing/2014/main" val="2135817185"/>
                    </a:ext>
                  </a:extLst>
                </a:gridCol>
              </a:tblGrid>
              <a:tr h="563417">
                <a:tc>
                  <a:txBody>
                    <a:bodyPr/>
                    <a:lstStyle/>
                    <a:p>
                      <a:pPr algn="ctr"/>
                      <a:r>
                        <a:rPr lang="en-US">
                          <a:latin typeface="Times New Roman" panose="02020603050405020304" pitchFamily="18" charset="0"/>
                          <a:cs typeface="Times New Roman" panose="02020603050405020304" pitchFamily="18" charset="0"/>
                        </a:rPr>
                        <a:t>Ưu điểm </a:t>
                      </a:r>
                    </a:p>
                  </a:txBody>
                  <a:tcPr anchor="ctr">
                    <a:solidFill>
                      <a:schemeClr val="accent1">
                        <a:lumMod val="75000"/>
                      </a:schemeClr>
                    </a:solidFill>
                  </a:tcPr>
                </a:tc>
                <a:tc>
                  <a:txBody>
                    <a:bodyPr/>
                    <a:lstStyle/>
                    <a:p>
                      <a:pPr algn="ctr"/>
                      <a:r>
                        <a:rPr lang="en-US">
                          <a:latin typeface="Times New Roman" panose="02020603050405020304" pitchFamily="18" charset="0"/>
                          <a:cs typeface="Times New Roman" panose="02020603050405020304" pitchFamily="18" charset="0"/>
                        </a:rPr>
                        <a:t>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điểm</a:t>
                      </a:r>
                    </a:p>
                  </a:txBody>
                  <a:tcPr anchor="ctr">
                    <a:solidFill>
                      <a:schemeClr val="accent1">
                        <a:lumMod val="75000"/>
                      </a:schemeClr>
                    </a:solidFill>
                  </a:tcPr>
                </a:tc>
                <a:extLst>
                  <a:ext uri="{0D108BD9-81ED-4DB2-BD59-A6C34878D82A}">
                    <a16:rowId xmlns:a16="http://schemas.microsoft.com/office/drawing/2014/main" val="754530418"/>
                  </a:ext>
                </a:extLst>
              </a:tr>
              <a:tr h="1360869">
                <a:tc>
                  <a:txBody>
                    <a:bodyPr/>
                    <a:lstStyle/>
                    <a:p>
                      <a:pPr marL="285750" indent="-28575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Nhanh, gọn, dễ nhớ, dễ học</a:t>
                      </a:r>
                    </a:p>
                    <a:p>
                      <a:pPr marL="285750" indent="-28575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Có thể chạy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trọng số âm</a:t>
                      </a:r>
                    </a:p>
                  </a:txBody>
                  <a:tcPr/>
                </a:tc>
                <a:tc>
                  <a:txBody>
                    <a:bodyPr/>
                    <a:lstStyle/>
                    <a:p>
                      <a:r>
                        <a:rPr lang="en-US">
                          <a:latin typeface="Times New Roman" panose="02020603050405020304" pitchFamily="18" charset="0"/>
                          <a:cs typeface="Times New Roman" panose="02020603050405020304" pitchFamily="18" charset="0"/>
                        </a:rPr>
                        <a:t>Độ phức tạp quá cao dẫn đến tốn kém chi phí</a:t>
                      </a:r>
                    </a:p>
                  </a:txBody>
                  <a:tcPr/>
                </a:tc>
                <a:extLst>
                  <a:ext uri="{0D108BD9-81ED-4DB2-BD59-A6C34878D82A}">
                    <a16:rowId xmlns:a16="http://schemas.microsoft.com/office/drawing/2014/main" val="46430332"/>
                  </a:ext>
                </a:extLst>
              </a:tr>
            </a:tbl>
          </a:graphicData>
        </a:graphic>
      </p:graphicFrame>
    </p:spTree>
    <p:extLst>
      <p:ext uri="{BB962C8B-B14F-4D97-AF65-F5344CB8AC3E}">
        <p14:creationId xmlns:p14="http://schemas.microsoft.com/office/powerpoint/2010/main" val="1705822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B39B-0378-4FFE-8AC3-26A231F7024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Ứng dụng </a:t>
            </a:r>
          </a:p>
        </p:txBody>
      </p:sp>
      <p:sp>
        <p:nvSpPr>
          <p:cNvPr id="3" name="Content Placeholder 2">
            <a:extLst>
              <a:ext uri="{FF2B5EF4-FFF2-40B4-BE49-F238E27FC236}">
                <a16:creationId xmlns:a16="http://schemas.microsoft.com/office/drawing/2014/main" id="{C1B0CA26-F5AF-43D5-AFE2-7790CBB362E0}"/>
              </a:ext>
            </a:extLst>
          </p:cNvPr>
          <p:cNvSpPr>
            <a:spLocks noGrp="1"/>
          </p:cNvSpPr>
          <p:nvPr>
            <p:ph idx="1"/>
          </p:nvPr>
        </p:nvSpPr>
        <p:spPr>
          <a:xfrm>
            <a:off x="677334" y="1450109"/>
            <a:ext cx="8596668" cy="4591253"/>
          </a:xfrm>
        </p:spPr>
        <p:txBody>
          <a:bodyPr>
            <a:normAutofit/>
          </a:bodyPr>
          <a:lstStyle/>
          <a:p>
            <a:r>
              <a:rPr lang="en-US" sz="2400">
                <a:latin typeface="Times New Roman" panose="02020603050405020304" pitchFamily="18" charset="0"/>
                <a:cs typeface="Times New Roman" panose="02020603050405020304" pitchFamily="18" charset="0"/>
              </a:rPr>
              <a:t>Dùng để phát hiện chu trình âm trong đồ thị.</a:t>
            </a:r>
          </a:p>
          <a:p>
            <a:r>
              <a:rPr lang="en-US" sz="2400">
                <a:latin typeface="Times New Roman" panose="02020603050405020304" pitchFamily="18" charset="0"/>
                <a:cs typeface="Times New Roman" panose="02020603050405020304" pitchFamily="18" charset="0"/>
              </a:rPr>
              <a:t>Giải quyết bài toán bao đóng truyền ứng.</a:t>
            </a:r>
          </a:p>
          <a:p>
            <a:r>
              <a:rPr lang="en-US" sz="2400">
                <a:latin typeface="Times New Roman" panose="02020603050405020304" pitchFamily="18" charset="0"/>
                <a:cs typeface="Times New Roman" panose="02020603050405020304" pitchFamily="18" charset="0"/>
              </a:rPr>
              <a:t>Áp dụng cho các ứng dụng tìm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giúp cho các tài xế taxi tìm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ngắn nhất trong các tuyến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giao thông đồng thời tiết kiệm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chi phí về nhiên liệu, thời gian và làm tăng thu nhập cho công ty.</a:t>
            </a:r>
          </a:p>
        </p:txBody>
      </p:sp>
    </p:spTree>
    <p:extLst>
      <p:ext uri="{BB962C8B-B14F-4D97-AF65-F5344CB8AC3E}">
        <p14:creationId xmlns:p14="http://schemas.microsoft.com/office/powerpoint/2010/main" val="23540968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1C04-4659-4FED-83C2-23FFA0E32C1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So sánh với giải thuật khác</a:t>
            </a:r>
          </a:p>
        </p:txBody>
      </p:sp>
      <p:graphicFrame>
        <p:nvGraphicFramePr>
          <p:cNvPr id="4" name="Table 4">
            <a:extLst>
              <a:ext uri="{FF2B5EF4-FFF2-40B4-BE49-F238E27FC236}">
                <a16:creationId xmlns:a16="http://schemas.microsoft.com/office/drawing/2014/main" id="{DA2C9310-6AEC-45DB-AF0C-707FF3FCC97A}"/>
              </a:ext>
            </a:extLst>
          </p:cNvPr>
          <p:cNvGraphicFramePr>
            <a:graphicFrameLocks noGrp="1"/>
          </p:cNvGraphicFramePr>
          <p:nvPr>
            <p:ph idx="1"/>
            <p:extLst>
              <p:ext uri="{D42A27DB-BD31-4B8C-83A1-F6EECF244321}">
                <p14:modId xmlns:p14="http://schemas.microsoft.com/office/powerpoint/2010/main" val="1095209942"/>
              </p:ext>
            </p:extLst>
          </p:nvPr>
        </p:nvGraphicFramePr>
        <p:xfrm>
          <a:off x="677863" y="2160588"/>
          <a:ext cx="8596312" cy="2188816"/>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768000654"/>
                    </a:ext>
                  </a:extLst>
                </a:gridCol>
                <a:gridCol w="4298156">
                  <a:extLst>
                    <a:ext uri="{9D8B030D-6E8A-4147-A177-3AD203B41FA5}">
                      <a16:colId xmlns:a16="http://schemas.microsoft.com/office/drawing/2014/main" val="548653152"/>
                    </a:ext>
                  </a:extLst>
                </a:gridCol>
              </a:tblGrid>
              <a:tr h="573376">
                <a:tc>
                  <a:txBody>
                    <a:bodyPr/>
                    <a:lstStyle/>
                    <a:p>
                      <a:pPr algn="ctr"/>
                      <a:r>
                        <a:rPr lang="en-US" sz="2400">
                          <a:latin typeface="Times New Roman" panose="02020603050405020304" pitchFamily="18" charset="0"/>
                          <a:cs typeface="Times New Roman" panose="02020603050405020304" pitchFamily="18" charset="0"/>
                        </a:rPr>
                        <a:t>Floyd- Warshall</a:t>
                      </a:r>
                    </a:p>
                  </a:txBody>
                  <a:tcPr>
                    <a:solidFill>
                      <a:schemeClr val="accent1">
                        <a:lumMod val="75000"/>
                      </a:schemeClr>
                    </a:solidFill>
                  </a:tcPr>
                </a:tc>
                <a:tc>
                  <a:txBody>
                    <a:bodyPr/>
                    <a:lstStyle/>
                    <a:p>
                      <a:pPr algn="ctr"/>
                      <a:r>
                        <a:rPr lang="en-US" sz="2400">
                          <a:latin typeface="Times New Roman" panose="02020603050405020304" pitchFamily="18" charset="0"/>
                          <a:cs typeface="Times New Roman" panose="02020603050405020304" pitchFamily="18" charset="0"/>
                        </a:rPr>
                        <a:t>Dijkstra</a:t>
                      </a:r>
                    </a:p>
                  </a:txBody>
                  <a:tcPr>
                    <a:solidFill>
                      <a:schemeClr val="accent1">
                        <a:lumMod val="75000"/>
                      </a:schemeClr>
                    </a:solidFill>
                  </a:tcPr>
                </a:tc>
                <a:extLst>
                  <a:ext uri="{0D108BD9-81ED-4DB2-BD59-A6C34878D82A}">
                    <a16:rowId xmlns:a16="http://schemas.microsoft.com/office/drawing/2014/main" val="3093552495"/>
                  </a:ext>
                </a:extLst>
              </a:tr>
              <a:tr h="1233415">
                <a:tc>
                  <a:txBody>
                    <a:bodyPr/>
                    <a:lstStyle/>
                    <a:p>
                      <a:pPr marL="285750" indent="-28575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Giải quyết bài toán đa nguồn đi đa đích đến nhanh 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a:t>
                      </a:r>
                    </a:p>
                    <a:p>
                      <a:pPr marL="285750" indent="-28575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Chạy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ợc trên đồ thị có trọng số âm</a:t>
                      </a:r>
                    </a:p>
                    <a:p>
                      <a:pPr marL="285750" indent="-285750">
                        <a:buFont typeface="Times New Roman" panose="02020603050405020304" pitchFamily="18" charset="0"/>
                        <a:buChar char="-"/>
                      </a:pPr>
                      <a:r>
                        <a:rPr lang="en-US">
                          <a:latin typeface="Times New Roman" panose="02020603050405020304" pitchFamily="18" charset="0"/>
                          <a:cs typeface="Times New Roman" panose="02020603050405020304" pitchFamily="18" charset="0"/>
                        </a:rPr>
                        <a:t>Chi phí cao O(N</a:t>
                      </a:r>
                      <a:r>
                        <a:rPr lang="en-US" baseline="30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a:t>
                      </a:r>
                    </a:p>
                  </a:txBody>
                  <a:tcPr/>
                </a:tc>
                <a:tc>
                  <a:txBody>
                    <a:bodyPr/>
                    <a:lstStyle/>
                    <a:p>
                      <a:pPr marL="285750" indent="-285750">
                        <a:buFont typeface="Trebuchet MS" panose="020B0603020202020204" pitchFamily="34" charset="0"/>
                        <a:buChar char="-"/>
                      </a:pPr>
                      <a:r>
                        <a:rPr lang="en-US" sz="2000">
                          <a:latin typeface="Times New Roman" panose="02020603050405020304" pitchFamily="18" charset="0"/>
                          <a:cs typeface="Times New Roman" panose="02020603050405020304" pitchFamily="18" charset="0"/>
                        </a:rPr>
                        <a:t>Giải quyết bài toán đ</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n nguồn đi đ</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n đích đến (đa đích đến)</a:t>
                      </a:r>
                    </a:p>
                    <a:p>
                      <a:pPr marL="285750" indent="-285750">
                        <a:buFont typeface="Trebuchet MS" panose="020B0603020202020204" pitchFamily="34" charset="0"/>
                        <a:buChar char="-"/>
                      </a:pPr>
                      <a:r>
                        <a:rPr lang="en-US" sz="2000">
                          <a:latin typeface="Times New Roman" panose="02020603050405020304" pitchFamily="18" charset="0"/>
                          <a:cs typeface="Times New Roman" panose="02020603050405020304" pitchFamily="18" charset="0"/>
                        </a:rPr>
                        <a:t>Không chạy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trên đồ thị có trong số âm</a:t>
                      </a:r>
                    </a:p>
                    <a:p>
                      <a:pPr marL="285750" indent="-285750">
                        <a:buFont typeface="Trebuchet MS" panose="020B0603020202020204" pitchFamily="34" charset="0"/>
                        <a:buChar char="-"/>
                      </a:pPr>
                      <a:r>
                        <a:rPr lang="en-US" sz="2000">
                          <a:latin typeface="Times New Roman" panose="02020603050405020304" pitchFamily="18" charset="0"/>
                          <a:cs typeface="Times New Roman" panose="02020603050405020304" pitchFamily="18" charset="0"/>
                        </a:rPr>
                        <a:t>Chi phí thấp h</a:t>
                      </a:r>
                      <a:r>
                        <a:rPr lang="vi-VN" sz="2000">
                          <a:latin typeface="Times New Roman" panose="02020603050405020304" pitchFamily="18" charset="0"/>
                          <a:cs typeface="Times New Roman" panose="02020603050405020304" pitchFamily="18" charset="0"/>
                        </a:rPr>
                        <a:t>ơ</a:t>
                      </a:r>
                      <a:r>
                        <a:rPr lang="en-US" sz="2000">
                          <a:latin typeface="Times New Roman" panose="02020603050405020304" pitchFamily="18" charset="0"/>
                          <a:cs typeface="Times New Roman" panose="02020603050405020304" pitchFamily="18" charset="0"/>
                        </a:rPr>
                        <a:t>n O(N</a:t>
                      </a:r>
                      <a:r>
                        <a:rPr lang="en-US" sz="2000" baseline="30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826679676"/>
                  </a:ext>
                </a:extLst>
              </a:tr>
            </a:tbl>
          </a:graphicData>
        </a:graphic>
      </p:graphicFrame>
    </p:spTree>
    <p:extLst>
      <p:ext uri="{BB962C8B-B14F-4D97-AF65-F5344CB8AC3E}">
        <p14:creationId xmlns:p14="http://schemas.microsoft.com/office/powerpoint/2010/main" val="284477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7C2A-B13A-4EE6-959D-3EE27E0BBBF4}"/>
              </a:ext>
            </a:extLst>
          </p:cNvPr>
          <p:cNvSpPr>
            <a:spLocks noGrp="1"/>
          </p:cNvSpPr>
          <p:nvPr>
            <p:ph type="title"/>
          </p:nvPr>
        </p:nvSpPr>
        <p:spPr>
          <a:xfrm>
            <a:off x="825116" y="2466109"/>
            <a:ext cx="8596668" cy="1320800"/>
          </a:xfrm>
        </p:spPr>
        <p:txBody>
          <a:bodyPr>
            <a:normAutofit/>
          </a:bodyPr>
          <a:lstStyle/>
          <a:p>
            <a:pPr algn="ctr"/>
            <a:r>
              <a:rPr lang="en-US" sz="4400">
                <a:latin typeface="Times New Roman" panose="02020603050405020304" pitchFamily="18" charset="0"/>
                <a:cs typeface="Times New Roman" panose="02020603050405020304" pitchFamily="18" charset="0"/>
              </a:rPr>
              <a:t>Cám </a:t>
            </a:r>
            <a:r>
              <a:rPr lang="vi-VN" sz="4400">
                <a:latin typeface="Times New Roman" panose="02020603050405020304" pitchFamily="18" charset="0"/>
                <a:cs typeface="Times New Roman" panose="02020603050405020304" pitchFamily="18" charset="0"/>
              </a:rPr>
              <a:t>ơ</a:t>
            </a:r>
            <a:r>
              <a:rPr lang="en-US" sz="4400">
                <a:latin typeface="Times New Roman" panose="02020603050405020304" pitchFamily="18" charset="0"/>
                <a:cs typeface="Times New Roman" panose="02020603050405020304" pitchFamily="18" charset="0"/>
              </a:rPr>
              <a:t>n thầy và các bạn đã lắng nghe</a:t>
            </a:r>
          </a:p>
        </p:txBody>
      </p:sp>
    </p:spTree>
    <p:extLst>
      <p:ext uri="{BB962C8B-B14F-4D97-AF65-F5344CB8AC3E}">
        <p14:creationId xmlns:p14="http://schemas.microsoft.com/office/powerpoint/2010/main" val="2861190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A950-54D1-495F-B27D-8C628EFCB08A}"/>
              </a:ext>
            </a:extLst>
          </p:cNvPr>
          <p:cNvSpPr>
            <a:spLocks noGrp="1"/>
          </p:cNvSpPr>
          <p:nvPr>
            <p:ph type="title"/>
          </p:nvPr>
        </p:nvSpPr>
        <p:spPr>
          <a:xfrm>
            <a:off x="764111" y="417415"/>
            <a:ext cx="8534400" cy="1507067"/>
          </a:xfrm>
        </p:spPr>
        <p:txBody>
          <a:bodyPr/>
          <a:lstStyle/>
          <a:p>
            <a:r>
              <a:rPr lang="en-US">
                <a:latin typeface="Times New Roman" panose="02020603050405020304" pitchFamily="18" charset="0"/>
                <a:cs typeface="Times New Roman" panose="02020603050405020304" pitchFamily="18" charset="0"/>
              </a:rPr>
              <a:t>Phân tích độ phức tạp của thuật toán Floyd- warshall</a:t>
            </a:r>
          </a:p>
        </p:txBody>
      </p:sp>
      <p:sp>
        <p:nvSpPr>
          <p:cNvPr id="3" name="Content Placeholder 2">
            <a:extLst>
              <a:ext uri="{FF2B5EF4-FFF2-40B4-BE49-F238E27FC236}">
                <a16:creationId xmlns:a16="http://schemas.microsoft.com/office/drawing/2014/main" id="{1B1E6DF2-983E-473A-AD0E-9687CD9ECF7D}"/>
              </a:ext>
            </a:extLst>
          </p:cNvPr>
          <p:cNvSpPr>
            <a:spLocks noGrp="1"/>
          </p:cNvSpPr>
          <p:nvPr>
            <p:ph idx="1"/>
          </p:nvPr>
        </p:nvSpPr>
        <p:spPr>
          <a:xfrm>
            <a:off x="764111" y="1722268"/>
            <a:ext cx="8534400" cy="4738291"/>
          </a:xfrm>
        </p:spPr>
        <p:txBody>
          <a:bodyPr/>
          <a:lstStyle/>
          <a:p>
            <a:pPr>
              <a:buFont typeface="+mj-lt"/>
              <a:buAutoNum type="arabicPeriod"/>
            </a:pPr>
            <a:r>
              <a:rPr lang="en-US" sz="3200">
                <a:latin typeface="Times New Roman" panose="02020603050405020304" pitchFamily="18" charset="0"/>
                <a:cs typeface="Times New Roman" panose="02020603050405020304" pitchFamily="18" charset="0"/>
              </a:rPr>
              <a:t>Bài toán tìm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ờng đi ngắn nhất</a:t>
            </a:r>
          </a:p>
          <a:p>
            <a:pPr>
              <a:buFont typeface="+mj-lt"/>
              <a:buAutoNum type="arabicPeriod"/>
            </a:pPr>
            <a:r>
              <a:rPr lang="en-US" sz="3200">
                <a:latin typeface="Times New Roman" panose="02020603050405020304" pitchFamily="18" charset="0"/>
                <a:cs typeface="Times New Roman" panose="02020603050405020304" pitchFamily="18" charset="0"/>
              </a:rPr>
              <a:t>Định nghĩa thuật toán Floyd- Warshall</a:t>
            </a:r>
          </a:p>
          <a:p>
            <a:pPr>
              <a:buFont typeface="+mj-lt"/>
              <a:buAutoNum type="arabicPeriod"/>
            </a:pPr>
            <a:r>
              <a:rPr lang="en-US" sz="3200">
                <a:latin typeface="Times New Roman" panose="02020603050405020304" pitchFamily="18" charset="0"/>
                <a:cs typeface="Times New Roman" panose="02020603050405020304" pitchFamily="18" charset="0"/>
              </a:rPr>
              <a:t>Ý t</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ởng thuật toán Floyd- Warshall</a:t>
            </a:r>
          </a:p>
          <a:p>
            <a:pPr>
              <a:buFont typeface="+mj-lt"/>
              <a:buAutoNum type="arabicPeriod"/>
            </a:pPr>
            <a:r>
              <a:rPr lang="en-US" sz="3200">
                <a:latin typeface="Times New Roman" panose="02020603050405020304" pitchFamily="18" charset="0"/>
                <a:cs typeface="Times New Roman" panose="02020603050405020304" pitchFamily="18" charset="0"/>
              </a:rPr>
              <a:t>Mô tả code mẫu và cách thức hoạt động</a:t>
            </a:r>
          </a:p>
          <a:p>
            <a:pPr>
              <a:buFont typeface="+mj-lt"/>
              <a:buAutoNum type="arabicPeriod"/>
            </a:pPr>
            <a:r>
              <a:rPr lang="en-US" sz="3200">
                <a:latin typeface="Times New Roman" panose="02020603050405020304" pitchFamily="18" charset="0"/>
                <a:cs typeface="Times New Roman" panose="02020603050405020304" pitchFamily="18" charset="0"/>
              </a:rPr>
              <a:t>Phân tích độ phức tạp </a:t>
            </a:r>
          </a:p>
          <a:p>
            <a:pPr>
              <a:buFont typeface="+mj-lt"/>
              <a:buAutoNum type="arabicPeriod"/>
            </a:pPr>
            <a:r>
              <a:rPr lang="en-US" sz="3200">
                <a:latin typeface="Times New Roman" panose="02020603050405020304" pitchFamily="18" charset="0"/>
                <a:cs typeface="Times New Roman" panose="02020603050405020304" pitchFamily="18" charset="0"/>
              </a:rPr>
              <a:t>Ưu 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điểm</a:t>
            </a:r>
          </a:p>
          <a:p>
            <a:pPr>
              <a:buFont typeface="+mj-lt"/>
              <a:buAutoNum type="arabicPeriod"/>
            </a:pPr>
            <a:r>
              <a:rPr lang="en-US" sz="3200">
                <a:latin typeface="Times New Roman" panose="02020603050405020304" pitchFamily="18" charset="0"/>
                <a:cs typeface="Times New Roman" panose="02020603050405020304" pitchFamily="18" charset="0"/>
              </a:rPr>
              <a:t>Ứng dụng </a:t>
            </a:r>
          </a:p>
          <a:p>
            <a:pPr>
              <a:buFont typeface="+mj-lt"/>
              <a:buAutoNum type="arabicPeriod"/>
            </a:pPr>
            <a:endParaRPr lang="en-US" sz="3200">
              <a:latin typeface="Times New Roman" panose="02020603050405020304" pitchFamily="18" charset="0"/>
              <a:cs typeface="Times New Roman" panose="02020603050405020304" pitchFamily="18" charset="0"/>
            </a:endParaRPr>
          </a:p>
          <a:p>
            <a:pPr>
              <a:buFont typeface="+mj-lt"/>
              <a:buAutoNum type="arabicPeriod"/>
            </a:pPr>
            <a:endParaRPr lang="en-US" sz="3200">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7214242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62AE-B2EE-4419-95C0-AEFB5B6B264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Ôn lại đồ thị có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ớng</a:t>
            </a:r>
          </a:p>
        </p:txBody>
      </p:sp>
      <p:sp>
        <p:nvSpPr>
          <p:cNvPr id="3" name="Content Placeholder 2">
            <a:extLst>
              <a:ext uri="{FF2B5EF4-FFF2-40B4-BE49-F238E27FC236}">
                <a16:creationId xmlns:a16="http://schemas.microsoft.com/office/drawing/2014/main" id="{3979792E-4543-4389-91BB-40F287CF4305}"/>
              </a:ext>
            </a:extLst>
          </p:cNvPr>
          <p:cNvSpPr>
            <a:spLocks noGrp="1"/>
          </p:cNvSpPr>
          <p:nvPr>
            <p:ph idx="1"/>
          </p:nvPr>
        </p:nvSpPr>
        <p:spPr>
          <a:xfrm>
            <a:off x="677334" y="1385455"/>
            <a:ext cx="8596668" cy="4655907"/>
          </a:xfrm>
        </p:spPr>
        <p:txBody>
          <a:bodyPr>
            <a:normAutofit fontScale="92500" lnSpcReduction="10000"/>
          </a:bodyPr>
          <a:lstStyle/>
          <a:p>
            <a:pPr marL="0" indent="0">
              <a:buNone/>
            </a:pPr>
            <a:r>
              <a:rPr lang="en-US" sz="2400">
                <a:latin typeface="Times New Roman" panose="02020603050405020304" pitchFamily="18" charset="0"/>
                <a:cs typeface="Times New Roman" panose="02020603050405020304" pitchFamily="18" charset="0"/>
              </a:rPr>
              <a:t>Đồ thị có 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ớng l</a:t>
            </a:r>
            <a:r>
              <a:rPr lang="vi-VN" sz="2400">
                <a:latin typeface="Times New Roman" panose="02020603050405020304" pitchFamily="18" charset="0"/>
                <a:cs typeface="Times New Roman" panose="02020603050405020304" pitchFamily="18" charset="0"/>
              </a:rPr>
              <a:t>à một </a:t>
            </a:r>
            <a:r>
              <a:rPr lang="en-US" sz="2400">
                <a:latin typeface="Times New Roman" panose="02020603050405020304" pitchFamily="18" charset="0"/>
                <a:cs typeface="Times New Roman" panose="02020603050405020304" pitchFamily="18" charset="0"/>
              </a:rPr>
              <a:t>đồ thị</a:t>
            </a:r>
            <a:r>
              <a:rPr lang="vi-VN" sz="2400">
                <a:latin typeface="Times New Roman" panose="02020603050405020304" pitchFamily="18" charset="0"/>
                <a:cs typeface="Times New Roman" panose="02020603050405020304" pitchFamily="18" charset="0"/>
              </a:rPr>
              <a:t> được tạo thành từ tập hợp các </a:t>
            </a:r>
            <a:r>
              <a:rPr lang="en-US" sz="2400">
                <a:latin typeface="Times New Roman" panose="02020603050405020304" pitchFamily="18" charset="0"/>
                <a:cs typeface="Times New Roman" panose="02020603050405020304" pitchFamily="18" charset="0"/>
              </a:rPr>
              <a:t>đỉnh</a:t>
            </a:r>
            <a:r>
              <a:rPr lang="vi-VN" sz="2400">
                <a:latin typeface="Times New Roman" panose="02020603050405020304" pitchFamily="18" charset="0"/>
                <a:cs typeface="Times New Roman" panose="02020603050405020304" pitchFamily="18" charset="0"/>
              </a:rPr>
              <a:t> được nối bởi các </a:t>
            </a:r>
            <a:r>
              <a:rPr lang="en-US" sz="2400">
                <a:latin typeface="Times New Roman" panose="02020603050405020304" pitchFamily="18" charset="0"/>
                <a:cs typeface="Times New Roman" panose="02020603050405020304" pitchFamily="18" charset="0"/>
              </a:rPr>
              <a:t>cạnh</a:t>
            </a:r>
            <a:r>
              <a:rPr lang="vi-VN" sz="2400">
                <a:latin typeface="Times New Roman" panose="02020603050405020304" pitchFamily="18" charset="0"/>
                <a:cs typeface="Times New Roman" panose="02020603050405020304" pitchFamily="18" charset="0"/>
              </a:rPr>
              <a:t>, trong đó các cạnh có hướng liên kết với chúng.</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lgn="ctr">
              <a:buNone/>
            </a:pPr>
            <a:endParaRPr lang="en-US" sz="2400">
              <a:latin typeface="Times New Roman" panose="02020603050405020304" pitchFamily="18" charset="0"/>
              <a:cs typeface="Times New Roman" panose="02020603050405020304" pitchFamily="18" charset="0"/>
            </a:endParaRPr>
          </a:p>
          <a:p>
            <a:pPr marL="0" indent="0" algn="ctr">
              <a:buNone/>
            </a:pPr>
            <a:r>
              <a:rPr lang="en-US" sz="2400">
                <a:latin typeface="Times New Roman" panose="02020603050405020304" pitchFamily="18" charset="0"/>
                <a:cs typeface="Times New Roman" panose="02020603050405020304" pitchFamily="18" charset="0"/>
              </a:rPr>
              <a:t>Ma trận kề biểu diễn đồ thị có 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ớng </a:t>
            </a:r>
          </a:p>
        </p:txBody>
      </p:sp>
      <p:pic>
        <p:nvPicPr>
          <p:cNvPr id="4" name="Picture 3">
            <a:extLst>
              <a:ext uri="{FF2B5EF4-FFF2-40B4-BE49-F238E27FC236}">
                <a16:creationId xmlns:a16="http://schemas.microsoft.com/office/drawing/2014/main" id="{1A4F551C-27AD-436E-959B-986B68EAC82C}"/>
              </a:ext>
            </a:extLst>
          </p:cNvPr>
          <p:cNvPicPr>
            <a:picLocks noChangeAspect="1"/>
          </p:cNvPicPr>
          <p:nvPr/>
        </p:nvPicPr>
        <p:blipFill>
          <a:blip r:embed="rId2"/>
          <a:stretch>
            <a:fillRect/>
          </a:stretch>
        </p:blipFill>
        <p:spPr>
          <a:xfrm>
            <a:off x="1852035" y="2233933"/>
            <a:ext cx="6617711" cy="3238612"/>
          </a:xfrm>
          <a:prstGeom prst="rect">
            <a:avLst/>
          </a:prstGeom>
        </p:spPr>
      </p:pic>
    </p:spTree>
    <p:extLst>
      <p:ext uri="{BB962C8B-B14F-4D97-AF65-F5344CB8AC3E}">
        <p14:creationId xmlns:p14="http://schemas.microsoft.com/office/powerpoint/2010/main" val="3591825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DA3F-0A37-436F-919F-2B5E62607F56}"/>
              </a:ext>
            </a:extLst>
          </p:cNvPr>
          <p:cNvSpPr>
            <a:spLocks noGrp="1"/>
          </p:cNvSpPr>
          <p:nvPr>
            <p:ph type="title"/>
          </p:nvPr>
        </p:nvSpPr>
        <p:spPr>
          <a:xfrm>
            <a:off x="684212" y="698786"/>
            <a:ext cx="8534400" cy="1507067"/>
          </a:xfrm>
        </p:spPr>
        <p:txBody>
          <a:bodyPr>
            <a:normAutofit/>
          </a:bodyPr>
          <a:lstStyle/>
          <a:p>
            <a:r>
              <a:rPr lang="en-US" sz="4400">
                <a:latin typeface="Times New Roman" panose="02020603050405020304" pitchFamily="18" charset="0"/>
                <a:cs typeface="Times New Roman" panose="02020603050405020304" pitchFamily="18" charset="0"/>
              </a:rPr>
              <a:t>Bài toán tìm đ</a:t>
            </a:r>
            <a:r>
              <a:rPr lang="vi-VN" sz="4400">
                <a:latin typeface="Times New Roman" panose="02020603050405020304" pitchFamily="18" charset="0"/>
                <a:cs typeface="Times New Roman" panose="02020603050405020304" pitchFamily="18" charset="0"/>
              </a:rPr>
              <a:t>ư</a:t>
            </a:r>
            <a:r>
              <a:rPr lang="en-US" sz="4400">
                <a:latin typeface="Times New Roman" panose="02020603050405020304" pitchFamily="18" charset="0"/>
                <a:cs typeface="Times New Roman" panose="02020603050405020304" pitchFamily="18" charset="0"/>
              </a:rPr>
              <a:t>ờng đi ngắn nhất</a:t>
            </a:r>
          </a:p>
        </p:txBody>
      </p:sp>
      <p:sp>
        <p:nvSpPr>
          <p:cNvPr id="3" name="Content Placeholder 2">
            <a:extLst>
              <a:ext uri="{FF2B5EF4-FFF2-40B4-BE49-F238E27FC236}">
                <a16:creationId xmlns:a16="http://schemas.microsoft.com/office/drawing/2014/main" id="{C62136B2-FD48-40C8-8859-509E5134BA69}"/>
              </a:ext>
            </a:extLst>
          </p:cNvPr>
          <p:cNvSpPr>
            <a:spLocks noGrp="1"/>
          </p:cNvSpPr>
          <p:nvPr>
            <p:ph idx="1"/>
          </p:nvPr>
        </p:nvSpPr>
        <p:spPr>
          <a:xfrm>
            <a:off x="684212" y="2205853"/>
            <a:ext cx="8534400" cy="3615267"/>
          </a:xfrm>
        </p:spPr>
        <p:txBody>
          <a:bodyPr>
            <a:normAutofit/>
          </a:bodyPr>
          <a:lstStyle/>
          <a:p>
            <a:r>
              <a:rPr lang="vi-VN" sz="2800">
                <a:latin typeface="Times New Roman" panose="02020603050405020304" pitchFamily="18" charset="0"/>
                <a:cs typeface="Times New Roman" panose="02020603050405020304" pitchFamily="18" charset="0"/>
              </a:rPr>
              <a:t>Tìm đường đi ngắn nhất giữa 2 đỉnh bất kỳ</a:t>
            </a:r>
            <a:r>
              <a:rPr lang="en-US" sz="2800">
                <a:latin typeface="Times New Roman" panose="02020603050405020304" pitchFamily="18" charset="0"/>
                <a:cs typeface="Times New Roman" panose="02020603050405020304" pitchFamily="18" charset="0"/>
              </a:rPr>
              <a:t>.</a:t>
            </a:r>
          </a:p>
          <a:p>
            <a:r>
              <a:rPr lang="vi-VN" sz="2800">
                <a:latin typeface="Times New Roman" panose="02020603050405020304" pitchFamily="18" charset="0"/>
                <a:cs typeface="Times New Roman" panose="02020603050405020304" pitchFamily="18" charset="0"/>
              </a:rPr>
              <a:t>Tìm đường đi ngắn nhất từ một đỉnh đến mọi đỉnh còn lại của đồ thị</a:t>
            </a:r>
            <a:r>
              <a:rPr lang="en-US" sz="2800">
                <a:latin typeface="Times New Roman" panose="02020603050405020304" pitchFamily="18" charset="0"/>
                <a:cs typeface="Times New Roman" panose="02020603050405020304" pitchFamily="18" charset="0"/>
              </a:rPr>
              <a:t>.</a:t>
            </a:r>
          </a:p>
          <a:p>
            <a:r>
              <a:rPr lang="vi-VN" sz="2800">
                <a:latin typeface="Times New Roman" panose="02020603050405020304" pitchFamily="18" charset="0"/>
                <a:cs typeface="Times New Roman" panose="02020603050405020304" pitchFamily="18" charset="0"/>
              </a:rPr>
              <a:t>Tìm đường đi ngắn nhất giữa mọi cặp đỉnh của đồ thị</a:t>
            </a: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41397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4AC5-5CCE-46F2-9D21-9935AC544C3C}"/>
              </a:ext>
            </a:extLst>
          </p:cNvPr>
          <p:cNvSpPr>
            <a:spLocks noGrp="1"/>
          </p:cNvSpPr>
          <p:nvPr>
            <p:ph type="title"/>
          </p:nvPr>
        </p:nvSpPr>
        <p:spPr>
          <a:xfrm>
            <a:off x="622068" y="632534"/>
            <a:ext cx="8534400" cy="1507067"/>
          </a:xfrm>
        </p:spPr>
        <p:txBody>
          <a:bodyPr/>
          <a:lstStyle/>
          <a:p>
            <a:r>
              <a:rPr lang="en-US">
                <a:latin typeface="Times New Roman" panose="02020603050405020304" pitchFamily="18" charset="0"/>
                <a:cs typeface="Times New Roman" panose="02020603050405020304" pitchFamily="18" charset="0"/>
              </a:rPr>
              <a:t>Điều kiện tồn tại đ</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 đi ngắn nhất</a:t>
            </a:r>
          </a:p>
        </p:txBody>
      </p:sp>
      <p:sp>
        <p:nvSpPr>
          <p:cNvPr id="3" name="Content Placeholder 2">
            <a:extLst>
              <a:ext uri="{FF2B5EF4-FFF2-40B4-BE49-F238E27FC236}">
                <a16:creationId xmlns:a16="http://schemas.microsoft.com/office/drawing/2014/main" id="{FF0B3E71-48BC-405A-A873-D65EBDF22B56}"/>
              </a:ext>
            </a:extLst>
          </p:cNvPr>
          <p:cNvSpPr>
            <a:spLocks noGrp="1"/>
          </p:cNvSpPr>
          <p:nvPr>
            <p:ph idx="1"/>
          </p:nvPr>
        </p:nvSpPr>
        <p:spPr>
          <a:xfrm>
            <a:off x="622068" y="1591974"/>
            <a:ext cx="8534400" cy="4236786"/>
          </a:xfrm>
        </p:spPr>
        <p:txBody>
          <a:bodyPr>
            <a:normAutofit/>
          </a:bodyPr>
          <a:lstStyle/>
          <a:p>
            <a:pPr marL="0" indent="0">
              <a:buNone/>
            </a:pPr>
            <a:r>
              <a:rPr lang="en-US" sz="3200">
                <a:latin typeface="Times New Roman" panose="02020603050405020304" pitchFamily="18" charset="0"/>
                <a:cs typeface="Times New Roman" panose="02020603050405020304" pitchFamily="18" charset="0"/>
              </a:rPr>
              <a:t>Đồ thị không chứa chu trình âm.</a:t>
            </a:r>
          </a:p>
          <a:p>
            <a:pPr marL="0" indent="0">
              <a:buNone/>
            </a:pPr>
            <a:r>
              <a:rPr lang="en-US" sz="3200">
                <a:latin typeface="Times New Roman" panose="02020603050405020304" pitchFamily="18" charset="0"/>
                <a:cs typeface="Times New Roman" panose="02020603050405020304" pitchFamily="18" charset="0"/>
              </a:rPr>
              <a:t>Chu trình âm là chu trình có tổng trọng số âm.</a:t>
            </a:r>
          </a:p>
          <a:p>
            <a:pPr marL="0" indent="0">
              <a:buNone/>
            </a:pPr>
            <a:endParaRPr lang="en-US" sz="32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5E70B34-AEF8-4831-8D69-1F42C6516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121" y="2825552"/>
            <a:ext cx="4534293" cy="3124471"/>
          </a:xfrm>
          <a:prstGeom prst="rect">
            <a:avLst/>
          </a:prstGeom>
        </p:spPr>
      </p:pic>
    </p:spTree>
    <p:extLst>
      <p:ext uri="{BB962C8B-B14F-4D97-AF65-F5344CB8AC3E}">
        <p14:creationId xmlns:p14="http://schemas.microsoft.com/office/powerpoint/2010/main" val="18616109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E7EC-5D65-4BC9-AF0C-8C07A74FB30F}"/>
              </a:ext>
            </a:extLst>
          </p:cNvPr>
          <p:cNvSpPr>
            <a:spLocks noGrp="1"/>
          </p:cNvSpPr>
          <p:nvPr>
            <p:ph type="title"/>
          </p:nvPr>
        </p:nvSpPr>
        <p:spPr>
          <a:xfrm>
            <a:off x="684212" y="811977"/>
            <a:ext cx="8534400" cy="1507067"/>
          </a:xfrm>
        </p:spPr>
        <p:txBody>
          <a:bodyPr/>
          <a:lstStyle/>
          <a:p>
            <a:r>
              <a:rPr lang="en-US">
                <a:latin typeface="Times New Roman" panose="02020603050405020304" pitchFamily="18" charset="0"/>
                <a:ea typeface="Tahoma" panose="020B0604030504040204" pitchFamily="34" charset="0"/>
                <a:cs typeface="Times New Roman" panose="02020603050405020304" pitchFamily="18" charset="0"/>
              </a:rPr>
              <a:t>Định nghĩa</a:t>
            </a:r>
          </a:p>
        </p:txBody>
      </p:sp>
      <p:sp>
        <p:nvSpPr>
          <p:cNvPr id="3" name="Content Placeholder 2">
            <a:extLst>
              <a:ext uri="{FF2B5EF4-FFF2-40B4-BE49-F238E27FC236}">
                <a16:creationId xmlns:a16="http://schemas.microsoft.com/office/drawing/2014/main" id="{C1344C97-75BF-4CDF-96C5-7B9945715EB8}"/>
              </a:ext>
            </a:extLst>
          </p:cNvPr>
          <p:cNvSpPr>
            <a:spLocks noGrp="1"/>
          </p:cNvSpPr>
          <p:nvPr>
            <p:ph idx="1"/>
          </p:nvPr>
        </p:nvSpPr>
        <p:spPr>
          <a:xfrm>
            <a:off x="684212" y="1919796"/>
            <a:ext cx="8534400" cy="3615267"/>
          </a:xfrm>
        </p:spPr>
        <p:txBody>
          <a:bodyPr/>
          <a:lstStyle/>
          <a:p>
            <a:r>
              <a:rPr lang="vi-VN" sz="2400">
                <a:latin typeface="Times New Roman" panose="02020603050405020304" pitchFamily="18" charset="0"/>
                <a:cs typeface="Times New Roman" panose="02020603050405020304" pitchFamily="18" charset="0"/>
              </a:rPr>
              <a:t>Thuật toán Floyd-Warshall hay còn gọi là Floyd, Roy-Floyd là thuật toán tìm đường đi ngẵn nhất giữa mọi cặp đỉnh trong đồ thị có trọng số được công bố năm 1962 bởi Robert Floyd .</a:t>
            </a:r>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Thuật toán Floyd cài đặt khá đơn giản, dựa trên ý tưởng: Nếu có đường đi từ i tới k và từ k tới j nhỏ hơn đường đi hiện tại từ i tới j thì ta sẽ cập nhật đường đi từ i tới j thành đường đi từ </a:t>
            </a:r>
            <a:r>
              <a:rPr lang="vi-VN" sz="2400" b="1">
                <a:latin typeface="Times New Roman" panose="02020603050405020304" pitchFamily="18" charset="0"/>
                <a:cs typeface="Times New Roman" panose="02020603050405020304" pitchFamily="18" charset="0"/>
              </a:rPr>
              <a:t>i tới k cộng với từ k tới j</a:t>
            </a:r>
            <a:r>
              <a:rPr lang="vi-VN" sz="2400">
                <a:latin typeface="Times New Roman" panose="02020603050405020304" pitchFamily="18" charset="0"/>
                <a:cs typeface="Times New Roman" panose="02020603050405020304" pitchFamily="18" charset="0"/>
              </a:rPr>
              <a:t>. Ta gọi k là đỉnh trung gian của i và j. Như vậy sau khi thực hiện thuật toán, sẽ có một số cạnh “ảo” được sinh ra, tức là các cạnh không nối trực tiếp giữa hai đỉnh.</a:t>
            </a: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0535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C6DB-7E8C-4593-9EEF-8E46C032D76B}"/>
              </a:ext>
            </a:extLst>
          </p:cNvPr>
          <p:cNvSpPr>
            <a:spLocks noGrp="1"/>
          </p:cNvSpPr>
          <p:nvPr>
            <p:ph type="title"/>
          </p:nvPr>
        </p:nvSpPr>
        <p:spPr>
          <a:xfrm>
            <a:off x="684212" y="685800"/>
            <a:ext cx="8534400" cy="1507067"/>
          </a:xfrm>
        </p:spPr>
        <p:txBody>
          <a:bodyPr/>
          <a:lstStyle/>
          <a:p>
            <a:r>
              <a:rPr lang="en-US">
                <a:latin typeface="Times New Roman" panose="02020603050405020304" pitchFamily="18" charset="0"/>
                <a:cs typeface="Times New Roman" panose="02020603050405020304" pitchFamily="18" charset="0"/>
              </a:rPr>
              <a:t>Ý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ởng của thuật toán Floyd- Warshall</a:t>
            </a:r>
          </a:p>
        </p:txBody>
      </p:sp>
      <p:sp>
        <p:nvSpPr>
          <p:cNvPr id="3" name="Content Placeholder 2">
            <a:extLst>
              <a:ext uri="{FF2B5EF4-FFF2-40B4-BE49-F238E27FC236}">
                <a16:creationId xmlns:a16="http://schemas.microsoft.com/office/drawing/2014/main" id="{45DE0F2A-830D-4228-8F5E-33BB4BB306D7}"/>
              </a:ext>
            </a:extLst>
          </p:cNvPr>
          <p:cNvSpPr>
            <a:spLocks noGrp="1"/>
          </p:cNvSpPr>
          <p:nvPr>
            <p:ph idx="1"/>
          </p:nvPr>
        </p:nvSpPr>
        <p:spPr>
          <a:xfrm>
            <a:off x="684212" y="1736884"/>
            <a:ext cx="8534400" cy="4219031"/>
          </a:xfrm>
        </p:spPr>
        <p:txBody>
          <a:bodyPr/>
          <a:lstStyle/>
          <a:p>
            <a:r>
              <a:rPr lang="vi-VN" sz="2000"/>
              <a:t>Trong những bài toán đường đi ngắn nhất mà chúng ta cần thông tin về đường đi giữa nhiều cặp đỉnh, ta có xu hướng là sẽ tính toán đường đi ngắn nhất giữa mọi cặp đỉnh.</a:t>
            </a:r>
            <a:endParaRPr lang="en-US" sz="2000"/>
          </a:p>
          <a:p>
            <a:r>
              <a:rPr lang="vi-VN" sz="2000"/>
              <a:t>Trước hết, ta cần phải nắm về khâu tổ chức dữ liệu: đường đi ngắn nhất giữa 2 đỉnh bất kỳ sẽ được lưu trong một mảng 2 chiều, ngầm định sẽ có giá trị là +INF nếu không có đường nối trực tiếp giữa chúng, hoặc nếu có đường nối thì giá trị ban đầu sẽ là trọng số của đường nối đó. Các tính toán sau này sẽ là so sánh giữa đường đi ngắn nhất hiện tại với một đường đi trung gian (giả sử, với 2 đỉnh A và B, ta so sánh đường đi ngắn nhất hiện thời giữa 2 đỉnh này với tổng độ dài đường đi ngắn nhất từ A và từ B tới 1 đỉnh C trung gian nào đó).</a:t>
            </a:r>
            <a:endParaRPr lang="en-US" sz="2000"/>
          </a:p>
          <a:p>
            <a:endParaRPr lang="en-US" sz="2000"/>
          </a:p>
          <a:p>
            <a:endParaRPr lang="en-US"/>
          </a:p>
        </p:txBody>
      </p:sp>
    </p:spTree>
    <p:extLst>
      <p:ext uri="{BB962C8B-B14F-4D97-AF65-F5344CB8AC3E}">
        <p14:creationId xmlns:p14="http://schemas.microsoft.com/office/powerpoint/2010/main" val="17451846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DF3F-3680-4513-863F-45923BF5B6A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Ý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ởng của thuật toán Floyd- Warshall</a:t>
            </a:r>
          </a:p>
        </p:txBody>
      </p:sp>
      <p:sp>
        <p:nvSpPr>
          <p:cNvPr id="3" name="Content Placeholder 2">
            <a:extLst>
              <a:ext uri="{FF2B5EF4-FFF2-40B4-BE49-F238E27FC236}">
                <a16:creationId xmlns:a16="http://schemas.microsoft.com/office/drawing/2014/main" id="{EA6BDEDF-0113-4C63-8D32-9694140E3FEF}"/>
              </a:ext>
            </a:extLst>
          </p:cNvPr>
          <p:cNvSpPr>
            <a:spLocks noGrp="1"/>
          </p:cNvSpPr>
          <p:nvPr>
            <p:ph idx="1"/>
          </p:nvPr>
        </p:nvSpPr>
        <p:spPr>
          <a:xfrm>
            <a:off x="677334" y="1524000"/>
            <a:ext cx="8596668" cy="4489653"/>
          </a:xfrm>
        </p:spPr>
        <p:txBody>
          <a:bodyPr/>
          <a:lstStyle/>
          <a:p>
            <a:pPr marL="0" indent="0">
              <a:buNone/>
            </a:pPr>
            <a:r>
              <a:rPr lang="en-US" sz="2400">
                <a:latin typeface="Times New Roman" panose="02020603050405020304" pitchFamily="18" charset="0"/>
                <a:cs typeface="Times New Roman" panose="02020603050405020304" pitchFamily="18" charset="0"/>
              </a:rPr>
              <a:t>B</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1: </a:t>
            </a:r>
            <a:r>
              <a:rPr lang="vi-VN" sz="2400">
                <a:latin typeface="Times New Roman" panose="02020603050405020304" pitchFamily="18" charset="0"/>
                <a:cs typeface="Times New Roman" panose="02020603050405020304" pitchFamily="18" charset="0"/>
              </a:rPr>
              <a:t>Chọn lần lượt từng đỉnh của đồ thị làm đỉnh trung gian (ta quy ước là C).</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B</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2: </a:t>
            </a:r>
            <a:r>
              <a:rPr lang="vi-VN" sz="2400">
                <a:latin typeface="Times New Roman" panose="02020603050405020304" pitchFamily="18" charset="0"/>
                <a:cs typeface="Times New Roman" panose="02020603050405020304" pitchFamily="18" charset="0"/>
              </a:rPr>
              <a:t>Chọn một cặp 2 đỉnh phân biệt và không trùng với đỉnh trung gian (ta quy ước lần lượt là A và B).</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B</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3: </a:t>
            </a:r>
            <a:r>
              <a:rPr lang="vi-VN" sz="2400">
                <a:latin typeface="Times New Roman" panose="02020603050405020304" pitchFamily="18" charset="0"/>
                <a:cs typeface="Times New Roman" panose="02020603050405020304" pitchFamily="18" charset="0"/>
              </a:rPr>
              <a:t>Thực hiện so sánh như ở trên: đường đi ngắn nhất giữa A và B sẽ bằng giá trị nhỏ nhất của:</a:t>
            </a:r>
            <a:endParaRPr lang="en-US" sz="2400">
              <a:latin typeface="Times New Roman" panose="02020603050405020304" pitchFamily="18" charset="0"/>
              <a:cs typeface="Times New Roman" panose="02020603050405020304" pitchFamily="18" charset="0"/>
            </a:endParaRPr>
          </a:p>
          <a:p>
            <a:pPr marL="858838">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Giá trị đường đi ngắn nhất hiện thời giữa A và B.</a:t>
            </a:r>
            <a:endParaRPr lang="en-US" sz="2400">
              <a:latin typeface="Times New Roman" panose="02020603050405020304" pitchFamily="18" charset="0"/>
              <a:cs typeface="Times New Roman" panose="02020603050405020304" pitchFamily="18" charset="0"/>
            </a:endParaRPr>
          </a:p>
          <a:p>
            <a:pPr marL="858838">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Tổng của giá trị đường đi ngắn nhất hiện thời giữa A và C, và đường đi ngắn nhất hiện thời giữa B và C.</a:t>
            </a:r>
            <a:endParaRPr lang="en-US" sz="24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2312491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6E5E-F7CC-4C61-911B-EA74F088B2D5}"/>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Ví dụ minh họa</a:t>
            </a:r>
          </a:p>
        </p:txBody>
      </p:sp>
      <p:sp>
        <p:nvSpPr>
          <p:cNvPr id="3" name="Content Placeholder 2">
            <a:extLst>
              <a:ext uri="{FF2B5EF4-FFF2-40B4-BE49-F238E27FC236}">
                <a16:creationId xmlns:a16="http://schemas.microsoft.com/office/drawing/2014/main" id="{77E409CB-7357-4F54-9CB5-28EE961653F2}"/>
              </a:ext>
            </a:extLst>
          </p:cNvPr>
          <p:cNvSpPr>
            <a:spLocks noGrp="1"/>
          </p:cNvSpPr>
          <p:nvPr>
            <p:ph idx="1"/>
          </p:nvPr>
        </p:nvSpPr>
        <p:spPr>
          <a:xfrm>
            <a:off x="677334" y="1270000"/>
            <a:ext cx="8596668" cy="4978400"/>
          </a:xfrm>
        </p:spPr>
        <p:txBody>
          <a:bodyPr>
            <a:normAutofit lnSpcReduction="10000"/>
          </a:bodyPr>
          <a:lstStyle/>
          <a:p>
            <a:pPr marL="0" indent="0">
              <a:buNone/>
            </a:pPr>
            <a:r>
              <a:rPr lang="en-US">
                <a:latin typeface="Times New Roman" panose="02020603050405020304" pitchFamily="18" charset="0"/>
                <a:cs typeface="Times New Roman" panose="02020603050405020304" pitchFamily="18" charset="0"/>
              </a:rPr>
              <a:t>Xét độ thị vô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ớng sau:</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Đầu tiên, C = 1. Nhờ đỉnh 1 làm trung gian, ta thấy xuất hiện đường đi từ đỉnh 2 tới đỉnh 4 </a:t>
            </a:r>
            <a:r>
              <a:rPr lang="en-US" sz="2400">
                <a:latin typeface="Times New Roman" panose="02020603050405020304" pitchFamily="18" charset="0"/>
                <a:cs typeface="Times New Roman" panose="02020603050405020304" pitchFamily="18" charset="0"/>
              </a:rPr>
              <a:t>có </a:t>
            </a:r>
            <a:r>
              <a:rPr lang="vi-VN" sz="2400">
                <a:latin typeface="Times New Roman" panose="02020603050405020304" pitchFamily="18" charset="0"/>
                <a:cs typeface="Times New Roman" panose="02020603050405020304" pitchFamily="18" charset="0"/>
              </a:rPr>
              <a:t>độ dài </a:t>
            </a:r>
            <a:r>
              <a:rPr lang="en-US" sz="2400">
                <a:latin typeface="Times New Roman" panose="02020603050405020304" pitchFamily="18" charset="0"/>
                <a:cs typeface="Times New Roman" panose="02020603050405020304" pitchFamily="18" charset="0"/>
              </a:rPr>
              <a:t>(5+9=14</a:t>
            </a:r>
            <a:r>
              <a:rPr lang="vi-VN"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 và từ đỉnh 2 tới đỉnh 5 </a:t>
            </a:r>
            <a:r>
              <a:rPr lang="en-US" sz="2400">
                <a:latin typeface="Times New Roman" panose="02020603050405020304" pitchFamily="18" charset="0"/>
                <a:cs typeface="Times New Roman" panose="02020603050405020304" pitchFamily="18" charset="0"/>
              </a:rPr>
              <a:t>có </a:t>
            </a:r>
            <a:r>
              <a:rPr lang="vi-VN" sz="2400">
                <a:latin typeface="Times New Roman" panose="02020603050405020304" pitchFamily="18" charset="0"/>
                <a:cs typeface="Times New Roman" panose="02020603050405020304" pitchFamily="18" charset="0"/>
              </a:rPr>
              <a:t>độ dài </a:t>
            </a:r>
            <a:r>
              <a:rPr lang="en-US" sz="2400">
                <a:latin typeface="Times New Roman" panose="02020603050405020304" pitchFamily="18" charset="0"/>
                <a:cs typeface="Times New Roman" panose="02020603050405020304" pitchFamily="18" charset="0"/>
              </a:rPr>
              <a:t>(5+1=6</a:t>
            </a:r>
            <a:r>
              <a:rPr lang="vi-VN"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r>
              <a:rPr lang="vi-VN" sz="2400">
                <a:latin typeface="Times New Roman" panose="02020603050405020304" pitchFamily="18" charset="0"/>
                <a:cs typeface="Times New Roman" panose="02020603050405020304" pitchFamily="18" charset="0"/>
              </a:rPr>
              <a:t>Đường đi trung gian qua đỉnh 1 để đi từ đỉnh 4 tới đỉnh 5 không tối ưu về chiều dài (9 + 1 &gt; 2) nên ta không cập nhật lại đường đi ngắn nhất giữa 2 đỉnh 4 và 5.</a:t>
            </a:r>
            <a:endParaRPr lang="en-US" sz="24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4" name="image3.png">
            <a:extLst>
              <a:ext uri="{FF2B5EF4-FFF2-40B4-BE49-F238E27FC236}">
                <a16:creationId xmlns:a16="http://schemas.microsoft.com/office/drawing/2014/main" id="{759ED8B7-F49A-4248-9010-35AE43575BD0}"/>
              </a:ext>
            </a:extLst>
          </p:cNvPr>
          <p:cNvPicPr/>
          <p:nvPr/>
        </p:nvPicPr>
        <p:blipFill>
          <a:blip r:embed="rId2"/>
          <a:srcRect/>
          <a:stretch>
            <a:fillRect/>
          </a:stretch>
        </p:blipFill>
        <p:spPr>
          <a:xfrm>
            <a:off x="1168495" y="1651189"/>
            <a:ext cx="3499005" cy="2108011"/>
          </a:xfrm>
          <a:prstGeom prst="rect">
            <a:avLst/>
          </a:prstGeom>
          <a:ln/>
        </p:spPr>
      </p:pic>
      <p:pic>
        <p:nvPicPr>
          <p:cNvPr id="5" name="image5.png">
            <a:extLst>
              <a:ext uri="{FF2B5EF4-FFF2-40B4-BE49-F238E27FC236}">
                <a16:creationId xmlns:a16="http://schemas.microsoft.com/office/drawing/2014/main" id="{84BE4794-55E3-4F11-8C46-F3804D777B1B}"/>
              </a:ext>
            </a:extLst>
          </p:cNvPr>
          <p:cNvPicPr/>
          <p:nvPr/>
        </p:nvPicPr>
        <p:blipFill>
          <a:blip r:embed="rId3"/>
          <a:srcRect/>
          <a:stretch>
            <a:fillRect/>
          </a:stretch>
        </p:blipFill>
        <p:spPr>
          <a:xfrm>
            <a:off x="5255581" y="1500326"/>
            <a:ext cx="3293615" cy="2032987"/>
          </a:xfrm>
          <a:prstGeom prst="rect">
            <a:avLst/>
          </a:prstGeom>
          <a:ln/>
        </p:spPr>
      </p:pic>
    </p:spTree>
    <p:extLst>
      <p:ext uri="{BB962C8B-B14F-4D97-AF65-F5344CB8AC3E}">
        <p14:creationId xmlns:p14="http://schemas.microsoft.com/office/powerpoint/2010/main" val="17327654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anim calcmode="lin" valueType="num">
                                      <p:cBhvr>
                                        <p:cTn id="2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1061</TotalTime>
  <Words>1149</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Tahoma</vt:lpstr>
      <vt:lpstr>Times New Roman</vt:lpstr>
      <vt:lpstr>Trebuchet MS</vt:lpstr>
      <vt:lpstr>Wingdings</vt:lpstr>
      <vt:lpstr>Wingdings 3</vt:lpstr>
      <vt:lpstr>Facet</vt:lpstr>
      <vt:lpstr>CHƯƠNG 4 PHÂN TÍCH ĐỘ PHỨC TẠP CỦA MỘT SỐ GIẢI THUẬT</vt:lpstr>
      <vt:lpstr>Phân tích độ phức tạp của thuật toán Floyd- warshall</vt:lpstr>
      <vt:lpstr>Ôn lại đồ thị có hướng</vt:lpstr>
      <vt:lpstr>Bài toán tìm đường đi ngắn nhất</vt:lpstr>
      <vt:lpstr>Điều kiện tồn tại đường đi ngắn nhất</vt:lpstr>
      <vt:lpstr>Định nghĩa</vt:lpstr>
      <vt:lpstr>Ý tưởng của thuật toán Floyd- Warshall</vt:lpstr>
      <vt:lpstr>Ý tưởng của thuật toán Floyd- Warshall</vt:lpstr>
      <vt:lpstr>Ví dụ minh họa</vt:lpstr>
      <vt:lpstr>PowerPoint Presentation</vt:lpstr>
      <vt:lpstr>PowerPoint Presentation</vt:lpstr>
      <vt:lpstr>PowerPoint Presentation</vt:lpstr>
      <vt:lpstr>PowerPoint Presentation</vt:lpstr>
      <vt:lpstr>PowerPoint Presentation</vt:lpstr>
      <vt:lpstr>Phân tích độ phức tạp của thuật toán</vt:lpstr>
      <vt:lpstr>Ưu nhược điểm </vt:lpstr>
      <vt:lpstr>Ứng dụng </vt:lpstr>
      <vt:lpstr>So sánh với giải thuật khác</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9</dc:title>
  <dc:creator>khangpham0411@gmail.com</dc:creator>
  <cp:lastModifiedBy>Anh Tuan</cp:lastModifiedBy>
  <cp:revision>52</cp:revision>
  <dcterms:created xsi:type="dcterms:W3CDTF">2020-04-19T05:59:41Z</dcterms:created>
  <dcterms:modified xsi:type="dcterms:W3CDTF">2020-09-17T12:02:28Z</dcterms:modified>
</cp:coreProperties>
</file>