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315" r:id="rId5"/>
    <p:sldId id="313" r:id="rId6"/>
    <p:sldId id="316" r:id="rId7"/>
    <p:sldId id="317" r:id="rId8"/>
    <p:sldId id="318" r:id="rId9"/>
    <p:sldId id="319" r:id="rId10"/>
    <p:sldId id="320" r:id="rId11"/>
    <p:sldId id="321" r:id="rId12"/>
    <p:sldId id="338" r:id="rId13"/>
    <p:sldId id="322" r:id="rId14"/>
    <p:sldId id="323" r:id="rId15"/>
    <p:sldId id="306" r:id="rId16"/>
    <p:sldId id="309" r:id="rId17"/>
    <p:sldId id="310" r:id="rId18"/>
    <p:sldId id="311" r:id="rId19"/>
    <p:sldId id="312" r:id="rId20"/>
    <p:sldId id="307" r:id="rId21"/>
    <p:sldId id="308" r:id="rId22"/>
    <p:sldId id="314" r:id="rId23"/>
    <p:sldId id="344" r:id="rId24"/>
    <p:sldId id="341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42" r:id="rId39"/>
    <p:sldId id="340" r:id="rId40"/>
    <p:sldId id="337" r:id="rId41"/>
    <p:sldId id="343" r:id="rId42"/>
  </p:sldIdLst>
  <p:sldSz cx="9906000" cy="6858000" type="A4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F85D55-4016-45D8-9A9D-B9E0A8CAF865}">
          <p14:sldIdLst>
            <p14:sldId id="256"/>
            <p14:sldId id="257"/>
            <p14:sldId id="260"/>
            <p14:sldId id="315"/>
            <p14:sldId id="313"/>
            <p14:sldId id="316"/>
            <p14:sldId id="317"/>
            <p14:sldId id="318"/>
            <p14:sldId id="319"/>
            <p14:sldId id="320"/>
            <p14:sldId id="321"/>
            <p14:sldId id="338"/>
            <p14:sldId id="322"/>
            <p14:sldId id="323"/>
            <p14:sldId id="306"/>
            <p14:sldId id="309"/>
            <p14:sldId id="310"/>
            <p14:sldId id="311"/>
            <p14:sldId id="312"/>
            <p14:sldId id="307"/>
            <p14:sldId id="308"/>
            <p14:sldId id="314"/>
            <p14:sldId id="344"/>
            <p14:sldId id="341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42"/>
            <p14:sldId id="340"/>
            <p14:sldId id="337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am tuan hiep" initials="pth" lastIdx="1" clrIdx="0">
    <p:extLst>
      <p:ext uri="{19B8F6BF-5375-455C-9EA6-DF929625EA0E}">
        <p15:presenceInfo xmlns:p15="http://schemas.microsoft.com/office/powerpoint/2012/main" userId="pham tuan hie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93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65F8-54E0-4986-A3D0-FC621A208C6C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A227-5E6B-4D9F-B72A-27FA68C2F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581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65F8-54E0-4986-A3D0-FC621A208C6C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A227-5E6B-4D9F-B72A-27FA68C2F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122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65F8-54E0-4986-A3D0-FC621A208C6C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A227-5E6B-4D9F-B72A-27FA68C2F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558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65F8-54E0-4986-A3D0-FC621A208C6C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A227-5E6B-4D9F-B72A-27FA68C2F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5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65F8-54E0-4986-A3D0-FC621A208C6C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A227-5E6B-4D9F-B72A-27FA68C2F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848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65F8-54E0-4986-A3D0-FC621A208C6C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A227-5E6B-4D9F-B72A-27FA68C2F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215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65F8-54E0-4986-A3D0-FC621A208C6C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A227-5E6B-4D9F-B72A-27FA68C2F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65F8-54E0-4986-A3D0-FC621A208C6C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A227-5E6B-4D9F-B72A-27FA68C2F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213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65F8-54E0-4986-A3D0-FC621A208C6C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A227-5E6B-4D9F-B72A-27FA68C2F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350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65F8-54E0-4986-A3D0-FC621A208C6C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A227-5E6B-4D9F-B72A-27FA68C2F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187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65F8-54E0-4986-A3D0-FC621A208C6C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4A227-5E6B-4D9F-B72A-27FA68C2F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2230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65F8-54E0-4986-A3D0-FC621A208C6C}" type="datetimeFigureOut">
              <a:rPr lang="vi-VN" smtClean="0"/>
              <a:t>17/09/2020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4A227-5E6B-4D9F-B72A-27FA68C2FED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62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.png"/><Relationship Id="rId7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1.png"/><Relationship Id="rId7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313" y="1483668"/>
            <a:ext cx="8255374" cy="155368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4</a:t>
            </a:r>
            <a:b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TÍCH ĐỘ PHỨC TẠP CỦA MỘT SỐ GIẢI THUẬT ĐỒ THỊ</a:t>
            </a:r>
            <a:endParaRPr lang="vi-VN" sz="44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24329"/>
            <a:ext cx="685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accent5">
                    <a:lumMod val="75000"/>
                  </a:schemeClr>
                </a:solidFill>
              </a:rPr>
              <a:t>TRƯỜNG ĐẠI HỌC GIAO THÔNG VẬN TẢI</a:t>
            </a:r>
          </a:p>
          <a:p>
            <a:pPr algn="ctr"/>
            <a:r>
              <a:rPr lang="vi-VN" b="1" dirty="0">
                <a:solidFill>
                  <a:schemeClr val="accent5">
                    <a:lumMod val="75000"/>
                  </a:schemeClr>
                </a:solidFill>
              </a:rPr>
              <a:t>THÀNH PHỐ HỒ CHÍ MINH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.VnArial Narrow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3" y="225346"/>
            <a:ext cx="621793" cy="8442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984FA6-FEC5-42AE-82C3-2A7A2B44F109}"/>
              </a:ext>
            </a:extLst>
          </p:cNvPr>
          <p:cNvSpPr/>
          <p:nvPr/>
        </p:nvSpPr>
        <p:spPr>
          <a:xfrm>
            <a:off x="2476500" y="342592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 ĐỀ :ĐỒ THỊ CÓ H</a:t>
            </a:r>
            <a:r>
              <a:rPr lang="vi-V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 XẾP TOPO &amp; GIẢI THUẬT DJIKSTRA</a:t>
            </a:r>
          </a:p>
        </p:txBody>
      </p:sp>
    </p:spTree>
    <p:extLst>
      <p:ext uri="{BB962C8B-B14F-4D97-AF65-F5344CB8AC3E}">
        <p14:creationId xmlns:p14="http://schemas.microsoft.com/office/powerpoint/2010/main" val="92691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EF3C436-E9EE-419E-8D29-F323A1F8E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609C17-7E0E-4724-B0A8-7D6FCB7E73DE}"/>
              </a:ext>
            </a:extLst>
          </p:cNvPr>
          <p:cNvSpPr txBox="1">
            <a:spLocks/>
          </p:cNvSpPr>
          <p:nvPr/>
        </p:nvSpPr>
        <p:spPr>
          <a:xfrm>
            <a:off x="1362075" y="-2094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1C96DC-7ADD-4BA5-9074-585587F90F47}"/>
              </a:ext>
            </a:extLst>
          </p:cNvPr>
          <p:cNvSpPr txBox="1">
            <a:spLocks/>
          </p:cNvSpPr>
          <p:nvPr/>
        </p:nvSpPr>
        <p:spPr>
          <a:xfrm>
            <a:off x="615194" y="665394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Code 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B39E37-1C74-4A15-A3C0-ADDEB19D8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1" y="2143125"/>
            <a:ext cx="4286250" cy="25717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AA6D74-FE19-4D80-B640-6F4FE4A8474F}"/>
              </a:ext>
            </a:extLst>
          </p:cNvPr>
          <p:cNvSpPr/>
          <p:nvPr/>
        </p:nvSpPr>
        <p:spPr>
          <a:xfrm>
            <a:off x="752945" y="5374975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Thêm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đỉnh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vào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đầu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NODE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F64790-47E8-436C-A73E-26C40F28B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620" y="2143125"/>
            <a:ext cx="4397499" cy="256387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DC7A18-DEDB-4DDB-B80D-3F73D41575F0}"/>
              </a:ext>
            </a:extLst>
          </p:cNvPr>
          <p:cNvSpPr/>
          <p:nvPr/>
        </p:nvSpPr>
        <p:spPr>
          <a:xfrm>
            <a:off x="5272695" y="5374975"/>
            <a:ext cx="41136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khởi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tạo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đồ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thị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Nếu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đỉnh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ch</a:t>
            </a:r>
            <a:r>
              <a:rPr lang="vi-VN" i="1" dirty="0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thăm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thì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gọi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DFS(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520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9F581D7C-8AF3-4E99-9EAA-0C82C7E85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48" y="3470383"/>
            <a:ext cx="1324777" cy="495300"/>
          </a:xfrm>
          <a:prstGeom prst="rect">
            <a:avLst/>
          </a:prstGeom>
        </p:spPr>
      </p:pic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EF3C436-E9EE-419E-8D29-F323A1F8EC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609C17-7E0E-4724-B0A8-7D6FCB7E73DE}"/>
              </a:ext>
            </a:extLst>
          </p:cNvPr>
          <p:cNvSpPr txBox="1">
            <a:spLocks/>
          </p:cNvSpPr>
          <p:nvPr/>
        </p:nvSpPr>
        <p:spPr>
          <a:xfrm>
            <a:off x="1362075" y="-2094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1C96DC-7ADD-4BA5-9074-585587F90F47}"/>
              </a:ext>
            </a:extLst>
          </p:cNvPr>
          <p:cNvSpPr txBox="1">
            <a:spLocks/>
          </p:cNvSpPr>
          <p:nvPr/>
        </p:nvSpPr>
        <p:spPr>
          <a:xfrm>
            <a:off x="615194" y="665394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Code 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FBEA3A-07DE-490A-8FD8-1BFCDB0BA2C9}"/>
              </a:ext>
            </a:extLst>
          </p:cNvPr>
          <p:cNvSpPr/>
          <p:nvPr/>
        </p:nvSpPr>
        <p:spPr>
          <a:xfrm>
            <a:off x="117008" y="1824354"/>
            <a:ext cx="355456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/* while 1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tìm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xem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đ</a:t>
            </a:r>
            <a:r>
              <a:rPr lang="vi-VN" i="1" dirty="0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ờng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đi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từ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đỉnh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u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đến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đỉnh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nào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khác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nếu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có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đ</a:t>
            </a:r>
            <a:r>
              <a:rPr lang="vi-VN" i="1" dirty="0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vào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stack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nếu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không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thì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đ</a:t>
            </a:r>
            <a:r>
              <a:rPr lang="vi-VN" i="1" dirty="0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 u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đến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hàm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AddNode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VD s=0 , Stop=0, Stack[Stop]=0/*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//u=0</a:t>
            </a:r>
          </a:p>
          <a:p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" name="Picture 2" descr="đồ thị">
            <a:extLst>
              <a:ext uri="{FF2B5EF4-FFF2-40B4-BE49-F238E27FC236}">
                <a16:creationId xmlns:a16="http://schemas.microsoft.com/office/drawing/2014/main" id="{47377B08-4E8F-4F49-A47D-65B8B6439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94" y="4449304"/>
            <a:ext cx="26860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995C07-6E51-4DC5-8968-7B9288258BEB}"/>
              </a:ext>
            </a:extLst>
          </p:cNvPr>
          <p:cNvSpPr/>
          <p:nvPr/>
        </p:nvSpPr>
        <p:spPr>
          <a:xfrm>
            <a:off x="4403324" y="2136105"/>
            <a:ext cx="914400" cy="9144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l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300DA5-4456-4E5F-9CEA-75AF21376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474" y="990261"/>
            <a:ext cx="5734415" cy="57308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C584B6F-6E91-45A5-8B13-FEAA8372EB4E}"/>
              </a:ext>
            </a:extLst>
          </p:cNvPr>
          <p:cNvSpPr/>
          <p:nvPr/>
        </p:nvSpPr>
        <p:spPr>
          <a:xfrm>
            <a:off x="3437961" y="361017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592728-674F-4935-832D-781C3F56B9E8}"/>
              </a:ext>
            </a:extLst>
          </p:cNvPr>
          <p:cNvSpPr/>
          <p:nvPr/>
        </p:nvSpPr>
        <p:spPr>
          <a:xfrm>
            <a:off x="4621160" y="2061839"/>
            <a:ext cx="4619777" cy="273432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3104091-F3C5-4719-946F-E65D04B22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441" y="2147064"/>
            <a:ext cx="4397499" cy="256387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E560FC8-0150-4F76-9AB6-6E9C7A100591}"/>
              </a:ext>
            </a:extLst>
          </p:cNvPr>
          <p:cNvSpPr/>
          <p:nvPr/>
        </p:nvSpPr>
        <p:spPr>
          <a:xfrm>
            <a:off x="3121324" y="361624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3E820E-2656-4EB5-95B2-79C22551DF19}"/>
              </a:ext>
            </a:extLst>
          </p:cNvPr>
          <p:cNvSpPr/>
          <p:nvPr/>
        </p:nvSpPr>
        <p:spPr>
          <a:xfrm>
            <a:off x="2823248" y="360802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1F5BEA3-4A81-49BE-B2E2-0D5A52A029D9}"/>
              </a:ext>
            </a:extLst>
          </p:cNvPr>
          <p:cNvSpPr/>
          <p:nvPr/>
        </p:nvSpPr>
        <p:spPr>
          <a:xfrm>
            <a:off x="2538632" y="361017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47415F-B8B4-42B2-82F5-E7A12643DD14}"/>
              </a:ext>
            </a:extLst>
          </p:cNvPr>
          <p:cNvSpPr/>
          <p:nvPr/>
        </p:nvSpPr>
        <p:spPr>
          <a:xfrm>
            <a:off x="2319332" y="361624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C47415-61AF-4873-B754-5CA6C731EC63}"/>
              </a:ext>
            </a:extLst>
          </p:cNvPr>
          <p:cNvSpPr/>
          <p:nvPr/>
        </p:nvSpPr>
        <p:spPr>
          <a:xfrm>
            <a:off x="2059020" y="361690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5"/>
                </a:solidFill>
              </a:rPr>
              <a:t>5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93E26900-9EBD-421C-AB50-FED2613B42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55" y="3584683"/>
            <a:ext cx="209550" cy="2667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BF2DE67-D150-4A48-9E9E-E139F0E17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676" y="990261"/>
            <a:ext cx="5734415" cy="573083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A3FC4CE-1DE5-4CC8-9D8A-FF88231A0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35" y="3470383"/>
            <a:ext cx="1324777" cy="4953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7628DF4-4FA0-48AB-B744-6BA88A35D5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072" y="3584683"/>
            <a:ext cx="180975" cy="28575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F22AE7A-DEC4-448D-B5B3-568924A0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35" y="3470383"/>
            <a:ext cx="1324777" cy="4953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A615268-0D14-40DF-83E3-A879CECB22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168" y="3598575"/>
            <a:ext cx="200025" cy="24765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AB56AD55-1B04-4535-92FF-2BE52698D1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266" y="3597869"/>
            <a:ext cx="152400" cy="2476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538E864-D8AC-48C5-96E0-E8D1D72C5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58" y="3471454"/>
            <a:ext cx="1324777" cy="4953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8C89EFA-EFED-4DB1-A4A6-287C7D218F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567" y="3583612"/>
            <a:ext cx="161925" cy="2762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BC6FB1-F788-448A-B92F-1D20A973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3" y="3470383"/>
            <a:ext cx="1324777" cy="4953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D683B3E-B25D-4E9B-873D-C0E180AF4B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780" y="3579525"/>
            <a:ext cx="161925" cy="2667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5FCB089-9436-483D-B36D-90CD5EFBB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" y="3464008"/>
            <a:ext cx="1324777" cy="4953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B4D42C36-1601-4FEF-9131-04FA177282B9}"/>
              </a:ext>
            </a:extLst>
          </p:cNvPr>
          <p:cNvSpPr/>
          <p:nvPr/>
        </p:nvSpPr>
        <p:spPr>
          <a:xfrm>
            <a:off x="51975" y="3237304"/>
            <a:ext cx="3930889" cy="733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739AEB-47E8-4294-BFFB-36E9A643151F}"/>
              </a:ext>
            </a:extLst>
          </p:cNvPr>
          <p:cNvSpPr/>
          <p:nvPr/>
        </p:nvSpPr>
        <p:spPr>
          <a:xfrm>
            <a:off x="728064" y="3419253"/>
            <a:ext cx="22535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5    4    2    3    1    0</a:t>
            </a:r>
          </a:p>
        </p:txBody>
      </p:sp>
    </p:spTree>
    <p:extLst>
      <p:ext uri="{BB962C8B-B14F-4D97-AF65-F5344CB8AC3E}">
        <p14:creationId xmlns:p14="http://schemas.microsoft.com/office/powerpoint/2010/main" val="29852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9" grpId="0"/>
      <p:bldP spid="28" grpId="0" animBg="1"/>
      <p:bldP spid="36" grpId="0"/>
      <p:bldP spid="43" grpId="0"/>
      <p:bldP spid="44" grpId="0"/>
      <p:bldP spid="46" grpId="0"/>
      <p:bldP spid="47" grpId="0"/>
      <p:bldP spid="62" grpId="0" animBg="1"/>
      <p:bldP spid="6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EF3C436-E9EE-419E-8D29-F323A1F8E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609C17-7E0E-4724-B0A8-7D6FCB7E73DE}"/>
              </a:ext>
            </a:extLst>
          </p:cNvPr>
          <p:cNvSpPr txBox="1">
            <a:spLocks/>
          </p:cNvSpPr>
          <p:nvPr/>
        </p:nvSpPr>
        <p:spPr>
          <a:xfrm>
            <a:off x="1362075" y="-2094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1C96DC-7ADD-4BA5-9074-585587F90F47}"/>
              </a:ext>
            </a:extLst>
          </p:cNvPr>
          <p:cNvSpPr txBox="1">
            <a:spLocks/>
          </p:cNvSpPr>
          <p:nvPr/>
        </p:nvSpPr>
        <p:spPr>
          <a:xfrm>
            <a:off x="615194" y="665394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Code 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0BCED-94E3-4FE2-9A9C-C45AEFC02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465" y="2207679"/>
            <a:ext cx="4895850" cy="2762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997A59-7670-4F76-B765-4460C77F54F3}"/>
              </a:ext>
            </a:extLst>
          </p:cNvPr>
          <p:cNvSpPr/>
          <p:nvPr/>
        </p:nvSpPr>
        <p:spPr>
          <a:xfrm>
            <a:off x="5231039" y="2207679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3927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530693F-E55C-46F2-8AD6-8BAE24C8EE7B}"/>
              </a:ext>
            </a:extLst>
          </p:cNvPr>
          <p:cNvSpPr/>
          <p:nvPr/>
        </p:nvSpPr>
        <p:spPr>
          <a:xfrm>
            <a:off x="6979417" y="1537203"/>
            <a:ext cx="1802168" cy="4987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-209428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AA174C-FB29-48E3-8971-ABF8D2A8581A}"/>
              </a:ext>
            </a:extLst>
          </p:cNvPr>
          <p:cNvSpPr txBox="1">
            <a:spLocks/>
          </p:cNvSpPr>
          <p:nvPr/>
        </p:nvSpPr>
        <p:spPr>
          <a:xfrm>
            <a:off x="273913" y="1840249"/>
            <a:ext cx="3272273" cy="474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D15FB7E-BF07-49A1-AF1D-2C7CCB161230}"/>
              </a:ext>
            </a:extLst>
          </p:cNvPr>
          <p:cNvSpPr txBox="1">
            <a:spLocks/>
          </p:cNvSpPr>
          <p:nvPr/>
        </p:nvSpPr>
        <p:spPr>
          <a:xfrm>
            <a:off x="273913" y="53980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D75AE208-797A-4F39-AE40-76BAFEE7F96B}"/>
              </a:ext>
            </a:extLst>
          </p:cNvPr>
          <p:cNvSpPr txBox="1">
            <a:spLocks/>
          </p:cNvSpPr>
          <p:nvPr/>
        </p:nvSpPr>
        <p:spPr>
          <a:xfrm>
            <a:off x="5974497" y="1013871"/>
            <a:ext cx="3701989" cy="1079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16F586-49F6-4540-980D-518FB2C49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51" y="2530897"/>
            <a:ext cx="285750" cy="2762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07D5851-F973-4F0C-9CD5-592D4A52A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151" y="2172046"/>
            <a:ext cx="590550" cy="3714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3308312-B9C1-47D7-9ACA-699FE906D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832" y="4937308"/>
            <a:ext cx="590550" cy="371475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A8186D-46D6-407C-BA08-5FE400EC28B7}"/>
              </a:ext>
            </a:extLst>
          </p:cNvPr>
          <p:cNvCxnSpPr/>
          <p:nvPr/>
        </p:nvCxnSpPr>
        <p:spPr>
          <a:xfrm>
            <a:off x="7226433" y="5928937"/>
            <a:ext cx="11807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C9F358B-5268-407C-8314-70DE4067E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23" y="1611662"/>
            <a:ext cx="2838450" cy="15906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EBE43F-FCFA-4BF0-8663-E2786E4B4B64}"/>
              </a:ext>
            </a:extLst>
          </p:cNvPr>
          <p:cNvCxnSpPr>
            <a:cxnSpLocks/>
          </p:cNvCxnSpPr>
          <p:nvPr/>
        </p:nvCxnSpPr>
        <p:spPr>
          <a:xfrm>
            <a:off x="2831976" y="2391459"/>
            <a:ext cx="4128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BA265A-43AD-428E-9757-C4EF66F73AED}"/>
              </a:ext>
            </a:extLst>
          </p:cNvPr>
          <p:cNvCxnSpPr>
            <a:cxnSpLocks/>
          </p:cNvCxnSpPr>
          <p:nvPr/>
        </p:nvCxnSpPr>
        <p:spPr>
          <a:xfrm>
            <a:off x="2317072" y="2671782"/>
            <a:ext cx="46430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F13C6C1-C907-4194-A08C-7BE65CE5D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45" y="3305511"/>
            <a:ext cx="4397499" cy="25638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801BF5-F79B-45AE-9962-6FF82EEC5FCE}"/>
              </a:ext>
            </a:extLst>
          </p:cNvPr>
          <p:cNvCxnSpPr>
            <a:cxnSpLocks/>
          </p:cNvCxnSpPr>
          <p:nvPr/>
        </p:nvCxnSpPr>
        <p:spPr>
          <a:xfrm>
            <a:off x="3116062" y="5184859"/>
            <a:ext cx="38633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D474A8-99C2-46BA-8C6C-D9FB2CF7B118}"/>
              </a:ext>
            </a:extLst>
          </p:cNvPr>
          <p:cNvCxnSpPr>
            <a:cxnSpLocks/>
          </p:cNvCxnSpPr>
          <p:nvPr/>
        </p:nvCxnSpPr>
        <p:spPr>
          <a:xfrm>
            <a:off x="4145872" y="5495270"/>
            <a:ext cx="28335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FD2BAF6F-AD3C-45AB-AF1A-79F5C7A28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551" y="5314575"/>
            <a:ext cx="285750" cy="276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67A837-87ED-4D68-A611-F2A6CFF06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5107" y="5969006"/>
            <a:ext cx="762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3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0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16FDD428-FD8D-43B9-BCBD-34E9B113F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19" y="1479935"/>
            <a:ext cx="5114485" cy="5111294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BC201AC-C2DD-4020-A892-4235A5D2427E}"/>
              </a:ext>
            </a:extLst>
          </p:cNvPr>
          <p:cNvSpPr/>
          <p:nvPr/>
        </p:nvSpPr>
        <p:spPr>
          <a:xfrm>
            <a:off x="6532717" y="2081108"/>
            <a:ext cx="1898756" cy="4776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-209428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AA174C-FB29-48E3-8971-ABF8D2A8581A}"/>
              </a:ext>
            </a:extLst>
          </p:cNvPr>
          <p:cNvSpPr txBox="1">
            <a:spLocks/>
          </p:cNvSpPr>
          <p:nvPr/>
        </p:nvSpPr>
        <p:spPr>
          <a:xfrm>
            <a:off x="526867" y="514791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0B6EB4-D6E5-4E37-85BE-B416FA39B1E0}"/>
              </a:ext>
            </a:extLst>
          </p:cNvPr>
          <p:cNvCxnSpPr>
            <a:cxnSpLocks/>
          </p:cNvCxnSpPr>
          <p:nvPr/>
        </p:nvCxnSpPr>
        <p:spPr>
          <a:xfrm>
            <a:off x="1491449" y="2652747"/>
            <a:ext cx="5827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951E01-E742-4E8B-9DC2-12167CD40E94}"/>
              </a:ext>
            </a:extLst>
          </p:cNvPr>
          <p:cNvCxnSpPr>
            <a:cxnSpLocks/>
          </p:cNvCxnSpPr>
          <p:nvPr/>
        </p:nvCxnSpPr>
        <p:spPr>
          <a:xfrm flipV="1">
            <a:off x="1953087" y="2844601"/>
            <a:ext cx="5365997" cy="15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6500E-A63F-4482-83F6-05F6422945EA}"/>
              </a:ext>
            </a:extLst>
          </p:cNvPr>
          <p:cNvCxnSpPr>
            <a:cxnSpLocks/>
          </p:cNvCxnSpPr>
          <p:nvPr/>
        </p:nvCxnSpPr>
        <p:spPr>
          <a:xfrm>
            <a:off x="1611298" y="3043150"/>
            <a:ext cx="5707786" cy="29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91F790-EEB3-47B3-A3D9-DDAB65D56A6A}"/>
              </a:ext>
            </a:extLst>
          </p:cNvPr>
          <p:cNvCxnSpPr>
            <a:cxnSpLocks/>
          </p:cNvCxnSpPr>
          <p:nvPr/>
        </p:nvCxnSpPr>
        <p:spPr>
          <a:xfrm>
            <a:off x="2056337" y="3232593"/>
            <a:ext cx="52627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5C0B5E-AB7C-406E-A2DA-E622BC17BBA6}"/>
              </a:ext>
            </a:extLst>
          </p:cNvPr>
          <p:cNvCxnSpPr>
            <a:cxnSpLocks/>
          </p:cNvCxnSpPr>
          <p:nvPr/>
        </p:nvCxnSpPr>
        <p:spPr>
          <a:xfrm>
            <a:off x="2301628" y="3429000"/>
            <a:ext cx="5017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6765D9-C22D-4D56-A3F1-18A90C3C5000}"/>
              </a:ext>
            </a:extLst>
          </p:cNvPr>
          <p:cNvCxnSpPr>
            <a:cxnSpLocks/>
          </p:cNvCxnSpPr>
          <p:nvPr/>
        </p:nvCxnSpPr>
        <p:spPr>
          <a:xfrm>
            <a:off x="1429303" y="3597354"/>
            <a:ext cx="5908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8CCB38-08EC-456D-935D-9336700DDB4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727369" y="3765681"/>
            <a:ext cx="5616883" cy="55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D40B2F-F947-4A49-AA47-6AF2E6905788}"/>
              </a:ext>
            </a:extLst>
          </p:cNvPr>
          <p:cNvCxnSpPr>
            <a:cxnSpLocks/>
          </p:cNvCxnSpPr>
          <p:nvPr/>
        </p:nvCxnSpPr>
        <p:spPr>
          <a:xfrm>
            <a:off x="2898568" y="3965558"/>
            <a:ext cx="4420516" cy="30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04962E-8C11-45A1-A906-ABDA52610BBC}"/>
              </a:ext>
            </a:extLst>
          </p:cNvPr>
          <p:cNvCxnSpPr>
            <a:cxnSpLocks/>
          </p:cNvCxnSpPr>
          <p:nvPr/>
        </p:nvCxnSpPr>
        <p:spPr>
          <a:xfrm>
            <a:off x="4386449" y="4172500"/>
            <a:ext cx="2839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E693D6-B710-4358-9E49-37C7F00D6603}"/>
              </a:ext>
            </a:extLst>
          </p:cNvPr>
          <p:cNvCxnSpPr>
            <a:cxnSpLocks/>
          </p:cNvCxnSpPr>
          <p:nvPr/>
        </p:nvCxnSpPr>
        <p:spPr>
          <a:xfrm>
            <a:off x="2406590" y="4318414"/>
            <a:ext cx="4807532" cy="3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25D24F-512E-4C49-B051-E490A5BFAE15}"/>
              </a:ext>
            </a:extLst>
          </p:cNvPr>
          <p:cNvCxnSpPr>
            <a:cxnSpLocks/>
          </p:cNvCxnSpPr>
          <p:nvPr/>
        </p:nvCxnSpPr>
        <p:spPr>
          <a:xfrm>
            <a:off x="3016279" y="4526518"/>
            <a:ext cx="4210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03E408-9A9B-4FB8-B6D3-51CF9D193B43}"/>
              </a:ext>
            </a:extLst>
          </p:cNvPr>
          <p:cNvCxnSpPr>
            <a:cxnSpLocks/>
          </p:cNvCxnSpPr>
          <p:nvPr/>
        </p:nvCxnSpPr>
        <p:spPr>
          <a:xfrm>
            <a:off x="2631956" y="4688004"/>
            <a:ext cx="4594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B8424D-2272-4BB8-9466-6C4891FBC3B8}"/>
              </a:ext>
            </a:extLst>
          </p:cNvPr>
          <p:cNvCxnSpPr>
            <a:cxnSpLocks/>
          </p:cNvCxnSpPr>
          <p:nvPr/>
        </p:nvCxnSpPr>
        <p:spPr>
          <a:xfrm>
            <a:off x="2503502" y="4864595"/>
            <a:ext cx="4722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4DFFE261-8385-4C06-94BE-89BCB07D5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352" y="2520183"/>
            <a:ext cx="133350" cy="2190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56C43CF-B532-4F14-8C91-683D42503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4251" y="3058384"/>
            <a:ext cx="219747" cy="27967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49ED130-96A7-46FE-9814-5F0CAE2FD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630" y="3300898"/>
            <a:ext cx="191079" cy="24319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EB4A5D5-5FE7-4D4D-897D-60171155B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972" y="3514965"/>
            <a:ext cx="170110" cy="21650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D4EA5AA-E0B5-4284-A23D-C7A969EE24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699" y="4284323"/>
            <a:ext cx="366584" cy="22443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46CE06-B241-4C0D-BAF8-5F956EBA3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913" y="4460333"/>
            <a:ext cx="357367" cy="21879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F2D590A-FCF9-4413-8BFE-6ADF214E62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8617" y="4623038"/>
            <a:ext cx="355570" cy="217696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5728520-959C-49FE-9C00-393E3319C0BB}"/>
              </a:ext>
            </a:extLst>
          </p:cNvPr>
          <p:cNvCxnSpPr/>
          <p:nvPr/>
        </p:nvCxnSpPr>
        <p:spPr>
          <a:xfrm>
            <a:off x="6694516" y="6289999"/>
            <a:ext cx="164236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42FF23BB-96C5-4876-A8AC-4551EF5F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730" y="2735064"/>
            <a:ext cx="133350" cy="2190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1C9E709-1E08-41B5-91B3-BE4882AE7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730" y="2915860"/>
            <a:ext cx="133350" cy="2190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94FFEDC4-0AB6-416C-839A-F843028A2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4252" y="3687253"/>
            <a:ext cx="210587" cy="2680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516AF37-A0DF-48B2-A11E-847DAC33D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7579" y="3925508"/>
            <a:ext cx="461002" cy="1676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391761F-40CD-4D5E-A148-3BCA0C2FEC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4421" y="4122970"/>
            <a:ext cx="447318" cy="162661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CBA0409-94A6-4627-9C70-166D19338560}"/>
              </a:ext>
            </a:extLst>
          </p:cNvPr>
          <p:cNvCxnSpPr>
            <a:cxnSpLocks/>
          </p:cNvCxnSpPr>
          <p:nvPr/>
        </p:nvCxnSpPr>
        <p:spPr>
          <a:xfrm>
            <a:off x="2395063" y="6073802"/>
            <a:ext cx="4807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38DEC5AB-970D-4798-BB54-A38AD3BC1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859" y="5879476"/>
            <a:ext cx="170110" cy="216504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5BC1552-A660-4DDE-A0C4-B72ED091E92C}"/>
              </a:ext>
            </a:extLst>
          </p:cNvPr>
          <p:cNvCxnSpPr>
            <a:cxnSpLocks/>
          </p:cNvCxnSpPr>
          <p:nvPr/>
        </p:nvCxnSpPr>
        <p:spPr>
          <a:xfrm>
            <a:off x="2132044" y="6289172"/>
            <a:ext cx="50705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304F958D-E2BC-4800-B039-4233D27B2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482" y="6078134"/>
            <a:ext cx="170110" cy="21650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2BBB4D7-A440-4CDC-94D3-2FFEBC9B6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595" y="4781858"/>
            <a:ext cx="366584" cy="224439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5C26657-37D7-4544-AD96-1B06BAE37CCA}"/>
              </a:ext>
            </a:extLst>
          </p:cNvPr>
          <p:cNvSpPr/>
          <p:nvPr/>
        </p:nvSpPr>
        <p:spPr>
          <a:xfrm>
            <a:off x="5849497" y="3078742"/>
            <a:ext cx="3332409" cy="1684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ADE587-EBBA-44D2-A7A8-66759D49A0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7645" y="3650382"/>
            <a:ext cx="2581275" cy="428625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805215-388E-4045-A995-DFDC88B507A1}"/>
              </a:ext>
            </a:extLst>
          </p:cNvPr>
          <p:cNvCxnSpPr/>
          <p:nvPr/>
        </p:nvCxnSpPr>
        <p:spPr>
          <a:xfrm>
            <a:off x="6727006" y="6288631"/>
            <a:ext cx="164236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6ABCE070-E277-472A-8EAE-24D8596358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3383" y="6338301"/>
            <a:ext cx="11144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9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" grpId="0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-209428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AA174C-FB29-48E3-8971-ABF8D2A8581A}"/>
              </a:ext>
            </a:extLst>
          </p:cNvPr>
          <p:cNvSpPr txBox="1">
            <a:spLocks/>
          </p:cNvSpPr>
          <p:nvPr/>
        </p:nvSpPr>
        <p:spPr>
          <a:xfrm>
            <a:off x="681037" y="111613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453592-D1F8-4679-A2DF-1B953A28D6C3}"/>
              </a:ext>
            </a:extLst>
          </p:cNvPr>
          <p:cNvSpPr/>
          <p:nvPr/>
        </p:nvSpPr>
        <p:spPr>
          <a:xfrm>
            <a:off x="681037" y="1967702"/>
            <a:ext cx="7447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DE1AE-16CE-4FE8-827C-79CC34F0477B}"/>
              </a:ext>
            </a:extLst>
          </p:cNvPr>
          <p:cNvSpPr/>
          <p:nvPr/>
        </p:nvSpPr>
        <p:spPr>
          <a:xfrm>
            <a:off x="986318" y="1418893"/>
            <a:ext cx="74166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Open Sans"/>
              </a:rPr>
              <a:t>	</a:t>
            </a:r>
          </a:p>
          <a:p>
            <a:r>
              <a:rPr lang="en-US" sz="2400" b="1" dirty="0" err="1">
                <a:solidFill>
                  <a:srgbClr val="333333"/>
                </a:solidFill>
                <a:latin typeface="Open Sans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solidFill>
                  <a:srgbClr val="333333"/>
                </a:solidFill>
                <a:latin typeface="Open Sans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latin typeface="Open Sans"/>
                <a:cs typeface="Times New Roman" panose="02020603050405020304" pitchFamily="18" charset="0"/>
              </a:rPr>
              <a:t>pháp</a:t>
            </a:r>
            <a:r>
              <a:rPr lang="en-US" sz="2400" b="1" dirty="0">
                <a:solidFill>
                  <a:srgbClr val="333333"/>
                </a:solidFill>
                <a:latin typeface="Open Sans"/>
                <a:cs typeface="Times New Roman" panose="02020603050405020304" pitchFamily="18" charset="0"/>
              </a:rPr>
              <a:t> 2: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một đồ thị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DAG(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hướng không có chu 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luôn có ít nhất một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đỉnh mà không có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vào (bậc vào bằng 0) là đỉnh sẽ nằm đầu trong danh sách topo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0F918-A01E-4026-AFF8-7BF943EECA7C}"/>
              </a:ext>
            </a:extLst>
          </p:cNvPr>
          <p:cNvSpPr/>
          <p:nvPr/>
        </p:nvSpPr>
        <p:spPr>
          <a:xfrm>
            <a:off x="1454732" y="3578327"/>
            <a:ext cx="66915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B1: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thực hiện việc tìm kiếm các bậc vào của các đỉnh, nếu đỉnh nào có bậc vào bằng 0 thì ta đưa đỉnh đó vào trong danh sách topo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6C603-801E-4CAF-A272-257BDA49F423}"/>
              </a:ext>
            </a:extLst>
          </p:cNvPr>
          <p:cNvSpPr/>
          <p:nvPr/>
        </p:nvSpPr>
        <p:spPr>
          <a:xfrm>
            <a:off x="1454732" y="4502243"/>
            <a:ext cx="4953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B2: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loại bỏ các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nối từ đỉnh đó đến các đỉnh khác (giảm bậc vào của các đỉnh mà có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nối từ đỉnh đó).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F0C02D-F84F-4BDE-A82C-B9B59C7BC608}"/>
              </a:ext>
            </a:extLst>
          </p:cNvPr>
          <p:cNvSpPr/>
          <p:nvPr/>
        </p:nvSpPr>
        <p:spPr>
          <a:xfrm>
            <a:off x="1454732" y="5439107"/>
            <a:ext cx="4953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B3: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Lặp lại việc tìm kiếm đỉnh có bậc vào bằng 0, cho đến khi tất cả các đỉnh được thăm hết.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717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3" grpId="0"/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-209428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</p:spPr>
      </p:pic>
      <p:pic>
        <p:nvPicPr>
          <p:cNvPr id="1026" name="Picture 2" descr="đồ thị">
            <a:extLst>
              <a:ext uri="{FF2B5EF4-FFF2-40B4-BE49-F238E27FC236}">
                <a16:creationId xmlns:a16="http://schemas.microsoft.com/office/drawing/2014/main" id="{A4652C88-DEE0-4833-860A-1E1AE1DC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9" y="2554919"/>
            <a:ext cx="26860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B693CEF-5008-4ABD-A7AB-3B1BB0800778}"/>
              </a:ext>
            </a:extLst>
          </p:cNvPr>
          <p:cNvSpPr txBox="1">
            <a:spLocks/>
          </p:cNvSpPr>
          <p:nvPr/>
        </p:nvSpPr>
        <p:spPr>
          <a:xfrm>
            <a:off x="681037" y="111613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-VD: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4,5: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51E1BE8-7BE4-4D6F-8C10-820E82544830}"/>
              </a:ext>
            </a:extLst>
          </p:cNvPr>
          <p:cNvSpPr txBox="1">
            <a:spLocks/>
          </p:cNvSpPr>
          <p:nvPr/>
        </p:nvSpPr>
        <p:spPr>
          <a:xfrm>
            <a:off x="2958136" y="4852987"/>
            <a:ext cx="4143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A5FB47-5A92-4F24-9715-D0C145F14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50" y="2005012"/>
            <a:ext cx="3162300" cy="2847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E301CD-D622-419F-9857-6A13B9834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971" y="2300287"/>
            <a:ext cx="2962275" cy="25527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081B176-5E3A-4D2E-9B13-952BBEDDE786}"/>
              </a:ext>
            </a:extLst>
          </p:cNvPr>
          <p:cNvSpPr txBox="1">
            <a:spLocks/>
          </p:cNvSpPr>
          <p:nvPr/>
        </p:nvSpPr>
        <p:spPr>
          <a:xfrm>
            <a:off x="5924758" y="4852987"/>
            <a:ext cx="4143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9D4135-302D-4A6B-ACFA-84FE46FCC055}"/>
              </a:ext>
            </a:extLst>
          </p:cNvPr>
          <p:cNvSpPr/>
          <p:nvPr/>
        </p:nvSpPr>
        <p:spPr>
          <a:xfrm>
            <a:off x="3180029" y="3595456"/>
            <a:ext cx="413714" cy="171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FC8D53-4EAA-4FD4-81E7-23553B010C94}"/>
              </a:ext>
            </a:extLst>
          </p:cNvPr>
          <p:cNvSpPr/>
          <p:nvPr/>
        </p:nvSpPr>
        <p:spPr>
          <a:xfrm>
            <a:off x="6409862" y="3595456"/>
            <a:ext cx="346229" cy="171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0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2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-209428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5FC4E-F8E1-4AFA-876B-5728A6B47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17" y="1039319"/>
            <a:ext cx="3276600" cy="2028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8781C7-3949-4C6A-810F-ECD4AEE06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444" y="1301762"/>
            <a:ext cx="3400425" cy="164782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4443781-59E4-4C0A-8969-EF147E09A460}"/>
              </a:ext>
            </a:extLst>
          </p:cNvPr>
          <p:cNvSpPr txBox="1">
            <a:spLocks/>
          </p:cNvSpPr>
          <p:nvPr/>
        </p:nvSpPr>
        <p:spPr>
          <a:xfrm>
            <a:off x="-275945" y="2929261"/>
            <a:ext cx="4143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4 -&gt; 5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5A2A186-CF12-4126-B1B1-1F1D80CAAA93}"/>
              </a:ext>
            </a:extLst>
          </p:cNvPr>
          <p:cNvSpPr txBox="1">
            <a:spLocks/>
          </p:cNvSpPr>
          <p:nvPr/>
        </p:nvSpPr>
        <p:spPr>
          <a:xfrm>
            <a:off x="3113164" y="2939424"/>
            <a:ext cx="4143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4 -&gt; 5 -&gt; 0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D2697F-99D8-411C-BD32-F54656A00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601" y="991693"/>
            <a:ext cx="2324100" cy="21240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DE5CF42D-E121-44EF-AA89-05104EEEF89F}"/>
              </a:ext>
            </a:extLst>
          </p:cNvPr>
          <p:cNvSpPr txBox="1">
            <a:spLocks/>
          </p:cNvSpPr>
          <p:nvPr/>
        </p:nvSpPr>
        <p:spPr>
          <a:xfrm>
            <a:off x="6200592" y="2949217"/>
            <a:ext cx="4143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4 -&gt; 5 -&gt; 0 -&gt;2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EB62DA-920A-439F-9ED4-736C0A688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6703" y="4004970"/>
            <a:ext cx="1371600" cy="17526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9F206FF5-AB3C-41E9-805E-E961ED51EA5F}"/>
              </a:ext>
            </a:extLst>
          </p:cNvPr>
          <p:cNvSpPr txBox="1">
            <a:spLocks/>
          </p:cNvSpPr>
          <p:nvPr/>
        </p:nvSpPr>
        <p:spPr>
          <a:xfrm>
            <a:off x="1381032" y="5036512"/>
            <a:ext cx="4143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4 -&gt; 5 -&gt; 0 -&gt;2 -&gt;3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A5EF680-52B3-428A-BE94-650C7DE491A6}"/>
              </a:ext>
            </a:extLst>
          </p:cNvPr>
          <p:cNvSpPr/>
          <p:nvPr/>
        </p:nvSpPr>
        <p:spPr>
          <a:xfrm>
            <a:off x="3223528" y="2202464"/>
            <a:ext cx="413577" cy="20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08E8D35-667D-422E-A2DB-960730FF3DA2}"/>
              </a:ext>
            </a:extLst>
          </p:cNvPr>
          <p:cNvSpPr/>
          <p:nvPr/>
        </p:nvSpPr>
        <p:spPr>
          <a:xfrm>
            <a:off x="6624833" y="2229782"/>
            <a:ext cx="413577" cy="20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D37649B-66E4-4D68-8D25-A3608EFC041F}"/>
              </a:ext>
            </a:extLst>
          </p:cNvPr>
          <p:cNvSpPr/>
          <p:nvPr/>
        </p:nvSpPr>
        <p:spPr>
          <a:xfrm>
            <a:off x="4953000" y="4779176"/>
            <a:ext cx="413577" cy="204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91CC02-D741-4E6B-9657-C00B250DE2DC}"/>
              </a:ext>
            </a:extLst>
          </p:cNvPr>
          <p:cNvSpPr/>
          <p:nvPr/>
        </p:nvSpPr>
        <p:spPr>
          <a:xfrm>
            <a:off x="5943974" y="4500978"/>
            <a:ext cx="3543300" cy="733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FBFE0C-2C68-4ED7-AB3E-1BA90FAE9A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9161" y="4628856"/>
            <a:ext cx="3600539" cy="50482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7ADEA3-7CCA-4403-A5B0-42039BE705C7}"/>
              </a:ext>
            </a:extLst>
          </p:cNvPr>
          <p:cNvCxnSpPr/>
          <p:nvPr/>
        </p:nvCxnSpPr>
        <p:spPr>
          <a:xfrm>
            <a:off x="9487274" y="4500978"/>
            <a:ext cx="0" cy="63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2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9" grpId="0"/>
      <p:bldP spid="20" grpId="0" animBg="1"/>
      <p:bldP spid="22" grpId="0" animBg="1"/>
      <p:bldP spid="23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EF3C436-E9EE-419E-8D29-F323A1F8E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609C17-7E0E-4724-B0A8-7D6FCB7E73DE}"/>
              </a:ext>
            </a:extLst>
          </p:cNvPr>
          <p:cNvSpPr txBox="1">
            <a:spLocks/>
          </p:cNvSpPr>
          <p:nvPr/>
        </p:nvSpPr>
        <p:spPr>
          <a:xfrm>
            <a:off x="1362075" y="-2094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45BC7-7EE8-4DA6-B227-013732F0E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14" y="1840249"/>
            <a:ext cx="5665248" cy="451097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D1C96DC-7ADD-4BA5-9074-585587F90F47}"/>
              </a:ext>
            </a:extLst>
          </p:cNvPr>
          <p:cNvSpPr txBox="1">
            <a:spLocks/>
          </p:cNvSpPr>
          <p:nvPr/>
        </p:nvSpPr>
        <p:spPr>
          <a:xfrm>
            <a:off x="615194" y="665394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Code 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đồ thị">
            <a:extLst>
              <a:ext uri="{FF2B5EF4-FFF2-40B4-BE49-F238E27FC236}">
                <a16:creationId xmlns:a16="http://schemas.microsoft.com/office/drawing/2014/main" id="{14F1E42B-63D1-4E08-B0B4-58AB9823B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069" y="2657244"/>
            <a:ext cx="26860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7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EF3C436-E9EE-419E-8D29-F323A1F8E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609C17-7E0E-4724-B0A8-7D6FCB7E73DE}"/>
              </a:ext>
            </a:extLst>
          </p:cNvPr>
          <p:cNvSpPr txBox="1">
            <a:spLocks/>
          </p:cNvSpPr>
          <p:nvPr/>
        </p:nvSpPr>
        <p:spPr>
          <a:xfrm>
            <a:off x="1362075" y="-2094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1C96DC-7ADD-4BA5-9074-585587F90F47}"/>
              </a:ext>
            </a:extLst>
          </p:cNvPr>
          <p:cNvSpPr txBox="1">
            <a:spLocks/>
          </p:cNvSpPr>
          <p:nvPr/>
        </p:nvSpPr>
        <p:spPr>
          <a:xfrm>
            <a:off x="697460" y="739386"/>
            <a:ext cx="2312070" cy="888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b. Code.</a:t>
            </a:r>
          </a:p>
          <a:p>
            <a:r>
              <a:rPr lang="en-US" sz="3200" b="1" dirty="0"/>
              <a:t>-</a:t>
            </a:r>
            <a:r>
              <a:rPr lang="en-US" sz="3200" b="1" dirty="0" err="1"/>
              <a:t>Phương</a:t>
            </a:r>
            <a:r>
              <a:rPr lang="en-US" sz="3200" b="1" dirty="0"/>
              <a:t> </a:t>
            </a:r>
            <a:r>
              <a:rPr lang="en-US" sz="3200" b="1" dirty="0" err="1"/>
              <a:t>pháp</a:t>
            </a:r>
            <a:r>
              <a:rPr lang="en-US" sz="3200" b="1" dirty="0"/>
              <a:t>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BC15C-A6A8-4DEC-8A79-D6329069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19" y="1553589"/>
            <a:ext cx="4338867" cy="5156567"/>
          </a:xfrm>
          <a:prstGeom prst="rect">
            <a:avLst/>
          </a:prstGeom>
        </p:spPr>
      </p:pic>
      <p:graphicFrame>
        <p:nvGraphicFramePr>
          <p:cNvPr id="94" name="Table 94">
            <a:extLst>
              <a:ext uri="{FF2B5EF4-FFF2-40B4-BE49-F238E27FC236}">
                <a16:creationId xmlns:a16="http://schemas.microsoft.com/office/drawing/2014/main" id="{62E423E6-2066-449F-9C08-D810A68EF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66793"/>
              </p:ext>
            </p:extLst>
          </p:nvPr>
        </p:nvGraphicFramePr>
        <p:xfrm>
          <a:off x="5444538" y="3386675"/>
          <a:ext cx="3870912" cy="38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52">
                  <a:extLst>
                    <a:ext uri="{9D8B030D-6E8A-4147-A177-3AD203B41FA5}">
                      <a16:colId xmlns:a16="http://schemas.microsoft.com/office/drawing/2014/main" val="4214600994"/>
                    </a:ext>
                  </a:extLst>
                </a:gridCol>
                <a:gridCol w="645152">
                  <a:extLst>
                    <a:ext uri="{9D8B030D-6E8A-4147-A177-3AD203B41FA5}">
                      <a16:colId xmlns:a16="http://schemas.microsoft.com/office/drawing/2014/main" val="4158588436"/>
                    </a:ext>
                  </a:extLst>
                </a:gridCol>
                <a:gridCol w="645152">
                  <a:extLst>
                    <a:ext uri="{9D8B030D-6E8A-4147-A177-3AD203B41FA5}">
                      <a16:colId xmlns:a16="http://schemas.microsoft.com/office/drawing/2014/main" val="1749684335"/>
                    </a:ext>
                  </a:extLst>
                </a:gridCol>
                <a:gridCol w="645152">
                  <a:extLst>
                    <a:ext uri="{9D8B030D-6E8A-4147-A177-3AD203B41FA5}">
                      <a16:colId xmlns:a16="http://schemas.microsoft.com/office/drawing/2014/main" val="3953556156"/>
                    </a:ext>
                  </a:extLst>
                </a:gridCol>
                <a:gridCol w="645152">
                  <a:extLst>
                    <a:ext uri="{9D8B030D-6E8A-4147-A177-3AD203B41FA5}">
                      <a16:colId xmlns:a16="http://schemas.microsoft.com/office/drawing/2014/main" val="1801450719"/>
                    </a:ext>
                  </a:extLst>
                </a:gridCol>
                <a:gridCol w="645152">
                  <a:extLst>
                    <a:ext uri="{9D8B030D-6E8A-4147-A177-3AD203B41FA5}">
                      <a16:colId xmlns:a16="http://schemas.microsoft.com/office/drawing/2014/main" val="2864333974"/>
                    </a:ext>
                  </a:extLst>
                </a:gridCol>
              </a:tblGrid>
              <a:tr h="3822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683948"/>
                  </a:ext>
                </a:extLst>
              </a:tr>
            </a:tbl>
          </a:graphicData>
        </a:graphic>
      </p:graphicFrame>
      <p:sp>
        <p:nvSpPr>
          <p:cNvPr id="116" name="Rectangle 115">
            <a:extLst>
              <a:ext uri="{FF2B5EF4-FFF2-40B4-BE49-F238E27FC236}">
                <a16:creationId xmlns:a16="http://schemas.microsoft.com/office/drawing/2014/main" id="{B244EA49-1581-418F-BA91-B3BEA0C06510}"/>
              </a:ext>
            </a:extLst>
          </p:cNvPr>
          <p:cNvSpPr/>
          <p:nvPr/>
        </p:nvSpPr>
        <p:spPr>
          <a:xfrm>
            <a:off x="5634037" y="339314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53D44A-43CC-4DE0-AF42-26FDF38F388C}"/>
              </a:ext>
            </a:extLst>
          </p:cNvPr>
          <p:cNvSpPr/>
          <p:nvPr/>
        </p:nvSpPr>
        <p:spPr>
          <a:xfrm>
            <a:off x="6284633" y="339314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AA2ABE9-8E1B-41EE-A314-641CC3EF9654}"/>
              </a:ext>
            </a:extLst>
          </p:cNvPr>
          <p:cNvSpPr/>
          <p:nvPr/>
        </p:nvSpPr>
        <p:spPr>
          <a:xfrm>
            <a:off x="6924459" y="338028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BC792CF-10E2-400F-B067-8DC23AFA1E38}"/>
              </a:ext>
            </a:extLst>
          </p:cNvPr>
          <p:cNvSpPr/>
          <p:nvPr/>
        </p:nvSpPr>
        <p:spPr>
          <a:xfrm>
            <a:off x="7546038" y="3385013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CAD7D8-EFE0-431A-A0EB-C37B701AC27D}"/>
              </a:ext>
            </a:extLst>
          </p:cNvPr>
          <p:cNvSpPr/>
          <p:nvPr/>
        </p:nvSpPr>
        <p:spPr>
          <a:xfrm>
            <a:off x="8214881" y="3391570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06A0F3B-9763-48BF-9F07-C80202281817}"/>
              </a:ext>
            </a:extLst>
          </p:cNvPr>
          <p:cNvSpPr/>
          <p:nvPr/>
        </p:nvSpPr>
        <p:spPr>
          <a:xfrm>
            <a:off x="8857434" y="338028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CCEFD9B-21FE-4B79-BB36-411F404B0A74}"/>
              </a:ext>
            </a:extLst>
          </p:cNvPr>
          <p:cNvSpPr/>
          <p:nvPr/>
        </p:nvSpPr>
        <p:spPr>
          <a:xfrm>
            <a:off x="5626860" y="384842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US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57AD213-715E-4C91-9B53-7D921A48513E}"/>
              </a:ext>
            </a:extLst>
          </p:cNvPr>
          <p:cNvSpPr/>
          <p:nvPr/>
        </p:nvSpPr>
        <p:spPr>
          <a:xfrm>
            <a:off x="6284633" y="384842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E009A00-3F67-4802-95D2-7B3F9AA9E35F}"/>
              </a:ext>
            </a:extLst>
          </p:cNvPr>
          <p:cNvSpPr/>
          <p:nvPr/>
        </p:nvSpPr>
        <p:spPr>
          <a:xfrm>
            <a:off x="6924459" y="3849191"/>
            <a:ext cx="300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9B0A329-9BED-44D2-95F4-C892CFA07A8F}"/>
              </a:ext>
            </a:extLst>
          </p:cNvPr>
          <p:cNvSpPr/>
          <p:nvPr/>
        </p:nvSpPr>
        <p:spPr>
          <a:xfrm>
            <a:off x="7546037" y="385071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8819EAA-7FD4-4805-9152-D72B3F63D89D}"/>
              </a:ext>
            </a:extLst>
          </p:cNvPr>
          <p:cNvSpPr/>
          <p:nvPr/>
        </p:nvSpPr>
        <p:spPr>
          <a:xfrm>
            <a:off x="8210621" y="3848429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3D1A81E-24C8-492C-84CF-6E770EC21C59}"/>
              </a:ext>
            </a:extLst>
          </p:cNvPr>
          <p:cNvSpPr/>
          <p:nvPr/>
        </p:nvSpPr>
        <p:spPr>
          <a:xfrm>
            <a:off x="8851774" y="3855515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B2A47FD4-CD20-416C-ADBA-D4C89BD0F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075" y="1119660"/>
            <a:ext cx="2552700" cy="2095500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1BCC9228-F8A0-4C54-BC66-5FF3D4BFA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3169" y="1116522"/>
            <a:ext cx="2533650" cy="2105025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EBA32E0D-12F3-4C15-98B3-1A9E3B9A6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119" y="1097202"/>
            <a:ext cx="2552700" cy="210502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E0051D39-A1B6-4179-8FA3-4C78938EE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094" y="1086760"/>
            <a:ext cx="2543175" cy="2095500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D7D48837-A24B-4A85-8422-B79BD38ACF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6636" y="1100505"/>
            <a:ext cx="2533650" cy="2085975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90B354D1-8CA4-4FD2-B91D-6CA32A84E4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08003" y="1110361"/>
            <a:ext cx="2524125" cy="2066925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F0D810C5-EE4C-4E21-982C-09133DB8C7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8880" y="1110782"/>
            <a:ext cx="2562225" cy="2095500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id="{4C313942-5631-43BE-A548-3E01FA20FC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3737" y="1109933"/>
            <a:ext cx="2543175" cy="2076450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F3F96E37-77CE-4723-AB01-A96DF01292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0" y="1120779"/>
            <a:ext cx="2543175" cy="2076450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ED664904-6F0F-42C7-A04D-21D147FA589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2725" y="1110041"/>
            <a:ext cx="2552700" cy="2085975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2DEE2AB8-97FD-49CD-AEF1-961767CC45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02205" y="1127042"/>
            <a:ext cx="2562225" cy="2085975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552B04D6-D4B5-4A3E-9DA4-CF15EA6A4EC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04086" y="1120214"/>
            <a:ext cx="2552700" cy="208597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CA0CDCF4-6441-480C-A481-672103CE5BD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22837" y="1082540"/>
            <a:ext cx="2543175" cy="2095500"/>
          </a:xfrm>
          <a:prstGeom prst="rect">
            <a:avLst/>
          </a:prstGeom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011A2448-8E5A-4F1C-955B-7BE9306D627F}"/>
              </a:ext>
            </a:extLst>
          </p:cNvPr>
          <p:cNvSpPr/>
          <p:nvPr/>
        </p:nvSpPr>
        <p:spPr>
          <a:xfrm>
            <a:off x="5348017" y="2045753"/>
            <a:ext cx="4082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chemeClr val="accent6"/>
                </a:solidFill>
              </a:rPr>
              <a:t>Thứ</a:t>
            </a:r>
            <a:r>
              <a:rPr lang="en-US" sz="2400" b="1" dirty="0">
                <a:solidFill>
                  <a:schemeClr val="accent6"/>
                </a:solidFill>
              </a:rPr>
              <a:t> </a:t>
            </a:r>
            <a:r>
              <a:rPr lang="en-US" sz="2400" b="1" dirty="0" err="1">
                <a:solidFill>
                  <a:schemeClr val="accent6"/>
                </a:solidFill>
              </a:rPr>
              <a:t>tự</a:t>
            </a:r>
            <a:r>
              <a:rPr lang="en-US" sz="2400" b="1" dirty="0">
                <a:solidFill>
                  <a:schemeClr val="accent6"/>
                </a:solidFill>
              </a:rPr>
              <a:t> topo :4-&gt;5-&gt;0-&gt;2-&gt;3-&gt;1</a:t>
            </a:r>
          </a:p>
        </p:txBody>
      </p:sp>
    </p:spTree>
    <p:extLst>
      <p:ext uri="{BB962C8B-B14F-4D97-AF65-F5344CB8AC3E}">
        <p14:creationId xmlns:p14="http://schemas.microsoft.com/office/powerpoint/2010/main" val="29191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6" grpId="0"/>
      <p:bldP spid="117" grpId="0"/>
      <p:bldP spid="118" grpId="0"/>
      <p:bldP spid="119" grpId="0"/>
      <p:bldP spid="120" grpId="0"/>
      <p:bldP spid="121" grpId="0"/>
      <p:bldP spid="129" grpId="0"/>
      <p:bldP spid="130" grpId="0"/>
      <p:bldP spid="141" grpId="0"/>
      <p:bldP spid="142" grpId="0"/>
      <p:bldP spid="143" grpId="0"/>
      <p:bldP spid="144" grpId="0"/>
      <p:bldP spid="1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-209428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71F1A66-2C50-4449-ACA8-BEF3B9A6F577}"/>
              </a:ext>
            </a:extLst>
          </p:cNvPr>
          <p:cNvSpPr txBox="1">
            <a:spLocks/>
          </p:cNvSpPr>
          <p:nvPr/>
        </p:nvSpPr>
        <p:spPr>
          <a:xfrm>
            <a:off x="864215" y="276621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Djikstra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AA174C-FB29-48E3-8971-ABF8D2A8581A}"/>
              </a:ext>
            </a:extLst>
          </p:cNvPr>
          <p:cNvSpPr txBox="1">
            <a:spLocks/>
          </p:cNvSpPr>
          <p:nvPr/>
        </p:nvSpPr>
        <p:spPr>
          <a:xfrm>
            <a:off x="864216" y="111613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topo.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0C34C7-8093-4822-8DAB-56E57ED3CBA3}"/>
              </a:ext>
            </a:extLst>
          </p:cNvPr>
          <p:cNvSpPr txBox="1">
            <a:spLocks/>
          </p:cNvSpPr>
          <p:nvPr/>
        </p:nvSpPr>
        <p:spPr>
          <a:xfrm>
            <a:off x="864217" y="4299473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Djikstra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17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530693F-E55C-46F2-8AD6-8BAE24C8EE7B}"/>
              </a:ext>
            </a:extLst>
          </p:cNvPr>
          <p:cNvSpPr/>
          <p:nvPr/>
        </p:nvSpPr>
        <p:spPr>
          <a:xfrm>
            <a:off x="6979417" y="2865779"/>
            <a:ext cx="1802168" cy="3659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EA767D0-C5D4-4521-934A-B7F7E6301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920" y="5907740"/>
            <a:ext cx="1476375" cy="476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-209428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AA174C-FB29-48E3-8971-ABF8D2A8581A}"/>
              </a:ext>
            </a:extLst>
          </p:cNvPr>
          <p:cNvSpPr txBox="1">
            <a:spLocks/>
          </p:cNvSpPr>
          <p:nvPr/>
        </p:nvSpPr>
        <p:spPr>
          <a:xfrm>
            <a:off x="273913" y="1840249"/>
            <a:ext cx="3272273" cy="474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D15FB7E-BF07-49A1-AF1D-2C7CCB161230}"/>
              </a:ext>
            </a:extLst>
          </p:cNvPr>
          <p:cNvSpPr txBox="1">
            <a:spLocks/>
          </p:cNvSpPr>
          <p:nvPr/>
        </p:nvSpPr>
        <p:spPr>
          <a:xfrm>
            <a:off x="615194" y="665394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c.Phân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8BDDC9-A5A5-41D7-A3B4-A367A7E90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14" y="1840249"/>
            <a:ext cx="5665248" cy="451097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EBE43F-FCFA-4BF0-8663-E2786E4B4B64}"/>
              </a:ext>
            </a:extLst>
          </p:cNvPr>
          <p:cNvCxnSpPr>
            <a:cxnSpLocks/>
          </p:cNvCxnSpPr>
          <p:nvPr/>
        </p:nvCxnSpPr>
        <p:spPr>
          <a:xfrm>
            <a:off x="2823099" y="3269196"/>
            <a:ext cx="4128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79A64D-D12E-4031-9AF8-06E77A1197A8}"/>
              </a:ext>
            </a:extLst>
          </p:cNvPr>
          <p:cNvCxnSpPr/>
          <p:nvPr/>
        </p:nvCxnSpPr>
        <p:spPr>
          <a:xfrm>
            <a:off x="3249227" y="3755248"/>
            <a:ext cx="3701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BA265A-43AD-428E-9757-C4EF66F73AED}"/>
              </a:ext>
            </a:extLst>
          </p:cNvPr>
          <p:cNvCxnSpPr/>
          <p:nvPr/>
        </p:nvCxnSpPr>
        <p:spPr>
          <a:xfrm>
            <a:off x="2823099" y="4758425"/>
            <a:ext cx="41281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801BF5-F79B-45AE-9962-6FF82EEC5FCE}"/>
              </a:ext>
            </a:extLst>
          </p:cNvPr>
          <p:cNvCxnSpPr/>
          <p:nvPr/>
        </p:nvCxnSpPr>
        <p:spPr>
          <a:xfrm>
            <a:off x="3151573" y="5158219"/>
            <a:ext cx="3799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D474A8-99C2-46BA-8C6C-D9FB2CF7B118}"/>
              </a:ext>
            </a:extLst>
          </p:cNvPr>
          <p:cNvCxnSpPr/>
          <p:nvPr/>
        </p:nvCxnSpPr>
        <p:spPr>
          <a:xfrm>
            <a:off x="3657600" y="5442004"/>
            <a:ext cx="3293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23FDCC-60C0-41DA-9280-D82D8D994CEB}"/>
              </a:ext>
            </a:extLst>
          </p:cNvPr>
          <p:cNvCxnSpPr/>
          <p:nvPr/>
        </p:nvCxnSpPr>
        <p:spPr>
          <a:xfrm>
            <a:off x="3622089" y="5743847"/>
            <a:ext cx="3329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D75AE208-797A-4F39-AE40-76BAFEE7F96B}"/>
              </a:ext>
            </a:extLst>
          </p:cNvPr>
          <p:cNvSpPr txBox="1">
            <a:spLocks/>
          </p:cNvSpPr>
          <p:nvPr/>
        </p:nvSpPr>
        <p:spPr>
          <a:xfrm>
            <a:off x="5962237" y="2079715"/>
            <a:ext cx="3701989" cy="1079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A16F586-49F6-4540-980D-518FB2C49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357" y="3617135"/>
            <a:ext cx="285750" cy="2762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07D5851-F973-4F0C-9CD5-592D4A52A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7957" y="3078382"/>
            <a:ext cx="590550" cy="3714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3308312-B9C1-47D7-9ACA-699FE906D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7957" y="4572687"/>
            <a:ext cx="590550" cy="37147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6F2D2E6-92C9-4DB1-BFB7-BE6CCBFEF5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2721" y="4977897"/>
            <a:ext cx="866775" cy="3429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E5AFAC9-F5EF-452C-909A-F264ECC460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9354" y="5256913"/>
            <a:ext cx="628650" cy="3524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D1CD43-5122-4779-B4DB-DCF4005354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9354" y="5576512"/>
            <a:ext cx="628650" cy="352425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4A8186D-46D6-407C-BA08-5FE400EC28B7}"/>
              </a:ext>
            </a:extLst>
          </p:cNvPr>
          <p:cNvCxnSpPr/>
          <p:nvPr/>
        </p:nvCxnSpPr>
        <p:spPr>
          <a:xfrm>
            <a:off x="7226433" y="5928937"/>
            <a:ext cx="11807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16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0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BC201AC-C2DD-4020-A892-4235A5D2427E}"/>
              </a:ext>
            </a:extLst>
          </p:cNvPr>
          <p:cNvSpPr/>
          <p:nvPr/>
        </p:nvSpPr>
        <p:spPr>
          <a:xfrm>
            <a:off x="5939161" y="2152396"/>
            <a:ext cx="2492312" cy="4403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-209428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AA174C-FB29-48E3-8971-ABF8D2A8581A}"/>
              </a:ext>
            </a:extLst>
          </p:cNvPr>
          <p:cNvSpPr txBox="1">
            <a:spLocks/>
          </p:cNvSpPr>
          <p:nvPr/>
        </p:nvSpPr>
        <p:spPr>
          <a:xfrm>
            <a:off x="526867" y="514791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22CC33-D2DA-476B-B4AF-87C3237B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19" y="1553589"/>
            <a:ext cx="4338867" cy="515656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11C378-0612-450C-998B-515E2A22D9F7}"/>
              </a:ext>
            </a:extLst>
          </p:cNvPr>
          <p:cNvCxnSpPr/>
          <p:nvPr/>
        </p:nvCxnSpPr>
        <p:spPr>
          <a:xfrm>
            <a:off x="1837678" y="2530131"/>
            <a:ext cx="4101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0B6EB4-D6E5-4E37-85BE-B416FA39B1E0}"/>
              </a:ext>
            </a:extLst>
          </p:cNvPr>
          <p:cNvCxnSpPr/>
          <p:nvPr/>
        </p:nvCxnSpPr>
        <p:spPr>
          <a:xfrm>
            <a:off x="1837678" y="2743197"/>
            <a:ext cx="4101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951E01-E742-4E8B-9DC2-12167CD40E94}"/>
              </a:ext>
            </a:extLst>
          </p:cNvPr>
          <p:cNvCxnSpPr/>
          <p:nvPr/>
        </p:nvCxnSpPr>
        <p:spPr>
          <a:xfrm>
            <a:off x="2308194" y="3009525"/>
            <a:ext cx="3630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D6500E-A63F-4482-83F6-05F6422945EA}"/>
              </a:ext>
            </a:extLst>
          </p:cNvPr>
          <p:cNvCxnSpPr/>
          <p:nvPr/>
        </p:nvCxnSpPr>
        <p:spPr>
          <a:xfrm>
            <a:off x="2929631" y="3222591"/>
            <a:ext cx="3009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91F790-EEB3-47B3-A3D9-DDAB65D56A6A}"/>
              </a:ext>
            </a:extLst>
          </p:cNvPr>
          <p:cNvCxnSpPr>
            <a:cxnSpLocks/>
          </p:cNvCxnSpPr>
          <p:nvPr/>
        </p:nvCxnSpPr>
        <p:spPr>
          <a:xfrm>
            <a:off x="2201662" y="3466727"/>
            <a:ext cx="37374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5C0B5E-AB7C-406E-A2DA-E622BC17BBA6}"/>
              </a:ext>
            </a:extLst>
          </p:cNvPr>
          <p:cNvCxnSpPr/>
          <p:nvPr/>
        </p:nvCxnSpPr>
        <p:spPr>
          <a:xfrm>
            <a:off x="2615630" y="3684230"/>
            <a:ext cx="33324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6765D9-C22D-4D56-A3F1-18A90C3C5000}"/>
              </a:ext>
            </a:extLst>
          </p:cNvPr>
          <p:cNvCxnSpPr/>
          <p:nvPr/>
        </p:nvCxnSpPr>
        <p:spPr>
          <a:xfrm>
            <a:off x="2388093" y="3986070"/>
            <a:ext cx="3551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8CCB38-08EC-456D-935D-9336700DDB4B}"/>
              </a:ext>
            </a:extLst>
          </p:cNvPr>
          <p:cNvCxnSpPr/>
          <p:nvPr/>
        </p:nvCxnSpPr>
        <p:spPr>
          <a:xfrm>
            <a:off x="2539014" y="4243521"/>
            <a:ext cx="3409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D40B2F-F947-4A49-AA47-6AF2E6905788}"/>
              </a:ext>
            </a:extLst>
          </p:cNvPr>
          <p:cNvCxnSpPr/>
          <p:nvPr/>
        </p:nvCxnSpPr>
        <p:spPr>
          <a:xfrm>
            <a:off x="2104008" y="4474343"/>
            <a:ext cx="38351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04962E-8C11-45A1-A906-ABDA52610BBC}"/>
              </a:ext>
            </a:extLst>
          </p:cNvPr>
          <p:cNvCxnSpPr/>
          <p:nvPr/>
        </p:nvCxnSpPr>
        <p:spPr>
          <a:xfrm>
            <a:off x="2606752" y="4714038"/>
            <a:ext cx="33412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E693D6-B710-4358-9E49-37C7F00D6603}"/>
              </a:ext>
            </a:extLst>
          </p:cNvPr>
          <p:cNvCxnSpPr/>
          <p:nvPr/>
        </p:nvCxnSpPr>
        <p:spPr>
          <a:xfrm>
            <a:off x="3249227" y="4909347"/>
            <a:ext cx="26899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25D24F-512E-4C49-B051-E490A5BFAE15}"/>
              </a:ext>
            </a:extLst>
          </p:cNvPr>
          <p:cNvCxnSpPr>
            <a:cxnSpLocks/>
          </p:cNvCxnSpPr>
          <p:nvPr/>
        </p:nvCxnSpPr>
        <p:spPr>
          <a:xfrm>
            <a:off x="3204837" y="5095780"/>
            <a:ext cx="2734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03E408-9A9B-4FB8-B6D3-51CF9D193B43}"/>
              </a:ext>
            </a:extLst>
          </p:cNvPr>
          <p:cNvCxnSpPr>
            <a:cxnSpLocks/>
          </p:cNvCxnSpPr>
          <p:nvPr/>
        </p:nvCxnSpPr>
        <p:spPr>
          <a:xfrm>
            <a:off x="3471169" y="5255578"/>
            <a:ext cx="2476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B8424D-2272-4BB8-9466-6C4891FBC3B8}"/>
              </a:ext>
            </a:extLst>
          </p:cNvPr>
          <p:cNvCxnSpPr>
            <a:cxnSpLocks/>
          </p:cNvCxnSpPr>
          <p:nvPr/>
        </p:nvCxnSpPr>
        <p:spPr>
          <a:xfrm>
            <a:off x="2734322" y="5521907"/>
            <a:ext cx="3204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7E278F-70F9-4186-9E6D-73348A0ADFDE}"/>
              </a:ext>
            </a:extLst>
          </p:cNvPr>
          <p:cNvCxnSpPr>
            <a:cxnSpLocks/>
          </p:cNvCxnSpPr>
          <p:nvPr/>
        </p:nvCxnSpPr>
        <p:spPr>
          <a:xfrm>
            <a:off x="3204837" y="5708338"/>
            <a:ext cx="2734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46BDB29F-74C0-45EC-9375-2A3275422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355" y="2385081"/>
            <a:ext cx="133350" cy="2190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DFFE261-8385-4C06-94BE-89BCB07D5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355" y="2643872"/>
            <a:ext cx="133350" cy="21907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287FB20-C8C2-4475-9BBB-E434501F9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480" y="2895225"/>
            <a:ext cx="419100" cy="228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56C43CF-B532-4F14-8C91-683D42503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155" y="3089241"/>
            <a:ext cx="209550" cy="2667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1865D40-9327-4E8F-8522-1B5B2103E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155" y="3342625"/>
            <a:ext cx="209550" cy="2667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31747FF-70B4-48C6-935F-7C332F278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155" y="3544591"/>
            <a:ext cx="209550" cy="2667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9C97DAC-1274-4D7C-8039-6546F03EC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155" y="3828125"/>
            <a:ext cx="209550" cy="2667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49ED130-96A7-46FE-9814-5F0CAE2FD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0705" y="4131872"/>
            <a:ext cx="209550" cy="2667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EB4A5D5-5FE7-4D4D-897D-60171155BC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5155" y="4354059"/>
            <a:ext cx="209550" cy="2667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EC05D1A-93E4-4303-98F7-758A17E9CD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7980" y="4567646"/>
            <a:ext cx="800100" cy="2952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D4EA5AA-E0B5-4284-A23D-C7A969EE24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0855" y="4778244"/>
            <a:ext cx="466725" cy="28575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D46CE06-B241-4C0D-BAF8-5F956EBA3D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6567" y="4950705"/>
            <a:ext cx="466725" cy="28575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F2D590A-FCF9-4413-8BFE-6ADF214E62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0854" y="5131717"/>
            <a:ext cx="466725" cy="28575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9A80BE0-3B55-4C23-BCB5-439AE4E2AA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6567" y="5379032"/>
            <a:ext cx="466725" cy="28575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CA55C18-BC70-445B-8C2D-8AA187F3B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2359" y="5565463"/>
            <a:ext cx="466725" cy="2857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5728520-959C-49FE-9C00-393E3319C0BB}"/>
              </a:ext>
            </a:extLst>
          </p:cNvPr>
          <p:cNvCxnSpPr/>
          <p:nvPr/>
        </p:nvCxnSpPr>
        <p:spPr>
          <a:xfrm>
            <a:off x="6294268" y="5931110"/>
            <a:ext cx="164236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6AFFAC58-1004-4B64-AF36-4459A38D5F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32717" y="5973637"/>
            <a:ext cx="1190625" cy="40957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5C26657-37D7-4544-AD96-1B06BAE37CCA}"/>
              </a:ext>
            </a:extLst>
          </p:cNvPr>
          <p:cNvSpPr/>
          <p:nvPr/>
        </p:nvSpPr>
        <p:spPr>
          <a:xfrm>
            <a:off x="5563013" y="3156094"/>
            <a:ext cx="3332409" cy="1684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ADE587-EBBA-44D2-A7A8-66759D49A0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7457" y="3720224"/>
            <a:ext cx="25812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5" grpId="0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-209428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7ADEA3-7CCA-4403-A5B0-42039BE705C7}"/>
              </a:ext>
            </a:extLst>
          </p:cNvPr>
          <p:cNvCxnSpPr/>
          <p:nvPr/>
        </p:nvCxnSpPr>
        <p:spPr>
          <a:xfrm>
            <a:off x="9487274" y="4500978"/>
            <a:ext cx="0" cy="63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1AB81CA-BC6D-4BD5-9DAD-DD07045C3370}"/>
              </a:ext>
            </a:extLst>
          </p:cNvPr>
          <p:cNvSpPr/>
          <p:nvPr/>
        </p:nvSpPr>
        <p:spPr>
          <a:xfrm>
            <a:off x="589010" y="1261915"/>
            <a:ext cx="20762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So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10D3622-A9BA-43B6-80C9-12AD9CB42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83352"/>
              </p:ext>
            </p:extLst>
          </p:nvPr>
        </p:nvGraphicFramePr>
        <p:xfrm>
          <a:off x="1007076" y="1992470"/>
          <a:ext cx="7891848" cy="41685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0948">
                  <a:extLst>
                    <a:ext uri="{9D8B030D-6E8A-4147-A177-3AD203B41FA5}">
                      <a16:colId xmlns:a16="http://schemas.microsoft.com/office/drawing/2014/main" val="1573585574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819052831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3892643683"/>
                    </a:ext>
                  </a:extLst>
                </a:gridCol>
              </a:tblGrid>
              <a:tr h="4279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055" marR="5905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pháp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5" marR="5905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 pháp 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5" marR="5905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405655"/>
                  </a:ext>
                </a:extLst>
              </a:tr>
              <a:tr h="6108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Thuật toán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5" marR="5905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chiều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sâu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DFS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5" marR="5905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 các  đỉnh có bậc vào bằng 0 vào rồi xóa cung sau đó thêm các đỉnh có bậc vào bằng 0 mới t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ơng tự cho đến khi hết đỉnh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5" marR="5905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5528891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 phức tạp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5" marR="5905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en-US" sz="2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5" marR="5905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</a:t>
                      </a:r>
                      <a:r>
                        <a:rPr lang="en-US" sz="20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5" marR="5905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5844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 nhớ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5" marR="5905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  danh sách liên kết nên tốn bộ nhớ h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, nh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 tránh đ</a:t>
                      </a:r>
                      <a:r>
                        <a:rPr lang="vi-V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ợc tình trạng phân mảnh bộ nhớ.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5" marR="5905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ít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nhớ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</a:t>
                      </a: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ơ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</a:t>
                      </a:r>
                      <a:r>
                        <a:rPr lang="vi-V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dễ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mảnh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bô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nhớ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055" marR="5905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28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84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-209428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7ADEA3-7CCA-4403-A5B0-42039BE705C7}"/>
              </a:ext>
            </a:extLst>
          </p:cNvPr>
          <p:cNvCxnSpPr/>
          <p:nvPr/>
        </p:nvCxnSpPr>
        <p:spPr>
          <a:xfrm>
            <a:off x="9487274" y="4500978"/>
            <a:ext cx="0" cy="63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3A0364F-9994-4B78-95A8-081AE87B9CDD}"/>
              </a:ext>
            </a:extLst>
          </p:cNvPr>
          <p:cNvSpPr/>
          <p:nvPr/>
        </p:nvSpPr>
        <p:spPr>
          <a:xfrm>
            <a:off x="110543" y="2024660"/>
            <a:ext cx="7959257" cy="2986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tôpô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(network topology)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30CAA-BE55-434B-A489-8A43F5F0D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114" y="4119268"/>
            <a:ext cx="3648075" cy="2028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1AB81CA-BC6D-4BD5-9DAD-DD07045C3370}"/>
              </a:ext>
            </a:extLst>
          </p:cNvPr>
          <p:cNvSpPr/>
          <p:nvPr/>
        </p:nvSpPr>
        <p:spPr>
          <a:xfrm>
            <a:off x="589010" y="1261915"/>
            <a:ext cx="2528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9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79AD-69C8-4BE3-BDC5-C3964C50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966" y="365127"/>
            <a:ext cx="7720997" cy="7394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2. GIẢI THUẬT DIJKTRA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306A-E4A4-4D1E-9921-5F3F6F864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Giới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thiệu</a:t>
            </a:r>
            <a:r>
              <a:rPr lang="en-US" dirty="0">
                <a:cs typeface="Calibri"/>
              </a:rPr>
              <a:t> :</a:t>
            </a:r>
            <a:r>
              <a:rPr lang="en-US" dirty="0" err="1">
                <a:ea typeface="+mn-lt"/>
                <a:cs typeface="+mn-lt"/>
              </a:rPr>
              <a:t>Thuật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toán</a:t>
            </a:r>
            <a:r>
              <a:rPr lang="en-US" dirty="0">
                <a:ea typeface="+mn-lt"/>
                <a:cs typeface="+mn-lt"/>
              </a:rPr>
              <a:t> Dijkstra, </a:t>
            </a:r>
            <a:r>
              <a:rPr lang="en-US" dirty="0" err="1">
                <a:ea typeface="+mn-lt"/>
                <a:cs typeface="+mn-lt"/>
              </a:rPr>
              <a:t>mang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tên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của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nhà</a:t>
            </a:r>
            <a:r>
              <a:rPr lang="en-US" dirty="0">
                <a:ea typeface="+mn-lt"/>
                <a:cs typeface="+mn-lt"/>
              </a:rPr>
              <a:t> khoa </a:t>
            </a:r>
            <a:r>
              <a:rPr lang="en-US" dirty="0" err="1">
                <a:ea typeface="+mn-lt"/>
                <a:cs typeface="+mn-lt"/>
              </a:rPr>
              <a:t>học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máy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tính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người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Hà</a:t>
            </a:r>
            <a:r>
              <a:rPr lang="en-US" dirty="0">
                <a:ea typeface="+mn-lt"/>
                <a:cs typeface="+mn-lt"/>
              </a:rPr>
              <a:t> Lan </a:t>
            </a:r>
            <a:r>
              <a:rPr lang="en-US" dirty="0" err="1">
                <a:ea typeface="+mn-lt"/>
                <a:cs typeface="+mn-lt"/>
              </a:rPr>
              <a:t>Edsger</a:t>
            </a:r>
            <a:r>
              <a:rPr lang="en-US" dirty="0">
                <a:ea typeface="+mn-lt"/>
                <a:cs typeface="+mn-lt"/>
              </a:rPr>
              <a:t> Dijkstra </a:t>
            </a:r>
            <a:r>
              <a:rPr lang="en-US" dirty="0" err="1">
                <a:ea typeface="+mn-lt"/>
                <a:cs typeface="+mn-lt"/>
              </a:rPr>
              <a:t>vào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năm</a:t>
            </a:r>
            <a:r>
              <a:rPr lang="en-US" dirty="0">
                <a:ea typeface="+mn-lt"/>
                <a:cs typeface="+mn-lt"/>
              </a:rPr>
              <a:t> 1956 </a:t>
            </a:r>
            <a:r>
              <a:rPr lang="en-US" dirty="0" err="1">
                <a:ea typeface="+mn-lt"/>
                <a:cs typeface="+mn-lt"/>
              </a:rPr>
              <a:t>và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ấn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bản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năm</a:t>
            </a:r>
            <a:r>
              <a:rPr lang="en-US" dirty="0">
                <a:ea typeface="+mn-lt"/>
                <a:cs typeface="+mn-lt"/>
              </a:rPr>
              <a:t> 1959, </a:t>
            </a:r>
            <a:r>
              <a:rPr lang="en-US" dirty="0" err="1">
                <a:ea typeface="+mn-lt"/>
                <a:cs typeface="+mn-lt"/>
              </a:rPr>
              <a:t>là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một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thuật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toán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giải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quyết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bài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toán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đường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nhắn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nhấn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nguồn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đơn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trong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một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đồ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hướng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không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có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cạnh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trọng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âm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</p:txBody>
      </p:sp>
      <p:pic>
        <p:nvPicPr>
          <p:cNvPr id="5" name="Content Placeholder 5" descr="A close up of a sign&#10;&#10;Description generated with high confidence">
            <a:extLst>
              <a:ext uri="{FF2B5EF4-FFF2-40B4-BE49-F238E27FC236}">
                <a16:creationId xmlns:a16="http://schemas.microsoft.com/office/drawing/2014/main" id="{229461D6-4CF0-408F-AB49-DD7734FE59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7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E03A-8730-424B-AF28-9004B7B9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912" y="200618"/>
            <a:ext cx="7808051" cy="4413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2. GIẢI THUẬT DIJKTRA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A2AA-D9B8-43DE-ABB9-8C5B299E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552060"/>
            <a:ext cx="8543925" cy="46249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a. Ý </a:t>
            </a:r>
            <a:r>
              <a:rPr lang="en-US" dirty="0" err="1">
                <a:cs typeface="Calibri"/>
              </a:rPr>
              <a:t>tưởng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thuật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toán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dirty="0" err="1">
                <a:cs typeface="Calibri"/>
              </a:rPr>
              <a:t>Sử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dụng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nguyên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lý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tham</a:t>
            </a:r>
            <a:r>
              <a:rPr lang="en-US" dirty="0">
                <a:cs typeface="Calibri"/>
              </a:rPr>
              <a:t> lam (greedy)</a:t>
            </a: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 -</a:t>
            </a:r>
            <a:r>
              <a:rPr lang="en-US" dirty="0" err="1">
                <a:ea typeface="+mn-lt"/>
                <a:cs typeface="+mn-lt"/>
              </a:rPr>
              <a:t>Tại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mỗi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bước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luôn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chọn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đường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ngắn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nhất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thể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-</a:t>
            </a:r>
            <a:r>
              <a:rPr lang="en-US" sz="2400" dirty="0" err="1">
                <a:ea typeface="+mn-lt"/>
                <a:cs typeface="+mn-lt"/>
              </a:rPr>
              <a:t>Đường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ngắn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nhất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tới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đỉnh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chưa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xét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được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xây</a:t>
            </a:r>
            <a:endParaRPr lang="en-US" sz="2400" dirty="0">
              <a:ea typeface="+mn-lt"/>
              <a:cs typeface="+mn-lt"/>
            </a:endParaRPr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dựng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từ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đường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ngắn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nhất</a:t>
            </a:r>
            <a:r>
              <a:rPr lang="en-US" dirty="0">
                <a:ea typeface="+mn-lt"/>
                <a:cs typeface="+mn-lt"/>
              </a:rPr>
              <a:t> qua </a:t>
            </a:r>
            <a:r>
              <a:rPr lang="en-US" dirty="0" err="1">
                <a:ea typeface="+mn-lt"/>
                <a:cs typeface="+mn-lt"/>
              </a:rPr>
              <a:t>các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đỉnh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đã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được</a:t>
            </a:r>
            <a:endParaRPr lang="en-US" dirty="0" err="1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Xét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lvl="1">
              <a:buNone/>
            </a:pPr>
            <a:r>
              <a:rPr lang="en-US" dirty="0" err="1">
                <a:ea typeface="+mn-lt"/>
                <a:cs typeface="+mn-lt"/>
              </a:rPr>
              <a:t>Đặc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điểm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-</a:t>
            </a:r>
            <a:r>
              <a:rPr lang="en-US" dirty="0" err="1">
                <a:ea typeface="+mn-lt"/>
                <a:cs typeface="+mn-lt"/>
              </a:rPr>
              <a:t>Chỉ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áp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dụng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với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đồ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có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trọng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số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không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âm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 lvl="1">
              <a:buNone/>
            </a:pPr>
            <a:r>
              <a:rPr lang="en-US" dirty="0">
                <a:ea typeface="+mn-lt"/>
                <a:cs typeface="+mn-lt"/>
              </a:rPr>
              <a:t> -</a:t>
            </a:r>
            <a:r>
              <a:rPr lang="en-US" dirty="0" err="1">
                <a:ea typeface="+mn-lt"/>
                <a:cs typeface="+mn-lt"/>
              </a:rPr>
              <a:t>Tìm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đường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ngắn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nhất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từ</a:t>
            </a:r>
            <a:r>
              <a:rPr lang="en-US" dirty="0">
                <a:ea typeface="+mn-lt"/>
                <a:cs typeface="+mn-lt"/>
              </a:rPr>
              <a:t> 1 </a:t>
            </a:r>
            <a:r>
              <a:rPr lang="en-US" dirty="0" err="1">
                <a:ea typeface="+mn-lt"/>
                <a:cs typeface="+mn-lt"/>
              </a:rPr>
              <a:t>đỉnh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xuất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phát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đến</a:t>
            </a:r>
            <a:endParaRPr lang="en-US" dirty="0" err="1"/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</a:rPr>
              <a:t>   </a:t>
            </a:r>
            <a:r>
              <a:rPr lang="en-US" dirty="0" err="1">
                <a:ea typeface="+mn-lt"/>
                <a:cs typeface="+mn-lt"/>
              </a:rPr>
              <a:t>mọi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đỉnh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còn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lại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của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đồ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thị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pic>
        <p:nvPicPr>
          <p:cNvPr id="5" name="Content Placeholder 5" descr="A close up of a sign&#10;&#10;Description generated with high confidence">
            <a:extLst>
              <a:ext uri="{FF2B5EF4-FFF2-40B4-BE49-F238E27FC236}">
                <a16:creationId xmlns:a16="http://schemas.microsoft.com/office/drawing/2014/main" id="{CACF45B1-3A89-426A-80F5-9F295E246D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81" y="650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29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3E3E-0B25-4C4D-8225-B3474FFB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003" y="365127"/>
            <a:ext cx="7892960" cy="7595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2. GIẢI THUẬT DIJKTRA</a:t>
            </a: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E5C7-C905-4E32-B9FE-E4C6CE5F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b. code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6" name="Picture 6" descr="A black and red text&#10;&#10;Description generated with high confidence">
            <a:extLst>
              <a:ext uri="{FF2B5EF4-FFF2-40B4-BE49-F238E27FC236}">
                <a16:creationId xmlns:a16="http://schemas.microsoft.com/office/drawing/2014/main" id="{30BB7398-115B-4FDE-A223-DD07C59B3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3" y="2815712"/>
            <a:ext cx="3752959" cy="1500141"/>
          </a:xfrm>
          <a:prstGeom prst="rect">
            <a:avLst/>
          </a:prstGeom>
        </p:spPr>
      </p:pic>
      <p:pic>
        <p:nvPicPr>
          <p:cNvPr id="8" name="Picture 8" descr="A picture containing clock, object, sign&#10;&#10;Description generated with very high confidence">
            <a:extLst>
              <a:ext uri="{FF2B5EF4-FFF2-40B4-BE49-F238E27FC236}">
                <a16:creationId xmlns:a16="http://schemas.microsoft.com/office/drawing/2014/main" id="{C391B90C-6439-4FE2-8E28-086E2B49D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545" y="2739452"/>
            <a:ext cx="3224638" cy="1577196"/>
          </a:xfrm>
          <a:prstGeom prst="rect">
            <a:avLst/>
          </a:prstGeom>
        </p:spPr>
      </p:pic>
      <p:pic>
        <p:nvPicPr>
          <p:cNvPr id="10" name="Picture 10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11C02C97-30BB-4605-BC99-C0AB1D078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049" y="4695340"/>
            <a:ext cx="2086196" cy="1485900"/>
          </a:xfrm>
          <a:prstGeom prst="rect">
            <a:avLst/>
          </a:prstGeom>
        </p:spPr>
      </p:pic>
      <p:pic>
        <p:nvPicPr>
          <p:cNvPr id="4" name="Content Placeholder 5" descr="A close up of a sign&#10;&#10;Description generated with high confidence">
            <a:extLst>
              <a:ext uri="{FF2B5EF4-FFF2-40B4-BE49-F238E27FC236}">
                <a16:creationId xmlns:a16="http://schemas.microsoft.com/office/drawing/2014/main" id="{E270CC15-67DD-42D8-970B-646ABEEA4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9" y="933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68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DE99-0628-4FBF-BFAC-EB04FF1D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86" y="365127"/>
            <a:ext cx="8062777" cy="8444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2. GIẢI THUẬT DIJKTRA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A screenshot of a computer&#10;&#10;Description generated with high confidence">
            <a:extLst>
              <a:ext uri="{FF2B5EF4-FFF2-40B4-BE49-F238E27FC236}">
                <a16:creationId xmlns:a16="http://schemas.microsoft.com/office/drawing/2014/main" id="{41372D22-912B-49E3-B9E8-2C081BC42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8" y="1882455"/>
            <a:ext cx="8543925" cy="4237677"/>
          </a:xfrm>
        </p:spPr>
      </p:pic>
      <p:pic>
        <p:nvPicPr>
          <p:cNvPr id="3" name="Content Placeholder 5" descr="A close up of a sign&#10;&#10;Description generated with high confidence">
            <a:extLst>
              <a:ext uri="{FF2B5EF4-FFF2-40B4-BE49-F238E27FC236}">
                <a16:creationId xmlns:a16="http://schemas.microsoft.com/office/drawing/2014/main" id="{A80CA959-3114-47C6-8452-69339B04E3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9" y="933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93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6575-C5E3-443A-9440-DBA84F8D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86" y="365127"/>
            <a:ext cx="8062777" cy="7972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2. GIẢI THUẬT DIJKTRA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BA8903C3-BEC0-4224-97AE-8B0391C61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882" y="1825625"/>
            <a:ext cx="6070237" cy="4351338"/>
          </a:xfrm>
        </p:spPr>
      </p:pic>
      <p:pic>
        <p:nvPicPr>
          <p:cNvPr id="3" name="Content Placeholder 5" descr="A close up of a sign&#10;&#10;Description generated with high confidence">
            <a:extLst>
              <a:ext uri="{FF2B5EF4-FFF2-40B4-BE49-F238E27FC236}">
                <a16:creationId xmlns:a16="http://schemas.microsoft.com/office/drawing/2014/main" id="{FE9A9F4C-76C8-4467-9471-BDB66DFEA5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9" y="93332"/>
            <a:ext cx="548999" cy="7200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0FC8A2-3FF0-4AEE-AE14-1B677F5861AD}"/>
              </a:ext>
            </a:extLst>
          </p:cNvPr>
          <p:cNvSpPr txBox="1"/>
          <p:nvPr/>
        </p:nvSpPr>
        <p:spPr>
          <a:xfrm>
            <a:off x="761909" y="1220785"/>
            <a:ext cx="4997994" cy="36933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Ví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minh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họa</a:t>
            </a:r>
            <a:r>
              <a:rPr lang="en-US" dirty="0">
                <a:cs typeface="Calibri"/>
              </a:rPr>
              <a:t> ( </a:t>
            </a:r>
            <a:r>
              <a:rPr lang="en-US" dirty="0" err="1">
                <a:cs typeface="Calibri"/>
              </a:rPr>
              <a:t>lấy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từ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tài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liệu</a:t>
            </a:r>
            <a:r>
              <a:rPr lang="en-US" dirty="0">
                <a:cs typeface="Calibri"/>
              </a:rPr>
              <a:t> LTĐT </a:t>
            </a:r>
            <a:r>
              <a:rPr lang="en-US" dirty="0" err="1">
                <a:cs typeface="Calibri"/>
              </a:rPr>
              <a:t>của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cô</a:t>
            </a:r>
            <a:r>
              <a:rPr lang="en-US" dirty="0">
                <a:cs typeface="Calibri"/>
              </a:rPr>
              <a:t> Chi)</a:t>
            </a:r>
          </a:p>
        </p:txBody>
      </p:sp>
    </p:spTree>
    <p:extLst>
      <p:ext uri="{BB962C8B-B14F-4D97-AF65-F5344CB8AC3E}">
        <p14:creationId xmlns:p14="http://schemas.microsoft.com/office/powerpoint/2010/main" val="1680763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7036-7858-4E83-852B-9149FFF4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15" y="365127"/>
            <a:ext cx="8109948" cy="7972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2. GIẢI THUẬT DIJKTRA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7F445D7-23C0-4065-B4DB-22D66D2A4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091" y="1825625"/>
            <a:ext cx="5911818" cy="4351338"/>
          </a:xfrm>
        </p:spPr>
      </p:pic>
      <p:pic>
        <p:nvPicPr>
          <p:cNvPr id="3" name="Content Placeholder 5" descr="A close up of a sign&#10;&#10;Description generated with high confidence">
            <a:extLst>
              <a:ext uri="{FF2B5EF4-FFF2-40B4-BE49-F238E27FC236}">
                <a16:creationId xmlns:a16="http://schemas.microsoft.com/office/drawing/2014/main" id="{A48B2270-937F-45CD-B936-27EAAA25CF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9" y="933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987937-6561-48F5-8BC4-E58A3FC3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77" y="4997111"/>
            <a:ext cx="2647950" cy="192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-209428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71F1A66-2C50-4449-ACA8-BEF3B9A6F577}"/>
              </a:ext>
            </a:extLst>
          </p:cNvPr>
          <p:cNvSpPr txBox="1">
            <a:spLocks/>
          </p:cNvSpPr>
          <p:nvPr/>
        </p:nvSpPr>
        <p:spPr>
          <a:xfrm>
            <a:off x="-71157" y="1781086"/>
            <a:ext cx="9591364" cy="1647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Chu </a:t>
            </a:r>
            <a:r>
              <a:rPr lang="en-US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đường đi có đỉnh đầu trùng đỉnh 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d,e,a,b,d</a:t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b,d,c,b </a:t>
            </a:r>
            <a:r>
              <a:rPr lang="vi-V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AA174C-FB29-48E3-8971-ABF8D2A8581A}"/>
              </a:ext>
            </a:extLst>
          </p:cNvPr>
          <p:cNvSpPr txBox="1">
            <a:spLocks/>
          </p:cNvSpPr>
          <p:nvPr/>
        </p:nvSpPr>
        <p:spPr>
          <a:xfrm>
            <a:off x="526867" y="71009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0C34C7-8093-4822-8DAB-56E57ED3CBA3}"/>
              </a:ext>
            </a:extLst>
          </p:cNvPr>
          <p:cNvSpPr txBox="1">
            <a:spLocks/>
          </p:cNvSpPr>
          <p:nvPr/>
        </p:nvSpPr>
        <p:spPr>
          <a:xfrm>
            <a:off x="526867" y="482233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Tx/>
              <a:buChar char="-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(Directed Acyclic Graph)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vi-V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D3E8A-D7D3-4366-852A-63B433991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994" y="2466402"/>
            <a:ext cx="4397791" cy="224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55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A93F-0D94-4563-9D27-EAA599B6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923" y="365127"/>
            <a:ext cx="8025040" cy="8161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2. GIẢI THUẬT DIJKTRA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E9FF74-63E8-4E30-8EF9-D851EB83D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854" y="1825625"/>
            <a:ext cx="5916293" cy="4351338"/>
          </a:xfrm>
        </p:spPr>
      </p:pic>
      <p:pic>
        <p:nvPicPr>
          <p:cNvPr id="3" name="Content Placeholder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7FD15DB-BF24-4CAA-AA7C-51FC6C4DBF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9" y="933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25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FFFA-55D5-4268-A269-7749792A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609" y="365127"/>
            <a:ext cx="7836354" cy="8067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2. GIẢI THUẬT DIJKTRA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493EF8D-C2E0-4611-8324-890400C2B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829" y="1825625"/>
            <a:ext cx="5898343" cy="4351338"/>
          </a:xfrm>
        </p:spPr>
      </p:pic>
      <p:pic>
        <p:nvPicPr>
          <p:cNvPr id="3" name="Content Placeholder 5" descr="A close up of a sign&#10;&#10;Description generated with high confidence">
            <a:extLst>
              <a:ext uri="{FF2B5EF4-FFF2-40B4-BE49-F238E27FC236}">
                <a16:creationId xmlns:a16="http://schemas.microsoft.com/office/drawing/2014/main" id="{E99DDA27-CF4F-4231-AB07-D95D8603B3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9" y="933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41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A6F1-D611-4227-B26A-E80BF6C8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186" y="365127"/>
            <a:ext cx="8062777" cy="7972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2. GIẢI THUẬT DIJKTRA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84881E1-8257-4BC4-A4AA-4025AFCF9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0460" y="1825625"/>
            <a:ext cx="5405081" cy="4351338"/>
          </a:xfrm>
        </p:spPr>
      </p:pic>
      <p:pic>
        <p:nvPicPr>
          <p:cNvPr id="3" name="Content Placeholder 5" descr="A close up of a sign&#10;&#10;Description generated with high confidence">
            <a:extLst>
              <a:ext uri="{FF2B5EF4-FFF2-40B4-BE49-F238E27FC236}">
                <a16:creationId xmlns:a16="http://schemas.microsoft.com/office/drawing/2014/main" id="{88B3FC93-5916-46B8-B6EA-08511AC68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9" y="933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796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D9FF-EBA5-4A22-B895-F1F3FBE4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095" y="365127"/>
            <a:ext cx="7977868" cy="7972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2. GIẢI THUẬT DIJKTRA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3DB31DF3-57C6-4322-8730-65DE799B8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430" y="1825625"/>
            <a:ext cx="5643141" cy="4351338"/>
          </a:xfrm>
        </p:spPr>
      </p:pic>
      <p:pic>
        <p:nvPicPr>
          <p:cNvPr id="3" name="Content Placeholder 5" descr="A close up of a sign&#10;&#10;Description generated with high confidence">
            <a:extLst>
              <a:ext uri="{FF2B5EF4-FFF2-40B4-BE49-F238E27FC236}">
                <a16:creationId xmlns:a16="http://schemas.microsoft.com/office/drawing/2014/main" id="{4881FBA8-DA21-46AD-8646-758013926F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9" y="933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75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5C67A-FBD5-4147-B96C-3CFDC27CB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883" y="365127"/>
            <a:ext cx="8091080" cy="7878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2. GIẢI THUẬT DIJKTRA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768DAD0-D053-49A4-AC9E-D38DE5E28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095" y="1825625"/>
            <a:ext cx="5857810" cy="4351338"/>
          </a:xfrm>
        </p:spPr>
      </p:pic>
      <p:pic>
        <p:nvPicPr>
          <p:cNvPr id="3" name="Content Placeholder 5" descr="A close up of a sign&#10;&#10;Description generated with high confidence">
            <a:extLst>
              <a:ext uri="{FF2B5EF4-FFF2-40B4-BE49-F238E27FC236}">
                <a16:creationId xmlns:a16="http://schemas.microsoft.com/office/drawing/2014/main" id="{07F650EF-3CA8-4DA5-B4BF-C81DAAD3E4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9" y="933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86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CD2D-FCAD-40C7-BE85-0A18D9E1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580" y="365127"/>
            <a:ext cx="8119383" cy="8350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2. GIẢI THUẬT DIJKTRA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81696FEA-6437-4E5E-9C75-2A78074CF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779" y="1825625"/>
            <a:ext cx="5408443" cy="4351338"/>
          </a:xfrm>
        </p:spPr>
      </p:pic>
      <p:pic>
        <p:nvPicPr>
          <p:cNvPr id="3" name="Content Placeholder 5" descr="A close up of a sign&#10;&#10;Description generated with high confidence">
            <a:extLst>
              <a:ext uri="{FF2B5EF4-FFF2-40B4-BE49-F238E27FC236}">
                <a16:creationId xmlns:a16="http://schemas.microsoft.com/office/drawing/2014/main" id="{C855EF56-AC26-4F6B-A59C-AC65ADDE6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9" y="933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80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2816-D2A7-4DFE-807D-AA4CC159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398" y="393427"/>
            <a:ext cx="8543925" cy="7595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2. GIẢI THUẬT DIJKTRA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870AD2F-79A3-42DD-ADB9-CDC963632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327" y="1825625"/>
            <a:ext cx="5503347" cy="4351338"/>
          </a:xfrm>
        </p:spPr>
      </p:pic>
      <p:pic>
        <p:nvPicPr>
          <p:cNvPr id="3" name="Content Placeholder 5" descr="A close up of a sign&#10;&#10;Description generated with high confidence">
            <a:extLst>
              <a:ext uri="{FF2B5EF4-FFF2-40B4-BE49-F238E27FC236}">
                <a16:creationId xmlns:a16="http://schemas.microsoft.com/office/drawing/2014/main" id="{BC8303B4-674E-42B1-99D0-795269FD46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9" y="933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913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973E-31B3-4276-B9E8-97D7CC4D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358" y="365127"/>
            <a:ext cx="8015605" cy="7501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2. GIẢI THUẬT DIJKTRA</a:t>
            </a:r>
          </a:p>
          <a:p>
            <a:endParaRPr lang="en-US" dirty="0">
              <a:cs typeface="Calibri Light"/>
            </a:endParaRPr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CA1EBCB3-8F82-4A1C-AC82-7A9A22B23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044" y="1825625"/>
            <a:ext cx="5823913" cy="4351338"/>
          </a:xfrm>
        </p:spPr>
      </p:pic>
      <p:pic>
        <p:nvPicPr>
          <p:cNvPr id="3" name="Content Placeholder 5" descr="A close up of a sign&#10;&#10;Description generated with high confidence">
            <a:extLst>
              <a:ext uri="{FF2B5EF4-FFF2-40B4-BE49-F238E27FC236}">
                <a16:creationId xmlns:a16="http://schemas.microsoft.com/office/drawing/2014/main" id="{83377A87-8DD4-473C-BF1A-66B3CA4A8C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9" y="933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226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EE55-73E7-4FE4-8957-B8E32645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15" y="365127"/>
            <a:ext cx="8109948" cy="769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2. GIẢI THUẬT DIJKTRA</a:t>
            </a:r>
            <a:endParaRPr lang="en-US" dirty="0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7" name="Content Placeholder 5" descr="A close up of a sign&#10;&#10;Description generated with high confidence">
            <a:extLst>
              <a:ext uri="{FF2B5EF4-FFF2-40B4-BE49-F238E27FC236}">
                <a16:creationId xmlns:a16="http://schemas.microsoft.com/office/drawing/2014/main" id="{9A81B7AB-7844-405D-A9F6-13128FBB45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9" y="93332"/>
            <a:ext cx="548999" cy="72004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09FD82A-2228-481C-98A8-EB46E0C9F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36" y="1127562"/>
            <a:ext cx="8572227" cy="50494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cs typeface="Calibri"/>
              </a:rPr>
              <a:t>Độ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phức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tạp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giải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thuật</a:t>
            </a:r>
            <a:r>
              <a:rPr lang="en-US" dirty="0">
                <a:cs typeface="Calibri"/>
              </a:rPr>
              <a:t> Dijkstra</a:t>
            </a:r>
          </a:p>
        </p:txBody>
      </p:sp>
      <p:pic>
        <p:nvPicPr>
          <p:cNvPr id="12" name="Picture 1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6A6C4D9-576F-402D-980A-5D12F67E1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488" y="1717375"/>
            <a:ext cx="5922844" cy="48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90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50E-A7B6-4722-A598-78E576713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912" y="365127"/>
            <a:ext cx="7808051" cy="6935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2. GIẢI THUẬT DIJKTRA</a:t>
            </a:r>
            <a:endParaRPr lang="en-US" dirty="0">
              <a:solidFill>
                <a:schemeClr val="bg1"/>
              </a:solidFill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7" name="Content Placeholder 5" descr="A close up of a sign&#10;&#10;Description generated with high confidence">
            <a:extLst>
              <a:ext uri="{FF2B5EF4-FFF2-40B4-BE49-F238E27FC236}">
                <a16:creationId xmlns:a16="http://schemas.microsoft.com/office/drawing/2014/main" id="{FFAE9334-9A31-4B6A-9D87-FA54357EFC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9" y="93332"/>
            <a:ext cx="548999" cy="720045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DD2569-1E8C-4247-9C01-647673262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3969" y="1457727"/>
            <a:ext cx="6136915" cy="4719236"/>
          </a:xfrm>
        </p:spPr>
      </p:pic>
    </p:spTree>
    <p:extLst>
      <p:ext uri="{BB962C8B-B14F-4D97-AF65-F5344CB8AC3E}">
        <p14:creationId xmlns:p14="http://schemas.microsoft.com/office/powerpoint/2010/main" val="260333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3678" y="5466419"/>
            <a:ext cx="8883294" cy="1057527"/>
          </a:xfrm>
        </p:spPr>
        <p:txBody>
          <a:bodyPr>
            <a:normAutofit/>
          </a:bodyPr>
          <a:lstStyle/>
          <a:p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A-&gt;B-&gt;E-&gt;M-&gt;L-&gt;G-&gt;C-&gt;H-&gt;D-&gt;I-&gt;N-&gt;P-&gt;K</a:t>
            </a:r>
          </a:p>
        </p:txBody>
      </p:sp>
      <p:sp>
        <p:nvSpPr>
          <p:cNvPr id="7" name="Oval 6"/>
          <p:cNvSpPr/>
          <p:nvPr/>
        </p:nvSpPr>
        <p:spPr>
          <a:xfrm>
            <a:off x="6347529" y="1556331"/>
            <a:ext cx="655607" cy="6383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5020978" y="2710968"/>
            <a:ext cx="655607" cy="6383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" name="Oval 8"/>
          <p:cNvSpPr/>
          <p:nvPr/>
        </p:nvSpPr>
        <p:spPr>
          <a:xfrm>
            <a:off x="6360811" y="2710967"/>
            <a:ext cx="655607" cy="6383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7700644" y="2680504"/>
            <a:ext cx="655607" cy="6383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" name="Oval 10"/>
          <p:cNvSpPr/>
          <p:nvPr/>
        </p:nvSpPr>
        <p:spPr>
          <a:xfrm>
            <a:off x="3956897" y="3713446"/>
            <a:ext cx="655607" cy="6383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/>
          <p:cNvSpPr/>
          <p:nvPr/>
        </p:nvSpPr>
        <p:spPr>
          <a:xfrm>
            <a:off x="2582084" y="4635962"/>
            <a:ext cx="655607" cy="6383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3" name="Oval 12"/>
          <p:cNvSpPr/>
          <p:nvPr/>
        </p:nvSpPr>
        <p:spPr>
          <a:xfrm>
            <a:off x="4008948" y="4649937"/>
            <a:ext cx="655607" cy="6383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4" name="Oval 13"/>
          <p:cNvSpPr/>
          <p:nvPr/>
        </p:nvSpPr>
        <p:spPr>
          <a:xfrm>
            <a:off x="5020978" y="3713446"/>
            <a:ext cx="655607" cy="6383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5" name="Oval 14"/>
          <p:cNvSpPr/>
          <p:nvPr/>
        </p:nvSpPr>
        <p:spPr>
          <a:xfrm>
            <a:off x="6360811" y="3713445"/>
            <a:ext cx="655607" cy="6383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9" name="Oval 18"/>
          <p:cNvSpPr/>
          <p:nvPr/>
        </p:nvSpPr>
        <p:spPr>
          <a:xfrm>
            <a:off x="8811366" y="3673335"/>
            <a:ext cx="655607" cy="6383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0" name="Oval 19"/>
          <p:cNvSpPr/>
          <p:nvPr/>
        </p:nvSpPr>
        <p:spPr>
          <a:xfrm>
            <a:off x="7707721" y="3678780"/>
            <a:ext cx="655607" cy="6383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1" name="Oval 20"/>
          <p:cNvSpPr/>
          <p:nvPr/>
        </p:nvSpPr>
        <p:spPr>
          <a:xfrm>
            <a:off x="7707721" y="4630864"/>
            <a:ext cx="655607" cy="6383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2" name="Oval 21"/>
          <p:cNvSpPr/>
          <p:nvPr/>
        </p:nvSpPr>
        <p:spPr>
          <a:xfrm>
            <a:off x="8811365" y="4569877"/>
            <a:ext cx="655607" cy="638355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24" name="Straight Connector 23"/>
          <p:cNvCxnSpPr>
            <a:stCxn id="7" idx="3"/>
            <a:endCxn id="8" idx="7"/>
          </p:cNvCxnSpPr>
          <p:nvPr/>
        </p:nvCxnSpPr>
        <p:spPr>
          <a:xfrm flipH="1">
            <a:off x="5580574" y="2101201"/>
            <a:ext cx="862966" cy="7032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3"/>
            <a:endCxn id="11" idx="7"/>
          </p:cNvCxnSpPr>
          <p:nvPr/>
        </p:nvCxnSpPr>
        <p:spPr>
          <a:xfrm flipH="1">
            <a:off x="4516493" y="3255838"/>
            <a:ext cx="600496" cy="5510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3"/>
            <a:endCxn id="12" idx="6"/>
          </p:cNvCxnSpPr>
          <p:nvPr/>
        </p:nvCxnSpPr>
        <p:spPr>
          <a:xfrm flipH="1">
            <a:off x="3237691" y="4258316"/>
            <a:ext cx="815217" cy="696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3" idx="0"/>
          </p:cNvCxnSpPr>
          <p:nvPr/>
        </p:nvCxnSpPr>
        <p:spPr>
          <a:xfrm>
            <a:off x="4290822" y="4326820"/>
            <a:ext cx="45930" cy="3231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14" idx="0"/>
          </p:cNvCxnSpPr>
          <p:nvPr/>
        </p:nvCxnSpPr>
        <p:spPr>
          <a:xfrm flipH="1">
            <a:off x="5348782" y="3349322"/>
            <a:ext cx="7034" cy="3641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4"/>
            <a:endCxn id="9" idx="0"/>
          </p:cNvCxnSpPr>
          <p:nvPr/>
        </p:nvCxnSpPr>
        <p:spPr>
          <a:xfrm>
            <a:off x="6675333" y="2194686"/>
            <a:ext cx="13282" cy="5162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4"/>
            <a:endCxn id="15" idx="0"/>
          </p:cNvCxnSpPr>
          <p:nvPr/>
        </p:nvCxnSpPr>
        <p:spPr>
          <a:xfrm>
            <a:off x="6688615" y="3349322"/>
            <a:ext cx="0" cy="3641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7" idx="5"/>
            <a:endCxn id="10" idx="1"/>
          </p:cNvCxnSpPr>
          <p:nvPr/>
        </p:nvCxnSpPr>
        <p:spPr>
          <a:xfrm>
            <a:off x="6907125" y="2101201"/>
            <a:ext cx="889530" cy="6727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4"/>
            <a:endCxn id="20" idx="0"/>
          </p:cNvCxnSpPr>
          <p:nvPr/>
        </p:nvCxnSpPr>
        <p:spPr>
          <a:xfrm>
            <a:off x="8028448" y="3318859"/>
            <a:ext cx="7077" cy="3599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5"/>
            <a:endCxn id="19" idx="1"/>
          </p:cNvCxnSpPr>
          <p:nvPr/>
        </p:nvCxnSpPr>
        <p:spPr>
          <a:xfrm>
            <a:off x="8260240" y="3225374"/>
            <a:ext cx="647137" cy="541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1" idx="0"/>
          </p:cNvCxnSpPr>
          <p:nvPr/>
        </p:nvCxnSpPr>
        <p:spPr>
          <a:xfrm>
            <a:off x="8035524" y="4311690"/>
            <a:ext cx="1" cy="3191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0" idx="5"/>
            <a:endCxn id="22" idx="1"/>
          </p:cNvCxnSpPr>
          <p:nvPr/>
        </p:nvCxnSpPr>
        <p:spPr>
          <a:xfrm>
            <a:off x="8267317" y="4223650"/>
            <a:ext cx="640059" cy="4397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Content Placeholder 5">
            <a:extLst>
              <a:ext uri="{FF2B5EF4-FFF2-40B4-BE49-F238E27FC236}">
                <a16:creationId xmlns:a16="http://schemas.microsoft.com/office/drawing/2014/main" id="{ECB8F408-35F1-4DE5-BE08-207C1D6AB6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8" y="21342"/>
            <a:ext cx="548999" cy="7200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CC70AF-9C73-49DD-8F20-910147D481CD}"/>
              </a:ext>
            </a:extLst>
          </p:cNvPr>
          <p:cNvSpPr/>
          <p:nvPr/>
        </p:nvSpPr>
        <p:spPr>
          <a:xfrm>
            <a:off x="583677" y="1323772"/>
            <a:ext cx="2949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DFS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6DAD14-143C-418E-8858-9E7DDE987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-209428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9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A572-E20B-4786-85E1-D8CEE643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752" y="119862"/>
            <a:ext cx="8072211" cy="655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cs typeface="Calibri Light"/>
              </a:rPr>
              <a:t>3. ỨNG DỤNG DIJKSTRA</a:t>
            </a:r>
            <a:endParaRPr lang="en-US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1FF54-7786-4358-9F52-5DAE23E9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/>
              </a:rPr>
              <a:t>Tìm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đường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ngắn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nhất</a:t>
            </a:r>
            <a:r>
              <a:rPr lang="en-US" dirty="0">
                <a:cs typeface="Calibri"/>
              </a:rPr>
              <a:t> ( </a:t>
            </a:r>
            <a:r>
              <a:rPr lang="en-US" dirty="0" err="1">
                <a:cs typeface="Calibri"/>
              </a:rPr>
              <a:t>về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khoảng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cách</a:t>
            </a:r>
            <a:r>
              <a:rPr lang="en-US" dirty="0">
                <a:cs typeface="Calibri"/>
              </a:rPr>
              <a:t> ) </a:t>
            </a:r>
            <a:r>
              <a:rPr lang="en-US" dirty="0" err="1">
                <a:cs typeface="Calibri"/>
              </a:rPr>
              <a:t>giữa</a:t>
            </a:r>
            <a:r>
              <a:rPr lang="en-US" dirty="0">
                <a:cs typeface="Calibri"/>
              </a:rPr>
              <a:t> 2 </a:t>
            </a:r>
            <a:r>
              <a:rPr lang="en-US" dirty="0" err="1">
                <a:cs typeface="Calibri"/>
              </a:rPr>
              <a:t>điểm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bất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kì</a:t>
            </a:r>
            <a:r>
              <a:rPr lang="en-US" dirty="0">
                <a:cs typeface="Calibri"/>
              </a:rPr>
              <a:t> , </a:t>
            </a:r>
            <a:r>
              <a:rPr lang="en-US" dirty="0" err="1">
                <a:cs typeface="Calibri"/>
              </a:rPr>
              <a:t>dùng</a:t>
            </a:r>
            <a:r>
              <a:rPr lang="en-US" dirty="0">
                <a:cs typeface="Calibri"/>
              </a:rPr>
              <a:t> ở </a:t>
            </a:r>
            <a:r>
              <a:rPr lang="en-US" dirty="0" err="1">
                <a:cs typeface="Calibri"/>
              </a:rPr>
              <a:t>các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bản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đồ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điện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tử</a:t>
            </a:r>
            <a:r>
              <a:rPr lang="en-US" dirty="0">
                <a:cs typeface="Calibri"/>
              </a:rPr>
              <a:t>...</a:t>
            </a:r>
          </a:p>
          <a:p>
            <a:r>
              <a:rPr lang="en-US" dirty="0" err="1">
                <a:cs typeface="Calibri"/>
              </a:rPr>
              <a:t>Tìm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đường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ngắn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nhất</a:t>
            </a:r>
            <a:r>
              <a:rPr lang="en-US" dirty="0">
                <a:cs typeface="Calibri"/>
              </a:rPr>
              <a:t> ( </a:t>
            </a:r>
            <a:r>
              <a:rPr lang="en-US" dirty="0" err="1">
                <a:cs typeface="Calibri"/>
              </a:rPr>
              <a:t>về</a:t>
            </a:r>
            <a:r>
              <a:rPr lang="en-US" dirty="0">
                <a:cs typeface="Calibri"/>
              </a:rPr>
              <a:t> chi </a:t>
            </a:r>
            <a:r>
              <a:rPr lang="en-US" dirty="0" err="1">
                <a:cs typeface="Calibri"/>
              </a:rPr>
              <a:t>phí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tiền</a:t>
            </a:r>
            <a:r>
              <a:rPr lang="en-US" dirty="0">
                <a:cs typeface="Calibri"/>
              </a:rPr>
              <a:t> ) </a:t>
            </a:r>
            <a:r>
              <a:rPr lang="en-US" dirty="0" err="1">
                <a:cs typeface="Calibri"/>
              </a:rPr>
              <a:t>giữa</a:t>
            </a:r>
            <a:r>
              <a:rPr lang="en-US" dirty="0">
                <a:cs typeface="Calibri"/>
              </a:rPr>
              <a:t> 2 </a:t>
            </a:r>
            <a:r>
              <a:rPr lang="en-US" dirty="0" err="1">
                <a:cs typeface="Calibri"/>
              </a:rPr>
              <a:t>điểm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bất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kì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dùng</a:t>
            </a:r>
            <a:r>
              <a:rPr lang="en-US" dirty="0">
                <a:cs typeface="Calibri"/>
              </a:rPr>
              <a:t> ở </a:t>
            </a:r>
            <a:r>
              <a:rPr lang="en-US" dirty="0" err="1">
                <a:cs typeface="Calibri"/>
              </a:rPr>
              <a:t>các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dịch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vụ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chuyển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hàng</a:t>
            </a:r>
            <a:r>
              <a:rPr lang="en-US" dirty="0">
                <a:cs typeface="Calibri"/>
              </a:rPr>
              <a:t>...</a:t>
            </a:r>
          </a:p>
          <a:p>
            <a:r>
              <a:rPr lang="en-US" dirty="0" err="1">
                <a:cs typeface="Calibri"/>
              </a:rPr>
              <a:t>Tìm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đường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ngắn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nhất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trong</a:t>
            </a:r>
            <a:r>
              <a:rPr lang="en-US" dirty="0">
                <a:cs typeface="Calibri"/>
              </a:rPr>
              <a:t> shortest path routing</a:t>
            </a:r>
          </a:p>
        </p:txBody>
      </p:sp>
      <p:pic>
        <p:nvPicPr>
          <p:cNvPr id="5" name="Content Placeholder 5" descr="A close up of a sign&#10;&#10;Description generated with high confidence">
            <a:extLst>
              <a:ext uri="{FF2B5EF4-FFF2-40B4-BE49-F238E27FC236}">
                <a16:creationId xmlns:a16="http://schemas.microsoft.com/office/drawing/2014/main" id="{A88D93BA-D3A2-4387-8ED5-2ADE3FE3E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79" y="93332"/>
            <a:ext cx="548999" cy="7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45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8265" y="2949220"/>
            <a:ext cx="4767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03" y="1811818"/>
            <a:ext cx="814953" cy="11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8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59286" y="-160690"/>
            <a:ext cx="8307686" cy="1084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Content Placeholder 5">
            <a:extLst>
              <a:ext uri="{FF2B5EF4-FFF2-40B4-BE49-F238E27FC236}">
                <a16:creationId xmlns:a16="http://schemas.microsoft.com/office/drawing/2014/main" id="{EC62362A-B3C3-4B1C-8449-27A11337AD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78" y="21342"/>
            <a:ext cx="548999" cy="72004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6A121-7B60-4067-849F-55C498EC0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260629"/>
            <a:ext cx="8462962" cy="4916334"/>
          </a:xfrm>
        </p:spPr>
        <p:txBody>
          <a:bodyPr>
            <a:normAutofit/>
          </a:bodyPr>
          <a:lstStyle/>
          <a:p>
            <a:r>
              <a:rPr lang="vi-VN" dirty="0">
                <a:latin typeface="+mj-lt"/>
              </a:rPr>
              <a:t>Trong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vi-VN" dirty="0">
                <a:latin typeface="+mj-lt"/>
              </a:rPr>
              <a:t>, thứ tự tô pô của một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vi-VN" dirty="0">
                <a:latin typeface="+mj-lt"/>
              </a:rPr>
              <a:t>là một thứ tự sắp xếp của các đỉnh sao cho với mọi cung từ </a:t>
            </a:r>
            <a:r>
              <a:rPr lang="vi-VN" i="1" dirty="0">
                <a:latin typeface="+mj-lt"/>
              </a:rPr>
              <a:t>u</a:t>
            </a:r>
            <a:r>
              <a:rPr lang="vi-VN" dirty="0">
                <a:latin typeface="+mj-lt"/>
              </a:rPr>
              <a:t> đến </a:t>
            </a:r>
            <a:r>
              <a:rPr lang="vi-VN" i="1" dirty="0">
                <a:latin typeface="+mj-lt"/>
              </a:rPr>
              <a:t>v</a:t>
            </a:r>
            <a:r>
              <a:rPr lang="vi-VN" dirty="0">
                <a:latin typeface="+mj-lt"/>
              </a:rPr>
              <a:t> trong đồ thị, </a:t>
            </a:r>
            <a:r>
              <a:rPr lang="vi-VN" i="1" dirty="0">
                <a:latin typeface="+mj-lt"/>
              </a:rPr>
              <a:t>u</a:t>
            </a:r>
            <a:r>
              <a:rPr lang="vi-VN" dirty="0">
                <a:latin typeface="+mj-lt"/>
              </a:rPr>
              <a:t> luôn nằm trước </a:t>
            </a:r>
            <a:r>
              <a:rPr lang="vi-VN" i="1" dirty="0">
                <a:latin typeface="+mj-lt"/>
              </a:rPr>
              <a:t>v</a:t>
            </a:r>
            <a:r>
              <a:rPr lang="vi-VN" dirty="0">
                <a:latin typeface="+mj-lt"/>
              </a:rPr>
              <a:t>. Thuật toán để tìm thứ tự tô pô gọi là thuật toán sắp xếp tô pô. Thứ tự tô pô tồn tại khi và chỉ khi đồ thị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13991-DE97-4956-A96A-CD6B859A8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83" y="4563126"/>
            <a:ext cx="3276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E0E856-0D0D-4D8F-B3B8-CFC4C85A6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129" y="4783958"/>
            <a:ext cx="33242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2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-209428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AA174C-FB29-48E3-8971-ABF8D2A8581A}"/>
              </a:ext>
            </a:extLst>
          </p:cNvPr>
          <p:cNvSpPr txBox="1">
            <a:spLocks/>
          </p:cNvSpPr>
          <p:nvPr/>
        </p:nvSpPr>
        <p:spPr>
          <a:xfrm>
            <a:off x="681037" y="111613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a.Ý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453592-D1F8-4679-A2DF-1B953A28D6C3}"/>
              </a:ext>
            </a:extLst>
          </p:cNvPr>
          <p:cNvSpPr/>
          <p:nvPr/>
        </p:nvSpPr>
        <p:spPr>
          <a:xfrm>
            <a:off x="681037" y="1967702"/>
            <a:ext cx="7447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1DE1AE-16CE-4FE8-827C-79CC34F0477B}"/>
              </a:ext>
            </a:extLst>
          </p:cNvPr>
          <p:cNvSpPr/>
          <p:nvPr/>
        </p:nvSpPr>
        <p:spPr>
          <a:xfrm>
            <a:off x="986318" y="1967702"/>
            <a:ext cx="741668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Open Sans"/>
              </a:rPr>
              <a:t>	</a:t>
            </a:r>
          </a:p>
          <a:p>
            <a:r>
              <a:rPr lang="en-US" sz="2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thuật toán cho sắp xếp tô pô dựa trên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(DFS)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Đối với thuật toán này, các</a:t>
            </a:r>
            <a:r>
              <a:rPr lang="en-US" dirty="0"/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thăm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topo.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C0B7E3-ED2A-478E-8C7C-A524B0DDE3C3}"/>
              </a:ext>
            </a:extLst>
          </p:cNvPr>
          <p:cNvSpPr/>
          <p:nvPr/>
        </p:nvSpPr>
        <p:spPr>
          <a:xfrm>
            <a:off x="1362075" y="4097123"/>
            <a:ext cx="44101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: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658BB5-F1B1-4642-9349-8D7E395BC13D}"/>
              </a:ext>
            </a:extLst>
          </p:cNvPr>
          <p:cNvSpPr/>
          <p:nvPr/>
        </p:nvSpPr>
        <p:spPr>
          <a:xfrm>
            <a:off x="1362075" y="4804427"/>
            <a:ext cx="7830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10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-209428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</p:spPr>
      </p:pic>
      <p:pic>
        <p:nvPicPr>
          <p:cNvPr id="1026" name="Picture 2" descr="đồ thị">
            <a:extLst>
              <a:ext uri="{FF2B5EF4-FFF2-40B4-BE49-F238E27FC236}">
                <a16:creationId xmlns:a16="http://schemas.microsoft.com/office/drawing/2014/main" id="{A4652C88-DEE0-4833-860A-1E1AE1DC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79" y="2554919"/>
            <a:ext cx="26860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B693CEF-5008-4ABD-A7AB-3B1BB0800778}"/>
              </a:ext>
            </a:extLst>
          </p:cNvPr>
          <p:cNvSpPr txBox="1">
            <a:spLocks/>
          </p:cNvSpPr>
          <p:nvPr/>
        </p:nvSpPr>
        <p:spPr>
          <a:xfrm>
            <a:off x="681037" y="111613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-VD: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51E1BE8-7BE4-4D6F-8C10-820E82544830}"/>
              </a:ext>
            </a:extLst>
          </p:cNvPr>
          <p:cNvSpPr txBox="1">
            <a:spLocks/>
          </p:cNvSpPr>
          <p:nvPr/>
        </p:nvSpPr>
        <p:spPr>
          <a:xfrm>
            <a:off x="-234776" y="4840210"/>
            <a:ext cx="4143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081B176-5E3A-4D2E-9B13-952BBEDDE786}"/>
              </a:ext>
            </a:extLst>
          </p:cNvPr>
          <p:cNvSpPr txBox="1">
            <a:spLocks/>
          </p:cNvSpPr>
          <p:nvPr/>
        </p:nvSpPr>
        <p:spPr>
          <a:xfrm>
            <a:off x="6214812" y="4736858"/>
            <a:ext cx="4143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9D4135-302D-4A6B-ACFA-84FE46FCC055}"/>
              </a:ext>
            </a:extLst>
          </p:cNvPr>
          <p:cNvSpPr/>
          <p:nvPr/>
        </p:nvSpPr>
        <p:spPr>
          <a:xfrm>
            <a:off x="3180029" y="3595456"/>
            <a:ext cx="413714" cy="171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FC8D53-4EAA-4FD4-81E7-23553B010C94}"/>
              </a:ext>
            </a:extLst>
          </p:cNvPr>
          <p:cNvSpPr/>
          <p:nvPr/>
        </p:nvSpPr>
        <p:spPr>
          <a:xfrm>
            <a:off x="6409862" y="3595456"/>
            <a:ext cx="346229" cy="171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DAA3A0-4B23-405D-A801-D1669EAA442D}"/>
              </a:ext>
            </a:extLst>
          </p:cNvPr>
          <p:cNvSpPr/>
          <p:nvPr/>
        </p:nvSpPr>
        <p:spPr>
          <a:xfrm>
            <a:off x="1647783" y="3522508"/>
            <a:ext cx="378442" cy="357008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18" name="Picture 2" descr="đồ thị">
            <a:extLst>
              <a:ext uri="{FF2B5EF4-FFF2-40B4-BE49-F238E27FC236}">
                <a16:creationId xmlns:a16="http://schemas.microsoft.com/office/drawing/2014/main" id="{91B48AAA-0904-426F-80EF-F4F59241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795" y="2542442"/>
            <a:ext cx="26860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CB7B3C9-42A6-4B7E-AB60-A64935ECE39D}"/>
              </a:ext>
            </a:extLst>
          </p:cNvPr>
          <p:cNvSpPr/>
          <p:nvPr/>
        </p:nvSpPr>
        <p:spPr>
          <a:xfrm>
            <a:off x="5888544" y="3505769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93FB84-02F3-455C-95D5-BFF707D0C409}"/>
              </a:ext>
            </a:extLst>
          </p:cNvPr>
          <p:cNvSpPr/>
          <p:nvPr/>
        </p:nvSpPr>
        <p:spPr>
          <a:xfrm>
            <a:off x="4881920" y="3514647"/>
            <a:ext cx="378442" cy="357008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21" name="Picture 2" descr="đồ thị">
            <a:extLst>
              <a:ext uri="{FF2B5EF4-FFF2-40B4-BE49-F238E27FC236}">
                <a16:creationId xmlns:a16="http://schemas.microsoft.com/office/drawing/2014/main" id="{6DDF7DB2-E30E-4866-86C3-2AC42B59F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67" y="2451567"/>
            <a:ext cx="26860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5A93B24E-DA04-4D98-98F2-B3D1B643209B}"/>
              </a:ext>
            </a:extLst>
          </p:cNvPr>
          <p:cNvSpPr/>
          <p:nvPr/>
        </p:nvSpPr>
        <p:spPr>
          <a:xfrm>
            <a:off x="8097371" y="3416952"/>
            <a:ext cx="378442" cy="357008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CCA7A5-59E0-4ED9-B7B5-62ABD5EC1D64}"/>
              </a:ext>
            </a:extLst>
          </p:cNvPr>
          <p:cNvSpPr/>
          <p:nvPr/>
        </p:nvSpPr>
        <p:spPr>
          <a:xfrm>
            <a:off x="9121496" y="3427953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D24E29-7A96-4772-B9CF-D183A2384EA1}"/>
              </a:ext>
            </a:extLst>
          </p:cNvPr>
          <p:cNvSpPr/>
          <p:nvPr/>
        </p:nvSpPr>
        <p:spPr>
          <a:xfrm>
            <a:off x="6954551" y="3458011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7F6667F-BD63-40C2-AA61-DB59D9386B67}"/>
              </a:ext>
            </a:extLst>
          </p:cNvPr>
          <p:cNvSpPr txBox="1">
            <a:spLocks/>
          </p:cNvSpPr>
          <p:nvPr/>
        </p:nvSpPr>
        <p:spPr>
          <a:xfrm>
            <a:off x="2896544" y="4840210"/>
            <a:ext cx="4143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68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2" grpId="0" animBg="1"/>
      <p:bldP spid="14" grpId="0" animBg="1"/>
      <p:bldP spid="15" grpId="0" animBg="1"/>
      <p:bldP spid="16" grpId="0" animBg="1"/>
      <p:bldP spid="20" grpId="0" animBg="1"/>
      <p:bldP spid="22" grpId="0" animBg="1"/>
      <p:bldP spid="23" grpId="0" animBg="1"/>
      <p:bldP spid="24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8DA52C9-20B9-440F-91F0-52F590605690}"/>
              </a:ext>
            </a:extLst>
          </p:cNvPr>
          <p:cNvSpPr/>
          <p:nvPr/>
        </p:nvSpPr>
        <p:spPr>
          <a:xfrm>
            <a:off x="5280713" y="4812755"/>
            <a:ext cx="3543300" cy="7332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 descr="đồ thị">
            <a:extLst>
              <a:ext uri="{FF2B5EF4-FFF2-40B4-BE49-F238E27FC236}">
                <a16:creationId xmlns:a16="http://schemas.microsoft.com/office/drawing/2014/main" id="{E5A843AC-EF21-42AA-AD1F-F5ED420A8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45" y="4388372"/>
            <a:ext cx="26860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075" y="-209428"/>
            <a:ext cx="85439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B693CEF-5008-4ABD-A7AB-3B1BB0800778}"/>
              </a:ext>
            </a:extLst>
          </p:cNvPr>
          <p:cNvSpPr txBox="1">
            <a:spLocks/>
          </p:cNvSpPr>
          <p:nvPr/>
        </p:nvSpPr>
        <p:spPr>
          <a:xfrm>
            <a:off x="681037" y="111613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-VD: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51E1BE8-7BE4-4D6F-8C10-820E82544830}"/>
              </a:ext>
            </a:extLst>
          </p:cNvPr>
          <p:cNvSpPr txBox="1">
            <a:spLocks/>
          </p:cNvSpPr>
          <p:nvPr/>
        </p:nvSpPr>
        <p:spPr>
          <a:xfrm>
            <a:off x="-234776" y="3632838"/>
            <a:ext cx="4143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0,1,</a:t>
            </a: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081B176-5E3A-4D2E-9B13-952BBEDDE786}"/>
              </a:ext>
            </a:extLst>
          </p:cNvPr>
          <p:cNvSpPr txBox="1">
            <a:spLocks/>
          </p:cNvSpPr>
          <p:nvPr/>
        </p:nvSpPr>
        <p:spPr>
          <a:xfrm>
            <a:off x="6025591" y="3622382"/>
            <a:ext cx="4143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0,1,3,2,4</a:t>
            </a: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9D4135-302D-4A6B-ACFA-84FE46FCC055}"/>
              </a:ext>
            </a:extLst>
          </p:cNvPr>
          <p:cNvSpPr/>
          <p:nvPr/>
        </p:nvSpPr>
        <p:spPr>
          <a:xfrm>
            <a:off x="3180029" y="2494620"/>
            <a:ext cx="413714" cy="171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FC8D53-4EAA-4FD4-81E7-23553B010C94}"/>
              </a:ext>
            </a:extLst>
          </p:cNvPr>
          <p:cNvSpPr/>
          <p:nvPr/>
        </p:nvSpPr>
        <p:spPr>
          <a:xfrm>
            <a:off x="6409862" y="2494620"/>
            <a:ext cx="346229" cy="171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đồ thị">
            <a:extLst>
              <a:ext uri="{FF2B5EF4-FFF2-40B4-BE49-F238E27FC236}">
                <a16:creationId xmlns:a16="http://schemas.microsoft.com/office/drawing/2014/main" id="{91B48AAA-0904-426F-80EF-F4F59241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795" y="1441606"/>
            <a:ext cx="26860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CB7B3C9-42A6-4B7E-AB60-A64935ECE39D}"/>
              </a:ext>
            </a:extLst>
          </p:cNvPr>
          <p:cNvSpPr/>
          <p:nvPr/>
        </p:nvSpPr>
        <p:spPr>
          <a:xfrm>
            <a:off x="5888544" y="2404933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93FB84-02F3-455C-95D5-BFF707D0C409}"/>
              </a:ext>
            </a:extLst>
          </p:cNvPr>
          <p:cNvSpPr/>
          <p:nvPr/>
        </p:nvSpPr>
        <p:spPr>
          <a:xfrm>
            <a:off x="4881920" y="2413811"/>
            <a:ext cx="378442" cy="357008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21" name="Picture 2" descr="đồ thị">
            <a:extLst>
              <a:ext uri="{FF2B5EF4-FFF2-40B4-BE49-F238E27FC236}">
                <a16:creationId xmlns:a16="http://schemas.microsoft.com/office/drawing/2014/main" id="{6DDF7DB2-E30E-4866-86C3-2AC42B59F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567" y="1351892"/>
            <a:ext cx="26860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5A93B24E-DA04-4D98-98F2-B3D1B643209B}"/>
              </a:ext>
            </a:extLst>
          </p:cNvPr>
          <p:cNvSpPr/>
          <p:nvPr/>
        </p:nvSpPr>
        <p:spPr>
          <a:xfrm>
            <a:off x="8097371" y="2316116"/>
            <a:ext cx="378442" cy="357008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CCCA7A5-59E0-4ED9-B7B5-62ABD5EC1D64}"/>
              </a:ext>
            </a:extLst>
          </p:cNvPr>
          <p:cNvSpPr/>
          <p:nvPr/>
        </p:nvSpPr>
        <p:spPr>
          <a:xfrm>
            <a:off x="9121496" y="2327117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D24E29-7A96-4772-B9CF-D183A2384EA1}"/>
              </a:ext>
            </a:extLst>
          </p:cNvPr>
          <p:cNvSpPr/>
          <p:nvPr/>
        </p:nvSpPr>
        <p:spPr>
          <a:xfrm>
            <a:off x="6954551" y="2357175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9" name="Picture 2" descr="đồ thị">
            <a:extLst>
              <a:ext uri="{FF2B5EF4-FFF2-40B4-BE49-F238E27FC236}">
                <a16:creationId xmlns:a16="http://schemas.microsoft.com/office/drawing/2014/main" id="{FF3F1474-BC2C-4846-8A09-70F6FD150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97" y="1427487"/>
            <a:ext cx="26860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E1FDA69B-24A3-4E89-91B3-87A091AD7667}"/>
              </a:ext>
            </a:extLst>
          </p:cNvPr>
          <p:cNvSpPr/>
          <p:nvPr/>
        </p:nvSpPr>
        <p:spPr>
          <a:xfrm>
            <a:off x="322551" y="2440445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48AC3DC-F06A-49FE-89B5-483F1494D8FD}"/>
              </a:ext>
            </a:extLst>
          </p:cNvPr>
          <p:cNvSpPr/>
          <p:nvPr/>
        </p:nvSpPr>
        <p:spPr>
          <a:xfrm>
            <a:off x="1476355" y="2397579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A9C889-3FDF-4328-B295-9796D4935963}"/>
              </a:ext>
            </a:extLst>
          </p:cNvPr>
          <p:cNvSpPr/>
          <p:nvPr/>
        </p:nvSpPr>
        <p:spPr>
          <a:xfrm>
            <a:off x="2500480" y="2397579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269BA9-9979-458F-9720-4875659D1EC6}"/>
              </a:ext>
            </a:extLst>
          </p:cNvPr>
          <p:cNvSpPr/>
          <p:nvPr/>
        </p:nvSpPr>
        <p:spPr>
          <a:xfrm>
            <a:off x="1486063" y="3212401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85228C-1701-4C0A-92AC-8A5FBC486162}"/>
              </a:ext>
            </a:extLst>
          </p:cNvPr>
          <p:cNvSpPr/>
          <p:nvPr/>
        </p:nvSpPr>
        <p:spPr>
          <a:xfrm>
            <a:off x="4881920" y="3221279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9DEB9FA-C6A4-4050-9FA3-2EE3B907A4F4}"/>
              </a:ext>
            </a:extLst>
          </p:cNvPr>
          <p:cNvSpPr/>
          <p:nvPr/>
        </p:nvSpPr>
        <p:spPr>
          <a:xfrm>
            <a:off x="8114452" y="3144072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17636C6-08D7-4987-A97F-570FF6793EC6}"/>
              </a:ext>
            </a:extLst>
          </p:cNvPr>
          <p:cNvSpPr/>
          <p:nvPr/>
        </p:nvSpPr>
        <p:spPr>
          <a:xfrm>
            <a:off x="3723816" y="2455631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67E6440-44AB-428E-A7E8-9876EF1B5D81}"/>
              </a:ext>
            </a:extLst>
          </p:cNvPr>
          <p:cNvSpPr/>
          <p:nvPr/>
        </p:nvSpPr>
        <p:spPr>
          <a:xfrm>
            <a:off x="5698648" y="1496184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0E182F-387B-45CB-AF32-CD94CA6F655B}"/>
              </a:ext>
            </a:extLst>
          </p:cNvPr>
          <p:cNvSpPr/>
          <p:nvPr/>
        </p:nvSpPr>
        <p:spPr>
          <a:xfrm>
            <a:off x="8922722" y="1417618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E107AB3-91F2-4C17-877A-8B367727B512}"/>
              </a:ext>
            </a:extLst>
          </p:cNvPr>
          <p:cNvSpPr/>
          <p:nvPr/>
        </p:nvSpPr>
        <p:spPr>
          <a:xfrm>
            <a:off x="7488589" y="1434038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BCA271C-11E9-4DE9-BE6B-7BFC00EE9F48}"/>
              </a:ext>
            </a:extLst>
          </p:cNvPr>
          <p:cNvSpPr txBox="1">
            <a:spLocks/>
          </p:cNvSpPr>
          <p:nvPr/>
        </p:nvSpPr>
        <p:spPr>
          <a:xfrm>
            <a:off x="2689701" y="3627610"/>
            <a:ext cx="4143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0,1,3,2</a:t>
            </a: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7FB4F06-007C-4EA0-9152-CCEED8425B67}"/>
              </a:ext>
            </a:extLst>
          </p:cNvPr>
          <p:cNvSpPr/>
          <p:nvPr/>
        </p:nvSpPr>
        <p:spPr>
          <a:xfrm>
            <a:off x="1999878" y="5353764"/>
            <a:ext cx="378442" cy="357008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1669565-AB2C-4044-86B5-A84A7C5C293C}"/>
              </a:ext>
            </a:extLst>
          </p:cNvPr>
          <p:cNvSpPr/>
          <p:nvPr/>
        </p:nvSpPr>
        <p:spPr>
          <a:xfrm>
            <a:off x="3024003" y="5364765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099DAE-0E67-4E9B-897C-276D066A9C61}"/>
              </a:ext>
            </a:extLst>
          </p:cNvPr>
          <p:cNvSpPr/>
          <p:nvPr/>
        </p:nvSpPr>
        <p:spPr>
          <a:xfrm>
            <a:off x="857058" y="5394823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02F17BD-8D3B-480C-ACAD-46D3146AD311}"/>
              </a:ext>
            </a:extLst>
          </p:cNvPr>
          <p:cNvSpPr/>
          <p:nvPr/>
        </p:nvSpPr>
        <p:spPr>
          <a:xfrm>
            <a:off x="2016959" y="6181720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09FA2C5-C767-4575-9B9E-A08A4F916605}"/>
              </a:ext>
            </a:extLst>
          </p:cNvPr>
          <p:cNvSpPr/>
          <p:nvPr/>
        </p:nvSpPr>
        <p:spPr>
          <a:xfrm>
            <a:off x="2825229" y="4455266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C067B04-C652-4471-8D00-12A83F505731}"/>
              </a:ext>
            </a:extLst>
          </p:cNvPr>
          <p:cNvSpPr/>
          <p:nvPr/>
        </p:nvSpPr>
        <p:spPr>
          <a:xfrm>
            <a:off x="1412820" y="4464144"/>
            <a:ext cx="378442" cy="365886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6FD1D25F-AA4B-4057-BE22-D44001244FFD}"/>
              </a:ext>
            </a:extLst>
          </p:cNvPr>
          <p:cNvSpPr txBox="1">
            <a:spLocks/>
          </p:cNvSpPr>
          <p:nvPr/>
        </p:nvSpPr>
        <p:spPr>
          <a:xfrm>
            <a:off x="2197970" y="5045925"/>
            <a:ext cx="41435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0,1,3,2,4,5</a:t>
            </a:r>
          </a:p>
          <a:p>
            <a:pPr algn="ctr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24019-446B-4B98-A207-06A979C13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83" y="4936482"/>
            <a:ext cx="33718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7" grpId="0"/>
      <p:bldP spid="10" grpId="0"/>
      <p:bldP spid="13" grpId="0"/>
      <p:bldP spid="12" grpId="0" animBg="1"/>
      <p:bldP spid="14" grpId="0" animBg="1"/>
      <p:bldP spid="16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8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EF3C436-E9EE-419E-8D29-F323A1F8E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19" y="93332"/>
            <a:ext cx="548999" cy="72004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609C17-7E0E-4724-B0A8-7D6FCB7E73DE}"/>
              </a:ext>
            </a:extLst>
          </p:cNvPr>
          <p:cNvSpPr txBox="1">
            <a:spLocks/>
          </p:cNvSpPr>
          <p:nvPr/>
        </p:nvSpPr>
        <p:spPr>
          <a:xfrm>
            <a:off x="1362075" y="-209428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SẮP XẾP TOPO.</a:t>
            </a:r>
            <a:endParaRPr lang="vi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1C96DC-7ADD-4BA5-9074-585587F90F47}"/>
              </a:ext>
            </a:extLst>
          </p:cNvPr>
          <p:cNvSpPr txBox="1">
            <a:spLocks/>
          </p:cNvSpPr>
          <p:nvPr/>
        </p:nvSpPr>
        <p:spPr>
          <a:xfrm>
            <a:off x="615194" y="665394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Code 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900158-7BF2-437C-8C86-015CF50C9DB9}"/>
              </a:ext>
            </a:extLst>
          </p:cNvPr>
          <p:cNvSpPr/>
          <p:nvPr/>
        </p:nvSpPr>
        <p:spPr>
          <a:xfrm>
            <a:off x="5943212" y="1990957"/>
            <a:ext cx="16995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Khởi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tạo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Node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với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int vertex 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contro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pNext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31AEF-5295-45CC-B1CA-3F9081423927}"/>
              </a:ext>
            </a:extLst>
          </p:cNvPr>
          <p:cNvSpPr/>
          <p:nvPr/>
        </p:nvSpPr>
        <p:spPr>
          <a:xfrm>
            <a:off x="5811785" y="5088986"/>
            <a:ext cx="3169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//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đánh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dấu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các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đỉnh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ch</a:t>
            </a:r>
            <a:r>
              <a:rPr lang="vi-VN" i="1" dirty="0">
                <a:solidFill>
                  <a:schemeClr val="bg1">
                    <a:lumMod val="50000"/>
                  </a:schemeClr>
                </a:solidFill>
              </a:rPr>
              <a:t>ư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a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thăm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0CE522-738A-4639-A3E8-5CCC546D2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64" y="1811044"/>
            <a:ext cx="5522573" cy="46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9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dirty="0">
            <a:solidFill>
              <a:srgbClr val="000000"/>
            </a:solidFill>
            <a:latin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1782</TotalTime>
  <Words>1061</Words>
  <Application>Microsoft Office PowerPoint</Application>
  <PresentationFormat>A4 Paper (210x297 mm)</PresentationFormat>
  <Paragraphs>270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.VnArial Narrow</vt:lpstr>
      <vt:lpstr>Arial</vt:lpstr>
      <vt:lpstr>Calibri</vt:lpstr>
      <vt:lpstr>Calibri Light</vt:lpstr>
      <vt:lpstr>Open Sans</vt:lpstr>
      <vt:lpstr>Times New Roman</vt:lpstr>
      <vt:lpstr>Office Theme</vt:lpstr>
      <vt:lpstr>CHƯƠNG 4 PHÂN TÍCH ĐỘ PHỨC TẠP CỦA MỘT SỐ GIẢI THUẬT ĐỒ THỊ</vt:lpstr>
      <vt:lpstr>NỘI DUNG</vt:lpstr>
      <vt:lpstr>1. SẮP XẾP TOPO.</vt:lpstr>
      <vt:lpstr>1. SẮP XẾP TOPO.</vt:lpstr>
      <vt:lpstr>PowerPoint Presentation</vt:lpstr>
      <vt:lpstr>1. SẮP XẾP TOPO.</vt:lpstr>
      <vt:lpstr>1. SẮP XẾP TOPO.</vt:lpstr>
      <vt:lpstr>1. SẮP XẾP TOPO.</vt:lpstr>
      <vt:lpstr>PowerPoint Presentation</vt:lpstr>
      <vt:lpstr>PowerPoint Presentation</vt:lpstr>
      <vt:lpstr>PowerPoint Presentation</vt:lpstr>
      <vt:lpstr>PowerPoint Presentation</vt:lpstr>
      <vt:lpstr>1. SẮP XẾP TOPO.</vt:lpstr>
      <vt:lpstr>1. SẮP XẾP TOPO.</vt:lpstr>
      <vt:lpstr>1. SẮP XẾP TOPO.</vt:lpstr>
      <vt:lpstr>1. SẮP XẾP TOPO.</vt:lpstr>
      <vt:lpstr>1. SẮP XẾP TOPO.</vt:lpstr>
      <vt:lpstr>PowerPoint Presentation</vt:lpstr>
      <vt:lpstr>PowerPoint Presentation</vt:lpstr>
      <vt:lpstr>1. SẮP XẾP TOPO.</vt:lpstr>
      <vt:lpstr>1. SẮP XẾP TOPO.</vt:lpstr>
      <vt:lpstr>1. SẮP XẾP TOPO.</vt:lpstr>
      <vt:lpstr>1. SẮP XẾP TOPO.</vt:lpstr>
      <vt:lpstr>2. GIẢI THUẬT DIJKTRA </vt:lpstr>
      <vt:lpstr>2. GIẢI THUẬT DIJKTRA</vt:lpstr>
      <vt:lpstr>2. GIẢI THUẬT DIJKTRA </vt:lpstr>
      <vt:lpstr>2. GIẢI THUẬT DIJKTRA </vt:lpstr>
      <vt:lpstr>2. GIẢI THUẬT DIJKTRA </vt:lpstr>
      <vt:lpstr>2. GIẢI THUẬT DIJKTRA </vt:lpstr>
      <vt:lpstr>2. GIẢI THUẬT DIJKTRA </vt:lpstr>
      <vt:lpstr>2. GIẢI THUẬT DIJKTRA </vt:lpstr>
      <vt:lpstr>2. GIẢI THUẬT DIJKTRA </vt:lpstr>
      <vt:lpstr>2. GIẢI THUẬT DIJKTRA </vt:lpstr>
      <vt:lpstr>2. GIẢI THUẬT DIJKTRA </vt:lpstr>
      <vt:lpstr>2. GIẢI THUẬT DIJKTRA </vt:lpstr>
      <vt:lpstr>2. GIẢI THUẬT DIJKTRA </vt:lpstr>
      <vt:lpstr>2. GIẢI THUẬT DIJKTRA </vt:lpstr>
      <vt:lpstr>2. GIẢI THUẬT DIJKTRA </vt:lpstr>
      <vt:lpstr>2. GIẢI THUẬT DIJKTRA </vt:lpstr>
      <vt:lpstr>3. ỨNG DỤNG DIJKSTRA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 Laptop 24h</dc:creator>
  <cp:lastModifiedBy>Anh Tuan</cp:lastModifiedBy>
  <cp:revision>124</cp:revision>
  <dcterms:created xsi:type="dcterms:W3CDTF">2017-08-14T10:40:52Z</dcterms:created>
  <dcterms:modified xsi:type="dcterms:W3CDTF">2020-09-17T12:03:05Z</dcterms:modified>
</cp:coreProperties>
</file>