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52" r:id="rId1"/>
  </p:sldMasterIdLst>
  <p:sldIdLst>
    <p:sldId id="257" r:id="rId2"/>
    <p:sldId id="259" r:id="rId3"/>
    <p:sldId id="260" r:id="rId4"/>
    <p:sldId id="373" r:id="rId5"/>
    <p:sldId id="370" r:id="rId6"/>
    <p:sldId id="371" r:id="rId7"/>
    <p:sldId id="372" r:id="rId8"/>
    <p:sldId id="362" r:id="rId9"/>
    <p:sldId id="394" r:id="rId10"/>
    <p:sldId id="395" r:id="rId11"/>
    <p:sldId id="396" r:id="rId12"/>
    <p:sldId id="397" r:id="rId13"/>
    <p:sldId id="398" r:id="rId14"/>
    <p:sldId id="399" r:id="rId15"/>
    <p:sldId id="401" r:id="rId16"/>
    <p:sldId id="403" r:id="rId17"/>
    <p:sldId id="402" r:id="rId18"/>
    <p:sldId id="272" r:id="rId19"/>
    <p:sldId id="400" r:id="rId20"/>
    <p:sldId id="273" r:id="rId21"/>
    <p:sldId id="274" r:id="rId22"/>
    <p:sldId id="368" r:id="rId23"/>
    <p:sldId id="369" r:id="rId24"/>
    <p:sldId id="275" r:id="rId25"/>
    <p:sldId id="405" r:id="rId26"/>
    <p:sldId id="407" r:id="rId27"/>
    <p:sldId id="406" r:id="rId28"/>
    <p:sldId id="380" r:id="rId29"/>
    <p:sldId id="375" r:id="rId30"/>
    <p:sldId id="379" r:id="rId31"/>
    <p:sldId id="381" r:id="rId32"/>
    <p:sldId id="390" r:id="rId33"/>
    <p:sldId id="392" r:id="rId34"/>
    <p:sldId id="385" r:id="rId35"/>
    <p:sldId id="386" r:id="rId36"/>
    <p:sldId id="382" r:id="rId37"/>
    <p:sldId id="408" r:id="rId38"/>
    <p:sldId id="409" r:id="rId39"/>
    <p:sldId id="410" r:id="rId40"/>
    <p:sldId id="411" r:id="rId41"/>
    <p:sldId id="414" r:id="rId42"/>
    <p:sldId id="415" r:id="rId43"/>
    <p:sldId id="416" r:id="rId44"/>
    <p:sldId id="413" r:id="rId45"/>
    <p:sldId id="376" r:id="rId46"/>
    <p:sldId id="367" r:id="rId47"/>
    <p:sldId id="365" r:id="rId48"/>
    <p:sldId id="366" r:id="rId49"/>
    <p:sldId id="374"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496B"/>
    <a:srgbClr val="740000"/>
    <a:srgbClr val="A0A71D"/>
    <a:srgbClr val="FCF600"/>
    <a:srgbClr val="FFFF2F"/>
    <a:srgbClr val="E64C74"/>
    <a:srgbClr val="712171"/>
    <a:srgbClr val="FF9900"/>
    <a:srgbClr val="F3A7BB"/>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AD9384-3599-D726-4EB3-F9595AE715E2}" v="49" dt="2020-05-07T17:04:47.543"/>
    <p1510:client id="{F2B0507A-8756-D253-8E0F-B839E181A09B}" v="218" dt="2020-05-07T17:00:06.544"/>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80" autoAdjust="0"/>
  </p:normalViewPr>
  <p:slideViewPr>
    <p:cSldViewPr snapToGrid="0">
      <p:cViewPr varScale="1">
        <p:scale>
          <a:sx n="83" d="100"/>
          <a:sy n="83" d="100"/>
        </p:scale>
        <p:origin x="68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8" name="Footer Placeholder 7"/>
          <p:cNvSpPr>
            <a:spLocks noGrp="1"/>
          </p:cNvSpPr>
          <p:nvPr>
            <p:ph type="ftr" sz="quarter" idx="11"/>
          </p:nvPr>
        </p:nvSpPr>
        <p:spPr/>
        <p:txBody>
          <a:bodyPr/>
          <a:lstStyle/>
          <a:p>
            <a:endParaRPr lang="en-GB">
              <a:solidFill>
                <a:srgbClr val="282F39">
                  <a:tint val="75000"/>
                </a:srgbClr>
              </a:solidFill>
            </a:endParaRPr>
          </a:p>
        </p:txBody>
      </p:sp>
      <p:sp>
        <p:nvSpPr>
          <p:cNvPr id="9" name="Slide Number Placeholder 8"/>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450008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6" name="Footer Placeholder 5"/>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3778832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6" name="Footer Placeholder 5"/>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413860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6" name="Footer Placeholder 5"/>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7381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6" name="Footer Placeholder 5"/>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86437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4" name="Footer Placeholder 3"/>
          <p:cNvSpPr>
            <a:spLocks noGrp="1"/>
          </p:cNvSpPr>
          <p:nvPr>
            <p:ph type="ftr" sz="quarter" idx="11"/>
          </p:nvPr>
        </p:nvSpPr>
        <p:spPr/>
        <p:txBody>
          <a:bodyPr/>
          <a:lstStyle/>
          <a:p>
            <a:endParaRPr lang="en-GB">
              <a:solidFill>
                <a:srgbClr val="282F39">
                  <a:tint val="75000"/>
                </a:srgbClr>
              </a:solidFill>
            </a:endParaRPr>
          </a:p>
        </p:txBody>
      </p:sp>
      <p:sp>
        <p:nvSpPr>
          <p:cNvPr id="5" name="Slide Number Placeholder 4"/>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592227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4" name="Footer Placeholder 3"/>
          <p:cNvSpPr>
            <a:spLocks noGrp="1"/>
          </p:cNvSpPr>
          <p:nvPr>
            <p:ph type="ftr" sz="quarter" idx="11"/>
          </p:nvPr>
        </p:nvSpPr>
        <p:spPr/>
        <p:txBody>
          <a:bodyPr/>
          <a:lstStyle/>
          <a:p>
            <a:endParaRPr lang="en-GB">
              <a:solidFill>
                <a:srgbClr val="282F39">
                  <a:tint val="75000"/>
                </a:srgbClr>
              </a:solidFill>
            </a:endParaRPr>
          </a:p>
        </p:txBody>
      </p:sp>
      <p:sp>
        <p:nvSpPr>
          <p:cNvPr id="5" name="Slide Number Placeholder 4"/>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760449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5" name="Footer Placeholder 4"/>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757638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5" name="Footer Placeholder 4"/>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229296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5" name="Footer Placeholder 4"/>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2558321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5" name="Footer Placeholder 4"/>
          <p:cNvSpPr>
            <a:spLocks noGrp="1"/>
          </p:cNvSpPr>
          <p:nvPr>
            <p:ph type="ftr" sz="quarter" idx="11"/>
          </p:nvPr>
        </p:nvSpPr>
        <p:spPr/>
        <p:txBody>
          <a:bodyPr/>
          <a:lstStyle/>
          <a:p>
            <a:endParaRPr lang="en-GB">
              <a:solidFill>
                <a:srgbClr val="282F39">
                  <a:tint val="75000"/>
                </a:srgbClr>
              </a:solidFill>
            </a:endParaRPr>
          </a:p>
        </p:txBody>
      </p:sp>
      <p:sp>
        <p:nvSpPr>
          <p:cNvPr id="6" name="Slide Number Placeholder 5"/>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201086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6" name="Footer Placeholder 5"/>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3905243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8" name="Footer Placeholder 7"/>
          <p:cNvSpPr>
            <a:spLocks noGrp="1"/>
          </p:cNvSpPr>
          <p:nvPr>
            <p:ph type="ftr" sz="quarter" idx="11"/>
          </p:nvPr>
        </p:nvSpPr>
        <p:spPr/>
        <p:txBody>
          <a:bodyPr/>
          <a:lstStyle/>
          <a:p>
            <a:endParaRPr lang="en-GB">
              <a:solidFill>
                <a:srgbClr val="282F39">
                  <a:tint val="75000"/>
                </a:srgbClr>
              </a:solidFill>
            </a:endParaRPr>
          </a:p>
        </p:txBody>
      </p:sp>
      <p:sp>
        <p:nvSpPr>
          <p:cNvPr id="9" name="Slide Number Placeholder 8"/>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149373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4" name="Footer Placeholder 3"/>
          <p:cNvSpPr>
            <a:spLocks noGrp="1"/>
          </p:cNvSpPr>
          <p:nvPr>
            <p:ph type="ftr" sz="quarter" idx="11"/>
          </p:nvPr>
        </p:nvSpPr>
        <p:spPr/>
        <p:txBody>
          <a:bodyPr/>
          <a:lstStyle/>
          <a:p>
            <a:endParaRPr lang="en-GB">
              <a:solidFill>
                <a:srgbClr val="282F39">
                  <a:tint val="75000"/>
                </a:srgbClr>
              </a:solidFill>
            </a:endParaRPr>
          </a:p>
        </p:txBody>
      </p:sp>
      <p:sp>
        <p:nvSpPr>
          <p:cNvPr id="5" name="Slide Number Placeholder 4"/>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272906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3" name="Footer Placeholder 2"/>
          <p:cNvSpPr>
            <a:spLocks noGrp="1"/>
          </p:cNvSpPr>
          <p:nvPr>
            <p:ph type="ftr" sz="quarter" idx="11"/>
          </p:nvPr>
        </p:nvSpPr>
        <p:spPr/>
        <p:txBody>
          <a:bodyPr/>
          <a:lstStyle/>
          <a:p>
            <a:endParaRPr lang="en-GB">
              <a:solidFill>
                <a:srgbClr val="282F39">
                  <a:tint val="75000"/>
                </a:srgbClr>
              </a:solidFill>
            </a:endParaRPr>
          </a:p>
        </p:txBody>
      </p:sp>
      <p:sp>
        <p:nvSpPr>
          <p:cNvPr id="4" name="Slide Number Placeholder 3"/>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188520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6" name="Footer Placeholder 5"/>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23153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6" name="Footer Placeholder 5"/>
          <p:cNvSpPr>
            <a:spLocks noGrp="1"/>
          </p:cNvSpPr>
          <p:nvPr>
            <p:ph type="ftr" sz="quarter" idx="11"/>
          </p:nvPr>
        </p:nvSpPr>
        <p:spPr/>
        <p:txBody>
          <a:bodyPr/>
          <a:lstStyle/>
          <a:p>
            <a:endParaRPr lang="en-GB">
              <a:solidFill>
                <a:srgbClr val="282F39">
                  <a:tint val="75000"/>
                </a:srgbClr>
              </a:solidFill>
            </a:endParaRPr>
          </a:p>
        </p:txBody>
      </p:sp>
      <p:sp>
        <p:nvSpPr>
          <p:cNvPr id="7" name="Slide Number Placeholder 6"/>
          <p:cNvSpPr>
            <a:spLocks noGrp="1"/>
          </p:cNvSpPr>
          <p:nvPr>
            <p:ph type="sldNum" sz="quarter" idx="12"/>
          </p:nvPr>
        </p:nvSpPr>
        <p:spPr/>
        <p:txBody>
          <a:body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1353438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661375A-C223-44C8-917C-F7C3A1BCD50F}" type="datetimeFigureOut">
              <a:rPr lang="en-GB" smtClean="0">
                <a:solidFill>
                  <a:srgbClr val="282F39">
                    <a:tint val="75000"/>
                  </a:srgbClr>
                </a:solidFill>
              </a:rPr>
              <a:t>17/09/2020</a:t>
            </a:fld>
            <a:endParaRPr lang="en-GB">
              <a:solidFill>
                <a:srgbClr val="282F39">
                  <a:tint val="75000"/>
                </a:srgb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GB">
              <a:solidFill>
                <a:srgbClr val="282F39">
                  <a:tint val="75000"/>
                </a:srgb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983841B-0DB4-4C99-B5E5-79625F01DBF7}" type="slidenum">
              <a:rPr lang="en-GB" smtClean="0">
                <a:solidFill>
                  <a:srgbClr val="282F39">
                    <a:tint val="75000"/>
                  </a:srgbClr>
                </a:solidFill>
              </a:rPr>
              <a:t>‹#›</a:t>
            </a:fld>
            <a:endParaRPr lang="en-GB">
              <a:solidFill>
                <a:srgbClr val="282F39">
                  <a:tint val="75000"/>
                </a:srgbClr>
              </a:solidFill>
            </a:endParaRPr>
          </a:p>
        </p:txBody>
      </p:sp>
    </p:spTree>
    <p:extLst>
      <p:ext uri="{BB962C8B-B14F-4D97-AF65-F5344CB8AC3E}">
        <p14:creationId xmlns:p14="http://schemas.microsoft.com/office/powerpoint/2010/main" val="136219733"/>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Box 85"/>
          <p:cNvSpPr txBox="1"/>
          <p:nvPr/>
        </p:nvSpPr>
        <p:spPr>
          <a:xfrm>
            <a:off x="1355342" y="1882399"/>
            <a:ext cx="9852236" cy="1938992"/>
          </a:xfrm>
          <a:prstGeom prst="rect">
            <a:avLst/>
          </a:prstGeom>
          <a:noFill/>
        </p:spPr>
        <p:txBody>
          <a:bodyPr wrap="square" rtlCol="0">
            <a:spAutoFit/>
          </a:bodyPr>
          <a:lstStyle/>
          <a:p>
            <a:pPr algn="ctr">
              <a:defRPr/>
            </a:pPr>
            <a:r>
              <a:rPr lang="en-US" sz="6000" b="1" dirty="0" smtClean="0">
                <a:solidFill>
                  <a:srgbClr val="FFFFFF"/>
                </a:solidFill>
                <a:latin typeface="Times New Roman" panose="02020603050405020304" pitchFamily="18" charset="0"/>
                <a:ea typeface="BatangChe" panose="02030609000101010101" pitchFamily="49" charset="-127"/>
                <a:cs typeface="Times New Roman" panose="02020603050405020304" pitchFamily="18" charset="0"/>
              </a:rPr>
              <a:t>CHƯƠNG 5</a:t>
            </a:r>
          </a:p>
          <a:p>
            <a:pPr algn="ctr">
              <a:defRPr/>
            </a:pPr>
            <a:r>
              <a:rPr lang="en-US" sz="6000" b="1" dirty="0" smtClean="0">
                <a:solidFill>
                  <a:srgbClr val="FFFFFF"/>
                </a:solidFill>
                <a:ea typeface="BatangChe" panose="02030609000101010101" pitchFamily="49" charset="-127"/>
                <a:cs typeface="Estrangelo Edessa" panose="03080600000000000000" pitchFamily="66" charset="0"/>
              </a:rPr>
              <a:t>GIẢI </a:t>
            </a:r>
            <a:r>
              <a:rPr lang="en-US" sz="6000" b="1" dirty="0">
                <a:solidFill>
                  <a:srgbClr val="FFFFFF"/>
                </a:solidFill>
                <a:ea typeface="BatangChe" panose="02030609000101010101" pitchFamily="49" charset="-127"/>
                <a:cs typeface="Estrangelo Edessa" panose="03080600000000000000" pitchFamily="66" charset="0"/>
              </a:rPr>
              <a:t>THUẬT THAM LAM</a:t>
            </a:r>
            <a:endParaRPr lang="en-GB" sz="6000" b="1" dirty="0">
              <a:solidFill>
                <a:srgbClr val="FFFFFF"/>
              </a:solidFill>
              <a:ea typeface="BatangChe" panose="02030609000101010101" pitchFamily="49" charset="-127"/>
              <a:cs typeface="Estrangelo Edessa" panose="03080600000000000000"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9178" y="333633"/>
            <a:ext cx="9885406"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2. </a:t>
            </a:r>
            <a:r>
              <a:rPr lang="en-US" sz="4800" b="1" dirty="0" err="1">
                <a:solidFill>
                  <a:schemeClr val="bg1"/>
                </a:solidFill>
                <a:latin typeface="Cambria" pitchFamily="18" charset="0"/>
                <a:ea typeface="Cambria" pitchFamily="18" charset="0"/>
              </a:rPr>
              <a:t>Bài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toán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xếp</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lịch</a:t>
            </a:r>
            <a:endParaRPr lang="vi-VN" sz="4800" b="1" dirty="0">
              <a:solidFill>
                <a:schemeClr val="bg1"/>
              </a:solidFill>
              <a:latin typeface="Cambria" pitchFamily="18" charset="0"/>
              <a:ea typeface="Cambria" pitchFamily="18" charset="0"/>
            </a:endParaRPr>
          </a:p>
        </p:txBody>
      </p:sp>
      <p:sp>
        <p:nvSpPr>
          <p:cNvPr id="6" name="TextBox 5"/>
          <p:cNvSpPr txBox="1"/>
          <p:nvPr/>
        </p:nvSpPr>
        <p:spPr>
          <a:xfrm>
            <a:off x="735495" y="1261788"/>
            <a:ext cx="1401417" cy="461665"/>
          </a:xfrm>
          <a:prstGeom prst="rect">
            <a:avLst/>
          </a:prstGeom>
          <a:noFill/>
        </p:spPr>
        <p:txBody>
          <a:bodyPr wrap="square" rtlCol="0">
            <a:spAutoFit/>
          </a:bodyPr>
          <a:lstStyle/>
          <a:p>
            <a:r>
              <a:rPr lang="en-US" sz="2400" dirty="0" err="1">
                <a:solidFill>
                  <a:schemeClr val="bg1"/>
                </a:solidFill>
                <a:latin typeface="Cambira"/>
              </a:rPr>
              <a:t>Ví</a:t>
            </a:r>
            <a:r>
              <a:rPr lang="en-US" sz="2400" dirty="0">
                <a:solidFill>
                  <a:schemeClr val="bg1"/>
                </a:solidFill>
                <a:latin typeface="Cambira"/>
              </a:rPr>
              <a:t> </a:t>
            </a:r>
            <a:r>
              <a:rPr lang="en-US" sz="2400" dirty="0" err="1">
                <a:solidFill>
                  <a:schemeClr val="bg1"/>
                </a:solidFill>
                <a:latin typeface="Cambira"/>
              </a:rPr>
              <a:t>dụ</a:t>
            </a:r>
            <a:r>
              <a:rPr lang="en-US" sz="2400" dirty="0">
                <a:solidFill>
                  <a:schemeClr val="bg1"/>
                </a:solidFill>
                <a:latin typeface="Cambira"/>
              </a:rPr>
              <a:t> :</a:t>
            </a:r>
          </a:p>
        </p:txBody>
      </p:sp>
      <p:graphicFrame>
        <p:nvGraphicFramePr>
          <p:cNvPr id="7" name="Table 6"/>
          <p:cNvGraphicFramePr>
            <a:graphicFrameLocks noGrp="1"/>
          </p:cNvGraphicFramePr>
          <p:nvPr>
            <p:extLst>
              <p:ext uri="{D42A27DB-BD31-4B8C-83A1-F6EECF244321}">
                <p14:modId xmlns:p14="http://schemas.microsoft.com/office/powerpoint/2010/main" val="505405940"/>
              </p:ext>
            </p:extLst>
          </p:nvPr>
        </p:nvGraphicFramePr>
        <p:xfrm>
          <a:off x="898939" y="2246242"/>
          <a:ext cx="3931479" cy="4074160"/>
        </p:xfrm>
        <a:graphic>
          <a:graphicData uri="http://schemas.openxmlformats.org/drawingml/2006/table">
            <a:tbl>
              <a:tblPr firstRow="1" bandRow="1">
                <a:tableStyleId>{00A15C55-8517-42AA-B614-E9B94910E393}</a:tableStyleId>
              </a:tblPr>
              <a:tblGrid>
                <a:gridCol w="1310493">
                  <a:extLst>
                    <a:ext uri="{9D8B030D-6E8A-4147-A177-3AD203B41FA5}">
                      <a16:colId xmlns:a16="http://schemas.microsoft.com/office/drawing/2014/main" val="20000"/>
                    </a:ext>
                  </a:extLst>
                </a:gridCol>
                <a:gridCol w="1310493">
                  <a:extLst>
                    <a:ext uri="{9D8B030D-6E8A-4147-A177-3AD203B41FA5}">
                      <a16:colId xmlns:a16="http://schemas.microsoft.com/office/drawing/2014/main" val="20001"/>
                    </a:ext>
                  </a:extLst>
                </a:gridCol>
                <a:gridCol w="1310493">
                  <a:extLst>
                    <a:ext uri="{9D8B030D-6E8A-4147-A177-3AD203B41FA5}">
                      <a16:colId xmlns:a16="http://schemas.microsoft.com/office/drawing/2014/main" val="20002"/>
                    </a:ext>
                  </a:extLst>
                </a:gridCol>
              </a:tblGrid>
              <a:tr h="325635">
                <a:tc>
                  <a:txBody>
                    <a:bodyPr/>
                    <a:lstStyle/>
                    <a:p>
                      <a:r>
                        <a:rPr lang="en-US" sz="1800" dirty="0" err="1">
                          <a:solidFill>
                            <a:schemeClr val="tx1"/>
                          </a:solidFill>
                          <a:latin typeface="Cambira"/>
                        </a:rPr>
                        <a:t>Công</a:t>
                      </a:r>
                      <a:r>
                        <a:rPr lang="en-US" sz="1800" baseline="0" dirty="0">
                          <a:solidFill>
                            <a:schemeClr val="tx1"/>
                          </a:solidFill>
                          <a:latin typeface="Cambira"/>
                        </a:rPr>
                        <a:t> </a:t>
                      </a:r>
                      <a:r>
                        <a:rPr lang="en-US" sz="1800" baseline="0" dirty="0" err="1">
                          <a:solidFill>
                            <a:schemeClr val="tx1"/>
                          </a:solidFill>
                          <a:latin typeface="Cambira"/>
                        </a:rPr>
                        <a:t>việc</a:t>
                      </a:r>
                      <a:endParaRPr lang="en-US" sz="1800" dirty="0">
                        <a:solidFill>
                          <a:schemeClr val="tx1"/>
                        </a:solidFill>
                        <a:latin typeface="Cambira"/>
                      </a:endParaRPr>
                    </a:p>
                  </a:txBody>
                  <a:tcPr/>
                </a:tc>
                <a:tc>
                  <a:txBody>
                    <a:bodyPr/>
                    <a:lstStyle/>
                    <a:p>
                      <a:r>
                        <a:rPr lang="en-US" sz="1800" dirty="0" err="1">
                          <a:solidFill>
                            <a:schemeClr val="tx1"/>
                          </a:solidFill>
                          <a:latin typeface="Cambira"/>
                        </a:rPr>
                        <a:t>Thời</a:t>
                      </a:r>
                      <a:r>
                        <a:rPr lang="en-US" sz="1800" baseline="0" dirty="0">
                          <a:solidFill>
                            <a:schemeClr val="tx1"/>
                          </a:solidFill>
                          <a:latin typeface="Cambira"/>
                        </a:rPr>
                        <a:t> </a:t>
                      </a:r>
                      <a:r>
                        <a:rPr lang="en-US" sz="1800" baseline="0" dirty="0" err="1">
                          <a:solidFill>
                            <a:schemeClr val="tx1"/>
                          </a:solidFill>
                          <a:latin typeface="Cambira"/>
                        </a:rPr>
                        <a:t>hạn</a:t>
                      </a:r>
                      <a:endParaRPr lang="en-US" sz="1800" dirty="0">
                        <a:solidFill>
                          <a:schemeClr val="tx1"/>
                        </a:solidFill>
                        <a:latin typeface="Cambira"/>
                      </a:endParaRPr>
                    </a:p>
                  </a:txBody>
                  <a:tcPr/>
                </a:tc>
                <a:tc>
                  <a:txBody>
                    <a:bodyPr/>
                    <a:lstStyle/>
                    <a:p>
                      <a:r>
                        <a:rPr lang="en-US" sz="1800" dirty="0" err="1">
                          <a:solidFill>
                            <a:schemeClr val="tx1"/>
                          </a:solidFill>
                          <a:latin typeface="Cambira"/>
                        </a:rPr>
                        <a:t>Lợi</a:t>
                      </a:r>
                      <a:r>
                        <a:rPr lang="en-US" sz="1800" baseline="0" dirty="0">
                          <a:solidFill>
                            <a:schemeClr val="tx1"/>
                          </a:solidFill>
                          <a:latin typeface="Cambira"/>
                        </a:rPr>
                        <a:t> </a:t>
                      </a:r>
                      <a:r>
                        <a:rPr lang="en-US" sz="1800" baseline="0" dirty="0" err="1">
                          <a:solidFill>
                            <a:schemeClr val="tx1"/>
                          </a:solidFill>
                          <a:latin typeface="Cambira"/>
                        </a:rPr>
                        <a:t>nhuận</a:t>
                      </a:r>
                      <a:endParaRPr lang="en-US" sz="1800" dirty="0">
                        <a:solidFill>
                          <a:schemeClr val="tx1"/>
                        </a:solidFill>
                        <a:latin typeface="Cambira"/>
                      </a:endParaRPr>
                    </a:p>
                  </a:txBody>
                  <a:tcPr/>
                </a:tc>
                <a:extLst>
                  <a:ext uri="{0D108BD9-81ED-4DB2-BD59-A6C34878D82A}">
                    <a16:rowId xmlns:a16="http://schemas.microsoft.com/office/drawing/2014/main" val="10000"/>
                  </a:ext>
                </a:extLst>
              </a:tr>
              <a:tr h="370840">
                <a:tc>
                  <a:txBody>
                    <a:bodyPr/>
                    <a:lstStyle/>
                    <a:p>
                      <a:r>
                        <a:rPr lang="en-US" sz="1800" dirty="0">
                          <a:solidFill>
                            <a:schemeClr val="tx1"/>
                          </a:solidFill>
                          <a:latin typeface="Cambira"/>
                        </a:rPr>
                        <a:t>1</a:t>
                      </a:r>
                    </a:p>
                  </a:txBody>
                  <a:tcPr/>
                </a:tc>
                <a:tc>
                  <a:txBody>
                    <a:bodyPr/>
                    <a:lstStyle/>
                    <a:p>
                      <a:r>
                        <a:rPr lang="en-US" sz="1800" dirty="0">
                          <a:solidFill>
                            <a:schemeClr val="tx1"/>
                          </a:solidFill>
                          <a:latin typeface="Cambira"/>
                        </a:rPr>
                        <a:t>9</a:t>
                      </a:r>
                    </a:p>
                  </a:txBody>
                  <a:tcPr/>
                </a:tc>
                <a:tc>
                  <a:txBody>
                    <a:bodyPr/>
                    <a:lstStyle/>
                    <a:p>
                      <a:r>
                        <a:rPr lang="en-US" sz="1800" dirty="0">
                          <a:solidFill>
                            <a:schemeClr val="tx1"/>
                          </a:solidFill>
                          <a:latin typeface="Cambira"/>
                        </a:rPr>
                        <a:t>15</a:t>
                      </a:r>
                    </a:p>
                  </a:txBody>
                  <a:tcPr/>
                </a:tc>
                <a:extLst>
                  <a:ext uri="{0D108BD9-81ED-4DB2-BD59-A6C34878D82A}">
                    <a16:rowId xmlns:a16="http://schemas.microsoft.com/office/drawing/2014/main" val="10001"/>
                  </a:ext>
                </a:extLst>
              </a:tr>
              <a:tr h="370840">
                <a:tc>
                  <a:txBody>
                    <a:bodyPr/>
                    <a:lstStyle/>
                    <a:p>
                      <a:r>
                        <a:rPr lang="en-US" sz="1800" dirty="0">
                          <a:solidFill>
                            <a:schemeClr val="tx1"/>
                          </a:solidFill>
                          <a:latin typeface="Cambira"/>
                        </a:rPr>
                        <a:t>2</a:t>
                      </a:r>
                    </a:p>
                  </a:txBody>
                  <a:tcPr/>
                </a:tc>
                <a:tc>
                  <a:txBody>
                    <a:bodyPr/>
                    <a:lstStyle/>
                    <a:p>
                      <a:r>
                        <a:rPr lang="en-US" sz="1800" dirty="0">
                          <a:solidFill>
                            <a:schemeClr val="tx1"/>
                          </a:solidFill>
                          <a:latin typeface="Cambira"/>
                        </a:rPr>
                        <a:t>2</a:t>
                      </a:r>
                    </a:p>
                  </a:txBody>
                  <a:tcPr/>
                </a:tc>
                <a:tc>
                  <a:txBody>
                    <a:bodyPr/>
                    <a:lstStyle/>
                    <a:p>
                      <a:r>
                        <a:rPr lang="en-US" sz="1800" dirty="0">
                          <a:solidFill>
                            <a:schemeClr val="tx1"/>
                          </a:solidFill>
                          <a:latin typeface="Cambira"/>
                        </a:rPr>
                        <a:t>2</a:t>
                      </a:r>
                    </a:p>
                  </a:txBody>
                  <a:tcPr/>
                </a:tc>
                <a:extLst>
                  <a:ext uri="{0D108BD9-81ED-4DB2-BD59-A6C34878D82A}">
                    <a16:rowId xmlns:a16="http://schemas.microsoft.com/office/drawing/2014/main" val="10002"/>
                  </a:ext>
                </a:extLst>
              </a:tr>
              <a:tr h="370840">
                <a:tc>
                  <a:txBody>
                    <a:bodyPr/>
                    <a:lstStyle/>
                    <a:p>
                      <a:r>
                        <a:rPr lang="en-US" sz="1800" dirty="0">
                          <a:solidFill>
                            <a:schemeClr val="tx1"/>
                          </a:solidFill>
                          <a:latin typeface="Cambira"/>
                        </a:rPr>
                        <a:t>3</a:t>
                      </a:r>
                    </a:p>
                  </a:txBody>
                  <a:tcPr/>
                </a:tc>
                <a:tc>
                  <a:txBody>
                    <a:bodyPr/>
                    <a:lstStyle/>
                    <a:p>
                      <a:r>
                        <a:rPr lang="en-US" sz="1800" dirty="0">
                          <a:solidFill>
                            <a:schemeClr val="tx1"/>
                          </a:solidFill>
                          <a:latin typeface="Cambira"/>
                        </a:rPr>
                        <a:t>5</a:t>
                      </a:r>
                    </a:p>
                  </a:txBody>
                  <a:tcPr/>
                </a:tc>
                <a:tc>
                  <a:txBody>
                    <a:bodyPr/>
                    <a:lstStyle/>
                    <a:p>
                      <a:r>
                        <a:rPr lang="en-US" sz="1800" dirty="0">
                          <a:solidFill>
                            <a:schemeClr val="tx1"/>
                          </a:solidFill>
                          <a:latin typeface="Cambira"/>
                        </a:rPr>
                        <a:t>18</a:t>
                      </a:r>
                    </a:p>
                  </a:txBody>
                  <a:tcPr/>
                </a:tc>
                <a:extLst>
                  <a:ext uri="{0D108BD9-81ED-4DB2-BD59-A6C34878D82A}">
                    <a16:rowId xmlns:a16="http://schemas.microsoft.com/office/drawing/2014/main" val="10003"/>
                  </a:ext>
                </a:extLst>
              </a:tr>
              <a:tr h="370840">
                <a:tc>
                  <a:txBody>
                    <a:bodyPr/>
                    <a:lstStyle/>
                    <a:p>
                      <a:r>
                        <a:rPr lang="en-US" sz="1800" dirty="0">
                          <a:solidFill>
                            <a:schemeClr val="tx1"/>
                          </a:solidFill>
                          <a:latin typeface="Cambira"/>
                        </a:rPr>
                        <a:t>4</a:t>
                      </a:r>
                    </a:p>
                  </a:txBody>
                  <a:tcPr/>
                </a:tc>
                <a:tc>
                  <a:txBody>
                    <a:bodyPr/>
                    <a:lstStyle/>
                    <a:p>
                      <a:r>
                        <a:rPr lang="en-US" sz="1800" dirty="0">
                          <a:solidFill>
                            <a:schemeClr val="tx1"/>
                          </a:solidFill>
                          <a:latin typeface="Cambira"/>
                        </a:rPr>
                        <a:t>7</a:t>
                      </a:r>
                    </a:p>
                  </a:txBody>
                  <a:tcPr/>
                </a:tc>
                <a:tc>
                  <a:txBody>
                    <a:bodyPr/>
                    <a:lstStyle/>
                    <a:p>
                      <a:r>
                        <a:rPr lang="en-US" sz="1800" dirty="0">
                          <a:solidFill>
                            <a:schemeClr val="tx1"/>
                          </a:solidFill>
                          <a:latin typeface="Cambira"/>
                        </a:rPr>
                        <a:t>1</a:t>
                      </a:r>
                    </a:p>
                  </a:txBody>
                  <a:tcPr/>
                </a:tc>
                <a:extLst>
                  <a:ext uri="{0D108BD9-81ED-4DB2-BD59-A6C34878D82A}">
                    <a16:rowId xmlns:a16="http://schemas.microsoft.com/office/drawing/2014/main" val="10004"/>
                  </a:ext>
                </a:extLst>
              </a:tr>
              <a:tr h="370840">
                <a:tc>
                  <a:txBody>
                    <a:bodyPr/>
                    <a:lstStyle/>
                    <a:p>
                      <a:r>
                        <a:rPr lang="en-US" sz="1800" dirty="0">
                          <a:solidFill>
                            <a:schemeClr val="tx1"/>
                          </a:solidFill>
                          <a:latin typeface="Cambira"/>
                        </a:rPr>
                        <a:t>5</a:t>
                      </a:r>
                    </a:p>
                  </a:txBody>
                  <a:tcPr/>
                </a:tc>
                <a:tc>
                  <a:txBody>
                    <a:bodyPr/>
                    <a:lstStyle/>
                    <a:p>
                      <a:r>
                        <a:rPr lang="en-US" sz="1800" dirty="0">
                          <a:solidFill>
                            <a:schemeClr val="tx1"/>
                          </a:solidFill>
                          <a:latin typeface="Cambira"/>
                        </a:rPr>
                        <a:t>4</a:t>
                      </a:r>
                    </a:p>
                  </a:txBody>
                  <a:tcPr/>
                </a:tc>
                <a:tc>
                  <a:txBody>
                    <a:bodyPr/>
                    <a:lstStyle/>
                    <a:p>
                      <a:r>
                        <a:rPr lang="en-US" sz="1800" dirty="0">
                          <a:solidFill>
                            <a:schemeClr val="tx1"/>
                          </a:solidFill>
                          <a:latin typeface="Cambira"/>
                        </a:rPr>
                        <a:t>25</a:t>
                      </a:r>
                    </a:p>
                  </a:txBody>
                  <a:tcPr/>
                </a:tc>
                <a:extLst>
                  <a:ext uri="{0D108BD9-81ED-4DB2-BD59-A6C34878D82A}">
                    <a16:rowId xmlns:a16="http://schemas.microsoft.com/office/drawing/2014/main" val="10005"/>
                  </a:ext>
                </a:extLst>
              </a:tr>
              <a:tr h="370840">
                <a:tc>
                  <a:txBody>
                    <a:bodyPr/>
                    <a:lstStyle/>
                    <a:p>
                      <a:r>
                        <a:rPr lang="en-US" sz="1800" dirty="0">
                          <a:solidFill>
                            <a:schemeClr val="tx1"/>
                          </a:solidFill>
                          <a:latin typeface="Cambira"/>
                        </a:rPr>
                        <a:t>6</a:t>
                      </a:r>
                    </a:p>
                  </a:txBody>
                  <a:tcPr/>
                </a:tc>
                <a:tc>
                  <a:txBody>
                    <a:bodyPr/>
                    <a:lstStyle/>
                    <a:p>
                      <a:r>
                        <a:rPr lang="en-US" sz="1800" dirty="0">
                          <a:solidFill>
                            <a:schemeClr val="tx1"/>
                          </a:solidFill>
                          <a:latin typeface="Cambira"/>
                        </a:rPr>
                        <a:t>2</a:t>
                      </a:r>
                    </a:p>
                  </a:txBody>
                  <a:tcPr/>
                </a:tc>
                <a:tc>
                  <a:txBody>
                    <a:bodyPr/>
                    <a:lstStyle/>
                    <a:p>
                      <a:r>
                        <a:rPr lang="en-US" sz="1800" dirty="0">
                          <a:solidFill>
                            <a:schemeClr val="tx1"/>
                          </a:solidFill>
                          <a:latin typeface="Cambira"/>
                        </a:rPr>
                        <a:t>20</a:t>
                      </a:r>
                    </a:p>
                  </a:txBody>
                  <a:tcPr/>
                </a:tc>
                <a:extLst>
                  <a:ext uri="{0D108BD9-81ED-4DB2-BD59-A6C34878D82A}">
                    <a16:rowId xmlns:a16="http://schemas.microsoft.com/office/drawing/2014/main" val="10006"/>
                  </a:ext>
                </a:extLst>
              </a:tr>
              <a:tr h="370840">
                <a:tc>
                  <a:txBody>
                    <a:bodyPr/>
                    <a:lstStyle/>
                    <a:p>
                      <a:r>
                        <a:rPr lang="en-US" sz="1800" dirty="0">
                          <a:solidFill>
                            <a:schemeClr val="tx1"/>
                          </a:solidFill>
                          <a:latin typeface="Cambira"/>
                        </a:rPr>
                        <a:t>7</a:t>
                      </a:r>
                    </a:p>
                  </a:txBody>
                  <a:tcPr/>
                </a:tc>
                <a:tc>
                  <a:txBody>
                    <a:bodyPr/>
                    <a:lstStyle/>
                    <a:p>
                      <a:r>
                        <a:rPr lang="en-US" sz="1800" dirty="0">
                          <a:solidFill>
                            <a:schemeClr val="tx1"/>
                          </a:solidFill>
                          <a:latin typeface="Cambira"/>
                        </a:rPr>
                        <a:t>5</a:t>
                      </a:r>
                    </a:p>
                  </a:txBody>
                  <a:tcPr/>
                </a:tc>
                <a:tc>
                  <a:txBody>
                    <a:bodyPr/>
                    <a:lstStyle/>
                    <a:p>
                      <a:r>
                        <a:rPr lang="en-US" sz="1800" dirty="0">
                          <a:solidFill>
                            <a:schemeClr val="tx1"/>
                          </a:solidFill>
                          <a:latin typeface="Cambira"/>
                        </a:rPr>
                        <a:t>8</a:t>
                      </a:r>
                    </a:p>
                  </a:txBody>
                  <a:tcPr/>
                </a:tc>
                <a:extLst>
                  <a:ext uri="{0D108BD9-81ED-4DB2-BD59-A6C34878D82A}">
                    <a16:rowId xmlns:a16="http://schemas.microsoft.com/office/drawing/2014/main" val="10007"/>
                  </a:ext>
                </a:extLst>
              </a:tr>
              <a:tr h="370840">
                <a:tc>
                  <a:txBody>
                    <a:bodyPr/>
                    <a:lstStyle/>
                    <a:p>
                      <a:r>
                        <a:rPr lang="en-US" sz="1800" dirty="0">
                          <a:solidFill>
                            <a:schemeClr val="tx1"/>
                          </a:solidFill>
                          <a:latin typeface="Cambira"/>
                        </a:rPr>
                        <a:t>8</a:t>
                      </a:r>
                    </a:p>
                  </a:txBody>
                  <a:tcPr/>
                </a:tc>
                <a:tc>
                  <a:txBody>
                    <a:bodyPr/>
                    <a:lstStyle/>
                    <a:p>
                      <a:r>
                        <a:rPr lang="en-US" sz="1800" dirty="0">
                          <a:solidFill>
                            <a:schemeClr val="tx1"/>
                          </a:solidFill>
                          <a:latin typeface="Cambira"/>
                        </a:rPr>
                        <a:t>7</a:t>
                      </a:r>
                    </a:p>
                  </a:txBody>
                  <a:tcPr/>
                </a:tc>
                <a:tc>
                  <a:txBody>
                    <a:bodyPr/>
                    <a:lstStyle/>
                    <a:p>
                      <a:r>
                        <a:rPr lang="en-US" sz="1800" dirty="0">
                          <a:solidFill>
                            <a:schemeClr val="tx1"/>
                          </a:solidFill>
                          <a:latin typeface="Cambira"/>
                        </a:rPr>
                        <a:t>10</a:t>
                      </a:r>
                    </a:p>
                  </a:txBody>
                  <a:tcPr/>
                </a:tc>
                <a:extLst>
                  <a:ext uri="{0D108BD9-81ED-4DB2-BD59-A6C34878D82A}">
                    <a16:rowId xmlns:a16="http://schemas.microsoft.com/office/drawing/2014/main" val="10008"/>
                  </a:ext>
                </a:extLst>
              </a:tr>
              <a:tr h="370840">
                <a:tc>
                  <a:txBody>
                    <a:bodyPr/>
                    <a:lstStyle/>
                    <a:p>
                      <a:r>
                        <a:rPr lang="en-US" sz="1800" dirty="0">
                          <a:solidFill>
                            <a:schemeClr val="tx1"/>
                          </a:solidFill>
                          <a:latin typeface="Cambira"/>
                        </a:rPr>
                        <a:t>9</a:t>
                      </a:r>
                    </a:p>
                  </a:txBody>
                  <a:tcPr/>
                </a:tc>
                <a:tc>
                  <a:txBody>
                    <a:bodyPr/>
                    <a:lstStyle/>
                    <a:p>
                      <a:r>
                        <a:rPr lang="en-US" sz="1800" dirty="0">
                          <a:solidFill>
                            <a:schemeClr val="tx1"/>
                          </a:solidFill>
                          <a:latin typeface="Cambira"/>
                        </a:rPr>
                        <a:t>4</a:t>
                      </a:r>
                    </a:p>
                  </a:txBody>
                  <a:tcPr/>
                </a:tc>
                <a:tc>
                  <a:txBody>
                    <a:bodyPr/>
                    <a:lstStyle/>
                    <a:p>
                      <a:r>
                        <a:rPr lang="en-US" sz="1800" dirty="0">
                          <a:solidFill>
                            <a:schemeClr val="tx1"/>
                          </a:solidFill>
                          <a:latin typeface="Cambira"/>
                        </a:rPr>
                        <a:t>12</a:t>
                      </a:r>
                    </a:p>
                  </a:txBody>
                  <a:tcPr/>
                </a:tc>
                <a:extLst>
                  <a:ext uri="{0D108BD9-81ED-4DB2-BD59-A6C34878D82A}">
                    <a16:rowId xmlns:a16="http://schemas.microsoft.com/office/drawing/2014/main" val="10009"/>
                  </a:ext>
                </a:extLst>
              </a:tr>
              <a:tr h="370840">
                <a:tc>
                  <a:txBody>
                    <a:bodyPr/>
                    <a:lstStyle/>
                    <a:p>
                      <a:r>
                        <a:rPr lang="en-US" sz="1800" dirty="0">
                          <a:solidFill>
                            <a:schemeClr val="tx1"/>
                          </a:solidFill>
                          <a:latin typeface="Cambira"/>
                        </a:rPr>
                        <a:t>10</a:t>
                      </a:r>
                    </a:p>
                  </a:txBody>
                  <a:tcPr/>
                </a:tc>
                <a:tc>
                  <a:txBody>
                    <a:bodyPr/>
                    <a:lstStyle/>
                    <a:p>
                      <a:r>
                        <a:rPr lang="en-US" sz="1800" dirty="0">
                          <a:solidFill>
                            <a:schemeClr val="tx1"/>
                          </a:solidFill>
                          <a:latin typeface="Cambira"/>
                        </a:rPr>
                        <a:t>3</a:t>
                      </a:r>
                    </a:p>
                  </a:txBody>
                  <a:tcPr/>
                </a:tc>
                <a:tc>
                  <a:txBody>
                    <a:bodyPr/>
                    <a:lstStyle/>
                    <a:p>
                      <a:r>
                        <a:rPr lang="en-US" sz="1800" dirty="0">
                          <a:solidFill>
                            <a:schemeClr val="tx1"/>
                          </a:solidFill>
                          <a:latin typeface="Cambira"/>
                        </a:rPr>
                        <a:t>5</a:t>
                      </a:r>
                    </a:p>
                  </a:txBody>
                  <a:tcPr/>
                </a:tc>
                <a:extLst>
                  <a:ext uri="{0D108BD9-81ED-4DB2-BD59-A6C34878D82A}">
                    <a16:rowId xmlns:a16="http://schemas.microsoft.com/office/drawing/2014/main" val="10010"/>
                  </a:ext>
                </a:extLst>
              </a:tr>
            </a:tbl>
          </a:graphicData>
        </a:graphic>
      </p:graphicFrame>
      <p:sp>
        <p:nvSpPr>
          <p:cNvPr id="9" name="TextBox 8"/>
          <p:cNvSpPr txBox="1"/>
          <p:nvPr/>
        </p:nvSpPr>
        <p:spPr>
          <a:xfrm>
            <a:off x="1013790" y="1743332"/>
            <a:ext cx="4969566" cy="384721"/>
          </a:xfrm>
          <a:prstGeom prst="rect">
            <a:avLst/>
          </a:prstGeom>
          <a:noFill/>
        </p:spPr>
        <p:txBody>
          <a:bodyPr wrap="square" rtlCol="0">
            <a:spAutoFit/>
          </a:bodyPr>
          <a:lstStyle/>
          <a:p>
            <a:r>
              <a:rPr lang="en-US" sz="1900" dirty="0">
                <a:solidFill>
                  <a:schemeClr val="bg1"/>
                </a:solidFill>
                <a:latin typeface="Cambira"/>
              </a:rPr>
              <a:t>Ta </a:t>
            </a:r>
            <a:r>
              <a:rPr lang="en-US" sz="1900" dirty="0" err="1">
                <a:solidFill>
                  <a:schemeClr val="bg1"/>
                </a:solidFill>
                <a:latin typeface="Cambira"/>
              </a:rPr>
              <a:t>có</a:t>
            </a:r>
            <a:r>
              <a:rPr lang="en-US" sz="1900" dirty="0">
                <a:solidFill>
                  <a:schemeClr val="bg1"/>
                </a:solidFill>
                <a:latin typeface="Cambira"/>
              </a:rPr>
              <a:t> </a:t>
            </a:r>
            <a:r>
              <a:rPr lang="en-US" sz="1900" dirty="0" err="1">
                <a:solidFill>
                  <a:schemeClr val="bg1"/>
                </a:solidFill>
                <a:latin typeface="Cambira"/>
              </a:rPr>
              <a:t>danh</a:t>
            </a:r>
            <a:r>
              <a:rPr lang="en-US" sz="1900" dirty="0">
                <a:solidFill>
                  <a:schemeClr val="bg1"/>
                </a:solidFill>
                <a:latin typeface="Cambira"/>
              </a:rPr>
              <a:t> </a:t>
            </a:r>
            <a:r>
              <a:rPr lang="en-US" sz="1900" dirty="0" err="1">
                <a:solidFill>
                  <a:schemeClr val="bg1"/>
                </a:solidFill>
                <a:latin typeface="Cambira"/>
              </a:rPr>
              <a:t>sách</a:t>
            </a:r>
            <a:r>
              <a:rPr lang="en-US" sz="1900" dirty="0">
                <a:solidFill>
                  <a:schemeClr val="bg1"/>
                </a:solidFill>
                <a:latin typeface="Cambira"/>
              </a:rPr>
              <a:t> </a:t>
            </a:r>
            <a:r>
              <a:rPr lang="en-US" sz="1900" dirty="0" err="1">
                <a:solidFill>
                  <a:schemeClr val="bg1"/>
                </a:solidFill>
                <a:latin typeface="Cambira"/>
              </a:rPr>
              <a:t>các</a:t>
            </a:r>
            <a:r>
              <a:rPr lang="en-US" sz="1900" dirty="0">
                <a:solidFill>
                  <a:schemeClr val="bg1"/>
                </a:solidFill>
                <a:latin typeface="Cambira"/>
              </a:rPr>
              <a:t> </a:t>
            </a:r>
            <a:r>
              <a:rPr lang="en-US" sz="1900" dirty="0" err="1">
                <a:solidFill>
                  <a:schemeClr val="bg1"/>
                </a:solidFill>
                <a:latin typeface="Cambira"/>
              </a:rPr>
              <a:t>công</a:t>
            </a:r>
            <a:r>
              <a:rPr lang="en-US" sz="1900" dirty="0">
                <a:solidFill>
                  <a:schemeClr val="bg1"/>
                </a:solidFill>
                <a:latin typeface="Cambira"/>
              </a:rPr>
              <a:t> </a:t>
            </a:r>
            <a:r>
              <a:rPr lang="en-US" sz="1900" dirty="0" err="1">
                <a:solidFill>
                  <a:schemeClr val="bg1"/>
                </a:solidFill>
                <a:latin typeface="Cambira"/>
              </a:rPr>
              <a:t>việc</a:t>
            </a:r>
            <a:r>
              <a:rPr lang="en-US" sz="1900" dirty="0">
                <a:solidFill>
                  <a:schemeClr val="bg1"/>
                </a:solidFill>
                <a:latin typeface="Cambira"/>
              </a:rPr>
              <a:t> </a:t>
            </a:r>
            <a:r>
              <a:rPr lang="en-US" sz="1900" dirty="0" err="1">
                <a:solidFill>
                  <a:schemeClr val="bg1"/>
                </a:solidFill>
                <a:latin typeface="Cambira"/>
              </a:rPr>
              <a:t>như</a:t>
            </a:r>
            <a:r>
              <a:rPr lang="en-US" sz="1900" dirty="0">
                <a:solidFill>
                  <a:schemeClr val="bg1"/>
                </a:solidFill>
                <a:latin typeface="Cambira"/>
              </a:rPr>
              <a:t> </a:t>
            </a:r>
            <a:r>
              <a:rPr lang="en-US" sz="1900" dirty="0" err="1">
                <a:solidFill>
                  <a:schemeClr val="bg1"/>
                </a:solidFill>
                <a:latin typeface="Cambira"/>
              </a:rPr>
              <a:t>sau</a:t>
            </a:r>
            <a:r>
              <a:rPr lang="en-US" sz="1900" dirty="0">
                <a:solidFill>
                  <a:schemeClr val="bg1"/>
                </a:solidFill>
                <a:latin typeface="Cambira"/>
              </a:rPr>
              <a:t>:</a:t>
            </a:r>
          </a:p>
        </p:txBody>
      </p:sp>
      <p:graphicFrame>
        <p:nvGraphicFramePr>
          <p:cNvPr id="13" name="Table 12"/>
          <p:cNvGraphicFramePr>
            <a:graphicFrameLocks noGrp="1"/>
          </p:cNvGraphicFramePr>
          <p:nvPr>
            <p:extLst>
              <p:ext uri="{D42A27DB-BD31-4B8C-83A1-F6EECF244321}">
                <p14:modId xmlns:p14="http://schemas.microsoft.com/office/powerpoint/2010/main" val="1824490695"/>
              </p:ext>
            </p:extLst>
          </p:nvPr>
        </p:nvGraphicFramePr>
        <p:xfrm>
          <a:off x="7450975" y="2219545"/>
          <a:ext cx="3931479" cy="4074160"/>
        </p:xfrm>
        <a:graphic>
          <a:graphicData uri="http://schemas.openxmlformats.org/drawingml/2006/table">
            <a:tbl>
              <a:tblPr firstRow="1" bandRow="1">
                <a:tableStyleId>{00A15C55-8517-42AA-B614-E9B94910E393}</a:tableStyleId>
              </a:tblPr>
              <a:tblGrid>
                <a:gridCol w="1310493">
                  <a:extLst>
                    <a:ext uri="{9D8B030D-6E8A-4147-A177-3AD203B41FA5}">
                      <a16:colId xmlns:a16="http://schemas.microsoft.com/office/drawing/2014/main" val="20000"/>
                    </a:ext>
                  </a:extLst>
                </a:gridCol>
                <a:gridCol w="1310493">
                  <a:extLst>
                    <a:ext uri="{9D8B030D-6E8A-4147-A177-3AD203B41FA5}">
                      <a16:colId xmlns:a16="http://schemas.microsoft.com/office/drawing/2014/main" val="20001"/>
                    </a:ext>
                  </a:extLst>
                </a:gridCol>
                <a:gridCol w="1310493">
                  <a:extLst>
                    <a:ext uri="{9D8B030D-6E8A-4147-A177-3AD203B41FA5}">
                      <a16:colId xmlns:a16="http://schemas.microsoft.com/office/drawing/2014/main" val="20002"/>
                    </a:ext>
                  </a:extLst>
                </a:gridCol>
              </a:tblGrid>
              <a:tr h="325635">
                <a:tc>
                  <a:txBody>
                    <a:bodyPr/>
                    <a:lstStyle/>
                    <a:p>
                      <a:r>
                        <a:rPr lang="en-US" sz="1800" dirty="0" err="1">
                          <a:solidFill>
                            <a:schemeClr val="tx1"/>
                          </a:solidFill>
                          <a:latin typeface="Cambira"/>
                        </a:rPr>
                        <a:t>Công</a:t>
                      </a:r>
                      <a:r>
                        <a:rPr lang="en-US" sz="1800" baseline="0" dirty="0">
                          <a:solidFill>
                            <a:schemeClr val="tx1"/>
                          </a:solidFill>
                          <a:latin typeface="Cambira"/>
                        </a:rPr>
                        <a:t> </a:t>
                      </a:r>
                      <a:r>
                        <a:rPr lang="en-US" sz="1800" baseline="0" dirty="0" err="1">
                          <a:solidFill>
                            <a:schemeClr val="tx1"/>
                          </a:solidFill>
                          <a:latin typeface="Cambira"/>
                        </a:rPr>
                        <a:t>việc</a:t>
                      </a:r>
                      <a:endParaRPr lang="en-US" sz="1800" dirty="0">
                        <a:solidFill>
                          <a:schemeClr val="tx1"/>
                        </a:solidFill>
                        <a:latin typeface="Cambira"/>
                      </a:endParaRPr>
                    </a:p>
                  </a:txBody>
                  <a:tcPr/>
                </a:tc>
                <a:tc>
                  <a:txBody>
                    <a:bodyPr/>
                    <a:lstStyle/>
                    <a:p>
                      <a:r>
                        <a:rPr lang="en-US" sz="1800" dirty="0" err="1">
                          <a:solidFill>
                            <a:schemeClr val="tx1"/>
                          </a:solidFill>
                          <a:latin typeface="Cambira"/>
                        </a:rPr>
                        <a:t>Thời</a:t>
                      </a:r>
                      <a:r>
                        <a:rPr lang="en-US" sz="1800" baseline="0" dirty="0">
                          <a:solidFill>
                            <a:schemeClr val="tx1"/>
                          </a:solidFill>
                          <a:latin typeface="Cambira"/>
                        </a:rPr>
                        <a:t> </a:t>
                      </a:r>
                      <a:r>
                        <a:rPr lang="en-US" sz="1800" baseline="0" dirty="0" err="1">
                          <a:solidFill>
                            <a:schemeClr val="tx1"/>
                          </a:solidFill>
                          <a:latin typeface="Cambira"/>
                        </a:rPr>
                        <a:t>hạn</a:t>
                      </a:r>
                      <a:endParaRPr lang="en-US" sz="1800" dirty="0">
                        <a:solidFill>
                          <a:schemeClr val="tx1"/>
                        </a:solidFill>
                        <a:latin typeface="Cambira"/>
                      </a:endParaRPr>
                    </a:p>
                  </a:txBody>
                  <a:tcPr/>
                </a:tc>
                <a:tc>
                  <a:txBody>
                    <a:bodyPr/>
                    <a:lstStyle/>
                    <a:p>
                      <a:r>
                        <a:rPr lang="en-US" sz="1800" dirty="0" err="1">
                          <a:solidFill>
                            <a:schemeClr val="tx1"/>
                          </a:solidFill>
                          <a:latin typeface="Cambira"/>
                        </a:rPr>
                        <a:t>Lợi</a:t>
                      </a:r>
                      <a:r>
                        <a:rPr lang="en-US" sz="1800" baseline="0" dirty="0">
                          <a:solidFill>
                            <a:schemeClr val="tx1"/>
                          </a:solidFill>
                          <a:latin typeface="Cambira"/>
                        </a:rPr>
                        <a:t> </a:t>
                      </a:r>
                      <a:r>
                        <a:rPr lang="en-US" sz="1800" baseline="0" dirty="0" err="1">
                          <a:solidFill>
                            <a:schemeClr val="tx1"/>
                          </a:solidFill>
                          <a:latin typeface="Cambira"/>
                        </a:rPr>
                        <a:t>nhuận</a:t>
                      </a:r>
                      <a:endParaRPr lang="en-US" sz="1800" dirty="0">
                        <a:solidFill>
                          <a:schemeClr val="tx1"/>
                        </a:solidFill>
                        <a:latin typeface="Cambira"/>
                      </a:endParaRPr>
                    </a:p>
                  </a:txBody>
                  <a:tcPr/>
                </a:tc>
                <a:extLst>
                  <a:ext uri="{0D108BD9-81ED-4DB2-BD59-A6C34878D82A}">
                    <a16:rowId xmlns:a16="http://schemas.microsoft.com/office/drawing/2014/main" val="10000"/>
                  </a:ext>
                </a:extLst>
              </a:tr>
              <a:tr h="370840">
                <a:tc>
                  <a:txBody>
                    <a:bodyPr/>
                    <a:lstStyle/>
                    <a:p>
                      <a:r>
                        <a:rPr lang="en-US" dirty="0">
                          <a:latin typeface="Cambira"/>
                        </a:rPr>
                        <a:t>5</a:t>
                      </a:r>
                    </a:p>
                  </a:txBody>
                  <a:tcPr/>
                </a:tc>
                <a:tc>
                  <a:txBody>
                    <a:bodyPr/>
                    <a:lstStyle/>
                    <a:p>
                      <a:r>
                        <a:rPr lang="en-US" dirty="0">
                          <a:latin typeface="Cambira"/>
                        </a:rPr>
                        <a:t>4</a:t>
                      </a:r>
                    </a:p>
                  </a:txBody>
                  <a:tcPr/>
                </a:tc>
                <a:tc>
                  <a:txBody>
                    <a:bodyPr/>
                    <a:lstStyle/>
                    <a:p>
                      <a:r>
                        <a:rPr lang="en-US" dirty="0">
                          <a:latin typeface="Cambira"/>
                        </a:rPr>
                        <a:t>25</a:t>
                      </a:r>
                    </a:p>
                  </a:txBody>
                  <a:tcPr/>
                </a:tc>
                <a:extLst>
                  <a:ext uri="{0D108BD9-81ED-4DB2-BD59-A6C34878D82A}">
                    <a16:rowId xmlns:a16="http://schemas.microsoft.com/office/drawing/2014/main" val="10001"/>
                  </a:ext>
                </a:extLst>
              </a:tr>
              <a:tr h="370840">
                <a:tc>
                  <a:txBody>
                    <a:bodyPr/>
                    <a:lstStyle/>
                    <a:p>
                      <a:r>
                        <a:rPr lang="en-US" dirty="0">
                          <a:latin typeface="Cambira"/>
                        </a:rPr>
                        <a:t>6</a:t>
                      </a:r>
                    </a:p>
                  </a:txBody>
                  <a:tcPr/>
                </a:tc>
                <a:tc>
                  <a:txBody>
                    <a:bodyPr/>
                    <a:lstStyle/>
                    <a:p>
                      <a:r>
                        <a:rPr lang="en-US" dirty="0">
                          <a:latin typeface="Cambira"/>
                        </a:rPr>
                        <a:t>2</a:t>
                      </a:r>
                    </a:p>
                  </a:txBody>
                  <a:tcPr/>
                </a:tc>
                <a:tc>
                  <a:txBody>
                    <a:bodyPr/>
                    <a:lstStyle/>
                    <a:p>
                      <a:r>
                        <a:rPr lang="en-US" dirty="0">
                          <a:latin typeface="Cambira"/>
                        </a:rPr>
                        <a:t>20</a:t>
                      </a:r>
                    </a:p>
                  </a:txBody>
                  <a:tcPr/>
                </a:tc>
                <a:extLst>
                  <a:ext uri="{0D108BD9-81ED-4DB2-BD59-A6C34878D82A}">
                    <a16:rowId xmlns:a16="http://schemas.microsoft.com/office/drawing/2014/main" val="10002"/>
                  </a:ext>
                </a:extLst>
              </a:tr>
              <a:tr h="370840">
                <a:tc>
                  <a:txBody>
                    <a:bodyPr/>
                    <a:lstStyle/>
                    <a:p>
                      <a:r>
                        <a:rPr lang="en-US" dirty="0">
                          <a:latin typeface="Cambira"/>
                        </a:rPr>
                        <a:t>3</a:t>
                      </a:r>
                    </a:p>
                  </a:txBody>
                  <a:tcPr/>
                </a:tc>
                <a:tc>
                  <a:txBody>
                    <a:bodyPr/>
                    <a:lstStyle/>
                    <a:p>
                      <a:r>
                        <a:rPr lang="en-US" dirty="0">
                          <a:latin typeface="Cambira"/>
                        </a:rPr>
                        <a:t>5</a:t>
                      </a:r>
                    </a:p>
                  </a:txBody>
                  <a:tcPr/>
                </a:tc>
                <a:tc>
                  <a:txBody>
                    <a:bodyPr/>
                    <a:lstStyle/>
                    <a:p>
                      <a:r>
                        <a:rPr lang="en-US" dirty="0">
                          <a:latin typeface="Cambira"/>
                        </a:rPr>
                        <a:t>18</a:t>
                      </a:r>
                    </a:p>
                  </a:txBody>
                  <a:tcPr/>
                </a:tc>
                <a:extLst>
                  <a:ext uri="{0D108BD9-81ED-4DB2-BD59-A6C34878D82A}">
                    <a16:rowId xmlns:a16="http://schemas.microsoft.com/office/drawing/2014/main" val="10003"/>
                  </a:ext>
                </a:extLst>
              </a:tr>
              <a:tr h="370840">
                <a:tc>
                  <a:txBody>
                    <a:bodyPr/>
                    <a:lstStyle/>
                    <a:p>
                      <a:r>
                        <a:rPr lang="en-US" dirty="0">
                          <a:latin typeface="Cambira"/>
                        </a:rPr>
                        <a:t>1</a:t>
                      </a:r>
                    </a:p>
                  </a:txBody>
                  <a:tcPr/>
                </a:tc>
                <a:tc>
                  <a:txBody>
                    <a:bodyPr/>
                    <a:lstStyle/>
                    <a:p>
                      <a:r>
                        <a:rPr lang="en-US" dirty="0">
                          <a:latin typeface="Cambira"/>
                        </a:rPr>
                        <a:t>9</a:t>
                      </a:r>
                    </a:p>
                  </a:txBody>
                  <a:tcPr/>
                </a:tc>
                <a:tc>
                  <a:txBody>
                    <a:bodyPr/>
                    <a:lstStyle/>
                    <a:p>
                      <a:r>
                        <a:rPr lang="en-US" dirty="0">
                          <a:latin typeface="Cambira"/>
                        </a:rPr>
                        <a:t>15</a:t>
                      </a:r>
                    </a:p>
                  </a:txBody>
                  <a:tcPr/>
                </a:tc>
                <a:extLst>
                  <a:ext uri="{0D108BD9-81ED-4DB2-BD59-A6C34878D82A}">
                    <a16:rowId xmlns:a16="http://schemas.microsoft.com/office/drawing/2014/main" val="10004"/>
                  </a:ext>
                </a:extLst>
              </a:tr>
              <a:tr h="370840">
                <a:tc>
                  <a:txBody>
                    <a:bodyPr/>
                    <a:lstStyle/>
                    <a:p>
                      <a:r>
                        <a:rPr lang="en-US" dirty="0">
                          <a:latin typeface="Cambira"/>
                        </a:rPr>
                        <a:t>9</a:t>
                      </a:r>
                    </a:p>
                  </a:txBody>
                  <a:tcPr/>
                </a:tc>
                <a:tc>
                  <a:txBody>
                    <a:bodyPr/>
                    <a:lstStyle/>
                    <a:p>
                      <a:r>
                        <a:rPr lang="en-US" dirty="0">
                          <a:latin typeface="Cambira"/>
                        </a:rPr>
                        <a:t>4</a:t>
                      </a:r>
                    </a:p>
                  </a:txBody>
                  <a:tcPr/>
                </a:tc>
                <a:tc>
                  <a:txBody>
                    <a:bodyPr/>
                    <a:lstStyle/>
                    <a:p>
                      <a:r>
                        <a:rPr lang="en-US" dirty="0">
                          <a:latin typeface="Cambira"/>
                        </a:rPr>
                        <a:t>12</a:t>
                      </a:r>
                    </a:p>
                  </a:txBody>
                  <a:tcPr/>
                </a:tc>
                <a:extLst>
                  <a:ext uri="{0D108BD9-81ED-4DB2-BD59-A6C34878D82A}">
                    <a16:rowId xmlns:a16="http://schemas.microsoft.com/office/drawing/2014/main" val="10005"/>
                  </a:ext>
                </a:extLst>
              </a:tr>
              <a:tr h="370840">
                <a:tc>
                  <a:txBody>
                    <a:bodyPr/>
                    <a:lstStyle/>
                    <a:p>
                      <a:r>
                        <a:rPr lang="en-US" dirty="0">
                          <a:latin typeface="Cambira"/>
                        </a:rPr>
                        <a:t>8</a:t>
                      </a:r>
                    </a:p>
                  </a:txBody>
                  <a:tcPr/>
                </a:tc>
                <a:tc>
                  <a:txBody>
                    <a:bodyPr/>
                    <a:lstStyle/>
                    <a:p>
                      <a:r>
                        <a:rPr lang="en-US" dirty="0">
                          <a:latin typeface="Cambira"/>
                        </a:rPr>
                        <a:t>7</a:t>
                      </a:r>
                    </a:p>
                  </a:txBody>
                  <a:tcPr/>
                </a:tc>
                <a:tc>
                  <a:txBody>
                    <a:bodyPr/>
                    <a:lstStyle/>
                    <a:p>
                      <a:r>
                        <a:rPr lang="en-US" dirty="0">
                          <a:latin typeface="Cambira"/>
                        </a:rPr>
                        <a:t>10</a:t>
                      </a:r>
                    </a:p>
                  </a:txBody>
                  <a:tcPr/>
                </a:tc>
                <a:extLst>
                  <a:ext uri="{0D108BD9-81ED-4DB2-BD59-A6C34878D82A}">
                    <a16:rowId xmlns:a16="http://schemas.microsoft.com/office/drawing/2014/main" val="10006"/>
                  </a:ext>
                </a:extLst>
              </a:tr>
              <a:tr h="370840">
                <a:tc>
                  <a:txBody>
                    <a:bodyPr/>
                    <a:lstStyle/>
                    <a:p>
                      <a:r>
                        <a:rPr lang="en-US" dirty="0">
                          <a:latin typeface="Cambira"/>
                        </a:rPr>
                        <a:t>7</a:t>
                      </a:r>
                    </a:p>
                  </a:txBody>
                  <a:tcPr/>
                </a:tc>
                <a:tc>
                  <a:txBody>
                    <a:bodyPr/>
                    <a:lstStyle/>
                    <a:p>
                      <a:r>
                        <a:rPr lang="en-US" dirty="0">
                          <a:latin typeface="Cambira"/>
                        </a:rPr>
                        <a:t>5</a:t>
                      </a:r>
                    </a:p>
                  </a:txBody>
                  <a:tcPr/>
                </a:tc>
                <a:tc>
                  <a:txBody>
                    <a:bodyPr/>
                    <a:lstStyle/>
                    <a:p>
                      <a:r>
                        <a:rPr lang="en-US" dirty="0">
                          <a:latin typeface="Cambira"/>
                        </a:rPr>
                        <a:t>8</a:t>
                      </a:r>
                    </a:p>
                  </a:txBody>
                  <a:tcPr/>
                </a:tc>
                <a:extLst>
                  <a:ext uri="{0D108BD9-81ED-4DB2-BD59-A6C34878D82A}">
                    <a16:rowId xmlns:a16="http://schemas.microsoft.com/office/drawing/2014/main" val="10007"/>
                  </a:ext>
                </a:extLst>
              </a:tr>
              <a:tr h="370840">
                <a:tc>
                  <a:txBody>
                    <a:bodyPr/>
                    <a:lstStyle/>
                    <a:p>
                      <a:r>
                        <a:rPr lang="en-US" dirty="0">
                          <a:latin typeface="Cambira"/>
                        </a:rPr>
                        <a:t>10</a:t>
                      </a:r>
                    </a:p>
                  </a:txBody>
                  <a:tcPr/>
                </a:tc>
                <a:tc>
                  <a:txBody>
                    <a:bodyPr/>
                    <a:lstStyle/>
                    <a:p>
                      <a:r>
                        <a:rPr lang="en-US" dirty="0">
                          <a:latin typeface="Cambira"/>
                        </a:rPr>
                        <a:t>3</a:t>
                      </a:r>
                    </a:p>
                  </a:txBody>
                  <a:tcPr/>
                </a:tc>
                <a:tc>
                  <a:txBody>
                    <a:bodyPr/>
                    <a:lstStyle/>
                    <a:p>
                      <a:r>
                        <a:rPr lang="en-US" dirty="0">
                          <a:latin typeface="Cambira"/>
                        </a:rPr>
                        <a:t>5</a:t>
                      </a:r>
                    </a:p>
                  </a:txBody>
                  <a:tcPr/>
                </a:tc>
                <a:extLst>
                  <a:ext uri="{0D108BD9-81ED-4DB2-BD59-A6C34878D82A}">
                    <a16:rowId xmlns:a16="http://schemas.microsoft.com/office/drawing/2014/main" val="10008"/>
                  </a:ext>
                </a:extLst>
              </a:tr>
              <a:tr h="370840">
                <a:tc>
                  <a:txBody>
                    <a:bodyPr/>
                    <a:lstStyle/>
                    <a:p>
                      <a:r>
                        <a:rPr lang="en-US" dirty="0">
                          <a:latin typeface="Cambira"/>
                        </a:rPr>
                        <a:t>2</a:t>
                      </a:r>
                    </a:p>
                  </a:txBody>
                  <a:tcPr/>
                </a:tc>
                <a:tc>
                  <a:txBody>
                    <a:bodyPr/>
                    <a:lstStyle/>
                    <a:p>
                      <a:r>
                        <a:rPr lang="en-US" dirty="0">
                          <a:latin typeface="Cambira"/>
                        </a:rPr>
                        <a:t>2</a:t>
                      </a:r>
                    </a:p>
                  </a:txBody>
                  <a:tcPr/>
                </a:tc>
                <a:tc>
                  <a:txBody>
                    <a:bodyPr/>
                    <a:lstStyle/>
                    <a:p>
                      <a:r>
                        <a:rPr lang="en-US" dirty="0">
                          <a:latin typeface="Cambira"/>
                        </a:rPr>
                        <a:t>2</a:t>
                      </a:r>
                    </a:p>
                  </a:txBody>
                  <a:tcPr/>
                </a:tc>
                <a:extLst>
                  <a:ext uri="{0D108BD9-81ED-4DB2-BD59-A6C34878D82A}">
                    <a16:rowId xmlns:a16="http://schemas.microsoft.com/office/drawing/2014/main" val="10009"/>
                  </a:ext>
                </a:extLst>
              </a:tr>
              <a:tr h="370840">
                <a:tc>
                  <a:txBody>
                    <a:bodyPr/>
                    <a:lstStyle/>
                    <a:p>
                      <a:r>
                        <a:rPr lang="en-US" dirty="0">
                          <a:latin typeface="Cambira"/>
                        </a:rPr>
                        <a:t>4</a:t>
                      </a:r>
                    </a:p>
                  </a:txBody>
                  <a:tcPr/>
                </a:tc>
                <a:tc>
                  <a:txBody>
                    <a:bodyPr/>
                    <a:lstStyle/>
                    <a:p>
                      <a:r>
                        <a:rPr lang="en-US" dirty="0">
                          <a:latin typeface="Cambira"/>
                        </a:rPr>
                        <a:t>7</a:t>
                      </a:r>
                    </a:p>
                  </a:txBody>
                  <a:tcPr/>
                </a:tc>
                <a:tc>
                  <a:txBody>
                    <a:bodyPr/>
                    <a:lstStyle/>
                    <a:p>
                      <a:r>
                        <a:rPr lang="en-US" dirty="0">
                          <a:latin typeface="Cambira"/>
                        </a:rPr>
                        <a:t>1</a:t>
                      </a:r>
                    </a:p>
                  </a:txBody>
                  <a:tcPr/>
                </a:tc>
                <a:extLst>
                  <a:ext uri="{0D108BD9-81ED-4DB2-BD59-A6C34878D82A}">
                    <a16:rowId xmlns:a16="http://schemas.microsoft.com/office/drawing/2014/main" val="10010"/>
                  </a:ext>
                </a:extLst>
              </a:tr>
            </a:tbl>
          </a:graphicData>
        </a:graphic>
      </p:graphicFrame>
      <p:sp>
        <p:nvSpPr>
          <p:cNvPr id="14" name="Rectangle 13"/>
          <p:cNvSpPr/>
          <p:nvPr/>
        </p:nvSpPr>
        <p:spPr>
          <a:xfrm>
            <a:off x="5029200" y="3105835"/>
            <a:ext cx="2335696" cy="1261884"/>
          </a:xfrm>
          <a:prstGeom prst="rect">
            <a:avLst/>
          </a:prstGeom>
        </p:spPr>
        <p:txBody>
          <a:bodyPr wrap="square">
            <a:spAutoFit/>
          </a:bodyPr>
          <a:lstStyle/>
          <a:p>
            <a:r>
              <a:rPr lang="en-US" sz="1900" dirty="0">
                <a:solidFill>
                  <a:schemeClr val="bg1"/>
                </a:solidFill>
                <a:latin typeface="Cambira"/>
              </a:rPr>
              <a:t>B1: </a:t>
            </a:r>
            <a:r>
              <a:rPr lang="en-US" sz="1900" dirty="0" err="1">
                <a:solidFill>
                  <a:schemeClr val="bg1"/>
                </a:solidFill>
                <a:latin typeface="Cambira"/>
              </a:rPr>
              <a:t>Sắp</a:t>
            </a:r>
            <a:r>
              <a:rPr lang="en-US" sz="1900" dirty="0">
                <a:solidFill>
                  <a:schemeClr val="bg1"/>
                </a:solidFill>
                <a:latin typeface="Cambira"/>
              </a:rPr>
              <a:t> </a:t>
            </a:r>
            <a:r>
              <a:rPr lang="en-US" sz="1900" dirty="0" err="1">
                <a:solidFill>
                  <a:schemeClr val="bg1"/>
                </a:solidFill>
                <a:latin typeface="Cambira"/>
              </a:rPr>
              <a:t>xếp</a:t>
            </a:r>
            <a:r>
              <a:rPr lang="en-US" sz="1900" dirty="0">
                <a:solidFill>
                  <a:schemeClr val="bg1"/>
                </a:solidFill>
                <a:latin typeface="Cambira"/>
              </a:rPr>
              <a:t> </a:t>
            </a:r>
            <a:r>
              <a:rPr lang="en-US" sz="1900" dirty="0" err="1">
                <a:solidFill>
                  <a:schemeClr val="bg1"/>
                </a:solidFill>
                <a:latin typeface="Cambira"/>
              </a:rPr>
              <a:t>tất</a:t>
            </a:r>
            <a:r>
              <a:rPr lang="en-US" sz="1900" dirty="0">
                <a:solidFill>
                  <a:schemeClr val="bg1"/>
                </a:solidFill>
                <a:latin typeface="Cambira"/>
              </a:rPr>
              <a:t> </a:t>
            </a:r>
            <a:r>
              <a:rPr lang="en-US" sz="1900" dirty="0" err="1">
                <a:solidFill>
                  <a:schemeClr val="bg1"/>
                </a:solidFill>
                <a:latin typeface="Cambira"/>
              </a:rPr>
              <a:t>cả</a:t>
            </a:r>
            <a:r>
              <a:rPr lang="en-US" sz="1900" dirty="0">
                <a:solidFill>
                  <a:schemeClr val="bg1"/>
                </a:solidFill>
                <a:latin typeface="Cambira"/>
              </a:rPr>
              <a:t> </a:t>
            </a:r>
            <a:r>
              <a:rPr lang="en-US" sz="1900" dirty="0" err="1">
                <a:solidFill>
                  <a:schemeClr val="bg1"/>
                </a:solidFill>
                <a:latin typeface="Cambira"/>
              </a:rPr>
              <a:t>các</a:t>
            </a:r>
            <a:r>
              <a:rPr lang="en-US" sz="1900" dirty="0">
                <a:solidFill>
                  <a:schemeClr val="bg1"/>
                </a:solidFill>
                <a:latin typeface="Cambira"/>
              </a:rPr>
              <a:t> </a:t>
            </a:r>
            <a:r>
              <a:rPr lang="en-US" sz="1900" dirty="0" err="1">
                <a:solidFill>
                  <a:schemeClr val="bg1"/>
                </a:solidFill>
                <a:latin typeface="Cambira"/>
              </a:rPr>
              <a:t>công</a:t>
            </a:r>
            <a:r>
              <a:rPr lang="en-US" sz="1900" dirty="0">
                <a:solidFill>
                  <a:schemeClr val="bg1"/>
                </a:solidFill>
                <a:latin typeface="Cambira"/>
              </a:rPr>
              <a:t> </a:t>
            </a:r>
            <a:r>
              <a:rPr lang="en-US" sz="1900" dirty="0" err="1">
                <a:solidFill>
                  <a:schemeClr val="bg1"/>
                </a:solidFill>
                <a:latin typeface="Cambira"/>
              </a:rPr>
              <a:t>việc</a:t>
            </a:r>
            <a:r>
              <a:rPr lang="en-US" sz="1900" dirty="0">
                <a:solidFill>
                  <a:schemeClr val="bg1"/>
                </a:solidFill>
                <a:latin typeface="Cambira"/>
              </a:rPr>
              <a:t> </a:t>
            </a:r>
            <a:r>
              <a:rPr lang="en-US" sz="1900" dirty="0" err="1">
                <a:solidFill>
                  <a:schemeClr val="bg1"/>
                </a:solidFill>
                <a:latin typeface="Cambira"/>
              </a:rPr>
              <a:t>theo</a:t>
            </a:r>
            <a:r>
              <a:rPr lang="en-US" sz="1900" dirty="0">
                <a:solidFill>
                  <a:schemeClr val="bg1"/>
                </a:solidFill>
                <a:latin typeface="Cambira"/>
              </a:rPr>
              <a:t> </a:t>
            </a:r>
            <a:r>
              <a:rPr lang="en-US" sz="1900" dirty="0" err="1">
                <a:solidFill>
                  <a:schemeClr val="bg1"/>
                </a:solidFill>
                <a:latin typeface="Cambira"/>
              </a:rPr>
              <a:t>thứ</a:t>
            </a:r>
            <a:r>
              <a:rPr lang="en-US" sz="1900" dirty="0">
                <a:solidFill>
                  <a:schemeClr val="bg1"/>
                </a:solidFill>
                <a:latin typeface="Cambira"/>
              </a:rPr>
              <a:t> </a:t>
            </a:r>
            <a:r>
              <a:rPr lang="en-US" sz="1900" dirty="0" err="1">
                <a:solidFill>
                  <a:schemeClr val="bg1"/>
                </a:solidFill>
                <a:latin typeface="Cambira"/>
              </a:rPr>
              <a:t>tự</a:t>
            </a:r>
            <a:r>
              <a:rPr lang="en-US" sz="1900" dirty="0">
                <a:solidFill>
                  <a:schemeClr val="bg1"/>
                </a:solidFill>
                <a:latin typeface="Cambira"/>
              </a:rPr>
              <a:t> </a:t>
            </a:r>
            <a:r>
              <a:rPr lang="en-US" sz="1900" dirty="0" err="1">
                <a:solidFill>
                  <a:schemeClr val="bg1"/>
                </a:solidFill>
                <a:latin typeface="Cambira"/>
              </a:rPr>
              <a:t>lợi</a:t>
            </a:r>
            <a:r>
              <a:rPr lang="en-US" sz="1900" dirty="0">
                <a:solidFill>
                  <a:schemeClr val="bg1"/>
                </a:solidFill>
                <a:latin typeface="Cambira"/>
              </a:rPr>
              <a:t> </a:t>
            </a:r>
            <a:r>
              <a:rPr lang="en-US" sz="1900" dirty="0" err="1">
                <a:solidFill>
                  <a:schemeClr val="bg1"/>
                </a:solidFill>
                <a:latin typeface="Cambira"/>
              </a:rPr>
              <a:t>nhuận</a:t>
            </a:r>
            <a:r>
              <a:rPr lang="en-US" sz="1900" dirty="0">
                <a:solidFill>
                  <a:schemeClr val="bg1"/>
                </a:solidFill>
                <a:latin typeface="Cambira"/>
              </a:rPr>
              <a:t> </a:t>
            </a:r>
            <a:r>
              <a:rPr lang="en-US" sz="1900" dirty="0" err="1">
                <a:solidFill>
                  <a:schemeClr val="bg1"/>
                </a:solidFill>
                <a:latin typeface="Cambira"/>
              </a:rPr>
              <a:t>giảm</a:t>
            </a:r>
            <a:r>
              <a:rPr lang="en-US" sz="1900" dirty="0">
                <a:solidFill>
                  <a:schemeClr val="bg1"/>
                </a:solidFill>
                <a:latin typeface="Cambira"/>
              </a:rPr>
              <a:t> </a:t>
            </a:r>
            <a:r>
              <a:rPr lang="en-US" sz="1900" dirty="0" err="1">
                <a:solidFill>
                  <a:schemeClr val="bg1"/>
                </a:solidFill>
                <a:latin typeface="Cambira"/>
              </a:rPr>
              <a:t>dần</a:t>
            </a:r>
            <a:r>
              <a:rPr lang="en-US" sz="1900" dirty="0">
                <a:solidFill>
                  <a:schemeClr val="bg1"/>
                </a:solidFill>
                <a:latin typeface="Cambira"/>
              </a:rPr>
              <a:t>.</a:t>
            </a:r>
          </a:p>
        </p:txBody>
      </p:sp>
    </p:spTree>
    <p:extLst>
      <p:ext uri="{BB962C8B-B14F-4D97-AF65-F5344CB8AC3E}">
        <p14:creationId xmlns:p14="http://schemas.microsoft.com/office/powerpoint/2010/main" val="3997764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884581" y="2411688"/>
            <a:ext cx="3419062" cy="323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8053318" y="2411689"/>
            <a:ext cx="3486012" cy="323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9818" y="1866972"/>
            <a:ext cx="6745757" cy="384721"/>
          </a:xfrm>
          <a:prstGeom prst="rect">
            <a:avLst/>
          </a:prstGeom>
        </p:spPr>
        <p:txBody>
          <a:bodyPr wrap="none">
            <a:spAutoFit/>
          </a:bodyPr>
          <a:lstStyle/>
          <a:p>
            <a:r>
              <a:rPr lang="en-US" dirty="0"/>
              <a:t>•</a:t>
            </a:r>
            <a:r>
              <a:rPr lang="en-US" dirty="0">
                <a:solidFill>
                  <a:schemeClr val="bg1"/>
                </a:solidFill>
              </a:rPr>
              <a:t>	</a:t>
            </a:r>
            <a:r>
              <a:rPr lang="en-US" sz="1900" b="1" dirty="0" err="1">
                <a:solidFill>
                  <a:schemeClr val="bg1"/>
                </a:solidFill>
                <a:latin typeface="Cambira"/>
              </a:rPr>
              <a:t>Công</a:t>
            </a:r>
            <a:r>
              <a:rPr lang="en-US" sz="1900" b="1" dirty="0">
                <a:solidFill>
                  <a:schemeClr val="bg1"/>
                </a:solidFill>
                <a:latin typeface="Cambira"/>
              </a:rPr>
              <a:t> </a:t>
            </a:r>
            <a:r>
              <a:rPr lang="en-US" sz="1900" b="1" dirty="0" err="1">
                <a:solidFill>
                  <a:schemeClr val="bg1"/>
                </a:solidFill>
                <a:latin typeface="Cambira"/>
              </a:rPr>
              <a:t>việc</a:t>
            </a:r>
            <a:r>
              <a:rPr lang="en-US" sz="1900" b="1" dirty="0">
                <a:solidFill>
                  <a:schemeClr val="bg1"/>
                </a:solidFill>
                <a:latin typeface="Cambira"/>
              </a:rPr>
              <a:t> 5 </a:t>
            </a:r>
            <a:r>
              <a:rPr lang="en-US" sz="1900" b="1" dirty="0" err="1">
                <a:solidFill>
                  <a:schemeClr val="bg1"/>
                </a:solidFill>
                <a:latin typeface="Cambira"/>
              </a:rPr>
              <a:t>có</a:t>
            </a:r>
            <a:r>
              <a:rPr lang="en-US" sz="1900" b="1" dirty="0">
                <a:solidFill>
                  <a:schemeClr val="bg1"/>
                </a:solidFill>
                <a:latin typeface="Cambira"/>
              </a:rPr>
              <a:t> </a:t>
            </a:r>
            <a:r>
              <a:rPr lang="en-US" sz="1900" b="1" dirty="0" err="1">
                <a:solidFill>
                  <a:schemeClr val="bg1"/>
                </a:solidFill>
                <a:latin typeface="Cambira"/>
              </a:rPr>
              <a:t>thời</a:t>
            </a:r>
            <a:r>
              <a:rPr lang="en-US" sz="1900" b="1" dirty="0">
                <a:solidFill>
                  <a:schemeClr val="bg1"/>
                </a:solidFill>
                <a:latin typeface="Cambira"/>
              </a:rPr>
              <a:t> </a:t>
            </a:r>
            <a:r>
              <a:rPr lang="en-US" sz="1900" b="1" dirty="0" err="1">
                <a:solidFill>
                  <a:schemeClr val="bg1"/>
                </a:solidFill>
                <a:latin typeface="Cambira"/>
              </a:rPr>
              <a:t>hạn</a:t>
            </a:r>
            <a:r>
              <a:rPr lang="en-US" sz="1900" b="1" dirty="0">
                <a:solidFill>
                  <a:schemeClr val="bg1"/>
                </a:solidFill>
                <a:latin typeface="Cambira"/>
              </a:rPr>
              <a:t> </a:t>
            </a:r>
            <a:r>
              <a:rPr lang="en-US" sz="1900" b="1" dirty="0" err="1">
                <a:solidFill>
                  <a:schemeClr val="bg1"/>
                </a:solidFill>
                <a:latin typeface="Cambira"/>
              </a:rPr>
              <a:t>là</a:t>
            </a:r>
            <a:r>
              <a:rPr lang="en-US" sz="1900" b="1" dirty="0">
                <a:solidFill>
                  <a:schemeClr val="bg1"/>
                </a:solidFill>
                <a:latin typeface="Cambira"/>
              </a:rPr>
              <a:t> 4 → </a:t>
            </a:r>
            <a:r>
              <a:rPr lang="en-US" sz="1900" b="1" dirty="0" err="1">
                <a:solidFill>
                  <a:schemeClr val="bg1"/>
                </a:solidFill>
                <a:latin typeface="Cambira"/>
              </a:rPr>
              <a:t>Đặt</a:t>
            </a:r>
            <a:r>
              <a:rPr lang="en-US" sz="1900" b="1" dirty="0">
                <a:solidFill>
                  <a:schemeClr val="bg1"/>
                </a:solidFill>
                <a:latin typeface="Cambira"/>
              </a:rPr>
              <a:t> </a:t>
            </a:r>
            <a:r>
              <a:rPr lang="en-US" sz="1900" b="1" dirty="0" err="1">
                <a:solidFill>
                  <a:schemeClr val="bg1"/>
                </a:solidFill>
                <a:latin typeface="Cambira"/>
              </a:rPr>
              <a:t>vào</a:t>
            </a:r>
            <a:r>
              <a:rPr lang="en-US" sz="1900" b="1" dirty="0">
                <a:solidFill>
                  <a:schemeClr val="bg1"/>
                </a:solidFill>
                <a:latin typeface="Cambira"/>
              </a:rPr>
              <a:t> </a:t>
            </a:r>
            <a:r>
              <a:rPr lang="en-US" sz="1900" b="1" dirty="0" err="1">
                <a:solidFill>
                  <a:schemeClr val="bg1"/>
                </a:solidFill>
                <a:latin typeface="Cambira"/>
              </a:rPr>
              <a:t>vị</a:t>
            </a:r>
            <a:r>
              <a:rPr lang="en-US" sz="1900" b="1" dirty="0">
                <a:solidFill>
                  <a:schemeClr val="bg1"/>
                </a:solidFill>
                <a:latin typeface="Cambira"/>
              </a:rPr>
              <a:t> </a:t>
            </a:r>
            <a:r>
              <a:rPr lang="en-US" sz="1900" b="1" dirty="0" err="1">
                <a:solidFill>
                  <a:schemeClr val="bg1"/>
                </a:solidFill>
                <a:latin typeface="Cambira"/>
              </a:rPr>
              <a:t>trí</a:t>
            </a:r>
            <a:r>
              <a:rPr lang="en-US" sz="1900" b="1" dirty="0">
                <a:solidFill>
                  <a:schemeClr val="bg1"/>
                </a:solidFill>
                <a:latin typeface="Cambira"/>
              </a:rPr>
              <a:t> 3-4</a:t>
            </a:r>
          </a:p>
        </p:txBody>
      </p:sp>
      <p:sp>
        <p:nvSpPr>
          <p:cNvPr id="5" name="Rectangle 4"/>
          <p:cNvSpPr/>
          <p:nvPr/>
        </p:nvSpPr>
        <p:spPr>
          <a:xfrm>
            <a:off x="4602248" y="3562387"/>
            <a:ext cx="3422732" cy="677108"/>
          </a:xfrm>
          <a:prstGeom prst="rect">
            <a:avLst/>
          </a:prstGeom>
        </p:spPr>
        <p:txBody>
          <a:bodyPr wrap="none">
            <a:spAutoFit/>
          </a:bodyPr>
          <a:lstStyle/>
          <a:p>
            <a:r>
              <a:rPr lang="en-US" sz="1900" b="1" dirty="0" err="1">
                <a:solidFill>
                  <a:schemeClr val="bg1"/>
                </a:solidFill>
                <a:latin typeface="Cambira"/>
              </a:rPr>
              <a:t>Công</a:t>
            </a:r>
            <a:r>
              <a:rPr lang="en-US" sz="1900" b="1" dirty="0">
                <a:solidFill>
                  <a:schemeClr val="bg1"/>
                </a:solidFill>
                <a:latin typeface="Cambira"/>
              </a:rPr>
              <a:t> </a:t>
            </a:r>
            <a:r>
              <a:rPr lang="en-US" sz="1900" b="1" dirty="0" err="1">
                <a:solidFill>
                  <a:schemeClr val="bg1"/>
                </a:solidFill>
                <a:latin typeface="Cambira"/>
              </a:rPr>
              <a:t>việc</a:t>
            </a:r>
            <a:r>
              <a:rPr lang="en-US" sz="1900" b="1" dirty="0">
                <a:solidFill>
                  <a:schemeClr val="bg1"/>
                </a:solidFill>
                <a:latin typeface="Cambira"/>
              </a:rPr>
              <a:t> 6 </a:t>
            </a:r>
            <a:r>
              <a:rPr lang="en-US" sz="1900" b="1" dirty="0" err="1">
                <a:solidFill>
                  <a:schemeClr val="bg1"/>
                </a:solidFill>
                <a:latin typeface="Cambira"/>
              </a:rPr>
              <a:t>có</a:t>
            </a:r>
            <a:r>
              <a:rPr lang="en-US" sz="1900" b="1" dirty="0">
                <a:solidFill>
                  <a:schemeClr val="bg1"/>
                </a:solidFill>
                <a:latin typeface="Cambira"/>
              </a:rPr>
              <a:t> </a:t>
            </a:r>
            <a:r>
              <a:rPr lang="en-US" sz="1900" b="1" dirty="0" err="1">
                <a:solidFill>
                  <a:schemeClr val="bg1"/>
                </a:solidFill>
                <a:latin typeface="Cambira"/>
              </a:rPr>
              <a:t>thời</a:t>
            </a:r>
            <a:r>
              <a:rPr lang="en-US" sz="1900" b="1" dirty="0">
                <a:solidFill>
                  <a:schemeClr val="bg1"/>
                </a:solidFill>
                <a:latin typeface="Cambira"/>
              </a:rPr>
              <a:t> </a:t>
            </a:r>
            <a:r>
              <a:rPr lang="en-US" sz="1900" b="1" dirty="0" err="1">
                <a:solidFill>
                  <a:schemeClr val="bg1"/>
                </a:solidFill>
                <a:latin typeface="Cambira"/>
              </a:rPr>
              <a:t>hạn</a:t>
            </a:r>
            <a:r>
              <a:rPr lang="en-US" sz="1900" b="1" dirty="0">
                <a:solidFill>
                  <a:schemeClr val="bg1"/>
                </a:solidFill>
                <a:latin typeface="Cambira"/>
              </a:rPr>
              <a:t> </a:t>
            </a:r>
            <a:r>
              <a:rPr lang="en-US" sz="1900" b="1" dirty="0" err="1">
                <a:solidFill>
                  <a:schemeClr val="bg1"/>
                </a:solidFill>
                <a:latin typeface="Cambira"/>
              </a:rPr>
              <a:t>là</a:t>
            </a:r>
            <a:r>
              <a:rPr lang="en-US" sz="1900" b="1" dirty="0">
                <a:solidFill>
                  <a:schemeClr val="bg1"/>
                </a:solidFill>
                <a:latin typeface="Cambira"/>
              </a:rPr>
              <a:t> 2</a:t>
            </a:r>
          </a:p>
          <a:p>
            <a:r>
              <a:rPr lang="en-US" sz="1900" b="1" dirty="0">
                <a:solidFill>
                  <a:schemeClr val="bg1"/>
                </a:solidFill>
                <a:latin typeface="Cambira"/>
              </a:rPr>
              <a:t> → </a:t>
            </a:r>
            <a:r>
              <a:rPr lang="en-US" sz="1900" b="1" dirty="0" err="1">
                <a:solidFill>
                  <a:schemeClr val="bg1"/>
                </a:solidFill>
                <a:latin typeface="Cambira"/>
              </a:rPr>
              <a:t>Đặt</a:t>
            </a:r>
            <a:r>
              <a:rPr lang="en-US" sz="1900" b="1" dirty="0">
                <a:solidFill>
                  <a:schemeClr val="bg1"/>
                </a:solidFill>
                <a:latin typeface="Cambira"/>
              </a:rPr>
              <a:t> </a:t>
            </a:r>
            <a:r>
              <a:rPr lang="en-US" sz="1900" b="1" dirty="0" err="1">
                <a:solidFill>
                  <a:schemeClr val="bg1"/>
                </a:solidFill>
                <a:latin typeface="Cambira"/>
              </a:rPr>
              <a:t>vào</a:t>
            </a:r>
            <a:r>
              <a:rPr lang="en-US" sz="1900" b="1" dirty="0">
                <a:solidFill>
                  <a:schemeClr val="bg1"/>
                </a:solidFill>
                <a:latin typeface="Cambira"/>
              </a:rPr>
              <a:t> </a:t>
            </a:r>
            <a:r>
              <a:rPr lang="en-US" sz="1900" b="1" dirty="0" err="1">
                <a:solidFill>
                  <a:schemeClr val="bg1"/>
                </a:solidFill>
                <a:latin typeface="Cambira"/>
              </a:rPr>
              <a:t>vị</a:t>
            </a:r>
            <a:r>
              <a:rPr lang="en-US" sz="1900" b="1" dirty="0">
                <a:solidFill>
                  <a:schemeClr val="bg1"/>
                </a:solidFill>
                <a:latin typeface="Cambira"/>
              </a:rPr>
              <a:t> </a:t>
            </a:r>
            <a:r>
              <a:rPr lang="en-US" sz="1900" b="1" dirty="0" err="1">
                <a:solidFill>
                  <a:schemeClr val="bg1"/>
                </a:solidFill>
                <a:latin typeface="Cambira"/>
              </a:rPr>
              <a:t>trí</a:t>
            </a:r>
            <a:r>
              <a:rPr lang="en-US" sz="1900" b="1" dirty="0">
                <a:solidFill>
                  <a:schemeClr val="bg1"/>
                </a:solidFill>
                <a:latin typeface="Cambira"/>
              </a:rPr>
              <a:t> 1-2</a:t>
            </a:r>
          </a:p>
        </p:txBody>
      </p:sp>
      <p:sp>
        <p:nvSpPr>
          <p:cNvPr id="9" name="TextBox 8"/>
          <p:cNvSpPr txBox="1"/>
          <p:nvPr/>
        </p:nvSpPr>
        <p:spPr>
          <a:xfrm>
            <a:off x="1149178" y="333633"/>
            <a:ext cx="9885406"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2. </a:t>
            </a:r>
            <a:r>
              <a:rPr lang="en-US" sz="4800" b="1" dirty="0" err="1">
                <a:solidFill>
                  <a:schemeClr val="bg1"/>
                </a:solidFill>
                <a:latin typeface="Cambria" pitchFamily="18" charset="0"/>
                <a:ea typeface="Cambria" pitchFamily="18" charset="0"/>
              </a:rPr>
              <a:t>Bài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toán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xếp</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lịch</a:t>
            </a:r>
            <a:endParaRPr lang="vi-VN" sz="4800" b="1" dirty="0">
              <a:solidFill>
                <a:schemeClr val="bg1"/>
              </a:solidFill>
              <a:latin typeface="Cambria" pitchFamily="18" charset="0"/>
              <a:ea typeface="Cambria" pitchFamily="18" charset="0"/>
            </a:endParaRPr>
          </a:p>
        </p:txBody>
      </p:sp>
    </p:spTree>
    <p:extLst>
      <p:ext uri="{BB962C8B-B14F-4D97-AF65-F5344CB8AC3E}">
        <p14:creationId xmlns:p14="http://schemas.microsoft.com/office/powerpoint/2010/main" val="13968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73425" y="1470991"/>
            <a:ext cx="3826565" cy="3862596"/>
          </a:xfrm>
          <a:prstGeom prst="rect">
            <a:avLst/>
          </a:prstGeom>
          <a:noFill/>
        </p:spPr>
        <p:txBody>
          <a:bodyPr wrap="square" rtlCol="0">
            <a:spAutoFit/>
          </a:bodyPr>
          <a:lstStyle/>
          <a:p>
            <a:r>
              <a:rPr lang="en-US" sz="1900" dirty="0" err="1">
                <a:solidFill>
                  <a:schemeClr val="bg1"/>
                </a:solidFill>
                <a:latin typeface="Cambira"/>
              </a:rPr>
              <a:t>Tương</a:t>
            </a:r>
            <a:r>
              <a:rPr lang="en-US" sz="1900" dirty="0">
                <a:solidFill>
                  <a:schemeClr val="bg1"/>
                </a:solidFill>
                <a:latin typeface="Cambira"/>
              </a:rPr>
              <a:t> </a:t>
            </a:r>
            <a:r>
              <a:rPr lang="en-US" sz="1900" dirty="0" err="1">
                <a:solidFill>
                  <a:schemeClr val="bg1"/>
                </a:solidFill>
                <a:latin typeface="Cambira"/>
              </a:rPr>
              <a:t>tự</a:t>
            </a:r>
            <a:r>
              <a:rPr lang="en-US" sz="1900" dirty="0">
                <a:solidFill>
                  <a:schemeClr val="bg1"/>
                </a:solidFill>
                <a:latin typeface="Cambira"/>
              </a:rPr>
              <a:t> :</a:t>
            </a:r>
          </a:p>
          <a:p>
            <a:r>
              <a:rPr lang="en-US" sz="1900" dirty="0" err="1">
                <a:solidFill>
                  <a:schemeClr val="bg1"/>
                </a:solidFill>
                <a:latin typeface="Cambira"/>
              </a:rPr>
              <a:t>Công</a:t>
            </a:r>
            <a:r>
              <a:rPr lang="en-US" sz="1900" dirty="0">
                <a:solidFill>
                  <a:schemeClr val="bg1"/>
                </a:solidFill>
                <a:latin typeface="Cambira"/>
              </a:rPr>
              <a:t> </a:t>
            </a:r>
            <a:r>
              <a:rPr lang="en-US" sz="1900" dirty="0" err="1">
                <a:solidFill>
                  <a:schemeClr val="bg1"/>
                </a:solidFill>
                <a:latin typeface="Cambira"/>
              </a:rPr>
              <a:t>việc</a:t>
            </a:r>
            <a:r>
              <a:rPr lang="en-US" sz="1900" dirty="0">
                <a:solidFill>
                  <a:schemeClr val="bg1"/>
                </a:solidFill>
                <a:latin typeface="Cambira"/>
              </a:rPr>
              <a:t> 3 </a:t>
            </a:r>
            <a:r>
              <a:rPr lang="en-US" sz="1900" dirty="0" err="1">
                <a:solidFill>
                  <a:schemeClr val="bg1"/>
                </a:solidFill>
                <a:latin typeface="Cambira"/>
              </a:rPr>
              <a:t>có</a:t>
            </a:r>
            <a:r>
              <a:rPr lang="en-US" sz="1900" dirty="0">
                <a:solidFill>
                  <a:schemeClr val="bg1"/>
                </a:solidFill>
                <a:latin typeface="Cambira"/>
              </a:rPr>
              <a:t> </a:t>
            </a:r>
            <a:r>
              <a:rPr lang="en-US" sz="1900" dirty="0" err="1">
                <a:solidFill>
                  <a:schemeClr val="bg1"/>
                </a:solidFill>
                <a:latin typeface="Cambira"/>
              </a:rPr>
              <a:t>thời</a:t>
            </a:r>
            <a:r>
              <a:rPr lang="en-US" sz="1900" dirty="0">
                <a:solidFill>
                  <a:schemeClr val="bg1"/>
                </a:solidFill>
                <a:latin typeface="Cambira"/>
              </a:rPr>
              <a:t> </a:t>
            </a:r>
            <a:r>
              <a:rPr lang="en-US" sz="1900" dirty="0" err="1">
                <a:solidFill>
                  <a:schemeClr val="bg1"/>
                </a:solidFill>
                <a:latin typeface="Cambira"/>
              </a:rPr>
              <a:t>hạn</a:t>
            </a:r>
            <a:r>
              <a:rPr lang="en-US" sz="1900" dirty="0">
                <a:solidFill>
                  <a:schemeClr val="bg1"/>
                </a:solidFill>
                <a:latin typeface="Cambira"/>
              </a:rPr>
              <a:t> </a:t>
            </a:r>
            <a:r>
              <a:rPr lang="en-US" sz="1900" dirty="0" err="1">
                <a:solidFill>
                  <a:schemeClr val="bg1"/>
                </a:solidFill>
                <a:latin typeface="Cambira"/>
              </a:rPr>
              <a:t>là</a:t>
            </a:r>
            <a:r>
              <a:rPr lang="en-US" sz="1900" dirty="0">
                <a:solidFill>
                  <a:schemeClr val="bg1"/>
                </a:solidFill>
                <a:latin typeface="Cambira"/>
              </a:rPr>
              <a:t> 5</a:t>
            </a:r>
          </a:p>
          <a:p>
            <a:r>
              <a:rPr lang="en-US" sz="1900" dirty="0">
                <a:solidFill>
                  <a:schemeClr val="bg1"/>
                </a:solidFill>
                <a:latin typeface="Cambira"/>
              </a:rPr>
              <a:t> → </a:t>
            </a:r>
            <a:r>
              <a:rPr lang="en-US" sz="1900" dirty="0" err="1">
                <a:solidFill>
                  <a:schemeClr val="bg1"/>
                </a:solidFill>
                <a:latin typeface="Cambira"/>
              </a:rPr>
              <a:t>Đặt</a:t>
            </a:r>
            <a:r>
              <a:rPr lang="en-US" sz="1900" dirty="0">
                <a:solidFill>
                  <a:schemeClr val="bg1"/>
                </a:solidFill>
                <a:latin typeface="Cambira"/>
              </a:rPr>
              <a:t> </a:t>
            </a:r>
            <a:r>
              <a:rPr lang="en-US" sz="1900" dirty="0" err="1">
                <a:solidFill>
                  <a:schemeClr val="bg1"/>
                </a:solidFill>
                <a:latin typeface="Cambira"/>
              </a:rPr>
              <a:t>vào</a:t>
            </a:r>
            <a:r>
              <a:rPr lang="en-US" sz="1900" dirty="0">
                <a:solidFill>
                  <a:schemeClr val="bg1"/>
                </a:solidFill>
                <a:latin typeface="Cambira"/>
              </a:rPr>
              <a:t> </a:t>
            </a:r>
            <a:r>
              <a:rPr lang="en-US" sz="1900" dirty="0" err="1">
                <a:solidFill>
                  <a:schemeClr val="bg1"/>
                </a:solidFill>
                <a:latin typeface="Cambira"/>
              </a:rPr>
              <a:t>vị</a:t>
            </a:r>
            <a:r>
              <a:rPr lang="en-US" sz="1900" dirty="0">
                <a:solidFill>
                  <a:schemeClr val="bg1"/>
                </a:solidFill>
                <a:latin typeface="Cambira"/>
              </a:rPr>
              <a:t> </a:t>
            </a:r>
            <a:r>
              <a:rPr lang="en-US" sz="1900" dirty="0" err="1">
                <a:solidFill>
                  <a:schemeClr val="bg1"/>
                </a:solidFill>
                <a:latin typeface="Cambira"/>
              </a:rPr>
              <a:t>trí</a:t>
            </a:r>
            <a:r>
              <a:rPr lang="en-US" sz="1900" dirty="0">
                <a:solidFill>
                  <a:schemeClr val="bg1"/>
                </a:solidFill>
                <a:latin typeface="Cambira"/>
              </a:rPr>
              <a:t> 4-5</a:t>
            </a:r>
          </a:p>
          <a:p>
            <a:r>
              <a:rPr lang="en-US" sz="1900" dirty="0" err="1">
                <a:solidFill>
                  <a:schemeClr val="bg1"/>
                </a:solidFill>
                <a:latin typeface="Cambira"/>
              </a:rPr>
              <a:t>Công</a:t>
            </a:r>
            <a:r>
              <a:rPr lang="en-US" sz="1900" dirty="0">
                <a:solidFill>
                  <a:schemeClr val="bg1"/>
                </a:solidFill>
                <a:latin typeface="Cambira"/>
              </a:rPr>
              <a:t> </a:t>
            </a:r>
            <a:r>
              <a:rPr lang="en-US" sz="1900" dirty="0" err="1">
                <a:solidFill>
                  <a:schemeClr val="bg1"/>
                </a:solidFill>
                <a:latin typeface="Cambira"/>
              </a:rPr>
              <a:t>việc</a:t>
            </a:r>
            <a:r>
              <a:rPr lang="en-US" sz="1900" dirty="0">
                <a:solidFill>
                  <a:schemeClr val="bg1"/>
                </a:solidFill>
                <a:latin typeface="Cambira"/>
              </a:rPr>
              <a:t> 1 </a:t>
            </a:r>
            <a:r>
              <a:rPr lang="en-US" sz="1900" dirty="0" err="1">
                <a:solidFill>
                  <a:schemeClr val="bg1"/>
                </a:solidFill>
                <a:latin typeface="Cambira"/>
              </a:rPr>
              <a:t>có</a:t>
            </a:r>
            <a:r>
              <a:rPr lang="en-US" sz="1900" dirty="0">
                <a:solidFill>
                  <a:schemeClr val="bg1"/>
                </a:solidFill>
                <a:latin typeface="Cambira"/>
              </a:rPr>
              <a:t> </a:t>
            </a:r>
            <a:r>
              <a:rPr lang="en-US" sz="1900" dirty="0" err="1">
                <a:solidFill>
                  <a:schemeClr val="bg1"/>
                </a:solidFill>
                <a:latin typeface="Cambira"/>
              </a:rPr>
              <a:t>thời</a:t>
            </a:r>
            <a:r>
              <a:rPr lang="en-US" sz="1900" dirty="0">
                <a:solidFill>
                  <a:schemeClr val="bg1"/>
                </a:solidFill>
                <a:latin typeface="Cambira"/>
              </a:rPr>
              <a:t> </a:t>
            </a:r>
            <a:r>
              <a:rPr lang="en-US" sz="1900" dirty="0" err="1">
                <a:solidFill>
                  <a:schemeClr val="bg1"/>
                </a:solidFill>
                <a:latin typeface="Cambira"/>
              </a:rPr>
              <a:t>hạn</a:t>
            </a:r>
            <a:r>
              <a:rPr lang="en-US" sz="1900" dirty="0">
                <a:solidFill>
                  <a:schemeClr val="bg1"/>
                </a:solidFill>
                <a:latin typeface="Cambira"/>
              </a:rPr>
              <a:t> </a:t>
            </a:r>
            <a:r>
              <a:rPr lang="en-US" sz="1900" dirty="0" err="1">
                <a:solidFill>
                  <a:schemeClr val="bg1"/>
                </a:solidFill>
                <a:latin typeface="Cambira"/>
              </a:rPr>
              <a:t>là</a:t>
            </a:r>
            <a:r>
              <a:rPr lang="en-US" sz="1900" dirty="0">
                <a:solidFill>
                  <a:schemeClr val="bg1"/>
                </a:solidFill>
                <a:latin typeface="Cambira"/>
              </a:rPr>
              <a:t> 9 </a:t>
            </a:r>
          </a:p>
          <a:p>
            <a:r>
              <a:rPr lang="en-US" sz="1900" dirty="0">
                <a:solidFill>
                  <a:schemeClr val="bg1"/>
                </a:solidFill>
                <a:latin typeface="Cambira"/>
              </a:rPr>
              <a:t> → </a:t>
            </a:r>
            <a:r>
              <a:rPr lang="en-US" sz="1900" dirty="0" err="1">
                <a:solidFill>
                  <a:schemeClr val="bg1"/>
                </a:solidFill>
                <a:latin typeface="Cambira"/>
              </a:rPr>
              <a:t>Đặt</a:t>
            </a:r>
            <a:r>
              <a:rPr lang="en-US" sz="1900" dirty="0">
                <a:solidFill>
                  <a:schemeClr val="bg1"/>
                </a:solidFill>
                <a:latin typeface="Cambira"/>
              </a:rPr>
              <a:t> </a:t>
            </a:r>
            <a:r>
              <a:rPr lang="en-US" sz="1900" dirty="0" err="1">
                <a:solidFill>
                  <a:schemeClr val="bg1"/>
                </a:solidFill>
                <a:latin typeface="Cambira"/>
              </a:rPr>
              <a:t>vào</a:t>
            </a:r>
            <a:r>
              <a:rPr lang="en-US" sz="1900" dirty="0">
                <a:solidFill>
                  <a:schemeClr val="bg1"/>
                </a:solidFill>
                <a:latin typeface="Cambira"/>
              </a:rPr>
              <a:t> </a:t>
            </a:r>
            <a:r>
              <a:rPr lang="en-US" sz="1900" dirty="0" err="1">
                <a:solidFill>
                  <a:schemeClr val="bg1"/>
                </a:solidFill>
                <a:latin typeface="Cambira"/>
              </a:rPr>
              <a:t>vị</a:t>
            </a:r>
            <a:r>
              <a:rPr lang="en-US" sz="1900" dirty="0">
                <a:solidFill>
                  <a:schemeClr val="bg1"/>
                </a:solidFill>
                <a:latin typeface="Cambira"/>
              </a:rPr>
              <a:t> </a:t>
            </a:r>
            <a:r>
              <a:rPr lang="en-US" sz="1900" dirty="0" err="1">
                <a:solidFill>
                  <a:schemeClr val="bg1"/>
                </a:solidFill>
                <a:latin typeface="Cambira"/>
              </a:rPr>
              <a:t>trí</a:t>
            </a:r>
            <a:r>
              <a:rPr lang="en-US" sz="1900" dirty="0">
                <a:solidFill>
                  <a:schemeClr val="bg1"/>
                </a:solidFill>
                <a:latin typeface="Cambira"/>
              </a:rPr>
              <a:t> 8-9</a:t>
            </a:r>
          </a:p>
          <a:p>
            <a:r>
              <a:rPr lang="vi-VN" sz="1900" dirty="0">
                <a:solidFill>
                  <a:schemeClr val="bg1"/>
                </a:solidFill>
                <a:latin typeface="Cambira"/>
              </a:rPr>
              <a:t>Công việc 9 có thời hạn là 4 </a:t>
            </a:r>
            <a:endParaRPr lang="en-US" sz="1900" dirty="0">
              <a:solidFill>
                <a:schemeClr val="bg1"/>
              </a:solidFill>
              <a:latin typeface="Cambira"/>
            </a:endParaRPr>
          </a:p>
          <a:p>
            <a:r>
              <a:rPr lang="en-US" sz="1900" dirty="0">
                <a:solidFill>
                  <a:schemeClr val="bg1"/>
                </a:solidFill>
                <a:latin typeface="Cambira"/>
              </a:rPr>
              <a:t> →</a:t>
            </a:r>
            <a:r>
              <a:rPr lang="vi-VN" sz="1900" dirty="0">
                <a:solidFill>
                  <a:schemeClr val="bg1"/>
                </a:solidFill>
                <a:latin typeface="Cambira"/>
              </a:rPr>
              <a:t> Đặt vào vị trí 3-4</a:t>
            </a:r>
          </a:p>
          <a:p>
            <a:r>
              <a:rPr lang="vi-VN" sz="1900" dirty="0">
                <a:solidFill>
                  <a:schemeClr val="bg1"/>
                </a:solidFill>
                <a:latin typeface="Cambira"/>
              </a:rPr>
              <a:t>Nhưng bị trùng với công việc 5 nên ta xem xét vị trí liền trước là 2-3, vị trí này trống nên ta đặt vào vị trí này.</a:t>
            </a:r>
          </a:p>
          <a:p>
            <a:endParaRPr lang="en-US" dirty="0">
              <a:solidFill>
                <a:schemeClr val="bg1"/>
              </a:solidFill>
              <a:latin typeface="Cambira"/>
            </a:endParaRPr>
          </a:p>
          <a:p>
            <a:endParaRPr lang="en-US" dirty="0">
              <a:solidFill>
                <a:schemeClr val="bg1"/>
              </a:solidFill>
              <a:latin typeface="Cambira"/>
            </a:endParaRPr>
          </a:p>
        </p:txBody>
      </p:sp>
      <p:sp>
        <p:nvSpPr>
          <p:cNvPr id="6" name="TextBox 5"/>
          <p:cNvSpPr txBox="1"/>
          <p:nvPr/>
        </p:nvSpPr>
        <p:spPr>
          <a:xfrm>
            <a:off x="1149178" y="333633"/>
            <a:ext cx="9885406"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2. </a:t>
            </a:r>
            <a:r>
              <a:rPr lang="en-US" sz="4800" b="1" dirty="0" err="1">
                <a:solidFill>
                  <a:schemeClr val="bg1"/>
                </a:solidFill>
                <a:latin typeface="Cambria" pitchFamily="18" charset="0"/>
                <a:ea typeface="Cambria" pitchFamily="18" charset="0"/>
              </a:rPr>
              <a:t>Bài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toán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xếp</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lịch</a:t>
            </a:r>
            <a:endParaRPr lang="vi-VN" sz="4800" b="1" dirty="0">
              <a:solidFill>
                <a:schemeClr val="bg1"/>
              </a:solidFill>
              <a:latin typeface="Cambria" pitchFamily="18" charset="0"/>
              <a:ea typeface="Cambria" pitchFamily="18" charset="0"/>
            </a:endParaRPr>
          </a:p>
        </p:txBody>
      </p:sp>
      <p:pic>
        <p:nvPicPr>
          <p:cNvPr id="6147"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445665" y="1470990"/>
            <a:ext cx="4825310" cy="433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24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8374" y="1765990"/>
            <a:ext cx="5811078" cy="4351338"/>
          </a:xfrm>
        </p:spPr>
        <p:txBody>
          <a:bodyPr>
            <a:normAutofit/>
          </a:bodyPr>
          <a:lstStyle/>
          <a:p>
            <a:pPr marL="0" indent="0">
              <a:buNone/>
            </a:pPr>
            <a:r>
              <a:rPr lang="vi-VN" sz="1800" b="1" dirty="0">
                <a:solidFill>
                  <a:schemeClr val="bg1"/>
                </a:solidFill>
                <a:latin typeface="Cambira"/>
              </a:rPr>
              <a:t>C</a:t>
            </a:r>
            <a:r>
              <a:rPr lang="vi-VN" sz="1900" dirty="0">
                <a:solidFill>
                  <a:schemeClr val="bg1"/>
                </a:solidFill>
                <a:latin typeface="Cambira"/>
              </a:rPr>
              <a:t>ông việc 8 có thời hạn là 7 </a:t>
            </a:r>
            <a:r>
              <a:rPr lang="en-US" sz="1900" dirty="0">
                <a:solidFill>
                  <a:schemeClr val="bg1"/>
                </a:solidFill>
                <a:latin typeface="Cambira"/>
              </a:rPr>
              <a:t> → </a:t>
            </a:r>
            <a:r>
              <a:rPr lang="vi-VN" sz="1900" dirty="0">
                <a:solidFill>
                  <a:schemeClr val="bg1"/>
                </a:solidFill>
                <a:latin typeface="Cambira"/>
              </a:rPr>
              <a:t> Đặt vào vị trí 6-7</a:t>
            </a:r>
            <a:endParaRPr lang="en-US" sz="1900" dirty="0">
              <a:solidFill>
                <a:schemeClr val="bg1"/>
              </a:solidFill>
              <a:latin typeface="Cambira"/>
            </a:endParaRPr>
          </a:p>
          <a:p>
            <a:pPr marL="0" indent="0">
              <a:buNone/>
            </a:pPr>
            <a:r>
              <a:rPr lang="vi-VN" sz="1900" dirty="0">
                <a:solidFill>
                  <a:schemeClr val="bg1"/>
                </a:solidFill>
                <a:latin typeface="Cambira"/>
              </a:rPr>
              <a:t>Công việc 7 có thời hạn là 5 </a:t>
            </a:r>
            <a:r>
              <a:rPr lang="en-US" sz="1900" dirty="0">
                <a:solidFill>
                  <a:schemeClr val="bg1"/>
                </a:solidFill>
                <a:latin typeface="Cambira"/>
              </a:rPr>
              <a:t> → </a:t>
            </a:r>
            <a:r>
              <a:rPr lang="vi-VN" sz="1900" dirty="0">
                <a:solidFill>
                  <a:schemeClr val="bg1"/>
                </a:solidFill>
                <a:latin typeface="Cambira"/>
              </a:rPr>
              <a:t> Đặt vào vị trí 4-5</a:t>
            </a:r>
          </a:p>
          <a:p>
            <a:pPr marL="0" indent="0">
              <a:buNone/>
            </a:pPr>
            <a:r>
              <a:rPr lang="vi-VN" sz="1900" dirty="0">
                <a:solidFill>
                  <a:schemeClr val="bg1"/>
                </a:solidFill>
                <a:latin typeface="Cambira"/>
              </a:rPr>
              <a:t>Nhưng bị trùng với công việc 3 nên ta xem xét vị trí liền trước là 3-4, vị trí này cũng đã bị lấp đầy vởi công việc 5. Vì vậy ta cứ tiếp tục xét cho tới vị trí 0-1 còn trống nên ta đặt công việc 7 vào vị trí </a:t>
            </a:r>
            <a:r>
              <a:rPr lang="en-US" sz="1900" dirty="0">
                <a:solidFill>
                  <a:schemeClr val="bg1"/>
                </a:solidFill>
                <a:latin typeface="Cambira"/>
              </a:rPr>
              <a:t>0-1</a:t>
            </a:r>
            <a:endParaRPr lang="vi-VN" sz="1900" dirty="0">
              <a:solidFill>
                <a:schemeClr val="bg1"/>
              </a:solidFill>
              <a:latin typeface="Cambira"/>
            </a:endParaRPr>
          </a:p>
          <a:p>
            <a:pPr marL="0" indent="0">
              <a:buNone/>
            </a:pPr>
            <a:r>
              <a:rPr lang="vi-VN" sz="1900" dirty="0">
                <a:solidFill>
                  <a:schemeClr val="bg1"/>
                </a:solidFill>
                <a:latin typeface="Cambira"/>
              </a:rPr>
              <a:t>Công việc cần xét tiếp theo là công việc 10 có thời hạn là 3. Tuy nhiên vị trí 2-3 đã được lấp đầy và những vị trí phía trước cũng không còn vị trí trống nên ta bỏ qua công việc 10.</a:t>
            </a:r>
          </a:p>
          <a:p>
            <a:pPr marL="0" indent="0">
              <a:buNone/>
            </a:pPr>
            <a:r>
              <a:rPr lang="vi-VN" sz="1900" dirty="0">
                <a:solidFill>
                  <a:schemeClr val="bg1"/>
                </a:solidFill>
                <a:latin typeface="Cambira"/>
              </a:rPr>
              <a:t>Tương tự với công việc 2 với thời hạn là 2 thì ta cũng bỏ qua vì 2 vị trí 0-1 và 1-2 đều đã bị lấp đầy.</a:t>
            </a:r>
          </a:p>
          <a:p>
            <a:endParaRPr lang="en-US" dirty="0">
              <a:solidFill>
                <a:schemeClr val="bg1"/>
              </a:solidFill>
              <a:latin typeface="Cambira"/>
            </a:endParaRPr>
          </a:p>
        </p:txBody>
      </p:sp>
      <p:pic>
        <p:nvPicPr>
          <p:cNvPr id="7171" name="Picture 3"/>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78484" y="1785110"/>
            <a:ext cx="4847673" cy="436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149178" y="333633"/>
            <a:ext cx="9885406"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2. </a:t>
            </a:r>
            <a:r>
              <a:rPr lang="en-US" sz="4800" b="1" dirty="0" err="1">
                <a:solidFill>
                  <a:schemeClr val="bg1"/>
                </a:solidFill>
                <a:latin typeface="Cambria" pitchFamily="18" charset="0"/>
                <a:ea typeface="Cambria" pitchFamily="18" charset="0"/>
              </a:rPr>
              <a:t>Bài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toán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xếp</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lịch</a:t>
            </a:r>
            <a:endParaRPr lang="vi-VN" sz="4800" b="1" dirty="0">
              <a:solidFill>
                <a:schemeClr val="bg1"/>
              </a:solidFill>
              <a:latin typeface="Cambria" pitchFamily="18" charset="0"/>
              <a:ea typeface="Cambria" pitchFamily="18" charset="0"/>
            </a:endParaRPr>
          </a:p>
        </p:txBody>
      </p:sp>
    </p:spTree>
    <p:extLst>
      <p:ext uri="{BB962C8B-B14F-4D97-AF65-F5344CB8AC3E}">
        <p14:creationId xmlns:p14="http://schemas.microsoft.com/office/powerpoint/2010/main" val="149602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23799"/>
            <a:ext cx="5075583" cy="4351338"/>
          </a:xfrm>
        </p:spPr>
        <p:txBody>
          <a:bodyPr>
            <a:normAutofit/>
          </a:bodyPr>
          <a:lstStyle/>
          <a:p>
            <a:pPr marL="0" indent="0">
              <a:buNone/>
            </a:pPr>
            <a:r>
              <a:rPr lang="vi-VN" sz="1900" dirty="0">
                <a:solidFill>
                  <a:schemeClr val="bg1"/>
                </a:solidFill>
                <a:latin typeface="Cambira"/>
              </a:rPr>
              <a:t>Cuối cùng là công việc 4 có thời hạn là 7 </a:t>
            </a:r>
            <a:endParaRPr lang="en-US" sz="1900" dirty="0">
              <a:solidFill>
                <a:schemeClr val="bg1"/>
              </a:solidFill>
              <a:latin typeface="Cambira"/>
            </a:endParaRPr>
          </a:p>
          <a:p>
            <a:pPr marL="0" indent="0">
              <a:buNone/>
            </a:pPr>
            <a:r>
              <a:rPr lang="en-US" sz="1900" b="1" dirty="0">
                <a:solidFill>
                  <a:schemeClr val="bg1"/>
                </a:solidFill>
                <a:latin typeface="Cambira"/>
              </a:rPr>
              <a:t>→</a:t>
            </a:r>
            <a:r>
              <a:rPr lang="vi-VN" sz="1900" dirty="0">
                <a:solidFill>
                  <a:schemeClr val="bg1"/>
                </a:solidFill>
                <a:latin typeface="Cambira"/>
              </a:rPr>
              <a:t> Đặt vào vị trí 5-6 vì vị trí 6-7 đã được lấp đầy bởi công việc 8</a:t>
            </a:r>
            <a:endParaRPr lang="en-US" sz="1900" dirty="0">
              <a:solidFill>
                <a:schemeClr val="bg1"/>
              </a:solidFill>
              <a:latin typeface="Cambira"/>
            </a:endParaRPr>
          </a:p>
        </p:txBody>
      </p:sp>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6286637" y="1796497"/>
            <a:ext cx="5540927" cy="454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49178" y="333633"/>
            <a:ext cx="9885406"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2. </a:t>
            </a:r>
            <a:r>
              <a:rPr lang="en-US" sz="4800" b="1" dirty="0" err="1">
                <a:solidFill>
                  <a:schemeClr val="bg1"/>
                </a:solidFill>
                <a:latin typeface="Cambria" pitchFamily="18" charset="0"/>
                <a:ea typeface="Cambria" pitchFamily="18" charset="0"/>
              </a:rPr>
              <a:t>Bài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toán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xếp</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lịch</a:t>
            </a:r>
            <a:endParaRPr lang="vi-VN" sz="4800" b="1" dirty="0">
              <a:solidFill>
                <a:schemeClr val="bg1"/>
              </a:solidFill>
              <a:latin typeface="Cambria" pitchFamily="18" charset="0"/>
              <a:ea typeface="Cambria" pitchFamily="18" charset="0"/>
            </a:endParaRPr>
          </a:p>
        </p:txBody>
      </p:sp>
    </p:spTree>
    <p:extLst>
      <p:ext uri="{BB962C8B-B14F-4D97-AF65-F5344CB8AC3E}">
        <p14:creationId xmlns:p14="http://schemas.microsoft.com/office/powerpoint/2010/main" val="268477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452" y="1199459"/>
            <a:ext cx="2232991" cy="500132"/>
          </a:xfrm>
        </p:spPr>
        <p:txBody>
          <a:bodyPr/>
          <a:lstStyle/>
          <a:p>
            <a:pPr marL="0" indent="0">
              <a:buNone/>
            </a:pPr>
            <a:r>
              <a:rPr lang="en-US" dirty="0" err="1">
                <a:solidFill>
                  <a:schemeClr val="bg1"/>
                </a:solidFill>
                <a:latin typeface="Cambira"/>
              </a:rPr>
              <a:t>Mô</a:t>
            </a:r>
            <a:r>
              <a:rPr lang="en-US" dirty="0">
                <a:solidFill>
                  <a:schemeClr val="bg1"/>
                </a:solidFill>
                <a:latin typeface="Cambira"/>
              </a:rPr>
              <a:t> </a:t>
            </a:r>
            <a:r>
              <a:rPr lang="en-US" dirty="0" err="1">
                <a:solidFill>
                  <a:schemeClr val="bg1"/>
                </a:solidFill>
                <a:latin typeface="Cambira"/>
              </a:rPr>
              <a:t>tả</a:t>
            </a:r>
            <a:r>
              <a:rPr lang="en-US" dirty="0">
                <a:solidFill>
                  <a:schemeClr val="bg1"/>
                </a:solidFill>
                <a:latin typeface="Cambira"/>
              </a:rPr>
              <a:t> code: </a:t>
            </a:r>
          </a:p>
        </p:txBody>
      </p:sp>
      <p:sp>
        <p:nvSpPr>
          <p:cNvPr id="2" name="TextBox 1"/>
          <p:cNvSpPr txBox="1"/>
          <p:nvPr/>
        </p:nvSpPr>
        <p:spPr>
          <a:xfrm>
            <a:off x="646043" y="1696318"/>
            <a:ext cx="11459818" cy="384721"/>
          </a:xfrm>
          <a:prstGeom prst="rect">
            <a:avLst/>
          </a:prstGeom>
          <a:noFill/>
        </p:spPr>
        <p:txBody>
          <a:bodyPr wrap="square" rtlCol="0" anchor="t">
            <a:spAutoFit/>
          </a:bodyPr>
          <a:lstStyle/>
          <a:p>
            <a:endParaRPr lang="vi-VN" sz="1900" dirty="0">
              <a:solidFill>
                <a:schemeClr val="bg1"/>
              </a:solidFill>
              <a:latin typeface="Cambira"/>
            </a:endParaRPr>
          </a:p>
        </p:txBody>
      </p:sp>
      <p:sp>
        <p:nvSpPr>
          <p:cNvPr id="8" name="TextBox 7"/>
          <p:cNvSpPr txBox="1"/>
          <p:nvPr/>
        </p:nvSpPr>
        <p:spPr>
          <a:xfrm>
            <a:off x="1149178" y="333633"/>
            <a:ext cx="9885406"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2. </a:t>
            </a:r>
            <a:r>
              <a:rPr lang="en-US" sz="4800" b="1" dirty="0" err="1">
                <a:solidFill>
                  <a:schemeClr val="bg1"/>
                </a:solidFill>
                <a:latin typeface="Cambria" pitchFamily="18" charset="0"/>
                <a:ea typeface="Cambria" pitchFamily="18" charset="0"/>
              </a:rPr>
              <a:t>Bài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toán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xếp</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lịch</a:t>
            </a:r>
            <a:endParaRPr lang="vi-VN" sz="4800" b="1" dirty="0">
              <a:solidFill>
                <a:schemeClr val="bg1"/>
              </a:solidFill>
              <a:latin typeface="Cambria" pitchFamily="18" charset="0"/>
              <a:ea typeface="Cambria" pitchFamily="18" charset="0"/>
            </a:endParaRPr>
          </a:p>
        </p:txBody>
      </p:sp>
      <p:pic>
        <p:nvPicPr>
          <p:cNvPr id="4" name="Hình ảnh 4">
            <a:extLst>
              <a:ext uri="{FF2B5EF4-FFF2-40B4-BE49-F238E27FC236}">
                <a16:creationId xmlns:a16="http://schemas.microsoft.com/office/drawing/2014/main" id="{29A3D7A6-BF00-4A56-8AA6-5CB172460D8B}"/>
              </a:ext>
            </a:extLst>
          </p:cNvPr>
          <p:cNvPicPr>
            <a:picLocks noChangeAspect="1"/>
          </p:cNvPicPr>
          <p:nvPr/>
        </p:nvPicPr>
        <p:blipFill>
          <a:blip r:embed="rId2"/>
          <a:stretch>
            <a:fillRect/>
          </a:stretch>
        </p:blipFill>
        <p:spPr>
          <a:xfrm>
            <a:off x="468702" y="1888909"/>
            <a:ext cx="8911086" cy="1915617"/>
          </a:xfrm>
          <a:prstGeom prst="rect">
            <a:avLst/>
          </a:prstGeom>
        </p:spPr>
      </p:pic>
      <p:pic>
        <p:nvPicPr>
          <p:cNvPr id="6" name="Hình ảnh 6" descr="Ảnh có chứa đồng hồ đo&#10;&#10;Mô tả được tạo với mức tin cậy rất cao">
            <a:extLst>
              <a:ext uri="{FF2B5EF4-FFF2-40B4-BE49-F238E27FC236}">
                <a16:creationId xmlns:a16="http://schemas.microsoft.com/office/drawing/2014/main" id="{32442A50-1859-4B6C-B1F5-9C3DB04234DC}"/>
              </a:ext>
            </a:extLst>
          </p:cNvPr>
          <p:cNvPicPr>
            <a:picLocks noChangeAspect="1"/>
          </p:cNvPicPr>
          <p:nvPr/>
        </p:nvPicPr>
        <p:blipFill>
          <a:blip r:embed="rId3"/>
          <a:stretch>
            <a:fillRect/>
          </a:stretch>
        </p:blipFill>
        <p:spPr>
          <a:xfrm>
            <a:off x="468699" y="4124452"/>
            <a:ext cx="11470260" cy="1872755"/>
          </a:xfrm>
          <a:prstGeom prst="rect">
            <a:avLst/>
          </a:prstGeom>
        </p:spPr>
      </p:pic>
    </p:spTree>
    <p:extLst>
      <p:ext uri="{BB962C8B-B14F-4D97-AF65-F5344CB8AC3E}">
        <p14:creationId xmlns:p14="http://schemas.microsoft.com/office/powerpoint/2010/main" val="367614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529" y="1365412"/>
            <a:ext cx="11761306" cy="369332"/>
          </a:xfrm>
          <a:prstGeom prst="rect">
            <a:avLst/>
          </a:prstGeom>
        </p:spPr>
        <p:txBody>
          <a:bodyPr wrap="square" anchor="t">
            <a:spAutoFit/>
          </a:bodyPr>
          <a:lstStyle/>
          <a:p>
            <a:endParaRPr lang="en-US" dirty="0">
              <a:solidFill>
                <a:schemeClr val="bg1"/>
              </a:solidFill>
              <a:latin typeface="Cambira"/>
            </a:endParaRPr>
          </a:p>
        </p:txBody>
      </p:sp>
      <p:sp>
        <p:nvSpPr>
          <p:cNvPr id="6" name="TextBox 5"/>
          <p:cNvSpPr txBox="1"/>
          <p:nvPr/>
        </p:nvSpPr>
        <p:spPr>
          <a:xfrm>
            <a:off x="1149178" y="333633"/>
            <a:ext cx="9885406"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2. </a:t>
            </a:r>
            <a:r>
              <a:rPr lang="en-US" sz="4800" b="1" dirty="0" err="1">
                <a:solidFill>
                  <a:schemeClr val="bg1"/>
                </a:solidFill>
                <a:latin typeface="Cambria" pitchFamily="18" charset="0"/>
                <a:ea typeface="Cambria" pitchFamily="18" charset="0"/>
              </a:rPr>
              <a:t>Bài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toán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xếp</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lịch</a:t>
            </a:r>
            <a:endParaRPr lang="vi-VN" sz="4800" b="1" dirty="0">
              <a:solidFill>
                <a:schemeClr val="bg1"/>
              </a:solidFill>
              <a:latin typeface="Cambria" pitchFamily="18" charset="0"/>
              <a:ea typeface="Cambria" pitchFamily="18" charset="0"/>
            </a:endParaRPr>
          </a:p>
        </p:txBody>
      </p:sp>
      <p:cxnSp>
        <p:nvCxnSpPr>
          <p:cNvPr id="8" name="Straight Connector 7"/>
          <p:cNvCxnSpPr/>
          <p:nvPr/>
        </p:nvCxnSpPr>
        <p:spPr>
          <a:xfrm>
            <a:off x="6788426" y="1560443"/>
            <a:ext cx="3130826" cy="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pic>
        <p:nvPicPr>
          <p:cNvPr id="3" name="Hình ảnh 3" descr="Ảnh có chứa bàn&#10;&#10;Mô tả được tạo với mức tin cậy rất cao">
            <a:extLst>
              <a:ext uri="{FF2B5EF4-FFF2-40B4-BE49-F238E27FC236}">
                <a16:creationId xmlns:a16="http://schemas.microsoft.com/office/drawing/2014/main" id="{620DA143-1730-414A-A5F1-A48D7ED4A77F}"/>
              </a:ext>
            </a:extLst>
          </p:cNvPr>
          <p:cNvPicPr>
            <a:picLocks noChangeAspect="1"/>
          </p:cNvPicPr>
          <p:nvPr/>
        </p:nvPicPr>
        <p:blipFill>
          <a:blip r:embed="rId2"/>
          <a:stretch>
            <a:fillRect/>
          </a:stretch>
        </p:blipFill>
        <p:spPr>
          <a:xfrm>
            <a:off x="2107721" y="1163646"/>
            <a:ext cx="7976557" cy="5465234"/>
          </a:xfrm>
          <a:prstGeom prst="rect">
            <a:avLst/>
          </a:prstGeom>
        </p:spPr>
      </p:pic>
    </p:spTree>
    <p:extLst>
      <p:ext uri="{BB962C8B-B14F-4D97-AF65-F5344CB8AC3E}">
        <p14:creationId xmlns:p14="http://schemas.microsoft.com/office/powerpoint/2010/main" val="181350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noGrp="1"/>
          </p:cNvSpPr>
          <p:nvPr>
            <p:ph type="title"/>
          </p:nvPr>
        </p:nvSpPr>
        <p:spPr>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2. </a:t>
            </a:r>
            <a:r>
              <a:rPr lang="en-US" sz="4800" b="1" dirty="0" err="1">
                <a:solidFill>
                  <a:schemeClr val="bg1"/>
                </a:solidFill>
                <a:latin typeface="Cambria" pitchFamily="18" charset="0"/>
                <a:ea typeface="Cambria" pitchFamily="18" charset="0"/>
              </a:rPr>
              <a:t>Bài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toán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xếp</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lịch</a:t>
            </a:r>
            <a:endParaRPr lang="vi-VN" sz="4800" b="1" dirty="0">
              <a:solidFill>
                <a:schemeClr val="bg1"/>
              </a:solidFill>
              <a:latin typeface="Cambria" pitchFamily="18" charset="0"/>
              <a:ea typeface="Cambria" pitchFamily="18" charset="0"/>
            </a:endParaRPr>
          </a:p>
        </p:txBody>
      </p:sp>
      <p:sp>
        <p:nvSpPr>
          <p:cNvPr id="3" name="Rectangle 2"/>
          <p:cNvSpPr/>
          <p:nvPr/>
        </p:nvSpPr>
        <p:spPr>
          <a:xfrm>
            <a:off x="746882" y="1671794"/>
            <a:ext cx="9669327" cy="369332"/>
          </a:xfrm>
          <a:prstGeom prst="rect">
            <a:avLst/>
          </a:prstGeom>
        </p:spPr>
        <p:txBody>
          <a:bodyPr wrap="square" anchor="t">
            <a:spAutoFit/>
          </a:bodyPr>
          <a:lstStyle/>
          <a:p>
            <a:endParaRPr lang="en-US" dirty="0">
              <a:solidFill>
                <a:schemeClr val="bg1"/>
              </a:solidFill>
              <a:latin typeface="Cambira"/>
            </a:endParaRPr>
          </a:p>
        </p:txBody>
      </p:sp>
      <p:pic>
        <p:nvPicPr>
          <p:cNvPr id="2" name="Hình ảnh 4" descr="Ảnh có chứa đen, đồng hồ, phòng, màu cam&#10;&#10;Mô tả được tạo với mức tin cậy rất cao">
            <a:extLst>
              <a:ext uri="{FF2B5EF4-FFF2-40B4-BE49-F238E27FC236}">
                <a16:creationId xmlns:a16="http://schemas.microsoft.com/office/drawing/2014/main" id="{42D0D369-1BB0-4ED1-AAAC-50315B7B3563}"/>
              </a:ext>
            </a:extLst>
          </p:cNvPr>
          <p:cNvPicPr>
            <a:picLocks noChangeAspect="1"/>
          </p:cNvPicPr>
          <p:nvPr/>
        </p:nvPicPr>
        <p:blipFill>
          <a:blip r:embed="rId2"/>
          <a:stretch>
            <a:fillRect/>
          </a:stretch>
        </p:blipFill>
        <p:spPr>
          <a:xfrm>
            <a:off x="439707" y="1570698"/>
            <a:ext cx="8235351" cy="1775949"/>
          </a:xfrm>
          <a:prstGeom prst="rect">
            <a:avLst/>
          </a:prstGeom>
        </p:spPr>
      </p:pic>
      <p:pic>
        <p:nvPicPr>
          <p:cNvPr id="6" name="Hình ảnh 6" descr="Ảnh có chứa màn hình, máy tính xách tay&#10;&#10;Mô tả được tạo với mức tin cậy rất cao">
            <a:extLst>
              <a:ext uri="{FF2B5EF4-FFF2-40B4-BE49-F238E27FC236}">
                <a16:creationId xmlns:a16="http://schemas.microsoft.com/office/drawing/2014/main" id="{DD1F93E7-2AEE-4F9C-A2B5-EE7030375163}"/>
              </a:ext>
            </a:extLst>
          </p:cNvPr>
          <p:cNvPicPr>
            <a:picLocks noChangeAspect="1"/>
          </p:cNvPicPr>
          <p:nvPr/>
        </p:nvPicPr>
        <p:blipFill>
          <a:blip r:embed="rId3"/>
          <a:stretch>
            <a:fillRect/>
          </a:stretch>
        </p:blipFill>
        <p:spPr>
          <a:xfrm>
            <a:off x="439947" y="3576894"/>
            <a:ext cx="11484633" cy="2824098"/>
          </a:xfrm>
          <a:prstGeom prst="rect">
            <a:avLst/>
          </a:prstGeom>
        </p:spPr>
      </p:pic>
    </p:spTree>
    <p:extLst>
      <p:ext uri="{BB962C8B-B14F-4D97-AF65-F5344CB8AC3E}">
        <p14:creationId xmlns:p14="http://schemas.microsoft.com/office/powerpoint/2010/main" val="278461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02748" y="235148"/>
            <a:ext cx="10202537" cy="830997"/>
          </a:xfrm>
          <a:prstGeom prst="rect">
            <a:avLst/>
          </a:prstGeom>
          <a:noFill/>
        </p:spPr>
        <p:txBody>
          <a:bodyPr wrap="square" rtlCol="0">
            <a:spAutoFit/>
          </a:bodyPr>
          <a:lstStyle/>
          <a:p>
            <a:pPr lvl="0" algn="ctr">
              <a:defRPr/>
            </a:pPr>
            <a:r>
              <a:rPr lang="en-US" sz="4800" b="1" dirty="0">
                <a:solidFill>
                  <a:srgbClr val="FFFFFF"/>
                </a:solidFill>
                <a:latin typeface="Cambria" pitchFamily="18" charset="0"/>
                <a:ea typeface="Cambria" pitchFamily="18" charset="0"/>
                <a:cs typeface="Noto Sans" panose="020B0502040504020204" pitchFamily="34"/>
              </a:rPr>
              <a:t>3. </a:t>
            </a:r>
            <a:r>
              <a:rPr lang="en-US" sz="4800" b="1" dirty="0" err="1">
                <a:solidFill>
                  <a:srgbClr val="FFFFFF"/>
                </a:solidFill>
                <a:latin typeface="Cambria" pitchFamily="18" charset="0"/>
                <a:ea typeface="Cambria" pitchFamily="18" charset="0"/>
                <a:cs typeface="Noto Sans" panose="020B0502040504020204" pitchFamily="34"/>
              </a:rPr>
              <a:t>Bài</a:t>
            </a:r>
            <a:r>
              <a:rPr lang="en-US" sz="4800" b="1" dirty="0">
                <a:solidFill>
                  <a:srgbClr val="FFFFFF"/>
                </a:solidFill>
                <a:latin typeface="Cambria" pitchFamily="18" charset="0"/>
                <a:ea typeface="Cambria" pitchFamily="18" charset="0"/>
                <a:cs typeface="Noto Sans" panose="020B0502040504020204" pitchFamily="34"/>
              </a:rPr>
              <a:t> </a:t>
            </a:r>
            <a:r>
              <a:rPr lang="en-US" sz="4800" b="1" dirty="0" err="1">
                <a:solidFill>
                  <a:srgbClr val="FFFFFF"/>
                </a:solidFill>
                <a:latin typeface="Cambria" pitchFamily="18" charset="0"/>
                <a:ea typeface="Cambria" pitchFamily="18" charset="0"/>
                <a:cs typeface="Noto Sans" panose="020B0502040504020204" pitchFamily="34"/>
              </a:rPr>
              <a:t>toán</a:t>
            </a:r>
            <a:r>
              <a:rPr lang="en-US" sz="4800" b="1" dirty="0">
                <a:solidFill>
                  <a:srgbClr val="FFFFFF"/>
                </a:solidFill>
                <a:latin typeface="Cambria" pitchFamily="18" charset="0"/>
                <a:ea typeface="Cambria" pitchFamily="18" charset="0"/>
                <a:cs typeface="Noto Sans" panose="020B0502040504020204" pitchFamily="34"/>
              </a:rPr>
              <a:t> </a:t>
            </a:r>
            <a:r>
              <a:rPr lang="en-US" sz="4800" b="1" dirty="0" err="1">
                <a:solidFill>
                  <a:srgbClr val="FFFFFF"/>
                </a:solidFill>
                <a:latin typeface="Cambria" pitchFamily="18" charset="0"/>
                <a:ea typeface="Cambria" pitchFamily="18" charset="0"/>
                <a:cs typeface="Noto Sans" panose="020B0502040504020204" pitchFamily="34"/>
              </a:rPr>
              <a:t>xếp</a:t>
            </a:r>
            <a:r>
              <a:rPr lang="en-US" sz="4800" b="1" dirty="0">
                <a:solidFill>
                  <a:srgbClr val="FFFFFF"/>
                </a:solidFill>
                <a:latin typeface="Cambria" pitchFamily="18" charset="0"/>
                <a:ea typeface="Cambria" pitchFamily="18" charset="0"/>
                <a:cs typeface="Noto Sans" panose="020B0502040504020204" pitchFamily="34"/>
              </a:rPr>
              <a:t> </a:t>
            </a:r>
            <a:r>
              <a:rPr lang="en-US" sz="4800" b="1" dirty="0" err="1">
                <a:solidFill>
                  <a:srgbClr val="FFFFFF"/>
                </a:solidFill>
                <a:latin typeface="Cambria" pitchFamily="18" charset="0"/>
                <a:ea typeface="Cambria" pitchFamily="18" charset="0"/>
                <a:cs typeface="Noto Sans" panose="020B0502040504020204" pitchFamily="34"/>
              </a:rPr>
              <a:t>ba</a:t>
            </a:r>
            <a:r>
              <a:rPr lang="en-US" sz="4800" b="1" dirty="0">
                <a:solidFill>
                  <a:srgbClr val="FFFFFF"/>
                </a:solidFill>
                <a:latin typeface="Cambria" pitchFamily="18" charset="0"/>
                <a:ea typeface="Cambria" pitchFamily="18" charset="0"/>
                <a:cs typeface="Noto Sans" panose="020B0502040504020204" pitchFamily="34"/>
              </a:rPr>
              <a:t> </a:t>
            </a:r>
            <a:r>
              <a:rPr lang="en-US" sz="4800" b="1" dirty="0" err="1">
                <a:solidFill>
                  <a:srgbClr val="FFFFFF"/>
                </a:solidFill>
                <a:latin typeface="Cambria" pitchFamily="18" charset="0"/>
                <a:ea typeface="Cambria" pitchFamily="18" charset="0"/>
                <a:cs typeface="Noto Sans" panose="020B0502040504020204" pitchFamily="34"/>
              </a:rPr>
              <a:t>lô</a:t>
            </a:r>
            <a:r>
              <a:rPr lang="en-US" sz="4800" b="1" dirty="0">
                <a:solidFill>
                  <a:srgbClr val="FFFFFF"/>
                </a:solidFill>
                <a:latin typeface="Cambria" pitchFamily="18" charset="0"/>
                <a:ea typeface="Cambria" pitchFamily="18" charset="0"/>
                <a:cs typeface="Noto Sans" panose="020B0502040504020204" pitchFamily="34"/>
              </a:rPr>
              <a:t> </a:t>
            </a:r>
            <a:r>
              <a:rPr lang="en-US" sz="4800" b="1" dirty="0" err="1">
                <a:solidFill>
                  <a:srgbClr val="FFFFFF"/>
                </a:solidFill>
                <a:latin typeface="Cambria" pitchFamily="18" charset="0"/>
                <a:ea typeface="Cambria" pitchFamily="18" charset="0"/>
                <a:cs typeface="Noto Sans" panose="020B0502040504020204" pitchFamily="34"/>
              </a:rPr>
              <a:t>dạng</a:t>
            </a:r>
            <a:r>
              <a:rPr lang="en-US" sz="4800" b="1" dirty="0">
                <a:solidFill>
                  <a:srgbClr val="FFFFFF"/>
                </a:solidFill>
                <a:latin typeface="Cambria" pitchFamily="18" charset="0"/>
                <a:ea typeface="Cambria" pitchFamily="18" charset="0"/>
                <a:cs typeface="Noto Sans" panose="020B0502040504020204" pitchFamily="34"/>
              </a:rPr>
              <a:t> </a:t>
            </a:r>
            <a:r>
              <a:rPr lang="en-US" sz="4800" b="1" dirty="0" err="1">
                <a:solidFill>
                  <a:srgbClr val="FFFFFF"/>
                </a:solidFill>
                <a:latin typeface="Cambria" pitchFamily="18" charset="0"/>
                <a:ea typeface="Cambria" pitchFamily="18" charset="0"/>
                <a:cs typeface="Noto Sans" panose="020B0502040504020204" pitchFamily="34"/>
              </a:rPr>
              <a:t>phân</a:t>
            </a:r>
            <a:r>
              <a:rPr lang="en-US" sz="4800" b="1" dirty="0">
                <a:solidFill>
                  <a:srgbClr val="FFFFFF"/>
                </a:solidFill>
                <a:latin typeface="Cambria" pitchFamily="18" charset="0"/>
                <a:ea typeface="Cambria" pitchFamily="18" charset="0"/>
                <a:cs typeface="Noto Sans" panose="020B0502040504020204" pitchFamily="34"/>
              </a:rPr>
              <a:t> </a:t>
            </a:r>
            <a:r>
              <a:rPr lang="en-US" sz="4800" b="1" dirty="0" err="1">
                <a:solidFill>
                  <a:srgbClr val="FFFFFF"/>
                </a:solidFill>
                <a:latin typeface="Cambria" pitchFamily="18" charset="0"/>
                <a:ea typeface="Cambria" pitchFamily="18" charset="0"/>
                <a:cs typeface="Noto Sans" panose="020B0502040504020204" pitchFamily="34"/>
              </a:rPr>
              <a:t>số</a:t>
            </a:r>
            <a:endParaRPr lang="en-US" sz="4800" b="1" dirty="0">
              <a:solidFill>
                <a:srgbClr val="FFFFFF"/>
              </a:solidFill>
              <a:latin typeface="Cambria" pitchFamily="18" charset="0"/>
              <a:ea typeface="Cambria" pitchFamily="18" charset="0"/>
              <a:cs typeface="Noto Sans" panose="020B0502040504020204" pitchFamily="34"/>
            </a:endParaRPr>
          </a:p>
        </p:txBody>
      </p:sp>
      <p:sp>
        <p:nvSpPr>
          <p:cNvPr id="3" name="TextBox 2"/>
          <p:cNvSpPr txBox="1"/>
          <p:nvPr/>
        </p:nvSpPr>
        <p:spPr>
          <a:xfrm>
            <a:off x="1297460" y="1717589"/>
            <a:ext cx="5844746" cy="461665"/>
          </a:xfrm>
          <a:prstGeom prst="rect">
            <a:avLst/>
          </a:prstGeom>
          <a:noFill/>
        </p:spPr>
        <p:txBody>
          <a:bodyPr wrap="square" rtlCol="0">
            <a:spAutoFit/>
          </a:bodyPr>
          <a:lstStyle/>
          <a:p>
            <a:r>
              <a:rPr lang="en-US" sz="2400" b="1" dirty="0" err="1">
                <a:solidFill>
                  <a:schemeClr val="bg1"/>
                </a:solidFill>
                <a:latin typeface="Cambria" pitchFamily="18" charset="0"/>
                <a:ea typeface="Cambria" pitchFamily="18" charset="0"/>
              </a:rPr>
              <a:t>Nội</a:t>
            </a:r>
            <a:r>
              <a:rPr lang="en-US" sz="2400" b="1" dirty="0">
                <a:solidFill>
                  <a:schemeClr val="bg1"/>
                </a:solidFill>
                <a:latin typeface="Cambria" pitchFamily="18" charset="0"/>
                <a:ea typeface="Cambria" pitchFamily="18" charset="0"/>
              </a:rPr>
              <a:t> dung </a:t>
            </a:r>
            <a:r>
              <a:rPr lang="en-US" sz="2400" b="1" dirty="0" err="1">
                <a:solidFill>
                  <a:schemeClr val="bg1"/>
                </a:solidFill>
                <a:latin typeface="Cambria" pitchFamily="18" charset="0"/>
                <a:ea typeface="Cambria" pitchFamily="18" charset="0"/>
              </a:rPr>
              <a:t>bài</a:t>
            </a:r>
            <a:r>
              <a:rPr lang="en-US" sz="2400" b="1" dirty="0">
                <a:solidFill>
                  <a:schemeClr val="bg1"/>
                </a:solidFill>
                <a:latin typeface="Cambria" pitchFamily="18" charset="0"/>
                <a:ea typeface="Cambria" pitchFamily="18" charset="0"/>
              </a:rPr>
              <a:t> </a:t>
            </a:r>
            <a:r>
              <a:rPr lang="en-US" sz="2400" b="1" dirty="0" err="1">
                <a:solidFill>
                  <a:schemeClr val="bg1"/>
                </a:solidFill>
                <a:latin typeface="Cambria" pitchFamily="18" charset="0"/>
                <a:ea typeface="Cambria" pitchFamily="18" charset="0"/>
              </a:rPr>
              <a:t>toán</a:t>
            </a:r>
            <a:r>
              <a:rPr lang="en-US" sz="2400" b="1" dirty="0">
                <a:solidFill>
                  <a:schemeClr val="bg1"/>
                </a:solidFill>
                <a:latin typeface="Cambria" pitchFamily="18" charset="0"/>
                <a:ea typeface="Cambria" pitchFamily="18" charset="0"/>
              </a:rPr>
              <a:t>:</a:t>
            </a:r>
            <a:endParaRPr lang="vi-VN" sz="2400" b="1" dirty="0">
              <a:solidFill>
                <a:schemeClr val="bg1"/>
              </a:solidFill>
              <a:latin typeface="Cambria" pitchFamily="18" charset="0"/>
              <a:ea typeface="Cambria" pitchFamily="18" charset="0"/>
            </a:endParaRPr>
          </a:p>
        </p:txBody>
      </p:sp>
      <p:pic>
        <p:nvPicPr>
          <p:cNvPr id="4098" name="Picture 2"/>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556362" y="1425491"/>
            <a:ext cx="730249" cy="73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75037" y="2508422"/>
            <a:ext cx="5560541" cy="2523768"/>
          </a:xfrm>
          <a:prstGeom prst="rect">
            <a:avLst/>
          </a:prstGeom>
          <a:noFill/>
        </p:spPr>
        <p:txBody>
          <a:bodyPr wrap="square" rtlCol="0">
            <a:spAutoFit/>
          </a:bodyPr>
          <a:lstStyle/>
          <a:p>
            <a:pPr algn="just"/>
            <a:r>
              <a:rPr lang="vi-VN" sz="2000" b="1" dirty="0">
                <a:solidFill>
                  <a:schemeClr val="bg1"/>
                </a:solidFill>
                <a:latin typeface="Cambria" pitchFamily="18" charset="0"/>
                <a:ea typeface="Cambria" pitchFamily="18" charset="0"/>
                <a:cs typeface="Calibri" pitchFamily="34" charset="0"/>
              </a:rPr>
              <a:t>Một kẻ trộm đột nhập vào một cửa hiệu tìm thấy N</a:t>
            </a:r>
            <a:r>
              <a:rPr lang="en-US" sz="2000" b="1" dirty="0">
                <a:solidFill>
                  <a:schemeClr val="bg1"/>
                </a:solidFill>
                <a:latin typeface="Cambria" pitchFamily="18" charset="0"/>
                <a:ea typeface="Cambria" pitchFamily="18" charset="0"/>
                <a:cs typeface="Calibri" pitchFamily="34" charset="0"/>
              </a:rPr>
              <a:t> </a:t>
            </a:r>
            <a:r>
              <a:rPr lang="en-US" sz="2000" b="1" dirty="0" err="1">
                <a:solidFill>
                  <a:schemeClr val="bg1"/>
                </a:solidFill>
                <a:latin typeface="Cambria" pitchFamily="18" charset="0"/>
                <a:ea typeface="Cambria" pitchFamily="18" charset="0"/>
                <a:cs typeface="Calibri" pitchFamily="34" charset="0"/>
              </a:rPr>
              <a:t>vật</a:t>
            </a:r>
            <a:r>
              <a:rPr lang="en-US" sz="2000" b="1" dirty="0">
                <a:solidFill>
                  <a:schemeClr val="bg1"/>
                </a:solidFill>
                <a:latin typeface="Cambria" pitchFamily="18" charset="0"/>
                <a:ea typeface="Cambria" pitchFamily="18" charset="0"/>
                <a:cs typeface="Calibri" pitchFamily="34" charset="0"/>
              </a:rPr>
              <a:t> </a:t>
            </a:r>
            <a:r>
              <a:rPr lang="en-US" sz="2000" b="1" dirty="0" err="1">
                <a:solidFill>
                  <a:schemeClr val="bg1"/>
                </a:solidFill>
                <a:latin typeface="Cambria" pitchFamily="18" charset="0"/>
                <a:ea typeface="Cambria" pitchFamily="18" charset="0"/>
                <a:cs typeface="Calibri" pitchFamily="34" charset="0"/>
              </a:rPr>
              <a:t>phẩm</a:t>
            </a:r>
            <a:r>
              <a:rPr lang="vi-VN" sz="2000" b="1" dirty="0">
                <a:solidFill>
                  <a:schemeClr val="bg1"/>
                </a:solidFill>
                <a:latin typeface="Cambria" pitchFamily="18" charset="0"/>
                <a:ea typeface="Cambria" pitchFamily="18" charset="0"/>
                <a:cs typeface="Calibri" pitchFamily="34" charset="0"/>
              </a:rPr>
              <a:t> có trọng lượng (W) và giá trị khác nhau (V), nhưng hắn chỉ có mang theo một cái balo có khả năng chứa trọng lượng tối đa là M. Vậy kẻ trộm nên bỏ vào balo những </a:t>
            </a:r>
            <a:r>
              <a:rPr lang="en-US" sz="2000" b="1" dirty="0" err="1">
                <a:solidFill>
                  <a:schemeClr val="bg1"/>
                </a:solidFill>
                <a:latin typeface="Cambria" pitchFamily="18" charset="0"/>
                <a:ea typeface="Cambria" pitchFamily="18" charset="0"/>
                <a:cs typeface="Calibri" pitchFamily="34" charset="0"/>
              </a:rPr>
              <a:t>vật</a:t>
            </a:r>
            <a:r>
              <a:rPr lang="vi-VN" sz="2000" b="1" dirty="0">
                <a:solidFill>
                  <a:schemeClr val="bg1"/>
                </a:solidFill>
                <a:latin typeface="Cambria" pitchFamily="18" charset="0"/>
                <a:ea typeface="Cambria" pitchFamily="18" charset="0"/>
                <a:cs typeface="Calibri" pitchFamily="34" charset="0"/>
              </a:rPr>
              <a:t> nào và để đ</a:t>
            </a:r>
            <a:r>
              <a:rPr lang="en-US" sz="2000" b="1" dirty="0" err="1">
                <a:solidFill>
                  <a:schemeClr val="bg1"/>
                </a:solidFill>
                <a:latin typeface="Cambria" pitchFamily="18" charset="0"/>
                <a:ea typeface="Cambria" pitchFamily="18" charset="0"/>
                <a:cs typeface="Calibri" pitchFamily="34" charset="0"/>
              </a:rPr>
              <a:t>ạt</a:t>
            </a:r>
            <a:r>
              <a:rPr lang="vi-VN" sz="2000" b="1" dirty="0">
                <a:solidFill>
                  <a:schemeClr val="bg1"/>
                </a:solidFill>
                <a:latin typeface="Cambria" pitchFamily="18" charset="0"/>
                <a:ea typeface="Cambria" pitchFamily="18" charset="0"/>
                <a:cs typeface="Calibri" pitchFamily="34" charset="0"/>
              </a:rPr>
              <a:t> giá trị cao nhất mà hắn có thể mang theo được</a:t>
            </a:r>
            <a:endParaRPr lang="en-US" sz="2000" b="1" dirty="0">
              <a:solidFill>
                <a:schemeClr val="bg1"/>
              </a:solidFill>
              <a:latin typeface="Cambria" pitchFamily="18" charset="0"/>
              <a:ea typeface="Cambria" pitchFamily="18" charset="0"/>
              <a:cs typeface="Calibri" pitchFamily="34" charset="0"/>
            </a:endParaRPr>
          </a:p>
          <a:p>
            <a:pPr algn="just"/>
            <a:endParaRPr lang="vi-VN" dirty="0">
              <a:solidFill>
                <a:schemeClr val="bg1"/>
              </a:solidFill>
              <a:latin typeface="Cambria" pitchFamily="18" charset="0"/>
              <a:ea typeface="Cambria" pitchFamily="18" charset="0"/>
            </a:endParaRPr>
          </a:p>
        </p:txBody>
      </p:sp>
      <p:pic>
        <p:nvPicPr>
          <p:cNvPr id="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5707" y="1948421"/>
            <a:ext cx="4547287" cy="4077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075036" y="5291861"/>
            <a:ext cx="5560541" cy="1323439"/>
          </a:xfrm>
          <a:prstGeom prst="rect">
            <a:avLst/>
          </a:prstGeom>
          <a:noFill/>
        </p:spPr>
        <p:txBody>
          <a:bodyPr wrap="square" rtlCol="0">
            <a:spAutoFit/>
          </a:bodyPr>
          <a:lstStyle/>
          <a:p>
            <a:pPr algn="just"/>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Với</a:t>
            </a:r>
            <a:r>
              <a:rPr lang="en-US" sz="2000" b="1" dirty="0">
                <a:solidFill>
                  <a:schemeClr val="bg1"/>
                </a:solidFill>
                <a:latin typeface="Cambria" pitchFamily="18" charset="0"/>
                <a:ea typeface="Cambria" pitchFamily="18" charset="0"/>
              </a:rPr>
              <a:t> b</a:t>
            </a:r>
            <a:r>
              <a:rPr lang="vi-VN" sz="2000" b="1" dirty="0">
                <a:solidFill>
                  <a:schemeClr val="bg1"/>
                </a:solidFill>
                <a:latin typeface="Cambria" pitchFamily="18" charset="0"/>
                <a:ea typeface="Cambria" pitchFamily="18" charset="0"/>
              </a:rPr>
              <a:t>ài toán xếp balo ở dạng phân số thì mỗi loại</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vật</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phẩm</a:t>
            </a:r>
            <a:r>
              <a:rPr lang="en-US" sz="2000" b="1" dirty="0">
                <a:solidFill>
                  <a:schemeClr val="bg1"/>
                </a:solidFill>
                <a:latin typeface="Cambria" pitchFamily="18" charset="0"/>
                <a:ea typeface="Cambria" pitchFamily="18" charset="0"/>
              </a:rPr>
              <a:t> </a:t>
            </a:r>
            <a:r>
              <a:rPr lang="vi-VN" sz="2000" b="1" dirty="0">
                <a:solidFill>
                  <a:schemeClr val="bg1"/>
                </a:solidFill>
                <a:latin typeface="Cambria" pitchFamily="18" charset="0"/>
                <a:ea typeface="Cambria" pitchFamily="18" charset="0"/>
              </a:rPr>
              <a:t>, ta có thể chọn một phần của nó.</a:t>
            </a:r>
          </a:p>
          <a:p>
            <a:endParaRPr lang="vi-VN" sz="2000" b="1" dirty="0">
              <a:solidFill>
                <a:schemeClr val="bg1"/>
              </a:solidFill>
              <a:latin typeface="Cambria" pitchFamily="18" charset="0"/>
              <a:ea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5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250"/>
                                        <p:tgtEl>
                                          <p:spTgt spid="409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5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par>
                                <p:cTn id="22" presetID="10" presetClass="entr" presetSubtype="0"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87722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509329" y="504612"/>
            <a:ext cx="6101884" cy="830997"/>
          </a:xfrm>
          <a:prstGeom prst="rect">
            <a:avLst/>
          </a:prstGeom>
          <a:noFill/>
        </p:spPr>
        <p:txBody>
          <a:bodyPr wrap="square" rtlCol="0">
            <a:spAutoFit/>
          </a:bodyPr>
          <a:lstStyle/>
          <a:p>
            <a:pPr>
              <a:defRPr/>
            </a:pPr>
            <a:r>
              <a:rPr lang="en-US" sz="4800" b="1" dirty="0" err="1">
                <a:solidFill>
                  <a:srgbClr val="FFFFFF"/>
                </a:solidFill>
                <a:latin typeface="Cambria" pitchFamily="18" charset="0"/>
                <a:ea typeface="Cambria" pitchFamily="18" charset="0"/>
                <a:cs typeface="Noto Sans Disp ExtBd" panose="020B0902040504020204" pitchFamily="34"/>
              </a:rPr>
              <a:t>Nhóm</a:t>
            </a:r>
            <a:r>
              <a:rPr lang="en-US" sz="4800" b="1" dirty="0">
                <a:solidFill>
                  <a:srgbClr val="FFFFFF"/>
                </a:solidFill>
                <a:latin typeface="Cambria" pitchFamily="18" charset="0"/>
                <a:ea typeface="Cambria" pitchFamily="18" charset="0"/>
                <a:cs typeface="Noto Sans Disp ExtBd" panose="020B0902040504020204" pitchFamily="34"/>
              </a:rPr>
              <a:t> 12</a:t>
            </a:r>
            <a:endParaRPr lang="ru-RU" sz="4800" b="1" dirty="0">
              <a:solidFill>
                <a:srgbClr val="FFFFFF"/>
              </a:solidFill>
              <a:latin typeface="Cambria" pitchFamily="18" charset="0"/>
              <a:ea typeface="Cambria" pitchFamily="18" charset="0"/>
              <a:cs typeface="Noto Sans Disp ExtBd" panose="020B0902040504020204" pitchFamily="34"/>
            </a:endParaRPr>
          </a:p>
        </p:txBody>
      </p:sp>
      <p:sp>
        <p:nvSpPr>
          <p:cNvPr id="2" name="TextBox 1"/>
          <p:cNvSpPr txBox="1"/>
          <p:nvPr/>
        </p:nvSpPr>
        <p:spPr>
          <a:xfrm>
            <a:off x="902043" y="2286000"/>
            <a:ext cx="10194325" cy="3108543"/>
          </a:xfrm>
          <a:prstGeom prst="rect">
            <a:avLst/>
          </a:prstGeom>
          <a:noFill/>
        </p:spPr>
        <p:txBody>
          <a:bodyPr wrap="square" rtlCol="0">
            <a:spAutoFit/>
          </a:bodyPr>
          <a:lstStyle/>
          <a:p>
            <a:r>
              <a:rPr lang="en-US" sz="2800" dirty="0" err="1">
                <a:solidFill>
                  <a:schemeClr val="bg1"/>
                </a:solidFill>
                <a:latin typeface="Cambria" pitchFamily="18" charset="0"/>
                <a:ea typeface="Cambria" pitchFamily="18" charset="0"/>
              </a:rPr>
              <a:t>Danh</a:t>
            </a:r>
            <a:r>
              <a:rPr lang="en-US" sz="2800" dirty="0">
                <a:solidFill>
                  <a:schemeClr val="bg1"/>
                </a:solidFill>
                <a:latin typeface="Cambria" pitchFamily="18" charset="0"/>
                <a:ea typeface="Cambria" pitchFamily="18" charset="0"/>
              </a:rPr>
              <a:t> </a:t>
            </a:r>
            <a:r>
              <a:rPr lang="en-US" sz="2800" dirty="0" err="1">
                <a:solidFill>
                  <a:schemeClr val="bg1"/>
                </a:solidFill>
                <a:latin typeface="Cambria" pitchFamily="18" charset="0"/>
                <a:ea typeface="Cambria" pitchFamily="18" charset="0"/>
              </a:rPr>
              <a:t>sách</a:t>
            </a:r>
            <a:r>
              <a:rPr lang="en-US" sz="2800" dirty="0">
                <a:solidFill>
                  <a:schemeClr val="bg1"/>
                </a:solidFill>
                <a:latin typeface="Cambria" pitchFamily="18" charset="0"/>
                <a:ea typeface="Cambria" pitchFamily="18" charset="0"/>
              </a:rPr>
              <a:t> </a:t>
            </a:r>
            <a:r>
              <a:rPr lang="en-US" sz="2800" dirty="0" err="1">
                <a:solidFill>
                  <a:schemeClr val="bg1"/>
                </a:solidFill>
                <a:latin typeface="Cambria" pitchFamily="18" charset="0"/>
                <a:ea typeface="Cambria" pitchFamily="18" charset="0"/>
              </a:rPr>
              <a:t>thành</a:t>
            </a:r>
            <a:r>
              <a:rPr lang="en-US" sz="2800" dirty="0">
                <a:solidFill>
                  <a:schemeClr val="bg1"/>
                </a:solidFill>
                <a:latin typeface="Cambria" pitchFamily="18" charset="0"/>
                <a:ea typeface="Cambria" pitchFamily="18" charset="0"/>
              </a:rPr>
              <a:t> </a:t>
            </a:r>
            <a:r>
              <a:rPr lang="en-US" sz="2800" dirty="0" err="1">
                <a:solidFill>
                  <a:schemeClr val="bg1"/>
                </a:solidFill>
                <a:latin typeface="Cambria" pitchFamily="18" charset="0"/>
                <a:ea typeface="Cambria" pitchFamily="18" charset="0"/>
              </a:rPr>
              <a:t>viên</a:t>
            </a:r>
            <a:r>
              <a:rPr lang="en-US" sz="2800" dirty="0">
                <a:solidFill>
                  <a:schemeClr val="bg1"/>
                </a:solidFill>
                <a:latin typeface="Cambria" pitchFamily="18" charset="0"/>
                <a:ea typeface="Cambria" pitchFamily="18" charset="0"/>
              </a:rPr>
              <a:t>:</a:t>
            </a:r>
          </a:p>
          <a:p>
            <a:endParaRPr lang="en-US" sz="2800" dirty="0">
              <a:solidFill>
                <a:schemeClr val="bg1"/>
              </a:solidFill>
              <a:latin typeface="Cambria" pitchFamily="18" charset="0"/>
              <a:ea typeface="Cambria" pitchFamily="18" charset="0"/>
            </a:endParaRPr>
          </a:p>
          <a:p>
            <a:r>
              <a:rPr lang="en-US" sz="2800" dirty="0" err="1">
                <a:solidFill>
                  <a:schemeClr val="bg1"/>
                </a:solidFill>
                <a:latin typeface="Cambria" pitchFamily="18" charset="0"/>
                <a:ea typeface="Cambria" pitchFamily="18" charset="0"/>
              </a:rPr>
              <a:t>Bá</a:t>
            </a:r>
            <a:r>
              <a:rPr lang="en-US" sz="2800" dirty="0">
                <a:solidFill>
                  <a:schemeClr val="bg1"/>
                </a:solidFill>
                <a:latin typeface="Cambria" pitchFamily="18" charset="0"/>
                <a:ea typeface="Cambria" pitchFamily="18" charset="0"/>
              </a:rPr>
              <a:t> </a:t>
            </a:r>
            <a:r>
              <a:rPr lang="en-US" sz="2800" dirty="0" err="1">
                <a:solidFill>
                  <a:schemeClr val="bg1"/>
                </a:solidFill>
                <a:latin typeface="Cambria" pitchFamily="18" charset="0"/>
                <a:ea typeface="Cambria" pitchFamily="18" charset="0"/>
              </a:rPr>
              <a:t>Hoàng</a:t>
            </a:r>
            <a:r>
              <a:rPr lang="en-US" sz="2800" dirty="0">
                <a:solidFill>
                  <a:schemeClr val="bg1"/>
                </a:solidFill>
                <a:latin typeface="Cambria" pitchFamily="18" charset="0"/>
                <a:ea typeface="Cambria" pitchFamily="18" charset="0"/>
              </a:rPr>
              <a:t> </a:t>
            </a:r>
            <a:r>
              <a:rPr lang="en-US" sz="2800" dirty="0" err="1">
                <a:solidFill>
                  <a:schemeClr val="bg1"/>
                </a:solidFill>
                <a:latin typeface="Cambria" pitchFamily="18" charset="0"/>
                <a:ea typeface="Cambria" pitchFamily="18" charset="0"/>
              </a:rPr>
              <a:t>Lân</a:t>
            </a:r>
            <a:r>
              <a:rPr lang="en-US" sz="2800" dirty="0">
                <a:solidFill>
                  <a:schemeClr val="bg1"/>
                </a:solidFill>
                <a:latin typeface="Cambria" pitchFamily="18" charset="0"/>
                <a:ea typeface="Cambria" pitchFamily="18" charset="0"/>
              </a:rPr>
              <a:t> </a:t>
            </a:r>
          </a:p>
          <a:p>
            <a:r>
              <a:rPr lang="en-US" sz="2800" dirty="0" err="1">
                <a:solidFill>
                  <a:schemeClr val="bg1"/>
                </a:solidFill>
                <a:latin typeface="Cambria" pitchFamily="18" charset="0"/>
                <a:ea typeface="Cambria" pitchFamily="18" charset="0"/>
              </a:rPr>
              <a:t>Nguyễn</a:t>
            </a:r>
            <a:r>
              <a:rPr lang="en-US" sz="2800" dirty="0">
                <a:solidFill>
                  <a:schemeClr val="bg1"/>
                </a:solidFill>
                <a:latin typeface="Cambria" pitchFamily="18" charset="0"/>
                <a:ea typeface="Cambria" pitchFamily="18" charset="0"/>
              </a:rPr>
              <a:t> Thu </a:t>
            </a:r>
            <a:r>
              <a:rPr lang="en-US" sz="2800" dirty="0" err="1">
                <a:solidFill>
                  <a:schemeClr val="bg1"/>
                </a:solidFill>
                <a:latin typeface="Cambria" pitchFamily="18" charset="0"/>
                <a:ea typeface="Cambria" pitchFamily="18" charset="0"/>
              </a:rPr>
              <a:t>Ngân</a:t>
            </a:r>
            <a:endParaRPr lang="en-US" sz="2800" dirty="0">
              <a:solidFill>
                <a:schemeClr val="bg1"/>
              </a:solidFill>
              <a:latin typeface="Cambria" pitchFamily="18" charset="0"/>
              <a:ea typeface="Cambria" pitchFamily="18" charset="0"/>
            </a:endParaRPr>
          </a:p>
          <a:p>
            <a:endParaRPr lang="en-US" sz="2800" dirty="0">
              <a:solidFill>
                <a:schemeClr val="bg1"/>
              </a:solidFill>
              <a:latin typeface="Cambria" pitchFamily="18" charset="0"/>
              <a:ea typeface="Cambria" pitchFamily="18" charset="0"/>
            </a:endParaRPr>
          </a:p>
          <a:p>
            <a:endParaRPr lang="en-US" sz="2800" dirty="0">
              <a:solidFill>
                <a:schemeClr val="bg1"/>
              </a:solidFill>
              <a:latin typeface="Cambria" pitchFamily="18" charset="0"/>
              <a:ea typeface="Cambria" pitchFamily="18" charset="0"/>
            </a:endParaRPr>
          </a:p>
          <a:p>
            <a:endParaRPr lang="vi-VN" sz="2800" dirty="0">
              <a:solidFill>
                <a:schemeClr val="bg1"/>
              </a:solidFill>
              <a:latin typeface="Cambria" pitchFamily="18" charset="0"/>
              <a:ea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25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5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Box 126"/>
          <p:cNvSpPr txBox="1"/>
          <p:nvPr/>
        </p:nvSpPr>
        <p:spPr>
          <a:xfrm>
            <a:off x="729050" y="366246"/>
            <a:ext cx="10346782" cy="830997"/>
          </a:xfrm>
          <a:prstGeom prst="rect">
            <a:avLst/>
          </a:prstGeom>
          <a:noFill/>
        </p:spPr>
        <p:txBody>
          <a:bodyPr wrap="square" rtlCol="0">
            <a:spAutoFit/>
          </a:bodyPr>
          <a:lstStyle/>
          <a:p>
            <a:pPr algn="ctr">
              <a:defRPr/>
            </a:pP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3.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Bài</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toán</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xếp</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ba</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lô</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dạng</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phân</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số</a:t>
            </a:r>
            <a:endParaRPr lang="en-US" sz="48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56" name="Oval 55"/>
          <p:cNvSpPr/>
          <p:nvPr/>
        </p:nvSpPr>
        <p:spPr>
          <a:xfrm>
            <a:off x="571371" y="5673371"/>
            <a:ext cx="3385751" cy="298637"/>
          </a:xfrm>
          <a:prstGeom prst="ellipse">
            <a:avLst/>
          </a:prstGeom>
          <a:solidFill>
            <a:schemeClr val="tx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pic>
        <p:nvPicPr>
          <p:cNvPr id="5123" name="Picture 3"/>
          <p:cNvPicPr>
            <a:picLocks noChangeAspect="1" noChangeArrowheads="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flipV="1">
            <a:off x="914401" y="1986063"/>
            <a:ext cx="2699692" cy="32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707924" y="1428662"/>
            <a:ext cx="6623222" cy="5463034"/>
          </a:xfrm>
          <a:prstGeom prst="rect">
            <a:avLst/>
          </a:prstGeom>
          <a:noFill/>
        </p:spPr>
        <p:txBody>
          <a:bodyPr wrap="square" rtlCol="0">
            <a:spAutoFit/>
          </a:bodyPr>
          <a:lstStyle/>
          <a:p>
            <a:r>
              <a:rPr lang="en-US" sz="2400" b="1" dirty="0">
                <a:solidFill>
                  <a:schemeClr val="bg1"/>
                </a:solidFill>
                <a:latin typeface="Cambria" pitchFamily="18" charset="0"/>
                <a:ea typeface="Cambria" pitchFamily="18" charset="0"/>
              </a:rPr>
              <a:t>Ý </a:t>
            </a:r>
            <a:r>
              <a:rPr lang="en-US" sz="2400" b="1" dirty="0" err="1">
                <a:solidFill>
                  <a:schemeClr val="bg1"/>
                </a:solidFill>
                <a:latin typeface="Cambria" pitchFamily="18" charset="0"/>
                <a:ea typeface="Cambria" pitchFamily="18" charset="0"/>
              </a:rPr>
              <a:t>tưởng</a:t>
            </a:r>
            <a:r>
              <a:rPr lang="en-US" sz="2400" b="1" dirty="0">
                <a:solidFill>
                  <a:schemeClr val="bg1"/>
                </a:solidFill>
                <a:latin typeface="Cambria" pitchFamily="18" charset="0"/>
                <a:ea typeface="Cambria" pitchFamily="18" charset="0"/>
              </a:rPr>
              <a:t>:</a:t>
            </a:r>
          </a:p>
          <a:p>
            <a:endParaRPr lang="en-US" sz="1900" b="1" dirty="0">
              <a:solidFill>
                <a:schemeClr val="bg1"/>
              </a:solidFill>
              <a:latin typeface="Cambria" pitchFamily="18" charset="0"/>
              <a:ea typeface="Cambria" pitchFamily="18" charset="0"/>
            </a:endParaRPr>
          </a:p>
          <a:p>
            <a:pPr marL="285750" indent="-285750">
              <a:buFont typeface="Arial" charset="0"/>
              <a:buChar char="•"/>
            </a:pPr>
            <a:r>
              <a:rPr lang="en-US" b="1" dirty="0">
                <a:solidFill>
                  <a:schemeClr val="bg1"/>
                </a:solidFill>
                <a:latin typeface="Cambria" pitchFamily="18" charset="0"/>
                <a:ea typeface="Cambria" pitchFamily="18" charset="0"/>
              </a:rPr>
              <a:t>Input:</a:t>
            </a:r>
          </a:p>
          <a:p>
            <a:pPr marL="285750" indent="-285750">
              <a:buFontTx/>
              <a:buChar char="-"/>
            </a:pPr>
            <a:r>
              <a:rPr lang="en-US" dirty="0" err="1">
                <a:solidFill>
                  <a:schemeClr val="bg1"/>
                </a:solidFill>
                <a:latin typeface="Cambria" pitchFamily="18" charset="0"/>
                <a:ea typeface="Cambria" pitchFamily="18" charset="0"/>
              </a:rPr>
              <a:t>Số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đồ</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a:t>
            </a:r>
          </a:p>
          <a:p>
            <a:pPr marL="285750" indent="-285750">
              <a:buFontTx/>
              <a:buChar char="-"/>
            </a:pPr>
            <a:r>
              <a:rPr lang="en-US" dirty="0" err="1">
                <a:solidFill>
                  <a:schemeClr val="bg1"/>
                </a:solidFill>
                <a:latin typeface="Cambria" pitchFamily="18" charset="0"/>
                <a:ea typeface="Cambria" pitchFamily="18" charset="0"/>
              </a:rPr>
              <a:t>Khối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trị</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a:t>
            </a:r>
          </a:p>
          <a:p>
            <a:pPr marL="285750" indent="-285750">
              <a:buFontTx/>
              <a:buChar char="-"/>
            </a:pPr>
            <a:r>
              <a:rPr lang="en-US" dirty="0" err="1">
                <a:solidFill>
                  <a:schemeClr val="bg1"/>
                </a:solidFill>
                <a:latin typeface="Cambria" pitchFamily="18" charset="0"/>
                <a:ea typeface="Cambria" pitchFamily="18" charset="0"/>
              </a:rPr>
              <a:t>Sức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chứa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balo</a:t>
            </a:r>
            <a:r>
              <a:rPr lang="en-US" dirty="0">
                <a:solidFill>
                  <a:schemeClr val="bg1"/>
                </a:solidFill>
                <a:latin typeface="Cambria" pitchFamily="18" charset="0"/>
                <a:ea typeface="Cambria" pitchFamily="18" charset="0"/>
              </a:rPr>
              <a:t>.</a:t>
            </a:r>
          </a:p>
          <a:p>
            <a:endParaRPr lang="en-US" dirty="0">
              <a:solidFill>
                <a:schemeClr val="bg1"/>
              </a:solidFill>
              <a:latin typeface="Cambria" pitchFamily="18" charset="0"/>
              <a:ea typeface="Cambria" pitchFamily="18" charset="0"/>
            </a:endParaRPr>
          </a:p>
          <a:p>
            <a:pPr marL="285750" indent="-285750">
              <a:buFont typeface="Arial" charset="0"/>
              <a:buChar char="•"/>
            </a:pPr>
            <a:r>
              <a:rPr lang="en-US" b="1" dirty="0">
                <a:solidFill>
                  <a:schemeClr val="bg1"/>
                </a:solidFill>
                <a:latin typeface="Cambria" pitchFamily="18" charset="0"/>
                <a:ea typeface="Cambria" pitchFamily="18" charset="0"/>
              </a:rPr>
              <a:t>Output:  </a:t>
            </a:r>
            <a:r>
              <a:rPr lang="en-US" dirty="0" err="1">
                <a:solidFill>
                  <a:schemeClr val="bg1"/>
                </a:solidFill>
                <a:latin typeface="Cambria" pitchFamily="18" charset="0"/>
                <a:ea typeface="Cambria" pitchFamily="18" charset="0"/>
              </a:rPr>
              <a:t>Tổng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trị</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đồ</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tương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ứng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sức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chứa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balo</a:t>
            </a:r>
            <a:r>
              <a:rPr lang="en-US" dirty="0">
                <a:solidFill>
                  <a:schemeClr val="bg1"/>
                </a:solidFill>
                <a:latin typeface="Cambria" pitchFamily="18" charset="0"/>
                <a:ea typeface="Cambria" pitchFamily="18" charset="0"/>
              </a:rPr>
              <a:t>.</a:t>
            </a:r>
          </a:p>
          <a:p>
            <a:pPr marL="285750" indent="-285750">
              <a:buFont typeface="Arial" charset="0"/>
              <a:buChar char="•"/>
            </a:pPr>
            <a:endParaRPr lang="en-US" b="1" dirty="0">
              <a:solidFill>
                <a:schemeClr val="bg1"/>
              </a:solidFill>
              <a:latin typeface="Cambria" pitchFamily="18" charset="0"/>
              <a:ea typeface="Cambria" pitchFamily="18" charset="0"/>
            </a:endParaRPr>
          </a:p>
          <a:p>
            <a:pPr marL="285750" indent="-285750" algn="just">
              <a:buFont typeface="Arial" charset="0"/>
              <a:buChar char="•"/>
            </a:pPr>
            <a:endParaRPr lang="en-US" b="1" dirty="0">
              <a:solidFill>
                <a:schemeClr val="bg1"/>
              </a:solidFill>
              <a:latin typeface="Cambria" pitchFamily="18" charset="0"/>
              <a:ea typeface="Cambria" pitchFamily="18" charset="0"/>
            </a:endParaRPr>
          </a:p>
          <a:p>
            <a:pPr algn="just"/>
            <a:r>
              <a:rPr lang="vi-VN" b="1" dirty="0">
                <a:solidFill>
                  <a:schemeClr val="bg1"/>
                </a:solidFill>
                <a:latin typeface="Cambria" pitchFamily="18" charset="0"/>
                <a:ea typeface="Cambria" pitchFamily="18" charset="0"/>
                <a:cs typeface="Calibri" pitchFamily="34" charset="0"/>
              </a:rPr>
              <a:t>Theo yêu cầu của bài toán thì ta</a:t>
            </a:r>
            <a:r>
              <a:rPr lang="en-US" b="1" dirty="0">
                <a:solidFill>
                  <a:schemeClr val="bg1"/>
                </a:solidFill>
                <a:latin typeface="Cambria" pitchFamily="18" charset="0"/>
                <a:ea typeface="Cambria" pitchFamily="18" charset="0"/>
                <a:cs typeface="Calibri" pitchFamily="34" charset="0"/>
              </a:rPr>
              <a:t> </a:t>
            </a:r>
            <a:r>
              <a:rPr lang="en-US" b="1" dirty="0" err="1">
                <a:solidFill>
                  <a:schemeClr val="bg1"/>
                </a:solidFill>
                <a:latin typeface="Cambria" pitchFamily="18" charset="0"/>
                <a:ea typeface="Cambria" pitchFamily="18" charset="0"/>
                <a:cs typeface="Calibri" pitchFamily="34" charset="0"/>
              </a:rPr>
              <a:t>cần</a:t>
            </a:r>
            <a:r>
              <a:rPr lang="en-US" b="1" dirty="0">
                <a:solidFill>
                  <a:schemeClr val="bg1"/>
                </a:solidFill>
                <a:latin typeface="Cambria" pitchFamily="18" charset="0"/>
                <a:ea typeface="Cambria" pitchFamily="18" charset="0"/>
                <a:cs typeface="Calibri" pitchFamily="34" charset="0"/>
              </a:rPr>
              <a:t> </a:t>
            </a:r>
            <a:r>
              <a:rPr lang="en-US" b="1" dirty="0" err="1">
                <a:solidFill>
                  <a:schemeClr val="bg1"/>
                </a:solidFill>
                <a:latin typeface="Cambria" pitchFamily="18" charset="0"/>
                <a:ea typeface="Cambria" pitchFamily="18" charset="0"/>
                <a:cs typeface="Calibri" pitchFamily="34" charset="0"/>
              </a:rPr>
              <a:t>quan</a:t>
            </a:r>
            <a:r>
              <a:rPr lang="en-US" b="1" dirty="0">
                <a:solidFill>
                  <a:schemeClr val="bg1"/>
                </a:solidFill>
                <a:latin typeface="Cambria" pitchFamily="18" charset="0"/>
                <a:ea typeface="Cambria" pitchFamily="18" charset="0"/>
                <a:cs typeface="Calibri" pitchFamily="34" charset="0"/>
              </a:rPr>
              <a:t> </a:t>
            </a:r>
            <a:r>
              <a:rPr lang="en-US" b="1" dirty="0" err="1">
                <a:solidFill>
                  <a:schemeClr val="bg1"/>
                </a:solidFill>
                <a:latin typeface="Cambria" pitchFamily="18" charset="0"/>
                <a:ea typeface="Cambria" pitchFamily="18" charset="0"/>
                <a:cs typeface="Calibri" pitchFamily="34" charset="0"/>
              </a:rPr>
              <a:t>tâm</a:t>
            </a:r>
            <a:r>
              <a:rPr lang="en-US" b="1" dirty="0">
                <a:solidFill>
                  <a:schemeClr val="bg1"/>
                </a:solidFill>
                <a:latin typeface="Cambria" pitchFamily="18" charset="0"/>
                <a:ea typeface="Cambria" pitchFamily="18" charset="0"/>
                <a:cs typeface="Calibri" pitchFamily="34" charset="0"/>
              </a:rPr>
              <a:t> </a:t>
            </a:r>
            <a:r>
              <a:rPr lang="en-US" b="1" dirty="0" err="1">
                <a:solidFill>
                  <a:schemeClr val="bg1"/>
                </a:solidFill>
                <a:latin typeface="Cambria" pitchFamily="18" charset="0"/>
                <a:ea typeface="Cambria" pitchFamily="18" charset="0"/>
                <a:cs typeface="Calibri" pitchFamily="34" charset="0"/>
              </a:rPr>
              <a:t>những</a:t>
            </a:r>
            <a:r>
              <a:rPr lang="vi-VN" b="1" dirty="0">
                <a:solidFill>
                  <a:schemeClr val="bg1"/>
                </a:solidFill>
                <a:latin typeface="Cambria" pitchFamily="18" charset="0"/>
                <a:ea typeface="Cambria" pitchFamily="18" charset="0"/>
                <a:cs typeface="Calibri" pitchFamily="34" charset="0"/>
              </a:rPr>
              <a:t> vật</a:t>
            </a:r>
            <a:r>
              <a:rPr lang="en-US" b="1" dirty="0">
                <a:solidFill>
                  <a:schemeClr val="bg1"/>
                </a:solidFill>
                <a:latin typeface="Cambria" pitchFamily="18" charset="0"/>
                <a:ea typeface="Cambria" pitchFamily="18" charset="0"/>
                <a:cs typeface="Calibri" pitchFamily="34" charset="0"/>
              </a:rPr>
              <a:t> </a:t>
            </a:r>
            <a:r>
              <a:rPr lang="en-US" b="1" dirty="0" err="1">
                <a:solidFill>
                  <a:schemeClr val="bg1"/>
                </a:solidFill>
                <a:latin typeface="Cambria" pitchFamily="18" charset="0"/>
                <a:ea typeface="Cambria" pitchFamily="18" charset="0"/>
                <a:cs typeface="Calibri" pitchFamily="34" charset="0"/>
              </a:rPr>
              <a:t>phẩm</a:t>
            </a:r>
            <a:r>
              <a:rPr lang="vi-VN" b="1" dirty="0">
                <a:solidFill>
                  <a:schemeClr val="bg1"/>
                </a:solidFill>
                <a:latin typeface="Cambria" pitchFamily="18" charset="0"/>
                <a:ea typeface="Cambria" pitchFamily="18" charset="0"/>
                <a:cs typeface="Calibri" pitchFamily="34" charset="0"/>
              </a:rPr>
              <a:t> có giá trị cao mà trọng lượng lại nhỏ để sao cho có thể mang được nhiều “đồ quý”, sẽ là hợp lý khi ta quan tâm đến yếu tố “đơn giá” của từng loại vật</a:t>
            </a:r>
            <a:r>
              <a:rPr lang="en-US" b="1" dirty="0">
                <a:solidFill>
                  <a:schemeClr val="bg1"/>
                </a:solidFill>
                <a:latin typeface="Cambria" pitchFamily="18" charset="0"/>
                <a:ea typeface="Cambria" pitchFamily="18" charset="0"/>
                <a:cs typeface="Calibri" pitchFamily="34" charset="0"/>
              </a:rPr>
              <a:t> </a:t>
            </a:r>
            <a:r>
              <a:rPr lang="en-US" b="1" dirty="0" err="1">
                <a:solidFill>
                  <a:schemeClr val="bg1"/>
                </a:solidFill>
                <a:latin typeface="Cambria" pitchFamily="18" charset="0"/>
                <a:ea typeface="Cambria" pitchFamily="18" charset="0"/>
                <a:cs typeface="Calibri" pitchFamily="34" charset="0"/>
              </a:rPr>
              <a:t>phẩm</a:t>
            </a:r>
            <a:r>
              <a:rPr lang="vi-VN" b="1" dirty="0">
                <a:solidFill>
                  <a:schemeClr val="bg1"/>
                </a:solidFill>
                <a:latin typeface="Cambria" pitchFamily="18" charset="0"/>
                <a:ea typeface="Cambria" pitchFamily="18" charset="0"/>
                <a:cs typeface="Calibri" pitchFamily="34" charset="0"/>
              </a:rPr>
              <a:t> tức là tỷ lệ                   giá trị /trọng lượng.  Đơn giá càng cao thì đồ càng quý.</a:t>
            </a:r>
            <a:endParaRPr lang="en-US" b="1" dirty="0">
              <a:solidFill>
                <a:schemeClr val="bg1"/>
              </a:solidFill>
              <a:latin typeface="Cambria" pitchFamily="18" charset="0"/>
              <a:ea typeface="Cambria" pitchFamily="18" charset="0"/>
              <a:cs typeface="Calibri" pitchFamily="34" charset="0"/>
            </a:endParaRPr>
          </a:p>
          <a:p>
            <a:pPr algn="just"/>
            <a:endParaRPr lang="en-US" dirty="0">
              <a:solidFill>
                <a:schemeClr val="bg1"/>
              </a:solidFill>
            </a:endParaRPr>
          </a:p>
          <a:p>
            <a:pPr algn="just"/>
            <a:endParaRPr lang="en-US" dirty="0">
              <a:solidFill>
                <a:schemeClr val="bg1"/>
              </a:solidFill>
              <a:latin typeface="Cambria" pitchFamily="18" charset="0"/>
              <a:ea typeface="Cambria" pitchFamily="18" charset="0"/>
            </a:endParaRPr>
          </a:p>
          <a:p>
            <a:pPr algn="just"/>
            <a:endParaRPr lang="en-US" dirty="0">
              <a:solidFill>
                <a:schemeClr val="bg1"/>
              </a:solidFill>
              <a:latin typeface="Cambria" pitchFamily="18" charset="0"/>
              <a:ea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25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3"/>
                                        </p:tgtEl>
                                        <p:attrNameLst>
                                          <p:attrName>style.visibility</p:attrName>
                                        </p:attrNameLst>
                                      </p:cBhvr>
                                      <p:to>
                                        <p:strVal val="visible"/>
                                      </p:to>
                                    </p:set>
                                    <p:animEffect transition="in" filter="fade">
                                      <p:cBhvr>
                                        <p:cTn id="12" dur="250"/>
                                        <p:tgtEl>
                                          <p:spTgt spid="51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250"/>
                                        <p:tgtEl>
                                          <p:spTgt spid="5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p:bldP spid="56" grpId="0" animBg="1"/>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1309814" y="2496065"/>
            <a:ext cx="1631094" cy="1807157"/>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TextBox 50"/>
          <p:cNvSpPr txBox="1"/>
          <p:nvPr/>
        </p:nvSpPr>
        <p:spPr>
          <a:xfrm>
            <a:off x="1146220" y="366246"/>
            <a:ext cx="10382634" cy="830997"/>
          </a:xfrm>
          <a:prstGeom prst="rect">
            <a:avLst/>
          </a:prstGeom>
          <a:noFill/>
        </p:spPr>
        <p:txBody>
          <a:bodyPr wrap="square" rtlCol="0">
            <a:spAutoFit/>
          </a:bodyPr>
          <a:lstStyle/>
          <a:p>
            <a:pPr algn="ctr">
              <a:defRPr/>
            </a:pPr>
            <a:r>
              <a:rPr lang="vi-VN" sz="4800" b="1" dirty="0">
                <a:solidFill>
                  <a:srgbClr val="FFFFFF"/>
                </a:solidFill>
                <a:latin typeface="Cambria" panose="02040503050406030204" pitchFamily="18" charset="0"/>
                <a:ea typeface="Noto Sans" panose="020B0502040504020204" pitchFamily="34"/>
                <a:cs typeface="Noto Sans" panose="020B0502040504020204" pitchFamily="34"/>
              </a:rPr>
              <a:t>3. Bài toán xếp ba lô dạng phân số</a:t>
            </a:r>
            <a:endParaRPr lang="en-US" sz="48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4" name="Round Same Side Corner Rectangle 3"/>
          <p:cNvSpPr/>
          <p:nvPr/>
        </p:nvSpPr>
        <p:spPr>
          <a:xfrm flipV="1">
            <a:off x="1309815" y="3441351"/>
            <a:ext cx="1631093" cy="2697568"/>
          </a:xfrm>
          <a:custGeom>
            <a:avLst/>
            <a:gdLst/>
            <a:ahLst/>
            <a:cxnLst/>
            <a:rect l="l" t="t" r="r" b="b"/>
            <a:pathLst>
              <a:path w="1421027" h="2557846">
                <a:moveTo>
                  <a:pt x="0" y="2557846"/>
                </a:moveTo>
                <a:lnTo>
                  <a:pt x="290383" y="2557846"/>
                </a:lnTo>
                <a:cubicBezTo>
                  <a:pt x="290383" y="2346288"/>
                  <a:pt x="478482" y="2174786"/>
                  <a:pt x="710513" y="2174786"/>
                </a:cubicBezTo>
                <a:cubicBezTo>
                  <a:pt x="942544" y="2174786"/>
                  <a:pt x="1130643" y="2346288"/>
                  <a:pt x="1130643" y="2557846"/>
                </a:cubicBezTo>
                <a:lnTo>
                  <a:pt x="1421027" y="2557846"/>
                </a:lnTo>
                <a:lnTo>
                  <a:pt x="1421027" y="236843"/>
                </a:lnTo>
                <a:cubicBezTo>
                  <a:pt x="1421027" y="106038"/>
                  <a:pt x="1314989" y="0"/>
                  <a:pt x="1184184" y="0"/>
                </a:cubicBezTo>
                <a:lnTo>
                  <a:pt x="236843" y="0"/>
                </a:lnTo>
                <a:cubicBezTo>
                  <a:pt x="106038" y="0"/>
                  <a:pt x="0" y="106038"/>
                  <a:pt x="0" y="236843"/>
                </a:cubicBezTo>
                <a:close/>
              </a:path>
            </a:pathLst>
          </a:custGeom>
          <a:solidFill>
            <a:schemeClr val="bg1"/>
          </a:solidFill>
          <a:ln>
            <a:solidFill>
              <a:schemeClr val="bg1"/>
            </a:solid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TextBox 1"/>
          <p:cNvSpPr txBox="1"/>
          <p:nvPr/>
        </p:nvSpPr>
        <p:spPr>
          <a:xfrm>
            <a:off x="1309814" y="1729946"/>
            <a:ext cx="6301945" cy="523220"/>
          </a:xfrm>
          <a:prstGeom prst="rect">
            <a:avLst/>
          </a:prstGeom>
          <a:noFill/>
        </p:spPr>
        <p:txBody>
          <a:bodyPr wrap="square" rtlCol="0">
            <a:spAutoFit/>
          </a:bodyPr>
          <a:lstStyle/>
          <a:p>
            <a:r>
              <a:rPr lang="vi-VN" sz="2800" dirty="0">
                <a:solidFill>
                  <a:schemeClr val="bg1"/>
                </a:solidFill>
                <a:latin typeface="Cambria" pitchFamily="18" charset="0"/>
                <a:ea typeface="Cambria" pitchFamily="18" charset="0"/>
              </a:rPr>
              <a:t>  Áp dụng thuật toán tham lam:</a:t>
            </a:r>
          </a:p>
        </p:txBody>
      </p:sp>
      <p:sp>
        <p:nvSpPr>
          <p:cNvPr id="7" name="TextBox 6"/>
          <p:cNvSpPr txBox="1"/>
          <p:nvPr/>
        </p:nvSpPr>
        <p:spPr>
          <a:xfrm>
            <a:off x="1550772" y="2619621"/>
            <a:ext cx="1149178" cy="954107"/>
          </a:xfrm>
          <a:prstGeom prst="rect">
            <a:avLst/>
          </a:prstGeom>
          <a:noFill/>
        </p:spPr>
        <p:txBody>
          <a:bodyPr wrap="square" rtlCol="0">
            <a:spAutoFit/>
          </a:bodyPr>
          <a:lstStyle/>
          <a:p>
            <a:pPr algn="ctr"/>
            <a:r>
              <a:rPr lang="vi-VN" sz="2000" b="1" dirty="0">
                <a:solidFill>
                  <a:schemeClr val="bg1"/>
                </a:solidFill>
                <a:latin typeface="Cambria" pitchFamily="18" charset="0"/>
                <a:ea typeface="Cambria" pitchFamily="18" charset="0"/>
              </a:rPr>
              <a:t>BƯỚC </a:t>
            </a:r>
          </a:p>
          <a:p>
            <a:r>
              <a:rPr lang="vi-VN" sz="2400" b="1" dirty="0">
                <a:solidFill>
                  <a:schemeClr val="bg1"/>
                </a:solidFill>
                <a:latin typeface="Cambria" pitchFamily="18" charset="0"/>
                <a:ea typeface="Cambria" pitchFamily="18" charset="0"/>
              </a:rPr>
              <a:t>     </a:t>
            </a:r>
            <a:r>
              <a:rPr lang="vi-VN" sz="3600" b="1" dirty="0">
                <a:solidFill>
                  <a:schemeClr val="bg1"/>
                </a:solidFill>
                <a:latin typeface="Cambria" pitchFamily="18" charset="0"/>
                <a:ea typeface="Cambria" pitchFamily="18" charset="0"/>
              </a:rPr>
              <a:t>1</a:t>
            </a:r>
          </a:p>
        </p:txBody>
      </p:sp>
      <p:sp>
        <p:nvSpPr>
          <p:cNvPr id="18" name="Rounded Rectangle 17"/>
          <p:cNvSpPr/>
          <p:nvPr/>
        </p:nvSpPr>
        <p:spPr>
          <a:xfrm>
            <a:off x="3974757" y="2496065"/>
            <a:ext cx="1672281" cy="1794812"/>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Round Same Side Corner Rectangle 3"/>
          <p:cNvSpPr/>
          <p:nvPr/>
        </p:nvSpPr>
        <p:spPr>
          <a:xfrm flipV="1">
            <a:off x="3974758" y="3450615"/>
            <a:ext cx="1672280" cy="2688301"/>
          </a:xfrm>
          <a:custGeom>
            <a:avLst/>
            <a:gdLst/>
            <a:ahLst/>
            <a:cxnLst/>
            <a:rect l="l" t="t" r="r" b="b"/>
            <a:pathLst>
              <a:path w="1421027" h="2557846">
                <a:moveTo>
                  <a:pt x="0" y="2557846"/>
                </a:moveTo>
                <a:lnTo>
                  <a:pt x="290383" y="2557846"/>
                </a:lnTo>
                <a:cubicBezTo>
                  <a:pt x="290383" y="2346288"/>
                  <a:pt x="478482" y="2174786"/>
                  <a:pt x="710513" y="2174786"/>
                </a:cubicBezTo>
                <a:cubicBezTo>
                  <a:pt x="942544" y="2174786"/>
                  <a:pt x="1130643" y="2346288"/>
                  <a:pt x="1130643" y="2557846"/>
                </a:cubicBezTo>
                <a:lnTo>
                  <a:pt x="1421027" y="2557846"/>
                </a:lnTo>
                <a:lnTo>
                  <a:pt x="1421027" y="236843"/>
                </a:lnTo>
                <a:cubicBezTo>
                  <a:pt x="1421027" y="106038"/>
                  <a:pt x="1314989" y="0"/>
                  <a:pt x="1184184" y="0"/>
                </a:cubicBezTo>
                <a:lnTo>
                  <a:pt x="236843" y="0"/>
                </a:lnTo>
                <a:cubicBezTo>
                  <a:pt x="106038" y="0"/>
                  <a:pt x="0" y="106038"/>
                  <a:pt x="0" y="236843"/>
                </a:cubicBezTo>
                <a:close/>
              </a:path>
            </a:pathLst>
          </a:cu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TextBox 20"/>
          <p:cNvSpPr txBox="1"/>
          <p:nvPr/>
        </p:nvSpPr>
        <p:spPr>
          <a:xfrm>
            <a:off x="4236309" y="2622704"/>
            <a:ext cx="1149178" cy="954107"/>
          </a:xfrm>
          <a:prstGeom prst="rect">
            <a:avLst/>
          </a:prstGeom>
          <a:noFill/>
        </p:spPr>
        <p:txBody>
          <a:bodyPr wrap="square" rtlCol="0">
            <a:spAutoFit/>
          </a:bodyPr>
          <a:lstStyle/>
          <a:p>
            <a:pPr algn="ctr"/>
            <a:r>
              <a:rPr lang="vi-VN" sz="2000" b="1" dirty="0">
                <a:solidFill>
                  <a:schemeClr val="bg1"/>
                </a:solidFill>
                <a:latin typeface="Cambria" pitchFamily="18" charset="0"/>
                <a:ea typeface="Cambria" pitchFamily="18" charset="0"/>
              </a:rPr>
              <a:t>BƯỚC </a:t>
            </a:r>
          </a:p>
          <a:p>
            <a:r>
              <a:rPr lang="vi-VN" sz="2400" b="1" dirty="0">
                <a:solidFill>
                  <a:schemeClr val="bg1"/>
                </a:solidFill>
                <a:latin typeface="Cambria" pitchFamily="18" charset="0"/>
                <a:ea typeface="Cambria" pitchFamily="18" charset="0"/>
              </a:rPr>
              <a:t>     </a:t>
            </a:r>
            <a:r>
              <a:rPr lang="vi-VN" sz="3600" b="1" dirty="0">
                <a:solidFill>
                  <a:schemeClr val="bg1"/>
                </a:solidFill>
                <a:latin typeface="Cambria" pitchFamily="18" charset="0"/>
                <a:ea typeface="Cambria" pitchFamily="18" charset="0"/>
              </a:rPr>
              <a:t>2</a:t>
            </a:r>
          </a:p>
        </p:txBody>
      </p:sp>
      <p:sp>
        <p:nvSpPr>
          <p:cNvPr id="22" name="Rounded Rectangle 21"/>
          <p:cNvSpPr/>
          <p:nvPr/>
        </p:nvSpPr>
        <p:spPr>
          <a:xfrm>
            <a:off x="6649994" y="2496065"/>
            <a:ext cx="1641390" cy="1717588"/>
          </a:xfrm>
          <a:prstGeom prst="round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Round Same Side Corner Rectangle 3"/>
          <p:cNvSpPr/>
          <p:nvPr/>
        </p:nvSpPr>
        <p:spPr>
          <a:xfrm flipV="1">
            <a:off x="6649995" y="3450618"/>
            <a:ext cx="1641389" cy="2688300"/>
          </a:xfrm>
          <a:custGeom>
            <a:avLst/>
            <a:gdLst/>
            <a:ahLst/>
            <a:cxnLst/>
            <a:rect l="l" t="t" r="r" b="b"/>
            <a:pathLst>
              <a:path w="1421027" h="2557846">
                <a:moveTo>
                  <a:pt x="0" y="2557846"/>
                </a:moveTo>
                <a:lnTo>
                  <a:pt x="290383" y="2557846"/>
                </a:lnTo>
                <a:cubicBezTo>
                  <a:pt x="290383" y="2346288"/>
                  <a:pt x="478482" y="2174786"/>
                  <a:pt x="710513" y="2174786"/>
                </a:cubicBezTo>
                <a:cubicBezTo>
                  <a:pt x="942544" y="2174786"/>
                  <a:pt x="1130643" y="2346288"/>
                  <a:pt x="1130643" y="2557846"/>
                </a:cubicBezTo>
                <a:lnTo>
                  <a:pt x="1421027" y="2557846"/>
                </a:lnTo>
                <a:lnTo>
                  <a:pt x="1421027" y="236843"/>
                </a:lnTo>
                <a:cubicBezTo>
                  <a:pt x="1421027" y="106038"/>
                  <a:pt x="1314989" y="0"/>
                  <a:pt x="1184184" y="0"/>
                </a:cubicBezTo>
                <a:lnTo>
                  <a:pt x="236843" y="0"/>
                </a:lnTo>
                <a:cubicBezTo>
                  <a:pt x="106038" y="0"/>
                  <a:pt x="0" y="106038"/>
                  <a:pt x="0" y="236843"/>
                </a:cubicBezTo>
                <a:close/>
              </a:path>
            </a:pathLst>
          </a:cu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24" name="TextBox 23"/>
          <p:cNvSpPr txBox="1"/>
          <p:nvPr/>
        </p:nvSpPr>
        <p:spPr>
          <a:xfrm>
            <a:off x="6896100" y="2610358"/>
            <a:ext cx="1149178" cy="954107"/>
          </a:xfrm>
          <a:prstGeom prst="rect">
            <a:avLst/>
          </a:prstGeom>
          <a:noFill/>
        </p:spPr>
        <p:txBody>
          <a:bodyPr wrap="square" rtlCol="0">
            <a:spAutoFit/>
          </a:bodyPr>
          <a:lstStyle/>
          <a:p>
            <a:pPr algn="ctr"/>
            <a:r>
              <a:rPr lang="vi-VN" sz="2000" b="1" dirty="0">
                <a:solidFill>
                  <a:schemeClr val="bg1"/>
                </a:solidFill>
                <a:latin typeface="Cambria" pitchFamily="18" charset="0"/>
                <a:ea typeface="Cambria" pitchFamily="18" charset="0"/>
              </a:rPr>
              <a:t>BƯỚC </a:t>
            </a:r>
          </a:p>
          <a:p>
            <a:r>
              <a:rPr lang="vi-VN" sz="2400" b="1" dirty="0">
                <a:solidFill>
                  <a:schemeClr val="bg1"/>
                </a:solidFill>
                <a:latin typeface="Cambria" pitchFamily="18" charset="0"/>
                <a:ea typeface="Cambria" pitchFamily="18" charset="0"/>
              </a:rPr>
              <a:t>     </a:t>
            </a:r>
            <a:r>
              <a:rPr lang="vi-VN" sz="3600" b="1" dirty="0">
                <a:solidFill>
                  <a:schemeClr val="bg1"/>
                </a:solidFill>
                <a:latin typeface="Cambria" pitchFamily="18" charset="0"/>
                <a:ea typeface="Cambria" pitchFamily="18" charset="0"/>
              </a:rPr>
              <a:t>3</a:t>
            </a:r>
          </a:p>
        </p:txBody>
      </p:sp>
      <p:sp>
        <p:nvSpPr>
          <p:cNvPr id="25" name="Rounded Rectangle 24"/>
          <p:cNvSpPr/>
          <p:nvPr/>
        </p:nvSpPr>
        <p:spPr>
          <a:xfrm>
            <a:off x="9407611" y="2496065"/>
            <a:ext cx="1681098" cy="1804079"/>
          </a:xfrm>
          <a:prstGeom prst="round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Round Same Side Corner Rectangle 3"/>
          <p:cNvSpPr/>
          <p:nvPr/>
        </p:nvSpPr>
        <p:spPr>
          <a:xfrm flipV="1">
            <a:off x="9407611" y="3450616"/>
            <a:ext cx="1681098" cy="2688301"/>
          </a:xfrm>
          <a:custGeom>
            <a:avLst/>
            <a:gdLst/>
            <a:ahLst/>
            <a:cxnLst/>
            <a:rect l="l" t="t" r="r" b="b"/>
            <a:pathLst>
              <a:path w="1421027" h="2557846">
                <a:moveTo>
                  <a:pt x="0" y="2557846"/>
                </a:moveTo>
                <a:lnTo>
                  <a:pt x="290383" y="2557846"/>
                </a:lnTo>
                <a:cubicBezTo>
                  <a:pt x="290383" y="2346288"/>
                  <a:pt x="478482" y="2174786"/>
                  <a:pt x="710513" y="2174786"/>
                </a:cubicBezTo>
                <a:cubicBezTo>
                  <a:pt x="942544" y="2174786"/>
                  <a:pt x="1130643" y="2346288"/>
                  <a:pt x="1130643" y="2557846"/>
                </a:cubicBezTo>
                <a:lnTo>
                  <a:pt x="1421027" y="2557846"/>
                </a:lnTo>
                <a:lnTo>
                  <a:pt x="1421027" y="236843"/>
                </a:lnTo>
                <a:cubicBezTo>
                  <a:pt x="1421027" y="106038"/>
                  <a:pt x="1314989" y="0"/>
                  <a:pt x="1184184" y="0"/>
                </a:cubicBezTo>
                <a:lnTo>
                  <a:pt x="236843" y="0"/>
                </a:lnTo>
                <a:cubicBezTo>
                  <a:pt x="106038" y="0"/>
                  <a:pt x="0" y="106038"/>
                  <a:pt x="0" y="236843"/>
                </a:cubicBezTo>
                <a:close/>
              </a:path>
            </a:pathLst>
          </a:cu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TextBox 26"/>
          <p:cNvSpPr txBox="1"/>
          <p:nvPr/>
        </p:nvSpPr>
        <p:spPr>
          <a:xfrm>
            <a:off x="9673571" y="2610357"/>
            <a:ext cx="1149178" cy="954107"/>
          </a:xfrm>
          <a:prstGeom prst="rect">
            <a:avLst/>
          </a:prstGeom>
          <a:noFill/>
        </p:spPr>
        <p:txBody>
          <a:bodyPr wrap="square" rtlCol="0">
            <a:spAutoFit/>
          </a:bodyPr>
          <a:lstStyle/>
          <a:p>
            <a:pPr algn="ctr"/>
            <a:r>
              <a:rPr lang="vi-VN" sz="2000" b="1" dirty="0">
                <a:solidFill>
                  <a:schemeClr val="bg1"/>
                </a:solidFill>
                <a:latin typeface="Cambria" pitchFamily="18" charset="0"/>
                <a:ea typeface="Cambria" pitchFamily="18" charset="0"/>
              </a:rPr>
              <a:t>BƯỚC </a:t>
            </a:r>
          </a:p>
          <a:p>
            <a:r>
              <a:rPr lang="vi-VN" sz="2400" b="1" dirty="0">
                <a:solidFill>
                  <a:schemeClr val="bg1"/>
                </a:solidFill>
                <a:latin typeface="Cambria" pitchFamily="18" charset="0"/>
                <a:ea typeface="Cambria" pitchFamily="18" charset="0"/>
              </a:rPr>
              <a:t>     </a:t>
            </a:r>
            <a:r>
              <a:rPr lang="vi-VN" sz="3600" b="1" dirty="0">
                <a:solidFill>
                  <a:schemeClr val="bg1"/>
                </a:solidFill>
                <a:latin typeface="Cambria" pitchFamily="18" charset="0"/>
                <a:ea typeface="Cambria" pitchFamily="18" charset="0"/>
              </a:rPr>
              <a:t>4</a:t>
            </a:r>
          </a:p>
        </p:txBody>
      </p:sp>
      <p:sp>
        <p:nvSpPr>
          <p:cNvPr id="8" name="TextBox 7"/>
          <p:cNvSpPr txBox="1"/>
          <p:nvPr/>
        </p:nvSpPr>
        <p:spPr>
          <a:xfrm>
            <a:off x="1309814" y="3917092"/>
            <a:ext cx="1631093" cy="1154162"/>
          </a:xfrm>
          <a:prstGeom prst="rect">
            <a:avLst/>
          </a:prstGeom>
          <a:noFill/>
        </p:spPr>
        <p:txBody>
          <a:bodyPr wrap="square" rtlCol="0">
            <a:spAutoFit/>
          </a:bodyPr>
          <a:lstStyle/>
          <a:p>
            <a:pPr algn="just"/>
            <a:r>
              <a:rPr lang="vi-VN" sz="1700" dirty="0">
                <a:solidFill>
                  <a:prstClr val="black"/>
                </a:solidFill>
                <a:latin typeface="Cambria" pitchFamily="18" charset="0"/>
                <a:ea typeface="Cambria" pitchFamily="18" charset="0"/>
                <a:cs typeface="Calibri" pitchFamily="34" charset="0"/>
              </a:rPr>
              <a:t>Tính đơn giá</a:t>
            </a:r>
            <a:r>
              <a:rPr lang="en-US" sz="1700" dirty="0">
                <a:solidFill>
                  <a:prstClr val="black"/>
                </a:solidFill>
                <a:latin typeface="Cambria" pitchFamily="18" charset="0"/>
                <a:ea typeface="Cambria" pitchFamily="18" charset="0"/>
                <a:cs typeface="Calibri" pitchFamily="34" charset="0"/>
              </a:rPr>
              <a:t> (d) </a:t>
            </a:r>
            <a:r>
              <a:rPr lang="vi-VN" sz="1700" dirty="0">
                <a:solidFill>
                  <a:prstClr val="black"/>
                </a:solidFill>
                <a:latin typeface="Cambria" pitchFamily="18" charset="0"/>
                <a:ea typeface="Cambria" pitchFamily="18" charset="0"/>
                <a:cs typeface="Calibri" pitchFamily="34" charset="0"/>
              </a:rPr>
              <a:t>cho các </a:t>
            </a:r>
            <a:r>
              <a:rPr lang="en-US" sz="1700" dirty="0" err="1">
                <a:solidFill>
                  <a:prstClr val="black"/>
                </a:solidFill>
                <a:latin typeface="Cambria" pitchFamily="18" charset="0"/>
                <a:ea typeface="Cambria" pitchFamily="18" charset="0"/>
                <a:cs typeface="Calibri" pitchFamily="34" charset="0"/>
              </a:rPr>
              <a:t>đồ</a:t>
            </a:r>
            <a:r>
              <a:rPr lang="en-US" sz="1700" dirty="0">
                <a:solidFill>
                  <a:prstClr val="black"/>
                </a:solidFill>
                <a:latin typeface="Cambria" pitchFamily="18" charset="0"/>
                <a:ea typeface="Cambria" pitchFamily="18" charset="0"/>
                <a:cs typeface="Calibri" pitchFamily="34" charset="0"/>
              </a:rPr>
              <a:t> </a:t>
            </a:r>
            <a:r>
              <a:rPr lang="en-US" sz="1700" dirty="0" err="1">
                <a:solidFill>
                  <a:prstClr val="black"/>
                </a:solidFill>
                <a:latin typeface="Cambria" pitchFamily="18" charset="0"/>
                <a:ea typeface="Cambria" pitchFamily="18" charset="0"/>
                <a:cs typeface="Calibri" pitchFamily="34" charset="0"/>
              </a:rPr>
              <a:t>vật</a:t>
            </a:r>
            <a:r>
              <a:rPr lang="vi-VN" sz="1700" dirty="0">
                <a:solidFill>
                  <a:prstClr val="black"/>
                </a:solidFill>
                <a:latin typeface="Cambria" pitchFamily="18" charset="0"/>
                <a:ea typeface="Cambria" pitchFamily="18" charset="0"/>
                <a:cs typeface="Calibri" pitchFamily="34" charset="0"/>
              </a:rPr>
              <a:t>.</a:t>
            </a:r>
          </a:p>
          <a:p>
            <a:endParaRPr lang="vi-VN" dirty="0"/>
          </a:p>
        </p:txBody>
      </p:sp>
      <p:sp>
        <p:nvSpPr>
          <p:cNvPr id="9" name="TextBox 8"/>
          <p:cNvSpPr txBox="1"/>
          <p:nvPr/>
        </p:nvSpPr>
        <p:spPr>
          <a:xfrm>
            <a:off x="3974757" y="3917092"/>
            <a:ext cx="1672281" cy="1138773"/>
          </a:xfrm>
          <a:prstGeom prst="rect">
            <a:avLst/>
          </a:prstGeom>
          <a:noFill/>
        </p:spPr>
        <p:txBody>
          <a:bodyPr wrap="square" rtlCol="0">
            <a:spAutoFit/>
          </a:bodyPr>
          <a:lstStyle/>
          <a:p>
            <a:pPr algn="just"/>
            <a:r>
              <a:rPr lang="en-US" sz="1700" dirty="0" err="1">
                <a:solidFill>
                  <a:prstClr val="black"/>
                </a:solidFill>
                <a:latin typeface="Calibri" pitchFamily="34" charset="0"/>
                <a:cs typeface="Calibri" pitchFamily="34" charset="0"/>
              </a:rPr>
              <a:t>Sắp</a:t>
            </a:r>
            <a:r>
              <a:rPr lang="en-US" sz="1700" dirty="0">
                <a:solidFill>
                  <a:prstClr val="black"/>
                </a:solidFill>
                <a:latin typeface="Calibri" pitchFamily="34" charset="0"/>
                <a:cs typeface="Calibri" pitchFamily="34" charset="0"/>
              </a:rPr>
              <a:t> </a:t>
            </a:r>
            <a:r>
              <a:rPr lang="en-US" sz="1700" dirty="0" err="1">
                <a:solidFill>
                  <a:prstClr val="black"/>
                </a:solidFill>
                <a:latin typeface="Calibri" pitchFamily="34" charset="0"/>
                <a:cs typeface="Calibri" pitchFamily="34" charset="0"/>
              </a:rPr>
              <a:t>xếp</a:t>
            </a:r>
            <a:r>
              <a:rPr lang="vi-VN" sz="1700" dirty="0">
                <a:solidFill>
                  <a:prstClr val="black"/>
                </a:solidFill>
                <a:latin typeface="Calibri" pitchFamily="34" charset="0"/>
                <a:cs typeface="Calibri" pitchFamily="34" charset="0"/>
              </a:rPr>
              <a:t> các </a:t>
            </a:r>
            <a:r>
              <a:rPr lang="en-US" sz="1700" dirty="0" err="1">
                <a:solidFill>
                  <a:prstClr val="black"/>
                </a:solidFill>
                <a:latin typeface="Calibri" pitchFamily="34" charset="0"/>
                <a:cs typeface="Calibri" pitchFamily="34" charset="0"/>
              </a:rPr>
              <a:t>đồ</a:t>
            </a:r>
            <a:r>
              <a:rPr lang="en-US" sz="1700" dirty="0">
                <a:solidFill>
                  <a:prstClr val="black"/>
                </a:solidFill>
                <a:latin typeface="Calibri" pitchFamily="34" charset="0"/>
                <a:cs typeface="Calibri" pitchFamily="34" charset="0"/>
              </a:rPr>
              <a:t> </a:t>
            </a:r>
            <a:r>
              <a:rPr lang="en-US" sz="1700" dirty="0" err="1">
                <a:solidFill>
                  <a:prstClr val="black"/>
                </a:solidFill>
                <a:latin typeface="Calibri" pitchFamily="34" charset="0"/>
                <a:cs typeface="Calibri" pitchFamily="34" charset="0"/>
              </a:rPr>
              <a:t>vật</a:t>
            </a:r>
            <a:r>
              <a:rPr lang="vi-VN" sz="1700" dirty="0">
                <a:solidFill>
                  <a:prstClr val="black"/>
                </a:solidFill>
                <a:latin typeface="Calibri" pitchFamily="34" charset="0"/>
                <a:cs typeface="Calibri" pitchFamily="34" charset="0"/>
              </a:rPr>
              <a:t> theo thứ tự đơn giá từ lớn đến nhỏ.</a:t>
            </a:r>
            <a:endParaRPr lang="vi-VN" sz="1700" b="1" dirty="0"/>
          </a:p>
        </p:txBody>
      </p:sp>
      <p:sp>
        <p:nvSpPr>
          <p:cNvPr id="10" name="TextBox 9"/>
          <p:cNvSpPr txBox="1"/>
          <p:nvPr/>
        </p:nvSpPr>
        <p:spPr>
          <a:xfrm>
            <a:off x="6649993" y="3830595"/>
            <a:ext cx="1641391" cy="2031325"/>
          </a:xfrm>
          <a:prstGeom prst="rect">
            <a:avLst/>
          </a:prstGeom>
          <a:noFill/>
        </p:spPr>
        <p:txBody>
          <a:bodyPr wrap="square" rtlCol="0">
            <a:spAutoFit/>
          </a:bodyPr>
          <a:lstStyle/>
          <a:p>
            <a:pPr algn="just"/>
            <a:r>
              <a:rPr lang="vi-VN" sz="1700" dirty="0">
                <a:solidFill>
                  <a:prstClr val="black"/>
                </a:solidFill>
                <a:latin typeface="Calibri" pitchFamily="34" charset="0"/>
                <a:cs typeface="Calibri" pitchFamily="34" charset="0"/>
              </a:rPr>
              <a:t>Với mỗi đồ vật được xét sẽ lấy số lượng tối đa mà</a:t>
            </a:r>
            <a:r>
              <a:rPr lang="en-US" sz="1700" dirty="0">
                <a:solidFill>
                  <a:prstClr val="black"/>
                </a:solidFill>
                <a:latin typeface="Calibri" pitchFamily="34" charset="0"/>
                <a:cs typeface="Calibri" pitchFamily="34" charset="0"/>
              </a:rPr>
              <a:t> </a:t>
            </a:r>
            <a:r>
              <a:rPr lang="en-US" sz="1700" dirty="0" err="1">
                <a:solidFill>
                  <a:prstClr val="black"/>
                </a:solidFill>
                <a:latin typeface="Calibri" pitchFamily="34" charset="0"/>
                <a:cs typeface="Calibri" pitchFamily="34" charset="0"/>
              </a:rPr>
              <a:t>trọng</a:t>
            </a:r>
            <a:r>
              <a:rPr lang="en-US" sz="1700" dirty="0">
                <a:solidFill>
                  <a:prstClr val="black"/>
                </a:solidFill>
                <a:latin typeface="Calibri" pitchFamily="34" charset="0"/>
                <a:cs typeface="Calibri" pitchFamily="34" charset="0"/>
              </a:rPr>
              <a:t> </a:t>
            </a:r>
            <a:r>
              <a:rPr lang="en-US" sz="1700" dirty="0" err="1">
                <a:solidFill>
                  <a:prstClr val="black"/>
                </a:solidFill>
                <a:latin typeface="Calibri" pitchFamily="34" charset="0"/>
                <a:cs typeface="Calibri" pitchFamily="34" charset="0"/>
              </a:rPr>
              <a:t>lượng</a:t>
            </a:r>
            <a:r>
              <a:rPr lang="en-US" sz="1700" dirty="0">
                <a:solidFill>
                  <a:prstClr val="black"/>
                </a:solidFill>
                <a:latin typeface="Calibri" pitchFamily="34" charset="0"/>
                <a:cs typeface="Calibri" pitchFamily="34" charset="0"/>
              </a:rPr>
              <a:t> </a:t>
            </a:r>
            <a:r>
              <a:rPr lang="vi-VN" sz="1700" dirty="0">
                <a:solidFill>
                  <a:prstClr val="black"/>
                </a:solidFill>
                <a:latin typeface="Calibri" pitchFamily="34" charset="0"/>
                <a:cs typeface="Calibri" pitchFamily="34" charset="0"/>
              </a:rPr>
              <a:t>còn lại của ba lô cho phép</a:t>
            </a:r>
            <a:r>
              <a:rPr lang="vi-VN" dirty="0">
                <a:solidFill>
                  <a:prstClr val="black"/>
                </a:solidFill>
                <a:latin typeface="Calibri" pitchFamily="34" charset="0"/>
                <a:cs typeface="Calibri" pitchFamily="34" charset="0"/>
              </a:rPr>
              <a:t>.</a:t>
            </a:r>
          </a:p>
          <a:p>
            <a:endParaRPr lang="vi-VN" dirty="0"/>
          </a:p>
        </p:txBody>
      </p:sp>
      <p:sp>
        <p:nvSpPr>
          <p:cNvPr id="11" name="TextBox 10"/>
          <p:cNvSpPr txBox="1"/>
          <p:nvPr/>
        </p:nvSpPr>
        <p:spPr>
          <a:xfrm>
            <a:off x="9407611" y="3830595"/>
            <a:ext cx="1681098" cy="2200602"/>
          </a:xfrm>
          <a:prstGeom prst="rect">
            <a:avLst/>
          </a:prstGeom>
          <a:noFill/>
        </p:spPr>
        <p:txBody>
          <a:bodyPr wrap="square" rtlCol="0">
            <a:spAutoFit/>
          </a:bodyPr>
          <a:lstStyle/>
          <a:p>
            <a:pPr algn="just"/>
            <a:r>
              <a:rPr lang="vi-VN" sz="1700" dirty="0">
                <a:solidFill>
                  <a:prstClr val="black"/>
                </a:solidFill>
                <a:latin typeface="Calibri" pitchFamily="34" charset="0"/>
                <a:cs typeface="Calibri" pitchFamily="34" charset="0"/>
              </a:rPr>
              <a:t>Xác định trọng lượng còn lại của ba lô và </a:t>
            </a:r>
            <a:r>
              <a:rPr lang="vi-VN" sz="1700" dirty="0">
                <a:solidFill>
                  <a:schemeClr val="tx2"/>
                </a:solidFill>
                <a:latin typeface="Calibri" pitchFamily="34" charset="0"/>
                <a:cs typeface="Calibri" pitchFamily="34" charset="0"/>
              </a:rPr>
              <a:t>quay lại bước 3 </a:t>
            </a:r>
            <a:r>
              <a:rPr lang="vi-VN" sz="1700" dirty="0">
                <a:solidFill>
                  <a:prstClr val="black"/>
                </a:solidFill>
                <a:latin typeface="Calibri" pitchFamily="34" charset="0"/>
                <a:cs typeface="Calibri" pitchFamily="34" charset="0"/>
              </a:rPr>
              <a:t>cho đến khi </a:t>
            </a:r>
            <a:r>
              <a:rPr lang="en-US" sz="1700" dirty="0" err="1">
                <a:solidFill>
                  <a:prstClr val="black"/>
                </a:solidFill>
                <a:latin typeface="Calibri" pitchFamily="34" charset="0"/>
                <a:cs typeface="Calibri" pitchFamily="34" charset="0"/>
              </a:rPr>
              <a:t>không</a:t>
            </a:r>
            <a:r>
              <a:rPr lang="en-US" sz="1700" dirty="0">
                <a:solidFill>
                  <a:prstClr val="black"/>
                </a:solidFill>
                <a:latin typeface="Calibri" pitchFamily="34" charset="0"/>
                <a:cs typeface="Calibri" pitchFamily="34" charset="0"/>
              </a:rPr>
              <a:t> </a:t>
            </a:r>
            <a:r>
              <a:rPr lang="en-US" sz="1700" dirty="0" err="1">
                <a:solidFill>
                  <a:prstClr val="black"/>
                </a:solidFill>
                <a:latin typeface="Calibri" pitchFamily="34" charset="0"/>
                <a:cs typeface="Calibri" pitchFamily="34" charset="0"/>
              </a:rPr>
              <a:t>thể</a:t>
            </a:r>
            <a:r>
              <a:rPr lang="en-US" sz="1700" dirty="0">
                <a:solidFill>
                  <a:prstClr val="black"/>
                </a:solidFill>
                <a:latin typeface="Calibri" pitchFamily="34" charset="0"/>
                <a:cs typeface="Calibri" pitchFamily="34" charset="0"/>
              </a:rPr>
              <a:t> </a:t>
            </a:r>
            <a:r>
              <a:rPr lang="en-US" sz="1700" dirty="0" err="1">
                <a:solidFill>
                  <a:prstClr val="black"/>
                </a:solidFill>
                <a:latin typeface="Calibri" pitchFamily="34" charset="0"/>
                <a:cs typeface="Calibri" pitchFamily="34" charset="0"/>
              </a:rPr>
              <a:t>thêm</a:t>
            </a:r>
            <a:r>
              <a:rPr lang="en-US" sz="1700" dirty="0">
                <a:solidFill>
                  <a:prstClr val="black"/>
                </a:solidFill>
                <a:latin typeface="Calibri" pitchFamily="34" charset="0"/>
                <a:cs typeface="Calibri" pitchFamily="34" charset="0"/>
              </a:rPr>
              <a:t> </a:t>
            </a:r>
            <a:r>
              <a:rPr lang="vi-VN" sz="1700" dirty="0">
                <a:solidFill>
                  <a:prstClr val="black"/>
                </a:solidFill>
                <a:latin typeface="Calibri" pitchFamily="34" charset="0"/>
                <a:cs typeface="Calibri" pitchFamily="34" charset="0"/>
              </a:rPr>
              <a:t>được đồ vật nào nữa.</a:t>
            </a:r>
          </a:p>
          <a:p>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25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50"/>
                                        <p:tgtEl>
                                          <p:spTgt spid="2"/>
                                        </p:tgtEl>
                                      </p:cBhvr>
                                    </p:animEffect>
                                  </p:childTnLst>
                                </p:cTn>
                              </p:par>
                            </p:childTnLst>
                          </p:cTn>
                        </p:par>
                        <p:par>
                          <p:cTn id="13" fill="hold">
                            <p:stCondLst>
                              <p:cond delay="250"/>
                            </p:stCondLst>
                            <p:childTnLst>
                              <p:par>
                                <p:cTn id="14" presetID="42"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anim calcmode="lin" valueType="num">
                                      <p:cBhvr>
                                        <p:cTn id="17" dur="500" fill="hold"/>
                                        <p:tgtEl>
                                          <p:spTgt spid="6"/>
                                        </p:tgtEl>
                                        <p:attrNameLst>
                                          <p:attrName>ppt_x</p:attrName>
                                        </p:attrNameLst>
                                      </p:cBhvr>
                                      <p:tavLst>
                                        <p:tav tm="0">
                                          <p:val>
                                            <p:strVal val="#ppt_x"/>
                                          </p:val>
                                        </p:tav>
                                        <p:tav tm="100000">
                                          <p:val>
                                            <p:strVal val="#ppt_x"/>
                                          </p:val>
                                        </p:tav>
                                      </p:tavLst>
                                    </p:anim>
                                    <p:anim calcmode="lin" valueType="num">
                                      <p:cBhvr>
                                        <p:cTn id="18" dur="500" fill="hold"/>
                                        <p:tgtEl>
                                          <p:spTgt spid="6"/>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2" presetClass="entr" presetSubtype="0" fill="hold" grpId="0" nodeType="afterEffect">
                                  <p:stCondLst>
                                    <p:cond delay="2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anim calcmode="lin" valueType="num">
                                      <p:cBhvr>
                                        <p:cTn id="23" dur="500" fill="hold"/>
                                        <p:tgtEl>
                                          <p:spTgt spid="7"/>
                                        </p:tgtEl>
                                        <p:attrNameLst>
                                          <p:attrName>ppt_x</p:attrName>
                                        </p:attrNameLst>
                                      </p:cBhvr>
                                      <p:tavLst>
                                        <p:tav tm="0">
                                          <p:val>
                                            <p:strVal val="#ppt_x"/>
                                          </p:val>
                                        </p:tav>
                                        <p:tav tm="100000">
                                          <p:val>
                                            <p:strVal val="#ppt_x"/>
                                          </p:val>
                                        </p:tav>
                                      </p:tavLst>
                                    </p:anim>
                                    <p:anim calcmode="lin" valueType="num">
                                      <p:cBhvr>
                                        <p:cTn id="24" dur="500" fill="hold"/>
                                        <p:tgtEl>
                                          <p:spTgt spid="7"/>
                                        </p:tgtEl>
                                        <p:attrNameLst>
                                          <p:attrName>ppt_y</p:attrName>
                                        </p:attrNameLst>
                                      </p:cBhvr>
                                      <p:tavLst>
                                        <p:tav tm="0">
                                          <p:val>
                                            <p:strVal val="#ppt_y+.1"/>
                                          </p:val>
                                        </p:tav>
                                        <p:tav tm="100000">
                                          <p:val>
                                            <p:strVal val="#ppt_y"/>
                                          </p:val>
                                        </p:tav>
                                      </p:tavLst>
                                    </p:anim>
                                  </p:childTnLst>
                                </p:cTn>
                              </p:par>
                            </p:childTnLst>
                          </p:cTn>
                        </p:par>
                        <p:par>
                          <p:cTn id="25" fill="hold">
                            <p:stCondLst>
                              <p:cond delay="1750"/>
                            </p:stCondLst>
                            <p:childTnLst>
                              <p:par>
                                <p:cTn id="26" presetID="42" presetClass="entr" presetSubtype="0" fill="hold" grpId="0" nodeType="afterEffect">
                                  <p:stCondLst>
                                    <p:cond delay="25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anim calcmode="lin" valueType="num">
                                      <p:cBhvr>
                                        <p:cTn id="29" dur="500" fill="hold"/>
                                        <p:tgtEl>
                                          <p:spTgt spid="4"/>
                                        </p:tgtEl>
                                        <p:attrNameLst>
                                          <p:attrName>ppt_x</p:attrName>
                                        </p:attrNameLst>
                                      </p:cBhvr>
                                      <p:tavLst>
                                        <p:tav tm="0">
                                          <p:val>
                                            <p:strVal val="#ppt_x"/>
                                          </p:val>
                                        </p:tav>
                                        <p:tav tm="100000">
                                          <p:val>
                                            <p:strVal val="#ppt_x"/>
                                          </p:val>
                                        </p:tav>
                                      </p:tavLst>
                                    </p:anim>
                                    <p:anim calcmode="lin" valueType="num">
                                      <p:cBhvr>
                                        <p:cTn id="30" dur="500" fill="hold"/>
                                        <p:tgtEl>
                                          <p:spTgt spid="4"/>
                                        </p:tgtEl>
                                        <p:attrNameLst>
                                          <p:attrName>ppt_y</p:attrName>
                                        </p:attrNameLst>
                                      </p:cBhvr>
                                      <p:tavLst>
                                        <p:tav tm="0">
                                          <p:val>
                                            <p:strVal val="#ppt_y+.1"/>
                                          </p:val>
                                        </p:tav>
                                        <p:tav tm="100000">
                                          <p:val>
                                            <p:strVal val="#ppt_y"/>
                                          </p:val>
                                        </p:tav>
                                      </p:tavLst>
                                    </p:anim>
                                  </p:childTnLst>
                                </p:cTn>
                              </p:par>
                            </p:childTnLst>
                          </p:cTn>
                        </p:par>
                        <p:par>
                          <p:cTn id="31" fill="hold">
                            <p:stCondLst>
                              <p:cond delay="2500"/>
                            </p:stCondLst>
                            <p:childTnLst>
                              <p:par>
                                <p:cTn id="32" presetID="16" presetClass="entr" presetSubtype="21"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par>
                          <p:cTn id="35" fill="hold">
                            <p:stCondLst>
                              <p:cond delay="3000"/>
                            </p:stCondLst>
                            <p:childTnLst>
                              <p:par>
                                <p:cTn id="36" presetID="42" presetClass="entr" presetSubtype="0" fill="hold" grpId="0" nodeType="afterEffect">
                                  <p:stCondLst>
                                    <p:cond delay="25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anim calcmode="lin" valueType="num">
                                      <p:cBhvr>
                                        <p:cTn id="39" dur="500" fill="hold"/>
                                        <p:tgtEl>
                                          <p:spTgt spid="18"/>
                                        </p:tgtEl>
                                        <p:attrNameLst>
                                          <p:attrName>ppt_x</p:attrName>
                                        </p:attrNameLst>
                                      </p:cBhvr>
                                      <p:tavLst>
                                        <p:tav tm="0">
                                          <p:val>
                                            <p:strVal val="#ppt_x"/>
                                          </p:val>
                                        </p:tav>
                                        <p:tav tm="100000">
                                          <p:val>
                                            <p:strVal val="#ppt_x"/>
                                          </p:val>
                                        </p:tav>
                                      </p:tavLst>
                                    </p:anim>
                                    <p:anim calcmode="lin" valueType="num">
                                      <p:cBhvr>
                                        <p:cTn id="40" dur="500" fill="hold"/>
                                        <p:tgtEl>
                                          <p:spTgt spid="18"/>
                                        </p:tgtEl>
                                        <p:attrNameLst>
                                          <p:attrName>ppt_y</p:attrName>
                                        </p:attrNameLst>
                                      </p:cBhvr>
                                      <p:tavLst>
                                        <p:tav tm="0">
                                          <p:val>
                                            <p:strVal val="#ppt_y+.1"/>
                                          </p:val>
                                        </p:tav>
                                        <p:tav tm="100000">
                                          <p:val>
                                            <p:strVal val="#ppt_y"/>
                                          </p:val>
                                        </p:tav>
                                      </p:tavLst>
                                    </p:anim>
                                  </p:childTnLst>
                                </p:cTn>
                              </p:par>
                            </p:childTnLst>
                          </p:cTn>
                        </p:par>
                        <p:par>
                          <p:cTn id="41" fill="hold">
                            <p:stCondLst>
                              <p:cond delay="3750"/>
                            </p:stCondLst>
                            <p:childTnLst>
                              <p:par>
                                <p:cTn id="42" presetID="42" presetClass="entr" presetSubtype="0" fill="hold" grpId="0" nodeType="afterEffect">
                                  <p:stCondLst>
                                    <p:cond delay="25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anim calcmode="lin" valueType="num">
                                      <p:cBhvr>
                                        <p:cTn id="45" dur="500" fill="hold"/>
                                        <p:tgtEl>
                                          <p:spTgt spid="21"/>
                                        </p:tgtEl>
                                        <p:attrNameLst>
                                          <p:attrName>ppt_x</p:attrName>
                                        </p:attrNameLst>
                                      </p:cBhvr>
                                      <p:tavLst>
                                        <p:tav tm="0">
                                          <p:val>
                                            <p:strVal val="#ppt_x"/>
                                          </p:val>
                                        </p:tav>
                                        <p:tav tm="100000">
                                          <p:val>
                                            <p:strVal val="#ppt_x"/>
                                          </p:val>
                                        </p:tav>
                                      </p:tavLst>
                                    </p:anim>
                                    <p:anim calcmode="lin" valueType="num">
                                      <p:cBhvr>
                                        <p:cTn id="46" dur="500" fill="hold"/>
                                        <p:tgtEl>
                                          <p:spTgt spid="21"/>
                                        </p:tgtEl>
                                        <p:attrNameLst>
                                          <p:attrName>ppt_y</p:attrName>
                                        </p:attrNameLst>
                                      </p:cBhvr>
                                      <p:tavLst>
                                        <p:tav tm="0">
                                          <p:val>
                                            <p:strVal val="#ppt_y+.1"/>
                                          </p:val>
                                        </p:tav>
                                        <p:tav tm="100000">
                                          <p:val>
                                            <p:strVal val="#ppt_y"/>
                                          </p:val>
                                        </p:tav>
                                      </p:tavLst>
                                    </p:anim>
                                  </p:childTnLst>
                                </p:cTn>
                              </p:par>
                            </p:childTnLst>
                          </p:cTn>
                        </p:par>
                        <p:par>
                          <p:cTn id="47" fill="hold">
                            <p:stCondLst>
                              <p:cond delay="4500"/>
                            </p:stCondLst>
                            <p:childTnLst>
                              <p:par>
                                <p:cTn id="48" presetID="42" presetClass="entr" presetSubtype="0" fill="hold" grpId="0" nodeType="afterEffect">
                                  <p:stCondLst>
                                    <p:cond delay="25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anim calcmode="lin" valueType="num">
                                      <p:cBhvr>
                                        <p:cTn id="51" dur="500" fill="hold"/>
                                        <p:tgtEl>
                                          <p:spTgt spid="19"/>
                                        </p:tgtEl>
                                        <p:attrNameLst>
                                          <p:attrName>ppt_x</p:attrName>
                                        </p:attrNameLst>
                                      </p:cBhvr>
                                      <p:tavLst>
                                        <p:tav tm="0">
                                          <p:val>
                                            <p:strVal val="#ppt_x"/>
                                          </p:val>
                                        </p:tav>
                                        <p:tav tm="100000">
                                          <p:val>
                                            <p:strVal val="#ppt_x"/>
                                          </p:val>
                                        </p:tav>
                                      </p:tavLst>
                                    </p:anim>
                                    <p:anim calcmode="lin" valueType="num">
                                      <p:cBhvr>
                                        <p:cTn id="52" dur="500" fill="hold"/>
                                        <p:tgtEl>
                                          <p:spTgt spid="19"/>
                                        </p:tgtEl>
                                        <p:attrNameLst>
                                          <p:attrName>ppt_y</p:attrName>
                                        </p:attrNameLst>
                                      </p:cBhvr>
                                      <p:tavLst>
                                        <p:tav tm="0">
                                          <p:val>
                                            <p:strVal val="#ppt_y+.1"/>
                                          </p:val>
                                        </p:tav>
                                        <p:tav tm="100000">
                                          <p:val>
                                            <p:strVal val="#ppt_y"/>
                                          </p:val>
                                        </p:tav>
                                      </p:tavLst>
                                    </p:anim>
                                  </p:childTnLst>
                                </p:cTn>
                              </p:par>
                            </p:childTnLst>
                          </p:cTn>
                        </p:par>
                        <p:par>
                          <p:cTn id="53" fill="hold">
                            <p:stCondLst>
                              <p:cond delay="5250"/>
                            </p:stCondLst>
                            <p:childTnLst>
                              <p:par>
                                <p:cTn id="54" presetID="16" presetClass="entr" presetSubtype="21" fill="hold" grpId="0" nodeType="afterEffect">
                                  <p:stCondLst>
                                    <p:cond delay="250"/>
                                  </p:stCondLst>
                                  <p:childTnLst>
                                    <p:set>
                                      <p:cBhvr>
                                        <p:cTn id="55" dur="1" fill="hold">
                                          <p:stCondLst>
                                            <p:cond delay="0"/>
                                          </p:stCondLst>
                                        </p:cTn>
                                        <p:tgtEl>
                                          <p:spTgt spid="9"/>
                                        </p:tgtEl>
                                        <p:attrNameLst>
                                          <p:attrName>style.visibility</p:attrName>
                                        </p:attrNameLst>
                                      </p:cBhvr>
                                      <p:to>
                                        <p:strVal val="visible"/>
                                      </p:to>
                                    </p:set>
                                    <p:animEffect transition="in" filter="barn(inVertical)">
                                      <p:cBhvr>
                                        <p:cTn id="56" dur="500"/>
                                        <p:tgtEl>
                                          <p:spTgt spid="9"/>
                                        </p:tgtEl>
                                      </p:cBhvr>
                                    </p:animEffect>
                                  </p:childTnLst>
                                </p:cTn>
                              </p:par>
                            </p:childTnLst>
                          </p:cTn>
                        </p:par>
                        <p:par>
                          <p:cTn id="57" fill="hold">
                            <p:stCondLst>
                              <p:cond delay="6000"/>
                            </p:stCondLst>
                            <p:childTnLst>
                              <p:par>
                                <p:cTn id="58" presetID="42" presetClass="entr" presetSubtype="0" fill="hold" grpId="0" nodeType="afterEffect">
                                  <p:stCondLst>
                                    <p:cond delay="25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anim calcmode="lin" valueType="num">
                                      <p:cBhvr>
                                        <p:cTn id="61" dur="500" fill="hold"/>
                                        <p:tgtEl>
                                          <p:spTgt spid="22"/>
                                        </p:tgtEl>
                                        <p:attrNameLst>
                                          <p:attrName>ppt_x</p:attrName>
                                        </p:attrNameLst>
                                      </p:cBhvr>
                                      <p:tavLst>
                                        <p:tav tm="0">
                                          <p:val>
                                            <p:strVal val="#ppt_x"/>
                                          </p:val>
                                        </p:tav>
                                        <p:tav tm="100000">
                                          <p:val>
                                            <p:strVal val="#ppt_x"/>
                                          </p:val>
                                        </p:tav>
                                      </p:tavLst>
                                    </p:anim>
                                    <p:anim calcmode="lin" valueType="num">
                                      <p:cBhvr>
                                        <p:cTn id="62" dur="500" fill="hold"/>
                                        <p:tgtEl>
                                          <p:spTgt spid="22"/>
                                        </p:tgtEl>
                                        <p:attrNameLst>
                                          <p:attrName>ppt_y</p:attrName>
                                        </p:attrNameLst>
                                      </p:cBhvr>
                                      <p:tavLst>
                                        <p:tav tm="0">
                                          <p:val>
                                            <p:strVal val="#ppt_y+.1"/>
                                          </p:val>
                                        </p:tav>
                                        <p:tav tm="100000">
                                          <p:val>
                                            <p:strVal val="#ppt_y"/>
                                          </p:val>
                                        </p:tav>
                                      </p:tavLst>
                                    </p:anim>
                                  </p:childTnLst>
                                </p:cTn>
                              </p:par>
                            </p:childTnLst>
                          </p:cTn>
                        </p:par>
                        <p:par>
                          <p:cTn id="63" fill="hold">
                            <p:stCondLst>
                              <p:cond delay="6750"/>
                            </p:stCondLst>
                            <p:childTnLst>
                              <p:par>
                                <p:cTn id="64" presetID="42" presetClass="entr" presetSubtype="0" fill="hold" grpId="0" nodeType="afterEffect">
                                  <p:stCondLst>
                                    <p:cond delay="25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anim calcmode="lin" valueType="num">
                                      <p:cBhvr>
                                        <p:cTn id="67" dur="500" fill="hold"/>
                                        <p:tgtEl>
                                          <p:spTgt spid="24"/>
                                        </p:tgtEl>
                                        <p:attrNameLst>
                                          <p:attrName>ppt_x</p:attrName>
                                        </p:attrNameLst>
                                      </p:cBhvr>
                                      <p:tavLst>
                                        <p:tav tm="0">
                                          <p:val>
                                            <p:strVal val="#ppt_x"/>
                                          </p:val>
                                        </p:tav>
                                        <p:tav tm="100000">
                                          <p:val>
                                            <p:strVal val="#ppt_x"/>
                                          </p:val>
                                        </p:tav>
                                      </p:tavLst>
                                    </p:anim>
                                    <p:anim calcmode="lin" valueType="num">
                                      <p:cBhvr>
                                        <p:cTn id="68" dur="500" fill="hold"/>
                                        <p:tgtEl>
                                          <p:spTgt spid="24"/>
                                        </p:tgtEl>
                                        <p:attrNameLst>
                                          <p:attrName>ppt_y</p:attrName>
                                        </p:attrNameLst>
                                      </p:cBhvr>
                                      <p:tavLst>
                                        <p:tav tm="0">
                                          <p:val>
                                            <p:strVal val="#ppt_y+.1"/>
                                          </p:val>
                                        </p:tav>
                                        <p:tav tm="100000">
                                          <p:val>
                                            <p:strVal val="#ppt_y"/>
                                          </p:val>
                                        </p:tav>
                                      </p:tavLst>
                                    </p:anim>
                                  </p:childTnLst>
                                </p:cTn>
                              </p:par>
                            </p:childTnLst>
                          </p:cTn>
                        </p:par>
                        <p:par>
                          <p:cTn id="69" fill="hold">
                            <p:stCondLst>
                              <p:cond delay="7500"/>
                            </p:stCondLst>
                            <p:childTnLst>
                              <p:par>
                                <p:cTn id="70" presetID="42" presetClass="entr" presetSubtype="0" fill="hold" grpId="0" nodeType="afterEffect">
                                  <p:stCondLst>
                                    <p:cond delay="250"/>
                                  </p:stCondLst>
                                  <p:childTnLst>
                                    <p:set>
                                      <p:cBhvr>
                                        <p:cTn id="71" dur="1" fill="hold">
                                          <p:stCondLst>
                                            <p:cond delay="0"/>
                                          </p:stCondLst>
                                        </p:cTn>
                                        <p:tgtEl>
                                          <p:spTgt spid="23"/>
                                        </p:tgtEl>
                                        <p:attrNameLst>
                                          <p:attrName>style.visibility</p:attrName>
                                        </p:attrNameLst>
                                      </p:cBhvr>
                                      <p:to>
                                        <p:strVal val="visible"/>
                                      </p:to>
                                    </p:set>
                                    <p:animEffect transition="in" filter="fade">
                                      <p:cBhvr>
                                        <p:cTn id="72" dur="500"/>
                                        <p:tgtEl>
                                          <p:spTgt spid="23"/>
                                        </p:tgtEl>
                                      </p:cBhvr>
                                    </p:animEffect>
                                    <p:anim calcmode="lin" valueType="num">
                                      <p:cBhvr>
                                        <p:cTn id="73" dur="500" fill="hold"/>
                                        <p:tgtEl>
                                          <p:spTgt spid="23"/>
                                        </p:tgtEl>
                                        <p:attrNameLst>
                                          <p:attrName>ppt_x</p:attrName>
                                        </p:attrNameLst>
                                      </p:cBhvr>
                                      <p:tavLst>
                                        <p:tav tm="0">
                                          <p:val>
                                            <p:strVal val="#ppt_x"/>
                                          </p:val>
                                        </p:tav>
                                        <p:tav tm="100000">
                                          <p:val>
                                            <p:strVal val="#ppt_x"/>
                                          </p:val>
                                        </p:tav>
                                      </p:tavLst>
                                    </p:anim>
                                    <p:anim calcmode="lin" valueType="num">
                                      <p:cBhvr>
                                        <p:cTn id="74" dur="500" fill="hold"/>
                                        <p:tgtEl>
                                          <p:spTgt spid="23"/>
                                        </p:tgtEl>
                                        <p:attrNameLst>
                                          <p:attrName>ppt_y</p:attrName>
                                        </p:attrNameLst>
                                      </p:cBhvr>
                                      <p:tavLst>
                                        <p:tav tm="0">
                                          <p:val>
                                            <p:strVal val="#ppt_y+.1"/>
                                          </p:val>
                                        </p:tav>
                                        <p:tav tm="100000">
                                          <p:val>
                                            <p:strVal val="#ppt_y"/>
                                          </p:val>
                                        </p:tav>
                                      </p:tavLst>
                                    </p:anim>
                                  </p:childTnLst>
                                </p:cTn>
                              </p:par>
                            </p:childTnLst>
                          </p:cTn>
                        </p:par>
                        <p:par>
                          <p:cTn id="75" fill="hold">
                            <p:stCondLst>
                              <p:cond delay="8250"/>
                            </p:stCondLst>
                            <p:childTnLst>
                              <p:par>
                                <p:cTn id="76" presetID="16" presetClass="entr" presetSubtype="21" fill="hold" grpId="0" nodeType="afterEffect">
                                  <p:stCondLst>
                                    <p:cond delay="250"/>
                                  </p:stCondLst>
                                  <p:childTnLst>
                                    <p:set>
                                      <p:cBhvr>
                                        <p:cTn id="77" dur="1" fill="hold">
                                          <p:stCondLst>
                                            <p:cond delay="0"/>
                                          </p:stCondLst>
                                        </p:cTn>
                                        <p:tgtEl>
                                          <p:spTgt spid="10"/>
                                        </p:tgtEl>
                                        <p:attrNameLst>
                                          <p:attrName>style.visibility</p:attrName>
                                        </p:attrNameLst>
                                      </p:cBhvr>
                                      <p:to>
                                        <p:strVal val="visible"/>
                                      </p:to>
                                    </p:set>
                                    <p:animEffect transition="in" filter="barn(inVertical)">
                                      <p:cBhvr>
                                        <p:cTn id="78" dur="500"/>
                                        <p:tgtEl>
                                          <p:spTgt spid="10"/>
                                        </p:tgtEl>
                                      </p:cBhvr>
                                    </p:animEffect>
                                  </p:childTnLst>
                                </p:cTn>
                              </p:par>
                            </p:childTnLst>
                          </p:cTn>
                        </p:par>
                        <p:par>
                          <p:cTn id="79" fill="hold">
                            <p:stCondLst>
                              <p:cond delay="9000"/>
                            </p:stCondLst>
                            <p:childTnLst>
                              <p:par>
                                <p:cTn id="80" presetID="42" presetClass="entr" presetSubtype="0" fill="hold" grpId="0" nodeType="afterEffect">
                                  <p:stCondLst>
                                    <p:cond delay="25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anim calcmode="lin" valueType="num">
                                      <p:cBhvr>
                                        <p:cTn id="83" dur="500" fill="hold"/>
                                        <p:tgtEl>
                                          <p:spTgt spid="25"/>
                                        </p:tgtEl>
                                        <p:attrNameLst>
                                          <p:attrName>ppt_x</p:attrName>
                                        </p:attrNameLst>
                                      </p:cBhvr>
                                      <p:tavLst>
                                        <p:tav tm="0">
                                          <p:val>
                                            <p:strVal val="#ppt_x"/>
                                          </p:val>
                                        </p:tav>
                                        <p:tav tm="100000">
                                          <p:val>
                                            <p:strVal val="#ppt_x"/>
                                          </p:val>
                                        </p:tav>
                                      </p:tavLst>
                                    </p:anim>
                                    <p:anim calcmode="lin" valueType="num">
                                      <p:cBhvr>
                                        <p:cTn id="84" dur="500" fill="hold"/>
                                        <p:tgtEl>
                                          <p:spTgt spid="25"/>
                                        </p:tgtEl>
                                        <p:attrNameLst>
                                          <p:attrName>ppt_y</p:attrName>
                                        </p:attrNameLst>
                                      </p:cBhvr>
                                      <p:tavLst>
                                        <p:tav tm="0">
                                          <p:val>
                                            <p:strVal val="#ppt_y+.1"/>
                                          </p:val>
                                        </p:tav>
                                        <p:tav tm="100000">
                                          <p:val>
                                            <p:strVal val="#ppt_y"/>
                                          </p:val>
                                        </p:tav>
                                      </p:tavLst>
                                    </p:anim>
                                  </p:childTnLst>
                                </p:cTn>
                              </p:par>
                            </p:childTnLst>
                          </p:cTn>
                        </p:par>
                        <p:par>
                          <p:cTn id="85" fill="hold">
                            <p:stCondLst>
                              <p:cond delay="9750"/>
                            </p:stCondLst>
                            <p:childTnLst>
                              <p:par>
                                <p:cTn id="86" presetID="42" presetClass="entr" presetSubtype="0" fill="hold" grpId="0" nodeType="afterEffect">
                                  <p:stCondLst>
                                    <p:cond delay="25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anim calcmode="lin" valueType="num">
                                      <p:cBhvr>
                                        <p:cTn id="89" dur="500" fill="hold"/>
                                        <p:tgtEl>
                                          <p:spTgt spid="27"/>
                                        </p:tgtEl>
                                        <p:attrNameLst>
                                          <p:attrName>ppt_x</p:attrName>
                                        </p:attrNameLst>
                                      </p:cBhvr>
                                      <p:tavLst>
                                        <p:tav tm="0">
                                          <p:val>
                                            <p:strVal val="#ppt_x"/>
                                          </p:val>
                                        </p:tav>
                                        <p:tav tm="100000">
                                          <p:val>
                                            <p:strVal val="#ppt_x"/>
                                          </p:val>
                                        </p:tav>
                                      </p:tavLst>
                                    </p:anim>
                                    <p:anim calcmode="lin" valueType="num">
                                      <p:cBhvr>
                                        <p:cTn id="90" dur="500" fill="hold"/>
                                        <p:tgtEl>
                                          <p:spTgt spid="27"/>
                                        </p:tgtEl>
                                        <p:attrNameLst>
                                          <p:attrName>ppt_y</p:attrName>
                                        </p:attrNameLst>
                                      </p:cBhvr>
                                      <p:tavLst>
                                        <p:tav tm="0">
                                          <p:val>
                                            <p:strVal val="#ppt_y+.1"/>
                                          </p:val>
                                        </p:tav>
                                        <p:tav tm="100000">
                                          <p:val>
                                            <p:strVal val="#ppt_y"/>
                                          </p:val>
                                        </p:tav>
                                      </p:tavLst>
                                    </p:anim>
                                  </p:childTnLst>
                                </p:cTn>
                              </p:par>
                            </p:childTnLst>
                          </p:cTn>
                        </p:par>
                        <p:par>
                          <p:cTn id="91" fill="hold">
                            <p:stCondLst>
                              <p:cond delay="10500"/>
                            </p:stCondLst>
                            <p:childTnLst>
                              <p:par>
                                <p:cTn id="92" presetID="42" presetClass="entr" presetSubtype="0" fill="hold" grpId="0" nodeType="afterEffect">
                                  <p:stCondLst>
                                    <p:cond delay="25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anim calcmode="lin" valueType="num">
                                      <p:cBhvr>
                                        <p:cTn id="95" dur="500" fill="hold"/>
                                        <p:tgtEl>
                                          <p:spTgt spid="26"/>
                                        </p:tgtEl>
                                        <p:attrNameLst>
                                          <p:attrName>ppt_x</p:attrName>
                                        </p:attrNameLst>
                                      </p:cBhvr>
                                      <p:tavLst>
                                        <p:tav tm="0">
                                          <p:val>
                                            <p:strVal val="#ppt_x"/>
                                          </p:val>
                                        </p:tav>
                                        <p:tav tm="100000">
                                          <p:val>
                                            <p:strVal val="#ppt_x"/>
                                          </p:val>
                                        </p:tav>
                                      </p:tavLst>
                                    </p:anim>
                                    <p:anim calcmode="lin" valueType="num">
                                      <p:cBhvr>
                                        <p:cTn id="96" dur="500" fill="hold"/>
                                        <p:tgtEl>
                                          <p:spTgt spid="26"/>
                                        </p:tgtEl>
                                        <p:attrNameLst>
                                          <p:attrName>ppt_y</p:attrName>
                                        </p:attrNameLst>
                                      </p:cBhvr>
                                      <p:tavLst>
                                        <p:tav tm="0">
                                          <p:val>
                                            <p:strVal val="#ppt_y+.1"/>
                                          </p:val>
                                        </p:tav>
                                        <p:tav tm="100000">
                                          <p:val>
                                            <p:strVal val="#ppt_y"/>
                                          </p:val>
                                        </p:tav>
                                      </p:tavLst>
                                    </p:anim>
                                  </p:childTnLst>
                                </p:cTn>
                              </p:par>
                            </p:childTnLst>
                          </p:cTn>
                        </p:par>
                        <p:par>
                          <p:cTn id="97" fill="hold">
                            <p:stCondLst>
                              <p:cond delay="11250"/>
                            </p:stCondLst>
                            <p:childTnLst>
                              <p:par>
                                <p:cTn id="98" presetID="16" presetClass="entr" presetSubtype="21" fill="hold" grpId="0" nodeType="afterEffect">
                                  <p:stCondLst>
                                    <p:cond delay="250"/>
                                  </p:stCondLst>
                                  <p:childTnLst>
                                    <p:set>
                                      <p:cBhvr>
                                        <p:cTn id="99" dur="1" fill="hold">
                                          <p:stCondLst>
                                            <p:cond delay="0"/>
                                          </p:stCondLst>
                                        </p:cTn>
                                        <p:tgtEl>
                                          <p:spTgt spid="11"/>
                                        </p:tgtEl>
                                        <p:attrNameLst>
                                          <p:attrName>style.visibility</p:attrName>
                                        </p:attrNameLst>
                                      </p:cBhvr>
                                      <p:to>
                                        <p:strVal val="visible"/>
                                      </p:to>
                                    </p:set>
                                    <p:animEffect transition="in" filter="barn(inVertical)">
                                      <p:cBhvr>
                                        <p:cTn id="10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1" grpId="0"/>
      <p:bldP spid="4" grpId="0" animBg="1"/>
      <p:bldP spid="2" grpId="0"/>
      <p:bldP spid="7" grpId="0"/>
      <p:bldP spid="18" grpId="0" animBg="1"/>
      <p:bldP spid="19" grpId="0" animBg="1"/>
      <p:bldP spid="21" grpId="0"/>
      <p:bldP spid="22" grpId="0" animBg="1"/>
      <p:bldP spid="23" grpId="0" animBg="1"/>
      <p:bldP spid="24" grpId="0"/>
      <p:bldP spid="25" grpId="0" animBg="1"/>
      <p:bldP spid="26" grpId="0" animBg="1"/>
      <p:bldP spid="27" grpId="0"/>
      <p:bldP spid="8" grpId="0"/>
      <p:bldP spid="9" grpId="0"/>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55805" y="1767017"/>
            <a:ext cx="9008076" cy="5509200"/>
          </a:xfrm>
          <a:prstGeom prst="rect">
            <a:avLst/>
          </a:prstGeom>
          <a:noFill/>
        </p:spPr>
        <p:txBody>
          <a:bodyPr wrap="square" rtlCol="0">
            <a:spAutoFit/>
          </a:bodyPr>
          <a:lstStyle/>
          <a:p>
            <a:pPr algn="just"/>
            <a:r>
              <a:rPr lang="en-US" sz="2800" b="1" dirty="0" err="1">
                <a:solidFill>
                  <a:schemeClr val="bg1"/>
                </a:solidFill>
                <a:latin typeface="Cambria" pitchFamily="18" charset="0"/>
                <a:ea typeface="Cambria" pitchFamily="18" charset="0"/>
              </a:rPr>
              <a:t>Ví</a:t>
            </a:r>
            <a:r>
              <a:rPr lang="en-US" sz="2800" b="1" dirty="0">
                <a:solidFill>
                  <a:schemeClr val="bg1"/>
                </a:solidFill>
                <a:latin typeface="Cambria" pitchFamily="18" charset="0"/>
                <a:ea typeface="Cambria" pitchFamily="18" charset="0"/>
              </a:rPr>
              <a:t> </a:t>
            </a:r>
            <a:r>
              <a:rPr lang="en-US" sz="2800" b="1" dirty="0" err="1">
                <a:solidFill>
                  <a:schemeClr val="bg1"/>
                </a:solidFill>
                <a:latin typeface="Cambria" pitchFamily="18" charset="0"/>
                <a:ea typeface="Cambria" pitchFamily="18" charset="0"/>
              </a:rPr>
              <a:t>dụ</a:t>
            </a:r>
            <a:r>
              <a:rPr lang="en-US" sz="2800" b="1" dirty="0">
                <a:solidFill>
                  <a:schemeClr val="bg1"/>
                </a:solidFill>
                <a:latin typeface="Cambria" pitchFamily="18" charset="0"/>
                <a:ea typeface="Cambria" pitchFamily="18" charset="0"/>
              </a:rPr>
              <a:t>:</a:t>
            </a:r>
          </a:p>
          <a:p>
            <a:pPr algn="just"/>
            <a:endParaRPr lang="en-US"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Ta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lô</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37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4 </a:t>
            </a:r>
            <a:r>
              <a:rPr lang="en-US" dirty="0" err="1">
                <a:solidFill>
                  <a:schemeClr val="bg1"/>
                </a:solidFill>
                <a:latin typeface="Cambria" pitchFamily="18" charset="0"/>
                <a:ea typeface="Cambria" pitchFamily="18" charset="0"/>
              </a:rPr>
              <a:t>loại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đồ</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trị</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tương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ứng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như</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sau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yêu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cầu</a:t>
            </a:r>
            <a:r>
              <a:rPr lang="en-US" dirty="0">
                <a:solidFill>
                  <a:schemeClr val="bg1"/>
                </a:solidFill>
                <a:latin typeface="Cambria" pitchFamily="18" charset="0"/>
                <a:ea typeface="Cambria" pitchFamily="18" charset="0"/>
              </a:rPr>
              <a:t> ở </a:t>
            </a:r>
            <a:r>
              <a:rPr lang="en-US" dirty="0" err="1">
                <a:solidFill>
                  <a:schemeClr val="bg1"/>
                </a:solidFill>
                <a:latin typeface="Cambria" pitchFamily="18" charset="0"/>
                <a:ea typeface="Cambria" pitchFamily="18" charset="0"/>
              </a:rPr>
              <a:t>đây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đồ</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vừa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phù</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hợp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lô</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trị</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lấy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lớn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nhất</a:t>
            </a:r>
            <a:r>
              <a:rPr lang="en-US" dirty="0">
                <a:solidFill>
                  <a:schemeClr val="bg1"/>
                </a:solidFill>
                <a:latin typeface="Cambria" pitchFamily="18" charset="0"/>
                <a:ea typeface="Cambria" pitchFamily="18" charset="0"/>
              </a:rPr>
              <a:t>.</a:t>
            </a:r>
            <a:endParaRPr lang="vi-VN"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p>
          <a:p>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Loại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đồ</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     A   -  B  -  C  -  D 			    </a:t>
            </a:r>
            <a:r>
              <a:rPr lang="en-US" dirty="0" err="1">
                <a:solidFill>
                  <a:schemeClr val="bg1"/>
                </a:solidFill>
                <a:latin typeface="Cambria" pitchFamily="18" charset="0"/>
                <a:ea typeface="Cambria" pitchFamily="18" charset="0"/>
              </a:rPr>
              <a:t>Loại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đồ</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   B  -  A  -  D  -  C</a:t>
            </a:r>
            <a:endParaRPr lang="vi-VN"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10  - 15  -  4  -  2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:15  -  10 -  2  -  4</a:t>
            </a:r>
            <a:endParaRPr lang="vi-VN"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r>
              <a:rPr lang="en-US" dirty="0" err="1">
                <a:solidFill>
                  <a:schemeClr val="bg1"/>
                </a:solidFill>
                <a:latin typeface="Cambria" pitchFamily="18" charset="0"/>
                <a:ea typeface="Cambria" pitchFamily="18" charset="0"/>
              </a:rPr>
              <a:t>Giá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trị</a:t>
            </a:r>
            <a:r>
              <a:rPr lang="en-US" dirty="0">
                <a:solidFill>
                  <a:schemeClr val="bg1"/>
                </a:solidFill>
                <a:latin typeface="Cambria" pitchFamily="18" charset="0"/>
                <a:ea typeface="Cambria" pitchFamily="18" charset="0"/>
              </a:rPr>
              <a:t>:               25  - 30  -  6  -  2			    </a:t>
            </a:r>
            <a:r>
              <a:rPr lang="en-US" dirty="0" err="1">
                <a:solidFill>
                  <a:schemeClr val="bg1"/>
                </a:solidFill>
                <a:latin typeface="Cambria" pitchFamily="18" charset="0"/>
                <a:ea typeface="Cambria" pitchFamily="18" charset="0"/>
              </a:rPr>
              <a:t>Giá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trị</a:t>
            </a:r>
            <a:r>
              <a:rPr lang="en-US" dirty="0">
                <a:solidFill>
                  <a:schemeClr val="bg1"/>
                </a:solidFill>
                <a:latin typeface="Cambria" pitchFamily="18" charset="0"/>
                <a:ea typeface="Cambria" pitchFamily="18" charset="0"/>
              </a:rPr>
              <a:t>:             30  -  25 -  2  -  6</a:t>
            </a:r>
            <a:endParaRPr lang="vi-VN" dirty="0">
              <a:solidFill>
                <a:schemeClr val="bg1"/>
              </a:solidFill>
              <a:latin typeface="Cambria" pitchFamily="18" charset="0"/>
              <a:ea typeface="Cambria" pitchFamily="18" charset="0"/>
            </a:endParaRPr>
          </a:p>
          <a:p>
            <a:pPr algn="just"/>
            <a:endParaRPr lang="vi-VN"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giá</a:t>
            </a:r>
            <a:r>
              <a:rPr lang="en-US" dirty="0">
                <a:solidFill>
                  <a:schemeClr val="bg1"/>
                </a:solidFill>
                <a:latin typeface="Cambria" pitchFamily="18" charset="0"/>
                <a:ea typeface="Cambria" pitchFamily="18" charset="0"/>
              </a:rPr>
              <a:t>:          2.5  - 2.0 - 1.5 - 1.0</a:t>
            </a:r>
            <a:endParaRPr lang="vi-VN" dirty="0">
              <a:solidFill>
                <a:schemeClr val="bg1"/>
              </a:solidFill>
              <a:latin typeface="Cambria" pitchFamily="18" charset="0"/>
              <a:ea typeface="Cambria" pitchFamily="18" charset="0"/>
            </a:endParaRPr>
          </a:p>
          <a:p>
            <a:endParaRPr lang="vi-VN" dirty="0">
              <a:solidFill>
                <a:schemeClr val="bg1"/>
              </a:solidFill>
              <a:latin typeface="Cambria" pitchFamily="18" charset="0"/>
              <a:ea typeface="Cambria" pitchFamily="18" charset="0"/>
            </a:endParaRPr>
          </a:p>
          <a:p>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endParaRPr lang="vi-VN" dirty="0">
              <a:solidFill>
                <a:schemeClr val="bg1"/>
              </a:solidFill>
              <a:latin typeface="Cambria" pitchFamily="18" charset="0"/>
              <a:ea typeface="Cambria" pitchFamily="18" charset="0"/>
            </a:endParaRPr>
          </a:p>
          <a:p>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127" y="1767017"/>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29050" y="366246"/>
            <a:ext cx="10346782" cy="830997"/>
          </a:xfrm>
          <a:prstGeom prst="rect">
            <a:avLst/>
          </a:prstGeom>
          <a:noFill/>
        </p:spPr>
        <p:txBody>
          <a:bodyPr wrap="square" rtlCol="0">
            <a:spAutoFit/>
          </a:bodyPr>
          <a:lstStyle/>
          <a:p>
            <a:pPr algn="ctr">
              <a:defRPr/>
            </a:pP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3.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Bài</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toán</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xếp</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ba</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lô</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dạng</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phân</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số</a:t>
            </a:r>
            <a:endParaRPr lang="en-US" sz="48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258908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50"/>
                                        <p:tgtEl>
                                          <p:spTgt spid="40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32237" y="1670533"/>
            <a:ext cx="9069859" cy="3693319"/>
          </a:xfrm>
          <a:prstGeom prst="rect">
            <a:avLst/>
          </a:prstGeom>
          <a:noFill/>
        </p:spPr>
        <p:txBody>
          <a:bodyPr wrap="square" rtlCol="0">
            <a:spAutoFit/>
          </a:bodyPr>
          <a:lstStyle/>
          <a:p>
            <a:pPr algn="just"/>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Thứ</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ưu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tiên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đồ</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B, A, D C.</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Xét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B </a:t>
            </a:r>
            <a:r>
              <a:rPr lang="en-US" dirty="0" err="1">
                <a:solidFill>
                  <a:schemeClr val="bg1"/>
                </a:solidFill>
                <a:latin typeface="Cambria" pitchFamily="18" charset="0"/>
                <a:ea typeface="Cambria" pitchFamily="18" charset="0"/>
              </a:rPr>
              <a:t>đầu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tiên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đa</a:t>
            </a:r>
            <a:r>
              <a:rPr lang="en-US" dirty="0">
                <a:solidFill>
                  <a:schemeClr val="bg1"/>
                </a:solidFill>
                <a:latin typeface="Cambria" pitchFamily="18" charset="0"/>
                <a:ea typeface="Cambria" pitchFamily="18" charset="0"/>
              </a:rPr>
              <a:t> 3 </a:t>
            </a:r>
            <a:r>
              <a:rPr lang="en-US" dirty="0" err="1">
                <a:solidFill>
                  <a:schemeClr val="bg1"/>
                </a:solidFill>
                <a:latin typeface="Cambria" pitchFamily="18" charset="0"/>
                <a:ea typeface="Cambria" pitchFamily="18" charset="0"/>
              </a:rPr>
              <a:t>cái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vì</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mỗi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vì</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mỗi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10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lô</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37,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còn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37 – 3*10 = 7.</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Xét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đến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A, </a:t>
            </a:r>
            <a:r>
              <a:rPr lang="en-US" dirty="0" err="1">
                <a:solidFill>
                  <a:schemeClr val="bg1"/>
                </a:solidFill>
                <a:latin typeface="Cambria" pitchFamily="18" charset="0"/>
                <a:ea typeface="Cambria" pitchFamily="18" charset="0"/>
              </a:rPr>
              <a:t>nhưng</a:t>
            </a:r>
            <a:r>
              <a:rPr lang="en-US" dirty="0">
                <a:solidFill>
                  <a:schemeClr val="bg1"/>
                </a:solidFill>
                <a:latin typeface="Cambria" pitchFamily="18" charset="0"/>
                <a:ea typeface="Cambria" pitchFamily="18" charset="0"/>
              </a:rPr>
              <a:t> A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15 </a:t>
            </a:r>
            <a:r>
              <a:rPr lang="en-US" dirty="0" err="1">
                <a:solidFill>
                  <a:schemeClr val="bg1"/>
                </a:solidFill>
                <a:latin typeface="Cambria" pitchFamily="18" charset="0"/>
                <a:ea typeface="Cambria" pitchFamily="18" charset="0"/>
              </a:rPr>
              <a:t>mà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còn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balô</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chỉ</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còn</a:t>
            </a:r>
            <a:r>
              <a:rPr lang="en-US" dirty="0">
                <a:solidFill>
                  <a:schemeClr val="bg1"/>
                </a:solidFill>
                <a:latin typeface="Cambria" pitchFamily="18" charset="0"/>
                <a:ea typeface="Cambria" pitchFamily="18" charset="0"/>
              </a:rPr>
              <a:t> 7 </a:t>
            </a:r>
            <a:r>
              <a:rPr lang="en-US" dirty="0" err="1">
                <a:solidFill>
                  <a:schemeClr val="bg1"/>
                </a:solidFill>
                <a:latin typeface="Cambria" pitchFamily="18" charset="0"/>
                <a:ea typeface="Cambria" pitchFamily="18" charset="0"/>
              </a:rPr>
              <a:t>nên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không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A. </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Xét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D </a:t>
            </a:r>
            <a:r>
              <a:rPr lang="en-US" dirty="0" err="1">
                <a:solidFill>
                  <a:schemeClr val="bg1"/>
                </a:solidFill>
                <a:latin typeface="Cambria" pitchFamily="18" charset="0"/>
                <a:ea typeface="Cambria" pitchFamily="18" charset="0"/>
              </a:rPr>
              <a:t>thì</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1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D, </a:t>
            </a:r>
            <a:r>
              <a:rPr lang="en-US" dirty="0" err="1">
                <a:solidFill>
                  <a:schemeClr val="bg1"/>
                </a:solidFill>
                <a:latin typeface="Cambria" pitchFamily="18" charset="0"/>
                <a:ea typeface="Cambria" pitchFamily="18" charset="0"/>
              </a:rPr>
              <a:t>khi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còn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p>
          <a:p>
            <a:pPr algn="just"/>
            <a:r>
              <a:rPr lang="en-US" dirty="0">
                <a:solidFill>
                  <a:schemeClr val="bg1"/>
                </a:solidFill>
                <a:latin typeface="Cambria" pitchFamily="18" charset="0"/>
                <a:ea typeface="Cambria" pitchFamily="18" charset="0"/>
              </a:rPr>
              <a:t>7-4 = 3. </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Cuối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cùng</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vật</a:t>
            </a:r>
            <a:r>
              <a:rPr lang="en-US" dirty="0">
                <a:solidFill>
                  <a:schemeClr val="bg1"/>
                </a:solidFill>
                <a:latin typeface="Cambria" pitchFamily="18" charset="0"/>
                <a:ea typeface="Cambria" pitchFamily="18" charset="0"/>
              </a:rPr>
              <a:t> C.</a:t>
            </a:r>
            <a:endParaRPr lang="vi-VN"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Như</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đã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3 </a:t>
            </a:r>
            <a:r>
              <a:rPr lang="en-US" dirty="0" err="1">
                <a:solidFill>
                  <a:schemeClr val="bg1"/>
                </a:solidFill>
                <a:latin typeface="Cambria" pitchFamily="18" charset="0"/>
                <a:ea typeface="Cambria" pitchFamily="18" charset="0"/>
              </a:rPr>
              <a:t>cái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loại</a:t>
            </a:r>
            <a:r>
              <a:rPr lang="en-US" dirty="0">
                <a:solidFill>
                  <a:schemeClr val="bg1"/>
                </a:solidFill>
                <a:latin typeface="Cambria" pitchFamily="18" charset="0"/>
                <a:ea typeface="Cambria" pitchFamily="18" charset="0"/>
              </a:rPr>
              <a:t> B,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loại</a:t>
            </a:r>
            <a:r>
              <a:rPr lang="en-US" dirty="0">
                <a:solidFill>
                  <a:schemeClr val="bg1"/>
                </a:solidFill>
                <a:latin typeface="Cambria" pitchFamily="18" charset="0"/>
                <a:ea typeface="Cambria" pitchFamily="18" charset="0"/>
              </a:rPr>
              <a:t> D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1 </a:t>
            </a:r>
            <a:r>
              <a:rPr lang="en-US" dirty="0" err="1">
                <a:solidFill>
                  <a:schemeClr val="bg1"/>
                </a:solidFill>
                <a:latin typeface="Cambria" pitchFamily="18" charset="0"/>
                <a:ea typeface="Cambria" pitchFamily="18" charset="0"/>
              </a:rPr>
              <a:t>cái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loại</a:t>
            </a:r>
            <a:r>
              <a:rPr lang="en-US" dirty="0">
                <a:solidFill>
                  <a:schemeClr val="bg1"/>
                </a:solidFill>
                <a:latin typeface="Cambria" pitchFamily="18" charset="0"/>
                <a:ea typeface="Cambria" pitchFamily="18" charset="0"/>
              </a:rPr>
              <a:t> C. </a:t>
            </a:r>
          </a:p>
          <a:p>
            <a:pPr algn="just"/>
            <a:r>
              <a:rPr lang="en-US" dirty="0" err="1">
                <a:solidFill>
                  <a:schemeClr val="bg1"/>
                </a:solidFill>
                <a:latin typeface="Cambria" pitchFamily="18" charset="0"/>
                <a:ea typeface="Cambria" pitchFamily="18" charset="0"/>
              </a:rPr>
              <a:t>Tổng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trọng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lương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310 + 14 + 12 = 36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tổng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trị</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325+16+12 = 83.</a:t>
            </a:r>
            <a:endParaRPr lang="vi-VN" dirty="0">
              <a:solidFill>
                <a:schemeClr val="bg1"/>
              </a:solidFill>
              <a:latin typeface="Cambria" pitchFamily="18" charset="0"/>
              <a:ea typeface="Cambria" pitchFamily="18" charset="0"/>
            </a:endParaRPr>
          </a:p>
          <a:p>
            <a:pPr algn="just"/>
            <a:r>
              <a:rPr lang="en-US" dirty="0">
                <a:solidFill>
                  <a:schemeClr val="bg1"/>
                </a:solidFill>
              </a:rPr>
              <a:t> </a:t>
            </a:r>
            <a:endParaRPr lang="vi-VN" dirty="0">
              <a:solidFill>
                <a:schemeClr val="bg1"/>
              </a:solidFill>
            </a:endParaRPr>
          </a:p>
        </p:txBody>
      </p:sp>
      <p:sp>
        <p:nvSpPr>
          <p:cNvPr id="5" name="TextBox 4"/>
          <p:cNvSpPr txBox="1"/>
          <p:nvPr/>
        </p:nvSpPr>
        <p:spPr>
          <a:xfrm>
            <a:off x="729050" y="366246"/>
            <a:ext cx="10346782" cy="830997"/>
          </a:xfrm>
          <a:prstGeom prst="rect">
            <a:avLst/>
          </a:prstGeom>
          <a:noFill/>
        </p:spPr>
        <p:txBody>
          <a:bodyPr wrap="square" rtlCol="0">
            <a:spAutoFit/>
          </a:bodyPr>
          <a:lstStyle/>
          <a:p>
            <a:pPr algn="ctr">
              <a:defRPr/>
            </a:pP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3.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Bài</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toán</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xếp</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ba</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lô</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dạng</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phân</a:t>
            </a:r>
            <a:r>
              <a:rPr lang="en-US"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US" sz="4800" b="1" dirty="0" err="1">
                <a:solidFill>
                  <a:srgbClr val="FFFFFF"/>
                </a:solidFill>
                <a:latin typeface="Cambria" panose="02040503050406030204" pitchFamily="18" charset="0"/>
                <a:ea typeface="Noto Sans" panose="020B0502040504020204" pitchFamily="34"/>
                <a:cs typeface="Noto Sans" panose="020B0502040504020204" pitchFamily="34"/>
              </a:rPr>
              <a:t>số</a:t>
            </a:r>
            <a:endParaRPr lang="en-US" sz="48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160426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766119" y="366246"/>
            <a:ext cx="10317892" cy="830997"/>
          </a:xfrm>
          <a:prstGeom prst="rect">
            <a:avLst/>
          </a:prstGeom>
          <a:noFill/>
        </p:spPr>
        <p:txBody>
          <a:bodyPr wrap="square" rtlCol="0">
            <a:spAutoFit/>
          </a:bodyPr>
          <a:lstStyle/>
          <a:p>
            <a:pPr algn="ctr">
              <a:defRPr/>
            </a:pPr>
            <a:r>
              <a:rPr lang="vi-VN" sz="4800" b="1" dirty="0">
                <a:solidFill>
                  <a:srgbClr val="FFFFFF"/>
                </a:solidFill>
                <a:latin typeface="Cambria" panose="02040503050406030204" pitchFamily="18" charset="0"/>
                <a:ea typeface="Noto Sans" panose="020B0502040504020204" pitchFamily="34"/>
                <a:cs typeface="Noto Sans" panose="020B0502040504020204" pitchFamily="34"/>
              </a:rPr>
              <a:t>3</a:t>
            </a:r>
            <a:r>
              <a:rPr lang="en-GB"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GB" sz="4800" b="1" dirty="0" err="1">
                <a:solidFill>
                  <a:srgbClr val="FFFFFF"/>
                </a:solidFill>
                <a:latin typeface="Cambria" panose="02040503050406030204" pitchFamily="18" charset="0"/>
                <a:ea typeface="Noto Sans" panose="020B0502040504020204" pitchFamily="34"/>
                <a:cs typeface="Noto Sans" panose="020B0502040504020204" pitchFamily="34"/>
              </a:rPr>
              <a:t>Bài</a:t>
            </a:r>
            <a:r>
              <a:rPr lang="en-GB"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GB" sz="4800" b="1" dirty="0" err="1">
                <a:solidFill>
                  <a:srgbClr val="FFFFFF"/>
                </a:solidFill>
                <a:latin typeface="Cambria" panose="02040503050406030204" pitchFamily="18" charset="0"/>
                <a:ea typeface="Noto Sans" panose="020B0502040504020204" pitchFamily="34"/>
                <a:cs typeface="Noto Sans" panose="020B0502040504020204" pitchFamily="34"/>
              </a:rPr>
              <a:t>toán</a:t>
            </a:r>
            <a:r>
              <a:rPr lang="en-GB"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GB" sz="4800" b="1" dirty="0" err="1">
                <a:solidFill>
                  <a:srgbClr val="FFFFFF"/>
                </a:solidFill>
                <a:latin typeface="Cambria" panose="02040503050406030204" pitchFamily="18" charset="0"/>
                <a:ea typeface="Noto Sans" panose="020B0502040504020204" pitchFamily="34"/>
                <a:cs typeface="Noto Sans" panose="020B0502040504020204" pitchFamily="34"/>
              </a:rPr>
              <a:t>xếp</a:t>
            </a:r>
            <a:r>
              <a:rPr lang="en-GB"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GB" sz="4800" b="1" dirty="0" err="1">
                <a:solidFill>
                  <a:srgbClr val="FFFFFF"/>
                </a:solidFill>
                <a:latin typeface="Cambria" panose="02040503050406030204" pitchFamily="18" charset="0"/>
                <a:ea typeface="Noto Sans" panose="020B0502040504020204" pitchFamily="34"/>
                <a:cs typeface="Noto Sans" panose="020B0502040504020204" pitchFamily="34"/>
              </a:rPr>
              <a:t>ba</a:t>
            </a:r>
            <a:r>
              <a:rPr lang="en-GB"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GB" sz="4800" b="1" dirty="0" err="1">
                <a:solidFill>
                  <a:srgbClr val="FFFFFF"/>
                </a:solidFill>
                <a:latin typeface="Cambria" panose="02040503050406030204" pitchFamily="18" charset="0"/>
                <a:ea typeface="Noto Sans" panose="020B0502040504020204" pitchFamily="34"/>
                <a:cs typeface="Noto Sans" panose="020B0502040504020204" pitchFamily="34"/>
              </a:rPr>
              <a:t>lô</a:t>
            </a:r>
            <a:r>
              <a:rPr lang="en-GB"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GB" sz="4800" b="1" dirty="0" err="1">
                <a:solidFill>
                  <a:srgbClr val="FFFFFF"/>
                </a:solidFill>
                <a:latin typeface="Cambria" panose="02040503050406030204" pitchFamily="18" charset="0"/>
                <a:ea typeface="Noto Sans" panose="020B0502040504020204" pitchFamily="34"/>
                <a:cs typeface="Noto Sans" panose="020B0502040504020204" pitchFamily="34"/>
              </a:rPr>
              <a:t>dạng</a:t>
            </a:r>
            <a:r>
              <a:rPr lang="en-GB"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GB" sz="4800" b="1" dirty="0" err="1">
                <a:solidFill>
                  <a:srgbClr val="FFFFFF"/>
                </a:solidFill>
                <a:latin typeface="Cambria" panose="02040503050406030204" pitchFamily="18" charset="0"/>
                <a:ea typeface="Noto Sans" panose="020B0502040504020204" pitchFamily="34"/>
                <a:cs typeface="Noto Sans" panose="020B0502040504020204" pitchFamily="34"/>
              </a:rPr>
              <a:t>phân</a:t>
            </a:r>
            <a:r>
              <a:rPr lang="en-GB" sz="48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GB" sz="4800" b="1" dirty="0" err="1">
                <a:solidFill>
                  <a:srgbClr val="FFFFFF"/>
                </a:solidFill>
                <a:latin typeface="Cambria" panose="02040503050406030204" pitchFamily="18" charset="0"/>
                <a:ea typeface="Noto Sans" panose="020B0502040504020204" pitchFamily="34"/>
                <a:cs typeface="Noto Sans" panose="020B0502040504020204" pitchFamily="34"/>
              </a:rPr>
              <a:t>số</a:t>
            </a:r>
            <a:endParaRPr lang="en-US" sz="48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12" name="TextBox 11"/>
          <p:cNvSpPr txBox="1"/>
          <p:nvPr/>
        </p:nvSpPr>
        <p:spPr>
          <a:xfrm>
            <a:off x="1631093" y="1705232"/>
            <a:ext cx="5066271" cy="523220"/>
          </a:xfrm>
          <a:prstGeom prst="rect">
            <a:avLst/>
          </a:prstGeom>
          <a:noFill/>
        </p:spPr>
        <p:txBody>
          <a:bodyPr wrap="square" rtlCol="0">
            <a:spAutoFit/>
          </a:bodyPr>
          <a:lstStyle/>
          <a:p>
            <a:r>
              <a:rPr lang="en-US" sz="2800" b="1" dirty="0" err="1">
                <a:solidFill>
                  <a:schemeClr val="bg1"/>
                </a:solidFill>
                <a:latin typeface="Cambria" pitchFamily="18" charset="0"/>
                <a:ea typeface="Cambria" pitchFamily="18" charset="0"/>
              </a:rPr>
              <a:t>Mô</a:t>
            </a:r>
            <a:r>
              <a:rPr lang="en-US" sz="2800" b="1" dirty="0">
                <a:solidFill>
                  <a:schemeClr val="bg1"/>
                </a:solidFill>
                <a:latin typeface="Cambria" pitchFamily="18" charset="0"/>
                <a:ea typeface="Cambria" pitchFamily="18" charset="0"/>
              </a:rPr>
              <a:t> </a:t>
            </a:r>
            <a:r>
              <a:rPr lang="en-US" sz="2800" b="1" dirty="0" err="1">
                <a:solidFill>
                  <a:schemeClr val="bg1"/>
                </a:solidFill>
                <a:latin typeface="Cambria" pitchFamily="18" charset="0"/>
                <a:ea typeface="Cambria" pitchFamily="18" charset="0"/>
              </a:rPr>
              <a:t>tả</a:t>
            </a:r>
            <a:r>
              <a:rPr lang="en-US" sz="2800" b="1" dirty="0">
                <a:solidFill>
                  <a:schemeClr val="bg1"/>
                </a:solidFill>
                <a:latin typeface="Cambria" pitchFamily="18" charset="0"/>
                <a:ea typeface="Cambria" pitchFamily="18" charset="0"/>
              </a:rPr>
              <a:t> code:</a:t>
            </a:r>
            <a:endParaRPr lang="vi-VN" sz="2800" b="1" dirty="0">
              <a:solidFill>
                <a:schemeClr val="bg1"/>
              </a:solidFill>
              <a:latin typeface="Cambria" pitchFamily="18" charset="0"/>
              <a:ea typeface="Cambria"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093" y="2557849"/>
            <a:ext cx="9193426" cy="2777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2026509" y="3069625"/>
            <a:ext cx="8563232" cy="1754326"/>
          </a:xfrm>
          <a:prstGeom prst="rect">
            <a:avLst/>
          </a:prstGeom>
          <a:noFill/>
        </p:spPr>
        <p:txBody>
          <a:bodyPr wrap="square" rtlCol="0">
            <a:spAutoFit/>
          </a:bodyPr>
          <a:lstStyle/>
          <a:p>
            <a:r>
              <a:rPr lang="pt-BR" dirty="0">
                <a:solidFill>
                  <a:schemeClr val="bg1"/>
                </a:solidFill>
                <a:latin typeface="Cambria" pitchFamily="18" charset="0"/>
                <a:ea typeface="Cambria" pitchFamily="18" charset="0"/>
                <a:cs typeface="Calibri" pitchFamily="34" charset="0"/>
              </a:rPr>
              <a:t>void tinhdongia(Item items[], int n);// Thực hiện bước 1, tính đơn giá cho mỗi món đồ</a:t>
            </a:r>
          </a:p>
          <a:p>
            <a:r>
              <a:rPr lang="en-US" dirty="0">
                <a:solidFill>
                  <a:schemeClr val="bg1"/>
                </a:solidFill>
                <a:latin typeface="Cambria" pitchFamily="18" charset="0"/>
                <a:ea typeface="Cambria" pitchFamily="18" charset="0"/>
                <a:cs typeface="Calibri" pitchFamily="34" charset="0"/>
              </a:rPr>
              <a:t>void input(Item items[],</a:t>
            </a:r>
            <a:r>
              <a:rPr lang="en-US" dirty="0" err="1">
                <a:solidFill>
                  <a:schemeClr val="bg1"/>
                </a:solidFill>
                <a:latin typeface="Cambria" pitchFamily="18" charset="0"/>
                <a:ea typeface="Cambria" pitchFamily="18" charset="0"/>
                <a:cs typeface="Calibri" pitchFamily="34" charset="0"/>
              </a:rPr>
              <a:t>int</a:t>
            </a:r>
            <a:r>
              <a:rPr lang="en-US" dirty="0">
                <a:solidFill>
                  <a:schemeClr val="bg1"/>
                </a:solidFill>
                <a:latin typeface="Cambria" pitchFamily="18" charset="0"/>
                <a:ea typeface="Cambria" pitchFamily="18" charset="0"/>
                <a:cs typeface="Calibri" pitchFamily="34" charset="0"/>
              </a:rPr>
              <a:t> n); // </a:t>
            </a:r>
            <a:r>
              <a:rPr lang="en-US" dirty="0" err="1">
                <a:solidFill>
                  <a:schemeClr val="bg1"/>
                </a:solidFill>
                <a:latin typeface="Cambria" pitchFamily="18" charset="0"/>
                <a:ea typeface="Cambria" pitchFamily="18" charset="0"/>
                <a:cs typeface="Calibri" pitchFamily="34" charset="0"/>
              </a:rPr>
              <a:t>hàm</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nhập</a:t>
            </a:r>
            <a:endParaRPr lang="en-US" dirty="0">
              <a:solidFill>
                <a:schemeClr val="bg1"/>
              </a:solidFill>
              <a:latin typeface="Cambria" pitchFamily="18" charset="0"/>
              <a:ea typeface="Cambria" pitchFamily="18" charset="0"/>
              <a:cs typeface="Calibri" pitchFamily="34" charset="0"/>
            </a:endParaRPr>
          </a:p>
          <a:p>
            <a:r>
              <a:rPr lang="en-US" dirty="0">
                <a:solidFill>
                  <a:schemeClr val="bg1"/>
                </a:solidFill>
                <a:latin typeface="Cambria" pitchFamily="18" charset="0"/>
                <a:ea typeface="Cambria" pitchFamily="18" charset="0"/>
                <a:cs typeface="Calibri" pitchFamily="34" charset="0"/>
              </a:rPr>
              <a:t>void display(Item items[], </a:t>
            </a:r>
            <a:r>
              <a:rPr lang="en-US" dirty="0" err="1">
                <a:solidFill>
                  <a:schemeClr val="bg1"/>
                </a:solidFill>
                <a:latin typeface="Cambria" pitchFamily="18" charset="0"/>
                <a:ea typeface="Cambria" pitchFamily="18" charset="0"/>
                <a:cs typeface="Calibri" pitchFamily="34" charset="0"/>
              </a:rPr>
              <a:t>int</a:t>
            </a:r>
            <a:r>
              <a:rPr lang="en-US" dirty="0">
                <a:solidFill>
                  <a:schemeClr val="bg1"/>
                </a:solidFill>
                <a:latin typeface="Cambria" pitchFamily="18" charset="0"/>
                <a:ea typeface="Cambria" pitchFamily="18" charset="0"/>
                <a:cs typeface="Calibri" pitchFamily="34" charset="0"/>
              </a:rPr>
              <a:t> n); // </a:t>
            </a:r>
            <a:r>
              <a:rPr lang="en-US" dirty="0" err="1">
                <a:solidFill>
                  <a:schemeClr val="bg1"/>
                </a:solidFill>
                <a:latin typeface="Cambria" pitchFamily="18" charset="0"/>
                <a:ea typeface="Cambria" pitchFamily="18" charset="0"/>
                <a:cs typeface="Calibri" pitchFamily="34" charset="0"/>
              </a:rPr>
              <a:t>hàm</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xuất</a:t>
            </a:r>
            <a:endParaRPr lang="en-US" dirty="0">
              <a:solidFill>
                <a:schemeClr val="bg1"/>
              </a:solidFill>
              <a:latin typeface="Cambria" pitchFamily="18" charset="0"/>
              <a:ea typeface="Cambria" pitchFamily="18" charset="0"/>
              <a:cs typeface="Calibri" pitchFamily="34" charset="0"/>
            </a:endParaRPr>
          </a:p>
          <a:p>
            <a:r>
              <a:rPr lang="en-US" dirty="0">
                <a:solidFill>
                  <a:schemeClr val="bg1"/>
                </a:solidFill>
                <a:latin typeface="Cambria" pitchFamily="18" charset="0"/>
                <a:ea typeface="Cambria" pitchFamily="18" charset="0"/>
                <a:cs typeface="Calibri" pitchFamily="34" charset="0"/>
              </a:rPr>
              <a:t>void </a:t>
            </a:r>
            <a:r>
              <a:rPr lang="en-US" dirty="0" err="1">
                <a:solidFill>
                  <a:schemeClr val="bg1"/>
                </a:solidFill>
                <a:latin typeface="Cambria" pitchFamily="18" charset="0"/>
                <a:ea typeface="Cambria" pitchFamily="18" charset="0"/>
                <a:cs typeface="Calibri" pitchFamily="34" charset="0"/>
              </a:rPr>
              <a:t>sapxep</a:t>
            </a:r>
            <a:r>
              <a:rPr lang="en-US" dirty="0">
                <a:solidFill>
                  <a:schemeClr val="bg1"/>
                </a:solidFill>
                <a:latin typeface="Cambria" pitchFamily="18" charset="0"/>
                <a:ea typeface="Cambria" pitchFamily="18" charset="0"/>
                <a:cs typeface="Calibri" pitchFamily="34" charset="0"/>
              </a:rPr>
              <a:t>(Item items[], </a:t>
            </a:r>
            <a:r>
              <a:rPr lang="en-US" dirty="0" err="1">
                <a:solidFill>
                  <a:schemeClr val="bg1"/>
                </a:solidFill>
                <a:latin typeface="Cambria" pitchFamily="18" charset="0"/>
                <a:ea typeface="Cambria" pitchFamily="18" charset="0"/>
                <a:cs typeface="Calibri" pitchFamily="34" charset="0"/>
              </a:rPr>
              <a:t>int</a:t>
            </a:r>
            <a:r>
              <a:rPr lang="en-US" dirty="0">
                <a:solidFill>
                  <a:schemeClr val="bg1"/>
                </a:solidFill>
                <a:latin typeface="Cambria" pitchFamily="18" charset="0"/>
                <a:ea typeface="Cambria" pitchFamily="18" charset="0"/>
                <a:cs typeface="Calibri" pitchFamily="34" charset="0"/>
              </a:rPr>
              <a:t> n);// </a:t>
            </a:r>
            <a:r>
              <a:rPr lang="en-US" dirty="0" err="1">
                <a:solidFill>
                  <a:schemeClr val="bg1"/>
                </a:solidFill>
                <a:latin typeface="Cambria" pitchFamily="18" charset="0"/>
                <a:ea typeface="Cambria" pitchFamily="18" charset="0"/>
                <a:cs typeface="Calibri" pitchFamily="34" charset="0"/>
              </a:rPr>
              <a:t>Thực</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hiện</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bước</a:t>
            </a:r>
            <a:r>
              <a:rPr lang="en-US" dirty="0">
                <a:solidFill>
                  <a:schemeClr val="bg1"/>
                </a:solidFill>
                <a:latin typeface="Cambria" pitchFamily="18" charset="0"/>
                <a:ea typeface="Cambria" pitchFamily="18" charset="0"/>
                <a:cs typeface="Calibri" pitchFamily="34" charset="0"/>
              </a:rPr>
              <a:t> 2 </a:t>
            </a:r>
            <a:r>
              <a:rPr lang="en-US" dirty="0" err="1">
                <a:solidFill>
                  <a:schemeClr val="bg1"/>
                </a:solidFill>
                <a:latin typeface="Cambria" pitchFamily="18" charset="0"/>
                <a:ea typeface="Cambria" pitchFamily="18" charset="0"/>
                <a:cs typeface="Calibri" pitchFamily="34" charset="0"/>
              </a:rPr>
              <a:t>sắp</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xếp</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theo</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đơn</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giá</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giảm</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dần</a:t>
            </a:r>
            <a:endParaRPr lang="en-US" dirty="0">
              <a:solidFill>
                <a:schemeClr val="bg1"/>
              </a:solidFill>
              <a:latin typeface="Cambria" pitchFamily="18" charset="0"/>
              <a:ea typeface="Cambria" pitchFamily="18" charset="0"/>
              <a:cs typeface="Calibri" pitchFamily="34" charset="0"/>
            </a:endParaRPr>
          </a:p>
          <a:p>
            <a:r>
              <a:rPr lang="en-US" dirty="0">
                <a:solidFill>
                  <a:schemeClr val="bg1"/>
                </a:solidFill>
                <a:latin typeface="Cambria" pitchFamily="18" charset="0"/>
                <a:ea typeface="Cambria" pitchFamily="18" charset="0"/>
                <a:cs typeface="Calibri" pitchFamily="34" charset="0"/>
              </a:rPr>
              <a:t>float knapsack(Item items[], </a:t>
            </a:r>
            <a:r>
              <a:rPr lang="en-US" dirty="0" err="1">
                <a:solidFill>
                  <a:schemeClr val="bg1"/>
                </a:solidFill>
                <a:latin typeface="Cambria" pitchFamily="18" charset="0"/>
                <a:ea typeface="Cambria" pitchFamily="18" charset="0"/>
                <a:cs typeface="Calibri" pitchFamily="34" charset="0"/>
              </a:rPr>
              <a:t>int</a:t>
            </a:r>
            <a:r>
              <a:rPr lang="en-US" dirty="0">
                <a:solidFill>
                  <a:schemeClr val="bg1"/>
                </a:solidFill>
                <a:latin typeface="Cambria" pitchFamily="18" charset="0"/>
                <a:ea typeface="Cambria" pitchFamily="18" charset="0"/>
                <a:cs typeface="Calibri" pitchFamily="34" charset="0"/>
              </a:rPr>
              <a:t> n, </a:t>
            </a:r>
            <a:r>
              <a:rPr lang="en-US" dirty="0" err="1">
                <a:solidFill>
                  <a:schemeClr val="bg1"/>
                </a:solidFill>
                <a:latin typeface="Cambria" pitchFamily="18" charset="0"/>
                <a:ea typeface="Cambria" pitchFamily="18" charset="0"/>
                <a:cs typeface="Calibri" pitchFamily="34" charset="0"/>
              </a:rPr>
              <a:t>int</a:t>
            </a:r>
            <a:r>
              <a:rPr lang="en-US" dirty="0">
                <a:solidFill>
                  <a:schemeClr val="bg1"/>
                </a:solidFill>
                <a:latin typeface="Cambria" pitchFamily="18" charset="0"/>
                <a:ea typeface="Cambria" pitchFamily="18" charset="0"/>
                <a:cs typeface="Calibri" pitchFamily="34" charset="0"/>
              </a:rPr>
              <a:t> W);// </a:t>
            </a:r>
            <a:r>
              <a:rPr lang="en-US" dirty="0" err="1">
                <a:solidFill>
                  <a:schemeClr val="bg1"/>
                </a:solidFill>
                <a:latin typeface="Cambria" pitchFamily="18" charset="0"/>
                <a:ea typeface="Cambria" pitchFamily="18" charset="0"/>
                <a:cs typeface="Calibri" pitchFamily="34" charset="0"/>
              </a:rPr>
              <a:t>Thực</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hiện</a:t>
            </a:r>
            <a:r>
              <a:rPr lang="en-US" dirty="0">
                <a:solidFill>
                  <a:schemeClr val="bg1"/>
                </a:solidFill>
                <a:latin typeface="Cambria" pitchFamily="18" charset="0"/>
                <a:ea typeface="Cambria" pitchFamily="18" charset="0"/>
                <a:cs typeface="Calibri" pitchFamily="34" charset="0"/>
              </a:rPr>
              <a:t> </a:t>
            </a:r>
            <a:r>
              <a:rPr lang="en-US" dirty="0" err="1">
                <a:solidFill>
                  <a:schemeClr val="bg1"/>
                </a:solidFill>
                <a:latin typeface="Cambria" pitchFamily="18" charset="0"/>
                <a:ea typeface="Cambria" pitchFamily="18" charset="0"/>
                <a:cs typeface="Calibri" pitchFamily="34" charset="0"/>
              </a:rPr>
              <a:t>bước</a:t>
            </a:r>
            <a:r>
              <a:rPr lang="en-US" dirty="0">
                <a:solidFill>
                  <a:schemeClr val="bg1"/>
                </a:solidFill>
                <a:latin typeface="Cambria" pitchFamily="18" charset="0"/>
                <a:ea typeface="Cambria" pitchFamily="18" charset="0"/>
                <a:cs typeface="Calibri" pitchFamily="34" charset="0"/>
              </a:rPr>
              <a:t> 3,4</a:t>
            </a:r>
            <a:endParaRPr lang="vi-VN" dirty="0">
              <a:solidFill>
                <a:schemeClr val="bg1"/>
              </a:solidFill>
              <a:latin typeface="Cambria" pitchFamily="18" charset="0"/>
              <a:ea typeface="Cambria" pitchFamily="18" charset="0"/>
              <a:cs typeface="Calibri" pitchFamily="34" charset="0"/>
            </a:endParaRPr>
          </a:p>
          <a:p>
            <a:endParaRPr lang="vi-VN"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10" y="5582638"/>
            <a:ext cx="338296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250"/>
                                        <p:tgtEl>
                                          <p:spTgt spid="12"/>
                                        </p:tgtEl>
                                      </p:cBhvr>
                                    </p:animEffect>
                                  </p:childTnLst>
                                </p:cTn>
                              </p:par>
                              <p:par>
                                <p:cTn id="13" presetID="10" presetClass="entr" presetSubtype="0" fill="hold" nodeType="withEffect">
                                  <p:stCondLst>
                                    <p:cond delay="0"/>
                                  </p:stCondLst>
                                  <p:childTnLst>
                                    <p:set>
                                      <p:cBhvr>
                                        <p:cTn id="14" dur="1" fill="hold">
                                          <p:stCondLst>
                                            <p:cond delay="0"/>
                                          </p:stCondLst>
                                        </p:cTn>
                                        <p:tgtEl>
                                          <p:spTgt spid="6146"/>
                                        </p:tgtEl>
                                        <p:attrNameLst>
                                          <p:attrName>style.visibility</p:attrName>
                                        </p:attrNameLst>
                                      </p:cBhvr>
                                      <p:to>
                                        <p:strVal val="visible"/>
                                      </p:to>
                                    </p:set>
                                    <p:animEffect transition="in" filter="fade">
                                      <p:cBhvr>
                                        <p:cTn id="15" dur="250"/>
                                        <p:tgtEl>
                                          <p:spTgt spid="614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25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6147"/>
                                        </p:tgtEl>
                                        <p:attrNameLst>
                                          <p:attrName>style.visibility</p:attrName>
                                        </p:attrNameLst>
                                      </p:cBhvr>
                                      <p:to>
                                        <p:strVal val="visible"/>
                                      </p:to>
                                    </p:set>
                                    <p:animEffect transition="in" filter="fade">
                                      <p:cBhvr>
                                        <p:cTn id="21" dur="25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2"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5049078" y="2017643"/>
            <a:ext cx="44328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670773" y="1809862"/>
            <a:ext cx="1371600" cy="4185761"/>
          </a:xfrm>
          <a:prstGeom prst="rect">
            <a:avLst/>
          </a:prstGeom>
          <a:noFill/>
        </p:spPr>
        <p:txBody>
          <a:bodyPr wrap="square" rtlCol="0">
            <a:spAutoFit/>
          </a:bodyPr>
          <a:lstStyle/>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r>
              <a:rPr lang="en-US" sz="1900" dirty="0">
                <a:solidFill>
                  <a:schemeClr val="bg1"/>
                </a:solidFill>
                <a:latin typeface="Cambira"/>
              </a:rPr>
              <a:t>1</a:t>
            </a:r>
          </a:p>
          <a:p>
            <a:endParaRPr lang="en-US" sz="1900" dirty="0">
              <a:solidFill>
                <a:schemeClr val="bg1"/>
              </a:solidFill>
              <a:latin typeface="Cambira"/>
            </a:endParaRPr>
          </a:p>
        </p:txBody>
      </p:sp>
      <p:cxnSp>
        <p:nvCxnSpPr>
          <p:cNvPr id="10" name="Straight Connector 9"/>
          <p:cNvCxnSpPr/>
          <p:nvPr/>
        </p:nvCxnSpPr>
        <p:spPr>
          <a:xfrm>
            <a:off x="3720548" y="2290322"/>
            <a:ext cx="576138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974035" y="1805574"/>
            <a:ext cx="6096000" cy="3693319"/>
          </a:xfrm>
          <a:prstGeom prst="rect">
            <a:avLst/>
          </a:prstGeom>
        </p:spPr>
        <p:txBody>
          <a:bodyPr>
            <a:spAutoFit/>
          </a:bodyPr>
          <a:lstStyle/>
          <a:p>
            <a:r>
              <a:rPr lang="en-US" dirty="0">
                <a:solidFill>
                  <a:schemeClr val="bg1"/>
                </a:solidFill>
                <a:latin typeface="Cambira"/>
              </a:rPr>
              <a:t>void </a:t>
            </a:r>
            <a:r>
              <a:rPr lang="en-US" dirty="0" err="1">
                <a:solidFill>
                  <a:schemeClr val="bg1"/>
                </a:solidFill>
                <a:latin typeface="Cambira"/>
              </a:rPr>
              <a:t>tinhdongia</a:t>
            </a:r>
            <a:r>
              <a:rPr lang="en-US" dirty="0">
                <a:solidFill>
                  <a:schemeClr val="bg1"/>
                </a:solidFill>
                <a:latin typeface="Cambira"/>
              </a:rPr>
              <a:t>(Item items[], </a:t>
            </a:r>
            <a:r>
              <a:rPr lang="en-US" dirty="0" err="1">
                <a:solidFill>
                  <a:schemeClr val="bg1"/>
                </a:solidFill>
                <a:latin typeface="Cambira"/>
              </a:rPr>
              <a:t>int</a:t>
            </a:r>
            <a:r>
              <a:rPr lang="en-US" dirty="0">
                <a:solidFill>
                  <a:schemeClr val="bg1"/>
                </a:solidFill>
                <a:latin typeface="Cambira"/>
              </a:rPr>
              <a:t> n){</a:t>
            </a:r>
          </a:p>
          <a:p>
            <a:r>
              <a:rPr lang="en-US" dirty="0">
                <a:solidFill>
                  <a:schemeClr val="bg1"/>
                </a:solidFill>
                <a:latin typeface="Cambira"/>
              </a:rPr>
              <a:t>   </a:t>
            </a:r>
            <a:r>
              <a:rPr lang="en-US" dirty="0" err="1">
                <a:solidFill>
                  <a:schemeClr val="bg1"/>
                </a:solidFill>
                <a:latin typeface="Cambira"/>
              </a:rPr>
              <a:t>int</a:t>
            </a:r>
            <a:r>
              <a:rPr lang="en-US" dirty="0">
                <a:solidFill>
                  <a:schemeClr val="bg1"/>
                </a:solidFill>
                <a:latin typeface="Cambira"/>
              </a:rPr>
              <a:t> i; for(i=0;i&lt;</a:t>
            </a:r>
            <a:r>
              <a:rPr lang="en-US" dirty="0" err="1">
                <a:solidFill>
                  <a:schemeClr val="bg1"/>
                </a:solidFill>
                <a:latin typeface="Cambira"/>
              </a:rPr>
              <a:t>n;i</a:t>
            </a:r>
            <a:r>
              <a:rPr lang="en-US" dirty="0">
                <a:solidFill>
                  <a:schemeClr val="bg1"/>
                </a:solidFill>
                <a:latin typeface="Cambira"/>
              </a:rPr>
              <a:t>++)  </a:t>
            </a:r>
          </a:p>
          <a:p>
            <a:r>
              <a:rPr lang="en-US" dirty="0">
                <a:solidFill>
                  <a:schemeClr val="bg1"/>
                </a:solidFill>
                <a:latin typeface="Cambira"/>
              </a:rPr>
              <a:t>   items[i].d=items[i].v/items[i].w;}</a:t>
            </a:r>
          </a:p>
          <a:p>
            <a:r>
              <a:rPr lang="en-US" dirty="0">
                <a:solidFill>
                  <a:schemeClr val="bg1"/>
                </a:solidFill>
                <a:latin typeface="Cambira"/>
              </a:rPr>
              <a:t>void input(Item items[],</a:t>
            </a:r>
            <a:r>
              <a:rPr lang="en-US" dirty="0" err="1">
                <a:solidFill>
                  <a:schemeClr val="bg1"/>
                </a:solidFill>
                <a:latin typeface="Cambira"/>
              </a:rPr>
              <a:t>int</a:t>
            </a:r>
            <a:r>
              <a:rPr lang="en-US" dirty="0">
                <a:solidFill>
                  <a:schemeClr val="bg1"/>
                </a:solidFill>
                <a:latin typeface="Cambira"/>
              </a:rPr>
              <a:t> n) { </a:t>
            </a:r>
          </a:p>
          <a:p>
            <a:r>
              <a:rPr lang="en-US" dirty="0">
                <a:solidFill>
                  <a:schemeClr val="bg1"/>
                </a:solidFill>
                <a:latin typeface="Cambira"/>
              </a:rPr>
              <a:t>   </a:t>
            </a:r>
            <a:r>
              <a:rPr lang="en-US" dirty="0" err="1">
                <a:solidFill>
                  <a:schemeClr val="bg1"/>
                </a:solidFill>
                <a:latin typeface="Cambira"/>
              </a:rPr>
              <a:t>cout</a:t>
            </a:r>
            <a:r>
              <a:rPr lang="en-US" dirty="0">
                <a:solidFill>
                  <a:schemeClr val="bg1"/>
                </a:solidFill>
                <a:latin typeface="Cambira"/>
              </a:rPr>
              <a:t> &lt;&lt; " So </a:t>
            </a:r>
            <a:r>
              <a:rPr lang="en-US" dirty="0" err="1">
                <a:solidFill>
                  <a:schemeClr val="bg1"/>
                </a:solidFill>
                <a:latin typeface="Cambira"/>
              </a:rPr>
              <a:t>luong</a:t>
            </a:r>
            <a:r>
              <a:rPr lang="en-US" dirty="0">
                <a:solidFill>
                  <a:schemeClr val="bg1"/>
                </a:solidFill>
                <a:latin typeface="Cambira"/>
              </a:rPr>
              <a:t> vat </a:t>
            </a:r>
            <a:r>
              <a:rPr lang="en-US" dirty="0" err="1">
                <a:solidFill>
                  <a:schemeClr val="bg1"/>
                </a:solidFill>
                <a:latin typeface="Cambira"/>
              </a:rPr>
              <a:t>pham</a:t>
            </a:r>
            <a:r>
              <a:rPr lang="en-US" dirty="0">
                <a:solidFill>
                  <a:schemeClr val="bg1"/>
                </a:solidFill>
                <a:latin typeface="Cambira"/>
              </a:rPr>
              <a:t> can </a:t>
            </a:r>
            <a:r>
              <a:rPr lang="en-US" dirty="0" err="1">
                <a:solidFill>
                  <a:schemeClr val="bg1"/>
                </a:solidFill>
                <a:latin typeface="Cambira"/>
              </a:rPr>
              <a:t>nhap</a:t>
            </a:r>
            <a:r>
              <a:rPr lang="en-US" dirty="0">
                <a:solidFill>
                  <a:schemeClr val="bg1"/>
                </a:solidFill>
                <a:latin typeface="Cambira"/>
              </a:rPr>
              <a:t> : "&lt;&lt; n&lt;&lt;</a:t>
            </a:r>
          </a:p>
          <a:p>
            <a:r>
              <a:rPr lang="en-US" dirty="0">
                <a:solidFill>
                  <a:schemeClr val="bg1"/>
                </a:solidFill>
                <a:latin typeface="Cambira"/>
              </a:rPr>
              <a:t>"\n </a:t>
            </a:r>
            <a:r>
              <a:rPr lang="en-US" dirty="0" err="1">
                <a:solidFill>
                  <a:schemeClr val="bg1"/>
                </a:solidFill>
                <a:latin typeface="Cambira"/>
              </a:rPr>
              <a:t>Nhap</a:t>
            </a:r>
            <a:r>
              <a:rPr lang="en-US" dirty="0">
                <a:solidFill>
                  <a:schemeClr val="bg1"/>
                </a:solidFill>
                <a:latin typeface="Cambira"/>
              </a:rPr>
              <a:t> </a:t>
            </a:r>
            <a:r>
              <a:rPr lang="en-US" dirty="0" err="1">
                <a:solidFill>
                  <a:schemeClr val="bg1"/>
                </a:solidFill>
                <a:latin typeface="Cambira"/>
              </a:rPr>
              <a:t>vao</a:t>
            </a:r>
            <a:r>
              <a:rPr lang="en-US" dirty="0">
                <a:solidFill>
                  <a:schemeClr val="bg1"/>
                </a:solidFill>
                <a:latin typeface="Cambira"/>
              </a:rPr>
              <a:t> </a:t>
            </a:r>
            <a:r>
              <a:rPr lang="en-US" dirty="0" err="1">
                <a:solidFill>
                  <a:schemeClr val="bg1"/>
                </a:solidFill>
                <a:latin typeface="Cambira"/>
              </a:rPr>
              <a:t>gia</a:t>
            </a:r>
            <a:r>
              <a:rPr lang="en-US" dirty="0">
                <a:solidFill>
                  <a:schemeClr val="bg1"/>
                </a:solidFill>
                <a:latin typeface="Cambira"/>
              </a:rPr>
              <a:t> tri (V) </a:t>
            </a:r>
            <a:r>
              <a:rPr lang="en-US" dirty="0" err="1">
                <a:solidFill>
                  <a:schemeClr val="bg1"/>
                </a:solidFill>
                <a:latin typeface="Cambira"/>
              </a:rPr>
              <a:t>va</a:t>
            </a:r>
            <a:r>
              <a:rPr lang="en-US" dirty="0">
                <a:solidFill>
                  <a:schemeClr val="bg1"/>
                </a:solidFill>
                <a:latin typeface="Cambira"/>
              </a:rPr>
              <a:t> </a:t>
            </a:r>
            <a:r>
              <a:rPr lang="en-US" dirty="0" err="1">
                <a:solidFill>
                  <a:schemeClr val="bg1"/>
                </a:solidFill>
                <a:latin typeface="Cambira"/>
              </a:rPr>
              <a:t>khoi</a:t>
            </a:r>
            <a:r>
              <a:rPr lang="en-US" dirty="0">
                <a:solidFill>
                  <a:schemeClr val="bg1"/>
                </a:solidFill>
                <a:latin typeface="Cambira"/>
              </a:rPr>
              <a:t> </a:t>
            </a:r>
            <a:r>
              <a:rPr lang="en-US" dirty="0" err="1">
                <a:solidFill>
                  <a:schemeClr val="bg1"/>
                </a:solidFill>
                <a:latin typeface="Cambira"/>
              </a:rPr>
              <a:t>luong</a:t>
            </a:r>
            <a:r>
              <a:rPr lang="en-US" dirty="0">
                <a:solidFill>
                  <a:schemeClr val="bg1"/>
                </a:solidFill>
                <a:latin typeface="Cambira"/>
              </a:rPr>
              <a:t> (w)" &lt;&lt; </a:t>
            </a:r>
            <a:r>
              <a:rPr lang="en-US" dirty="0" err="1">
                <a:solidFill>
                  <a:schemeClr val="bg1"/>
                </a:solidFill>
                <a:latin typeface="Cambira"/>
              </a:rPr>
              <a:t>endl</a:t>
            </a:r>
            <a:r>
              <a:rPr lang="en-US" dirty="0">
                <a:solidFill>
                  <a:schemeClr val="bg1"/>
                </a:solidFill>
                <a:latin typeface="Cambira"/>
              </a:rPr>
              <a:t>;</a:t>
            </a:r>
          </a:p>
          <a:p>
            <a:r>
              <a:rPr lang="en-US" dirty="0">
                <a:solidFill>
                  <a:schemeClr val="bg1"/>
                </a:solidFill>
                <a:latin typeface="Cambira"/>
              </a:rPr>
              <a:t>   for(</a:t>
            </a:r>
            <a:r>
              <a:rPr lang="en-US" dirty="0" err="1">
                <a:solidFill>
                  <a:schemeClr val="bg1"/>
                </a:solidFill>
                <a:latin typeface="Cambira"/>
              </a:rPr>
              <a:t>int</a:t>
            </a:r>
            <a:r>
              <a:rPr lang="en-US" dirty="0">
                <a:solidFill>
                  <a:schemeClr val="bg1"/>
                </a:solidFill>
                <a:latin typeface="Cambira"/>
              </a:rPr>
              <a:t> i = 0; i &lt; n; i++) {</a:t>
            </a:r>
          </a:p>
          <a:p>
            <a:r>
              <a:rPr lang="en-US" dirty="0">
                <a:solidFill>
                  <a:schemeClr val="bg1"/>
                </a:solidFill>
                <a:latin typeface="Cambira"/>
              </a:rPr>
              <a:t>      </a:t>
            </a:r>
            <a:r>
              <a:rPr lang="en-US" dirty="0" err="1">
                <a:solidFill>
                  <a:schemeClr val="bg1"/>
                </a:solidFill>
                <a:latin typeface="Cambira"/>
              </a:rPr>
              <a:t>cout</a:t>
            </a:r>
            <a:r>
              <a:rPr lang="en-US" dirty="0">
                <a:solidFill>
                  <a:schemeClr val="bg1"/>
                </a:solidFill>
                <a:latin typeface="Cambira"/>
              </a:rPr>
              <a:t> &lt;&lt; "Enter "&lt;&lt; i+1 &lt;&lt; " V ";</a:t>
            </a:r>
          </a:p>
          <a:p>
            <a:r>
              <a:rPr lang="en-US" dirty="0">
                <a:solidFill>
                  <a:schemeClr val="bg1"/>
                </a:solidFill>
                <a:latin typeface="Cambira"/>
              </a:rPr>
              <a:t>      </a:t>
            </a:r>
            <a:r>
              <a:rPr lang="en-US" dirty="0" err="1">
                <a:solidFill>
                  <a:schemeClr val="bg1"/>
                </a:solidFill>
                <a:latin typeface="Cambira"/>
              </a:rPr>
              <a:t>cin</a:t>
            </a:r>
            <a:r>
              <a:rPr lang="en-US" dirty="0">
                <a:solidFill>
                  <a:schemeClr val="bg1"/>
                </a:solidFill>
                <a:latin typeface="Cambira"/>
              </a:rPr>
              <a:t> &gt;&gt; items[i].v;</a:t>
            </a:r>
          </a:p>
          <a:p>
            <a:r>
              <a:rPr lang="en-US" dirty="0">
                <a:solidFill>
                  <a:schemeClr val="bg1"/>
                </a:solidFill>
                <a:latin typeface="Cambira"/>
              </a:rPr>
              <a:t>      </a:t>
            </a:r>
            <a:r>
              <a:rPr lang="en-US" dirty="0" err="1">
                <a:solidFill>
                  <a:schemeClr val="bg1"/>
                </a:solidFill>
                <a:latin typeface="Cambira"/>
              </a:rPr>
              <a:t>cout</a:t>
            </a:r>
            <a:r>
              <a:rPr lang="en-US" dirty="0">
                <a:solidFill>
                  <a:schemeClr val="bg1"/>
                </a:solidFill>
                <a:latin typeface="Cambira"/>
              </a:rPr>
              <a:t> &lt;&lt; "Enter "&lt;&lt; i+1 &lt;&lt; " W ";</a:t>
            </a:r>
          </a:p>
          <a:p>
            <a:r>
              <a:rPr lang="en-US" dirty="0">
                <a:solidFill>
                  <a:schemeClr val="bg1"/>
                </a:solidFill>
                <a:latin typeface="Cambira"/>
              </a:rPr>
              <a:t>      </a:t>
            </a:r>
            <a:r>
              <a:rPr lang="en-US" dirty="0" err="1">
                <a:solidFill>
                  <a:schemeClr val="bg1"/>
                </a:solidFill>
                <a:latin typeface="Cambira"/>
              </a:rPr>
              <a:t>cin</a:t>
            </a:r>
            <a:r>
              <a:rPr lang="en-US" dirty="0">
                <a:solidFill>
                  <a:schemeClr val="bg1"/>
                </a:solidFill>
                <a:latin typeface="Cambira"/>
              </a:rPr>
              <a:t> &gt;&gt; items[i].w;</a:t>
            </a:r>
          </a:p>
          <a:p>
            <a:r>
              <a:rPr lang="en-US" dirty="0">
                <a:solidFill>
                  <a:schemeClr val="bg1"/>
                </a:solidFill>
                <a:latin typeface="Cambira"/>
              </a:rPr>
              <a:t>   }</a:t>
            </a:r>
          </a:p>
          <a:p>
            <a:r>
              <a:rPr lang="en-US" dirty="0">
                <a:solidFill>
                  <a:schemeClr val="bg1"/>
                </a:solidFill>
                <a:latin typeface="Cambira"/>
              </a:rPr>
              <a:t>}</a:t>
            </a:r>
          </a:p>
        </p:txBody>
      </p:sp>
      <p:cxnSp>
        <p:nvCxnSpPr>
          <p:cNvPr id="13" name="Straight Connector 12"/>
          <p:cNvCxnSpPr/>
          <p:nvPr/>
        </p:nvCxnSpPr>
        <p:spPr>
          <a:xfrm>
            <a:off x="4687956" y="2631566"/>
            <a:ext cx="47939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043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25000" lnSpcReduction="20000"/>
          </a:bodyPr>
          <a:lstStyle/>
          <a:p>
            <a:r>
              <a:rPr lang="en-US" dirty="0"/>
              <a:t>void </a:t>
            </a:r>
            <a:r>
              <a:rPr lang="en-US" dirty="0">
                <a:solidFill>
                  <a:schemeClr val="bg1"/>
                </a:solidFill>
                <a:latin typeface="Cambira"/>
              </a:rPr>
              <a:t>display(Item items[], </a:t>
            </a:r>
            <a:r>
              <a:rPr lang="en-US" dirty="0" err="1">
                <a:solidFill>
                  <a:schemeClr val="bg1"/>
                </a:solidFill>
                <a:latin typeface="Cambira"/>
              </a:rPr>
              <a:t>int</a:t>
            </a:r>
            <a:r>
              <a:rPr lang="en-US" dirty="0">
                <a:solidFill>
                  <a:schemeClr val="bg1"/>
                </a:solidFill>
                <a:latin typeface="Cambira"/>
              </a:rPr>
              <a:t> n) {</a:t>
            </a:r>
          </a:p>
          <a:p>
            <a:r>
              <a:rPr lang="en-US" dirty="0">
                <a:solidFill>
                  <a:schemeClr val="bg1"/>
                </a:solidFill>
                <a:latin typeface="Cambira"/>
              </a:rPr>
              <a:t>   </a:t>
            </a:r>
            <a:r>
              <a:rPr lang="en-US" dirty="0" err="1">
                <a:solidFill>
                  <a:schemeClr val="bg1"/>
                </a:solidFill>
                <a:latin typeface="Cambira"/>
              </a:rPr>
              <a:t>int</a:t>
            </a:r>
            <a:r>
              <a:rPr lang="en-US" dirty="0">
                <a:solidFill>
                  <a:schemeClr val="bg1"/>
                </a:solidFill>
                <a:latin typeface="Cambira"/>
              </a:rPr>
              <a:t> i;</a:t>
            </a:r>
          </a:p>
          <a:p>
            <a:r>
              <a:rPr lang="en-US" dirty="0">
                <a:solidFill>
                  <a:schemeClr val="bg1"/>
                </a:solidFill>
                <a:latin typeface="Cambira"/>
              </a:rPr>
              <a:t>   </a:t>
            </a:r>
            <a:r>
              <a:rPr lang="en-US" dirty="0" err="1">
                <a:solidFill>
                  <a:schemeClr val="bg1"/>
                </a:solidFill>
                <a:latin typeface="Cambira"/>
              </a:rPr>
              <a:t>cout</a:t>
            </a:r>
            <a:r>
              <a:rPr lang="en-US" dirty="0">
                <a:solidFill>
                  <a:schemeClr val="bg1"/>
                </a:solidFill>
                <a:latin typeface="Cambira"/>
              </a:rPr>
              <a:t> &lt;&lt; "</a:t>
            </a:r>
            <a:r>
              <a:rPr lang="en-US" dirty="0" err="1">
                <a:solidFill>
                  <a:schemeClr val="bg1"/>
                </a:solidFill>
                <a:latin typeface="Cambira"/>
              </a:rPr>
              <a:t>Gia</a:t>
            </a:r>
            <a:r>
              <a:rPr lang="en-US" dirty="0">
                <a:solidFill>
                  <a:schemeClr val="bg1"/>
                </a:solidFill>
                <a:latin typeface="Cambira"/>
              </a:rPr>
              <a:t> tri    : \t";</a:t>
            </a:r>
          </a:p>
          <a:p>
            <a:r>
              <a:rPr lang="en-US" dirty="0">
                <a:solidFill>
                  <a:schemeClr val="bg1"/>
                </a:solidFill>
                <a:latin typeface="Cambira"/>
              </a:rPr>
              <a:t>   for(i = 0; i &lt; n; i++) {  </a:t>
            </a:r>
            <a:r>
              <a:rPr lang="en-US" dirty="0" err="1">
                <a:solidFill>
                  <a:schemeClr val="bg1"/>
                </a:solidFill>
                <a:latin typeface="Cambira"/>
              </a:rPr>
              <a:t>cout</a:t>
            </a:r>
            <a:r>
              <a:rPr lang="en-US" dirty="0">
                <a:solidFill>
                  <a:schemeClr val="bg1"/>
                </a:solidFill>
                <a:latin typeface="Cambira"/>
              </a:rPr>
              <a:t> &lt;&lt; items[i].v &lt;&lt; "\t"; }</a:t>
            </a:r>
          </a:p>
          <a:p>
            <a:r>
              <a:rPr lang="en-US" dirty="0">
                <a:solidFill>
                  <a:schemeClr val="bg1"/>
                </a:solidFill>
                <a:latin typeface="Cambira"/>
              </a:rPr>
              <a:t>   </a:t>
            </a:r>
            <a:r>
              <a:rPr lang="en-US" dirty="0" err="1">
                <a:solidFill>
                  <a:schemeClr val="bg1"/>
                </a:solidFill>
                <a:latin typeface="Cambira"/>
              </a:rPr>
              <a:t>cout</a:t>
            </a:r>
            <a:r>
              <a:rPr lang="en-US" dirty="0">
                <a:solidFill>
                  <a:schemeClr val="bg1"/>
                </a:solidFill>
                <a:latin typeface="Cambira"/>
              </a:rPr>
              <a:t> &lt;&lt; </a:t>
            </a:r>
            <a:r>
              <a:rPr lang="en-US" dirty="0" err="1">
                <a:solidFill>
                  <a:schemeClr val="bg1"/>
                </a:solidFill>
                <a:latin typeface="Cambira"/>
              </a:rPr>
              <a:t>endl</a:t>
            </a:r>
            <a:r>
              <a:rPr lang="en-US" dirty="0">
                <a:solidFill>
                  <a:schemeClr val="bg1"/>
                </a:solidFill>
                <a:latin typeface="Cambira"/>
              </a:rPr>
              <a:t> &lt;&lt; "</a:t>
            </a:r>
            <a:r>
              <a:rPr lang="en-US" dirty="0" err="1">
                <a:solidFill>
                  <a:schemeClr val="bg1"/>
                </a:solidFill>
                <a:latin typeface="Cambira"/>
              </a:rPr>
              <a:t>Khoi</a:t>
            </a:r>
            <a:r>
              <a:rPr lang="en-US" dirty="0">
                <a:solidFill>
                  <a:schemeClr val="bg1"/>
                </a:solidFill>
                <a:latin typeface="Cambira"/>
              </a:rPr>
              <a:t> </a:t>
            </a:r>
            <a:r>
              <a:rPr lang="en-US" dirty="0" err="1">
                <a:solidFill>
                  <a:schemeClr val="bg1"/>
                </a:solidFill>
                <a:latin typeface="Cambira"/>
              </a:rPr>
              <a:t>luong</a:t>
            </a:r>
            <a:r>
              <a:rPr lang="en-US" dirty="0">
                <a:solidFill>
                  <a:schemeClr val="bg1"/>
                </a:solidFill>
                <a:latin typeface="Cambira"/>
              </a:rPr>
              <a:t> : \t";</a:t>
            </a:r>
          </a:p>
          <a:p>
            <a:r>
              <a:rPr lang="en-US" dirty="0">
                <a:solidFill>
                  <a:schemeClr val="bg1"/>
                </a:solidFill>
                <a:latin typeface="Cambira"/>
              </a:rPr>
              <a:t>   for (i = 0; i &lt; n; i++) {  </a:t>
            </a:r>
            <a:r>
              <a:rPr lang="en-US" dirty="0" err="1">
                <a:solidFill>
                  <a:schemeClr val="bg1"/>
                </a:solidFill>
                <a:latin typeface="Cambira"/>
              </a:rPr>
              <a:t>cout</a:t>
            </a:r>
            <a:r>
              <a:rPr lang="en-US" dirty="0">
                <a:solidFill>
                  <a:schemeClr val="bg1"/>
                </a:solidFill>
                <a:latin typeface="Cambira"/>
              </a:rPr>
              <a:t> &lt;&lt; items[i].w &lt;&lt; "\t";}</a:t>
            </a:r>
          </a:p>
          <a:p>
            <a:r>
              <a:rPr lang="en-US" dirty="0">
                <a:solidFill>
                  <a:schemeClr val="bg1"/>
                </a:solidFill>
                <a:latin typeface="Cambira"/>
              </a:rPr>
              <a:t>   </a:t>
            </a:r>
            <a:r>
              <a:rPr lang="en-US" dirty="0" err="1">
                <a:solidFill>
                  <a:schemeClr val="bg1"/>
                </a:solidFill>
                <a:latin typeface="Cambira"/>
              </a:rPr>
              <a:t>cout</a:t>
            </a:r>
            <a:r>
              <a:rPr lang="en-US" dirty="0">
                <a:solidFill>
                  <a:schemeClr val="bg1"/>
                </a:solidFill>
                <a:latin typeface="Cambira"/>
              </a:rPr>
              <a:t> &lt;&lt; </a:t>
            </a:r>
            <a:r>
              <a:rPr lang="en-US" dirty="0" err="1">
                <a:solidFill>
                  <a:schemeClr val="bg1"/>
                </a:solidFill>
                <a:latin typeface="Cambira"/>
              </a:rPr>
              <a:t>endl</a:t>
            </a:r>
            <a:r>
              <a:rPr lang="en-US" dirty="0">
                <a:solidFill>
                  <a:schemeClr val="bg1"/>
                </a:solidFill>
                <a:latin typeface="Cambira"/>
              </a:rPr>
              <a:t> &lt;&lt; "Don </a:t>
            </a:r>
            <a:r>
              <a:rPr lang="en-US" dirty="0" err="1">
                <a:solidFill>
                  <a:schemeClr val="bg1"/>
                </a:solidFill>
                <a:latin typeface="Cambira"/>
              </a:rPr>
              <a:t>gia</a:t>
            </a:r>
            <a:r>
              <a:rPr lang="en-US" dirty="0">
                <a:solidFill>
                  <a:schemeClr val="bg1"/>
                </a:solidFill>
                <a:latin typeface="Cambira"/>
              </a:rPr>
              <a:t>    : \t";</a:t>
            </a:r>
          </a:p>
          <a:p>
            <a:r>
              <a:rPr lang="en-US" dirty="0">
                <a:solidFill>
                  <a:schemeClr val="bg1"/>
                </a:solidFill>
                <a:latin typeface="Cambira"/>
              </a:rPr>
              <a:t>   for (i= 0; i&lt; n ; i++ ){</a:t>
            </a:r>
            <a:r>
              <a:rPr lang="en-US" dirty="0" err="1">
                <a:solidFill>
                  <a:schemeClr val="bg1"/>
                </a:solidFill>
                <a:latin typeface="Cambira"/>
              </a:rPr>
              <a:t>cout</a:t>
            </a:r>
            <a:r>
              <a:rPr lang="en-US" dirty="0">
                <a:solidFill>
                  <a:schemeClr val="bg1"/>
                </a:solidFill>
                <a:latin typeface="Cambira"/>
              </a:rPr>
              <a:t>&lt;&lt; items[i].d&lt;&lt;"\t";}</a:t>
            </a:r>
          </a:p>
          <a:p>
            <a:r>
              <a:rPr lang="en-US" dirty="0">
                <a:solidFill>
                  <a:schemeClr val="bg1"/>
                </a:solidFill>
                <a:latin typeface="Cambira"/>
              </a:rPr>
              <a:t>   </a:t>
            </a:r>
            <a:r>
              <a:rPr lang="en-US" dirty="0" err="1">
                <a:solidFill>
                  <a:schemeClr val="bg1"/>
                </a:solidFill>
                <a:latin typeface="Cambira"/>
              </a:rPr>
              <a:t>cout</a:t>
            </a:r>
            <a:r>
              <a:rPr lang="en-US" dirty="0">
                <a:solidFill>
                  <a:schemeClr val="bg1"/>
                </a:solidFill>
                <a:latin typeface="Cambira"/>
              </a:rPr>
              <a:t> &lt;&lt; </a:t>
            </a:r>
            <a:r>
              <a:rPr lang="en-US" dirty="0" err="1">
                <a:solidFill>
                  <a:schemeClr val="bg1"/>
                </a:solidFill>
                <a:latin typeface="Cambira"/>
              </a:rPr>
              <a:t>endl</a:t>
            </a:r>
            <a:r>
              <a:rPr lang="en-US" dirty="0">
                <a:solidFill>
                  <a:schemeClr val="bg1"/>
                </a:solidFill>
                <a:latin typeface="Cambira"/>
              </a:rPr>
              <a:t>;</a:t>
            </a:r>
          </a:p>
          <a:p>
            <a:r>
              <a:rPr lang="en-US" dirty="0">
                <a:solidFill>
                  <a:schemeClr val="bg1"/>
                </a:solidFill>
                <a:latin typeface="Cambira"/>
              </a:rPr>
              <a:t>}</a:t>
            </a:r>
          </a:p>
          <a:p>
            <a:r>
              <a:rPr lang="en-US" dirty="0">
                <a:solidFill>
                  <a:schemeClr val="bg1"/>
                </a:solidFill>
                <a:latin typeface="Cambira"/>
              </a:rPr>
              <a:t>void </a:t>
            </a:r>
            <a:r>
              <a:rPr lang="en-US" dirty="0" err="1">
                <a:solidFill>
                  <a:schemeClr val="bg1"/>
                </a:solidFill>
                <a:latin typeface="Cambira"/>
              </a:rPr>
              <a:t>sapxep</a:t>
            </a:r>
            <a:r>
              <a:rPr lang="en-US" dirty="0">
                <a:solidFill>
                  <a:schemeClr val="bg1"/>
                </a:solidFill>
                <a:latin typeface="Cambira"/>
              </a:rPr>
              <a:t>(Item items[], </a:t>
            </a:r>
            <a:r>
              <a:rPr lang="en-US" dirty="0" err="1">
                <a:solidFill>
                  <a:schemeClr val="bg1"/>
                </a:solidFill>
                <a:latin typeface="Cambira"/>
              </a:rPr>
              <a:t>int</a:t>
            </a:r>
            <a:r>
              <a:rPr lang="en-US" dirty="0">
                <a:solidFill>
                  <a:schemeClr val="bg1"/>
                </a:solidFill>
                <a:latin typeface="Cambira"/>
              </a:rPr>
              <a:t> n)</a:t>
            </a:r>
          </a:p>
          <a:p>
            <a:r>
              <a:rPr lang="en-US" dirty="0">
                <a:solidFill>
                  <a:schemeClr val="bg1"/>
                </a:solidFill>
                <a:latin typeface="Cambira"/>
              </a:rPr>
              <a:t> {Item g; </a:t>
            </a:r>
          </a:p>
          <a:p>
            <a:r>
              <a:rPr lang="en-US" dirty="0">
                <a:solidFill>
                  <a:schemeClr val="bg1"/>
                </a:solidFill>
                <a:latin typeface="Cambira"/>
              </a:rPr>
              <a:t>   </a:t>
            </a:r>
          </a:p>
          <a:p>
            <a:r>
              <a:rPr lang="en-US" dirty="0">
                <a:solidFill>
                  <a:schemeClr val="bg1"/>
                </a:solidFill>
                <a:latin typeface="Cambira"/>
              </a:rPr>
              <a:t>    for(</a:t>
            </a:r>
            <a:r>
              <a:rPr lang="en-US" dirty="0" err="1">
                <a:solidFill>
                  <a:schemeClr val="bg1"/>
                </a:solidFill>
                <a:latin typeface="Cambira"/>
              </a:rPr>
              <a:t>int</a:t>
            </a:r>
            <a:r>
              <a:rPr lang="en-US" dirty="0">
                <a:solidFill>
                  <a:schemeClr val="bg1"/>
                </a:solidFill>
                <a:latin typeface="Cambira"/>
              </a:rPr>
              <a:t> i = 0; i &lt;= n; i++)</a:t>
            </a:r>
          </a:p>
          <a:p>
            <a:r>
              <a:rPr lang="en-US" dirty="0">
                <a:solidFill>
                  <a:schemeClr val="bg1"/>
                </a:solidFill>
                <a:latin typeface="Cambira"/>
              </a:rPr>
              <a:t>       for(</a:t>
            </a:r>
            <a:r>
              <a:rPr lang="en-US" dirty="0" err="1">
                <a:solidFill>
                  <a:schemeClr val="bg1"/>
                </a:solidFill>
                <a:latin typeface="Cambira"/>
              </a:rPr>
              <a:t>int</a:t>
            </a:r>
            <a:r>
              <a:rPr lang="en-US" dirty="0">
                <a:solidFill>
                  <a:schemeClr val="bg1"/>
                </a:solidFill>
                <a:latin typeface="Cambira"/>
              </a:rPr>
              <a:t> j = i + 1; j &lt;= n</a:t>
            </a:r>
          </a:p>
          <a:p>
            <a:r>
              <a:rPr lang="en-US" dirty="0">
                <a:solidFill>
                  <a:schemeClr val="bg1"/>
                </a:solidFill>
                <a:latin typeface="Cambira"/>
              </a:rPr>
              <a:t>      </a:t>
            </a:r>
          </a:p>
          <a:p>
            <a:r>
              <a:rPr lang="en-US" dirty="0">
                <a:solidFill>
                  <a:schemeClr val="bg1"/>
                </a:solidFill>
                <a:latin typeface="Cambira"/>
              </a:rPr>
              <a:t>      ; j++)</a:t>
            </a:r>
          </a:p>
          <a:p>
            <a:r>
              <a:rPr lang="en-US" dirty="0">
                <a:solidFill>
                  <a:schemeClr val="bg1"/>
                </a:solidFill>
                <a:latin typeface="Cambira"/>
              </a:rPr>
              <a:t>       if (items[i].d &lt; items[j].d)</a:t>
            </a:r>
          </a:p>
          <a:p>
            <a:r>
              <a:rPr lang="en-US" dirty="0">
                <a:solidFill>
                  <a:schemeClr val="bg1"/>
                </a:solidFill>
                <a:latin typeface="Cambira"/>
              </a:rPr>
              <a:t>       {g=items[i];items[i]=items[j];items[j]=g;}</a:t>
            </a:r>
          </a:p>
          <a:p>
            <a:r>
              <a:rPr lang="en-US" dirty="0">
                <a:solidFill>
                  <a:schemeClr val="bg1"/>
                </a:solidFill>
                <a:latin typeface="Cambira"/>
              </a:rPr>
              <a:t> }</a:t>
            </a:r>
          </a:p>
        </p:txBody>
      </p:sp>
    </p:spTree>
    <p:extLst>
      <p:ext uri="{BB962C8B-B14F-4D97-AF65-F5344CB8AC3E}">
        <p14:creationId xmlns:p14="http://schemas.microsoft.com/office/powerpoint/2010/main" val="1317761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617" y="1113183"/>
            <a:ext cx="10638183" cy="5063780"/>
          </a:xfrm>
        </p:spPr>
        <p:txBody>
          <a:bodyPr>
            <a:noAutofit/>
          </a:bodyPr>
          <a:lstStyle/>
          <a:p>
            <a:pPr marL="0" indent="0">
              <a:buNone/>
            </a:pPr>
            <a:r>
              <a:rPr lang="en-US" sz="1800" dirty="0" err="1">
                <a:solidFill>
                  <a:schemeClr val="bg1"/>
                </a:solidFill>
                <a:latin typeface="Cambira"/>
              </a:rPr>
              <a:t>int</a:t>
            </a:r>
            <a:r>
              <a:rPr lang="en-US" sz="1800" dirty="0">
                <a:solidFill>
                  <a:schemeClr val="bg1"/>
                </a:solidFill>
                <a:latin typeface="Cambira"/>
              </a:rPr>
              <a:t> main() {</a:t>
            </a:r>
          </a:p>
          <a:p>
            <a:pPr marL="0" indent="0">
              <a:buNone/>
            </a:pPr>
            <a:r>
              <a:rPr lang="en-US" sz="1800" dirty="0">
                <a:solidFill>
                  <a:schemeClr val="bg1"/>
                </a:solidFill>
                <a:latin typeface="Cambira"/>
              </a:rPr>
              <a:t>   </a:t>
            </a:r>
            <a:r>
              <a:rPr lang="en-US" sz="1800" dirty="0" err="1">
                <a:solidFill>
                  <a:schemeClr val="bg1"/>
                </a:solidFill>
                <a:latin typeface="Cambira"/>
              </a:rPr>
              <a:t>int</a:t>
            </a:r>
            <a:r>
              <a:rPr lang="en-US" sz="1800" dirty="0">
                <a:solidFill>
                  <a:schemeClr val="bg1"/>
                </a:solidFill>
                <a:latin typeface="Cambira"/>
              </a:rPr>
              <a:t> </a:t>
            </a:r>
            <a:r>
              <a:rPr lang="en-US" sz="1800" dirty="0" err="1">
                <a:solidFill>
                  <a:schemeClr val="bg1"/>
                </a:solidFill>
                <a:latin typeface="Cambira"/>
              </a:rPr>
              <a:t>W,i</a:t>
            </a:r>
            <a:r>
              <a:rPr lang="en-US" sz="1800" dirty="0">
                <a:solidFill>
                  <a:schemeClr val="bg1"/>
                </a:solidFill>
                <a:latin typeface="Cambira"/>
              </a:rPr>
              <a:t>;</a:t>
            </a:r>
          </a:p>
          <a:p>
            <a:pPr marL="0" indent="0">
              <a:buNone/>
            </a:pPr>
            <a:r>
              <a:rPr lang="en-US" sz="1800" dirty="0">
                <a:solidFill>
                  <a:schemeClr val="bg1"/>
                </a:solidFill>
                <a:latin typeface="Cambira"/>
              </a:rPr>
              <a:t>   </a:t>
            </a:r>
            <a:r>
              <a:rPr lang="en-US" sz="1800" dirty="0" err="1">
                <a:solidFill>
                  <a:schemeClr val="bg1"/>
                </a:solidFill>
                <a:latin typeface="Cambira"/>
              </a:rPr>
              <a:t>cout</a:t>
            </a:r>
            <a:r>
              <a:rPr lang="en-US" sz="1800" dirty="0">
                <a:solidFill>
                  <a:schemeClr val="bg1"/>
                </a:solidFill>
                <a:latin typeface="Cambira"/>
              </a:rPr>
              <a:t>&lt;&lt;" </a:t>
            </a:r>
            <a:r>
              <a:rPr lang="en-US" sz="1800" dirty="0" err="1">
                <a:solidFill>
                  <a:schemeClr val="bg1"/>
                </a:solidFill>
                <a:latin typeface="Cambira"/>
              </a:rPr>
              <a:t>Nhap</a:t>
            </a:r>
            <a:r>
              <a:rPr lang="en-US" sz="1800" dirty="0">
                <a:solidFill>
                  <a:schemeClr val="bg1"/>
                </a:solidFill>
                <a:latin typeface="Cambira"/>
              </a:rPr>
              <a:t> so vat :  ";</a:t>
            </a:r>
            <a:r>
              <a:rPr lang="en-US" sz="1800" dirty="0" err="1">
                <a:solidFill>
                  <a:schemeClr val="bg1"/>
                </a:solidFill>
                <a:latin typeface="Cambira"/>
              </a:rPr>
              <a:t>cin</a:t>
            </a:r>
            <a:r>
              <a:rPr lang="en-US" sz="1800" dirty="0">
                <a:solidFill>
                  <a:schemeClr val="bg1"/>
                </a:solidFill>
                <a:latin typeface="Cambira"/>
              </a:rPr>
              <a:t>&gt;&gt;i;</a:t>
            </a:r>
          </a:p>
          <a:p>
            <a:pPr marL="0" indent="0">
              <a:buNone/>
            </a:pPr>
            <a:r>
              <a:rPr lang="en-US" sz="1800" dirty="0">
                <a:solidFill>
                  <a:schemeClr val="bg1"/>
                </a:solidFill>
                <a:latin typeface="Cambira"/>
              </a:rPr>
              <a:t>   Item items[i];</a:t>
            </a:r>
          </a:p>
          <a:p>
            <a:pPr marL="0" indent="0">
              <a:buNone/>
            </a:pPr>
            <a:r>
              <a:rPr lang="en-US" sz="1800" dirty="0">
                <a:solidFill>
                  <a:schemeClr val="bg1"/>
                </a:solidFill>
                <a:latin typeface="Cambira"/>
              </a:rPr>
              <a:t>   input(items, i);</a:t>
            </a:r>
          </a:p>
          <a:p>
            <a:pPr marL="0" indent="0">
              <a:buNone/>
            </a:pPr>
            <a:r>
              <a:rPr lang="en-US" sz="1800" dirty="0">
                <a:solidFill>
                  <a:schemeClr val="bg1"/>
                </a:solidFill>
                <a:latin typeface="Cambira"/>
              </a:rPr>
              <a:t>   </a:t>
            </a:r>
            <a:r>
              <a:rPr lang="en-US" sz="1800" dirty="0" err="1">
                <a:solidFill>
                  <a:schemeClr val="bg1"/>
                </a:solidFill>
                <a:latin typeface="Cambira"/>
              </a:rPr>
              <a:t>tinhdongia</a:t>
            </a:r>
            <a:r>
              <a:rPr lang="en-US" sz="1800" dirty="0">
                <a:solidFill>
                  <a:schemeClr val="bg1"/>
                </a:solidFill>
                <a:latin typeface="Cambira"/>
              </a:rPr>
              <a:t>(</a:t>
            </a:r>
            <a:r>
              <a:rPr lang="en-US" sz="1800" dirty="0" err="1">
                <a:solidFill>
                  <a:schemeClr val="bg1"/>
                </a:solidFill>
                <a:latin typeface="Cambira"/>
              </a:rPr>
              <a:t>items,i</a:t>
            </a:r>
            <a:r>
              <a:rPr lang="en-US" sz="1800" dirty="0">
                <a:solidFill>
                  <a:schemeClr val="bg1"/>
                </a:solidFill>
                <a:latin typeface="Cambira"/>
              </a:rPr>
              <a:t>);</a:t>
            </a:r>
          </a:p>
          <a:p>
            <a:pPr marL="0" indent="0">
              <a:buNone/>
            </a:pPr>
            <a:r>
              <a:rPr lang="en-US" sz="1800" dirty="0">
                <a:solidFill>
                  <a:schemeClr val="bg1"/>
                </a:solidFill>
                <a:latin typeface="Cambira"/>
              </a:rPr>
              <a:t>   </a:t>
            </a:r>
            <a:r>
              <a:rPr lang="en-US" sz="1800" dirty="0" err="1">
                <a:solidFill>
                  <a:schemeClr val="bg1"/>
                </a:solidFill>
                <a:latin typeface="Cambira"/>
              </a:rPr>
              <a:t>cout</a:t>
            </a:r>
            <a:r>
              <a:rPr lang="en-US" sz="1800" dirty="0">
                <a:solidFill>
                  <a:schemeClr val="bg1"/>
                </a:solidFill>
                <a:latin typeface="Cambira"/>
              </a:rPr>
              <a:t> &lt;&lt; "</a:t>
            </a:r>
            <a:r>
              <a:rPr lang="en-US" sz="1800" dirty="0" err="1">
                <a:solidFill>
                  <a:schemeClr val="bg1"/>
                </a:solidFill>
                <a:latin typeface="Cambira"/>
              </a:rPr>
              <a:t>Nhap</a:t>
            </a:r>
            <a:r>
              <a:rPr lang="en-US" sz="1800" dirty="0">
                <a:solidFill>
                  <a:schemeClr val="bg1"/>
                </a:solidFill>
                <a:latin typeface="Cambira"/>
              </a:rPr>
              <a:t> du lieu : \n";</a:t>
            </a:r>
          </a:p>
          <a:p>
            <a:pPr marL="0" indent="0">
              <a:buNone/>
            </a:pPr>
            <a:r>
              <a:rPr lang="en-US" sz="1800" dirty="0">
                <a:solidFill>
                  <a:schemeClr val="bg1"/>
                </a:solidFill>
                <a:latin typeface="Cambira"/>
              </a:rPr>
              <a:t>   display(</a:t>
            </a:r>
            <a:r>
              <a:rPr lang="en-US" sz="1800" dirty="0" err="1">
                <a:solidFill>
                  <a:schemeClr val="bg1"/>
                </a:solidFill>
                <a:latin typeface="Cambira"/>
              </a:rPr>
              <a:t>items,i</a:t>
            </a:r>
            <a:r>
              <a:rPr lang="en-US" sz="1800" dirty="0">
                <a:solidFill>
                  <a:schemeClr val="bg1"/>
                </a:solidFill>
                <a:latin typeface="Cambira"/>
              </a:rPr>
              <a:t>);</a:t>
            </a:r>
          </a:p>
          <a:p>
            <a:pPr marL="0" indent="0">
              <a:buNone/>
            </a:pPr>
            <a:r>
              <a:rPr lang="en-US" sz="1800" dirty="0">
                <a:solidFill>
                  <a:schemeClr val="bg1"/>
                </a:solidFill>
                <a:latin typeface="Cambira"/>
              </a:rPr>
              <a:t>   </a:t>
            </a:r>
            <a:r>
              <a:rPr lang="en-US" sz="1800" dirty="0" err="1">
                <a:solidFill>
                  <a:schemeClr val="bg1"/>
                </a:solidFill>
                <a:latin typeface="Cambira"/>
              </a:rPr>
              <a:t>sapxep</a:t>
            </a:r>
            <a:r>
              <a:rPr lang="en-US" sz="1800" dirty="0">
                <a:solidFill>
                  <a:schemeClr val="bg1"/>
                </a:solidFill>
                <a:latin typeface="Cambira"/>
              </a:rPr>
              <a:t>(</a:t>
            </a:r>
            <a:r>
              <a:rPr lang="en-US" sz="1800" dirty="0" err="1">
                <a:solidFill>
                  <a:schemeClr val="bg1"/>
                </a:solidFill>
                <a:latin typeface="Cambira"/>
              </a:rPr>
              <a:t>items,i</a:t>
            </a:r>
            <a:r>
              <a:rPr lang="en-US" sz="1800" dirty="0">
                <a:solidFill>
                  <a:schemeClr val="bg1"/>
                </a:solidFill>
                <a:latin typeface="Cambira"/>
              </a:rPr>
              <a:t>);</a:t>
            </a:r>
          </a:p>
          <a:p>
            <a:pPr marL="0" indent="0">
              <a:buNone/>
            </a:pPr>
            <a:r>
              <a:rPr lang="en-US" sz="1800" dirty="0">
                <a:solidFill>
                  <a:schemeClr val="bg1"/>
                </a:solidFill>
                <a:latin typeface="Cambira"/>
              </a:rPr>
              <a:t>   </a:t>
            </a:r>
            <a:r>
              <a:rPr lang="en-US" sz="1800" dirty="0" err="1">
                <a:solidFill>
                  <a:schemeClr val="bg1"/>
                </a:solidFill>
                <a:latin typeface="Cambira"/>
              </a:rPr>
              <a:t>cout</a:t>
            </a:r>
            <a:r>
              <a:rPr lang="en-US" sz="1800" dirty="0">
                <a:solidFill>
                  <a:schemeClr val="bg1"/>
                </a:solidFill>
                <a:latin typeface="Cambira"/>
              </a:rPr>
              <a:t>&lt;&lt;"</a:t>
            </a:r>
            <a:r>
              <a:rPr lang="en-US" sz="1800" dirty="0" err="1">
                <a:solidFill>
                  <a:schemeClr val="bg1"/>
                </a:solidFill>
                <a:latin typeface="Cambira"/>
              </a:rPr>
              <a:t>xep</a:t>
            </a:r>
            <a:r>
              <a:rPr lang="en-US" sz="1800" dirty="0">
                <a:solidFill>
                  <a:schemeClr val="bg1"/>
                </a:solidFill>
                <a:latin typeface="Cambira"/>
              </a:rPr>
              <a:t> </a:t>
            </a:r>
            <a:r>
              <a:rPr lang="en-US" sz="1800" dirty="0" err="1">
                <a:solidFill>
                  <a:schemeClr val="bg1"/>
                </a:solidFill>
                <a:latin typeface="Cambira"/>
              </a:rPr>
              <a:t>giam</a:t>
            </a:r>
            <a:r>
              <a:rPr lang="en-US" sz="1800" dirty="0">
                <a:solidFill>
                  <a:schemeClr val="bg1"/>
                </a:solidFill>
                <a:latin typeface="Cambira"/>
              </a:rPr>
              <a:t> </a:t>
            </a:r>
            <a:r>
              <a:rPr lang="en-US" sz="1800" dirty="0" err="1">
                <a:solidFill>
                  <a:schemeClr val="bg1"/>
                </a:solidFill>
                <a:latin typeface="Cambira"/>
              </a:rPr>
              <a:t>dan</a:t>
            </a:r>
            <a:r>
              <a:rPr lang="en-US" sz="1800" dirty="0">
                <a:solidFill>
                  <a:schemeClr val="bg1"/>
                </a:solidFill>
                <a:latin typeface="Cambira"/>
              </a:rPr>
              <a:t> : \</a:t>
            </a:r>
            <a:r>
              <a:rPr lang="en-US" sz="1800" dirty="0" err="1">
                <a:solidFill>
                  <a:schemeClr val="bg1"/>
                </a:solidFill>
                <a:latin typeface="Cambira"/>
              </a:rPr>
              <a:t>n";display</a:t>
            </a:r>
            <a:r>
              <a:rPr lang="en-US" sz="1800" dirty="0">
                <a:solidFill>
                  <a:schemeClr val="bg1"/>
                </a:solidFill>
                <a:latin typeface="Cambira"/>
              </a:rPr>
              <a:t>(</a:t>
            </a:r>
            <a:r>
              <a:rPr lang="en-US" sz="1800" dirty="0" err="1">
                <a:solidFill>
                  <a:schemeClr val="bg1"/>
                </a:solidFill>
                <a:latin typeface="Cambira"/>
              </a:rPr>
              <a:t>items,i</a:t>
            </a:r>
            <a:r>
              <a:rPr lang="en-US" sz="1800" dirty="0">
                <a:solidFill>
                  <a:schemeClr val="bg1"/>
                </a:solidFill>
                <a:latin typeface="Cambira"/>
              </a:rPr>
              <a:t>);</a:t>
            </a:r>
          </a:p>
          <a:p>
            <a:pPr marL="0" indent="0">
              <a:buNone/>
            </a:pPr>
            <a:r>
              <a:rPr lang="en-US" sz="1800" dirty="0">
                <a:solidFill>
                  <a:schemeClr val="bg1"/>
                </a:solidFill>
                <a:latin typeface="Cambira"/>
              </a:rPr>
              <a:t>   </a:t>
            </a:r>
            <a:r>
              <a:rPr lang="en-US" sz="1800" dirty="0" err="1">
                <a:solidFill>
                  <a:schemeClr val="bg1"/>
                </a:solidFill>
                <a:latin typeface="Cambira"/>
              </a:rPr>
              <a:t>cout</a:t>
            </a:r>
            <a:r>
              <a:rPr lang="en-US" sz="1800" dirty="0">
                <a:solidFill>
                  <a:schemeClr val="bg1"/>
                </a:solidFill>
                <a:latin typeface="Cambira"/>
              </a:rPr>
              <a:t>&lt;&lt; "</a:t>
            </a:r>
            <a:r>
              <a:rPr lang="en-US" sz="1800" dirty="0" err="1">
                <a:solidFill>
                  <a:schemeClr val="bg1"/>
                </a:solidFill>
                <a:latin typeface="Cambira"/>
              </a:rPr>
              <a:t>Nhap</a:t>
            </a:r>
            <a:r>
              <a:rPr lang="en-US" sz="1800" dirty="0">
                <a:solidFill>
                  <a:schemeClr val="bg1"/>
                </a:solidFill>
                <a:latin typeface="Cambira"/>
              </a:rPr>
              <a:t> </a:t>
            </a:r>
            <a:r>
              <a:rPr lang="en-US" sz="1800" dirty="0" err="1">
                <a:solidFill>
                  <a:schemeClr val="bg1"/>
                </a:solidFill>
                <a:latin typeface="Cambira"/>
              </a:rPr>
              <a:t>khoi</a:t>
            </a:r>
            <a:r>
              <a:rPr lang="en-US" sz="1800" dirty="0">
                <a:solidFill>
                  <a:schemeClr val="bg1"/>
                </a:solidFill>
                <a:latin typeface="Cambira"/>
              </a:rPr>
              <a:t> </a:t>
            </a:r>
            <a:r>
              <a:rPr lang="en-US" sz="1800" dirty="0" err="1">
                <a:solidFill>
                  <a:schemeClr val="bg1"/>
                </a:solidFill>
                <a:latin typeface="Cambira"/>
              </a:rPr>
              <a:t>luong</a:t>
            </a:r>
            <a:r>
              <a:rPr lang="en-US" sz="1800" dirty="0">
                <a:solidFill>
                  <a:schemeClr val="bg1"/>
                </a:solidFill>
                <a:latin typeface="Cambira"/>
              </a:rPr>
              <a:t> </a:t>
            </a:r>
            <a:r>
              <a:rPr lang="en-US" sz="1800" dirty="0" err="1">
                <a:solidFill>
                  <a:schemeClr val="bg1"/>
                </a:solidFill>
                <a:latin typeface="Cambira"/>
              </a:rPr>
              <a:t>toi</a:t>
            </a:r>
            <a:r>
              <a:rPr lang="en-US" sz="1800" dirty="0">
                <a:solidFill>
                  <a:schemeClr val="bg1"/>
                </a:solidFill>
                <a:latin typeface="Cambira"/>
              </a:rPr>
              <a:t> da ma </a:t>
            </a:r>
            <a:r>
              <a:rPr lang="en-US" sz="1800" dirty="0" err="1">
                <a:solidFill>
                  <a:schemeClr val="bg1"/>
                </a:solidFill>
                <a:latin typeface="Cambira"/>
              </a:rPr>
              <a:t>tui</a:t>
            </a:r>
            <a:r>
              <a:rPr lang="en-US" sz="1800" dirty="0">
                <a:solidFill>
                  <a:schemeClr val="bg1"/>
                </a:solidFill>
                <a:latin typeface="Cambira"/>
              </a:rPr>
              <a:t> co the </a:t>
            </a:r>
            <a:r>
              <a:rPr lang="en-US" sz="1800" dirty="0" err="1">
                <a:solidFill>
                  <a:schemeClr val="bg1"/>
                </a:solidFill>
                <a:latin typeface="Cambira"/>
              </a:rPr>
              <a:t>chua</a:t>
            </a:r>
            <a:r>
              <a:rPr lang="en-US" sz="1800" dirty="0">
                <a:solidFill>
                  <a:schemeClr val="bg1"/>
                </a:solidFill>
                <a:latin typeface="Cambira"/>
              </a:rPr>
              <a:t> </a:t>
            </a:r>
            <a:r>
              <a:rPr lang="en-US" sz="1800" dirty="0" err="1">
                <a:solidFill>
                  <a:schemeClr val="bg1"/>
                </a:solidFill>
                <a:latin typeface="Cambira"/>
              </a:rPr>
              <a:t>duoc</a:t>
            </a:r>
            <a:r>
              <a:rPr lang="en-US" sz="1800" dirty="0">
                <a:solidFill>
                  <a:schemeClr val="bg1"/>
                </a:solidFill>
                <a:latin typeface="Cambira"/>
              </a:rPr>
              <a:t> : \n";</a:t>
            </a:r>
          </a:p>
          <a:p>
            <a:pPr marL="0" indent="0">
              <a:buNone/>
            </a:pPr>
            <a:r>
              <a:rPr lang="en-US" sz="1800" dirty="0">
                <a:solidFill>
                  <a:schemeClr val="bg1"/>
                </a:solidFill>
                <a:latin typeface="Cambira"/>
              </a:rPr>
              <a:t>   </a:t>
            </a:r>
            <a:r>
              <a:rPr lang="en-US" sz="1800" dirty="0" err="1">
                <a:solidFill>
                  <a:schemeClr val="bg1"/>
                </a:solidFill>
                <a:latin typeface="Cambira"/>
              </a:rPr>
              <a:t>cin</a:t>
            </a:r>
            <a:r>
              <a:rPr lang="en-US" sz="1800" dirty="0">
                <a:solidFill>
                  <a:schemeClr val="bg1"/>
                </a:solidFill>
                <a:latin typeface="Cambira"/>
              </a:rPr>
              <a:t> &gt;&gt; W;</a:t>
            </a:r>
          </a:p>
          <a:p>
            <a:pPr marL="0" indent="0">
              <a:buNone/>
            </a:pPr>
            <a:r>
              <a:rPr lang="en-US" sz="1800" dirty="0">
                <a:solidFill>
                  <a:schemeClr val="bg1"/>
                </a:solidFill>
                <a:latin typeface="Cambira"/>
              </a:rPr>
              <a:t>   float </a:t>
            </a:r>
            <a:r>
              <a:rPr lang="en-US" sz="1800" dirty="0" err="1">
                <a:solidFill>
                  <a:schemeClr val="bg1"/>
                </a:solidFill>
                <a:latin typeface="Cambira"/>
              </a:rPr>
              <a:t>mxVal</a:t>
            </a:r>
            <a:r>
              <a:rPr lang="en-US" sz="1800" dirty="0">
                <a:solidFill>
                  <a:schemeClr val="bg1"/>
                </a:solidFill>
                <a:latin typeface="Cambira"/>
              </a:rPr>
              <a:t> = knapsack(items, i, W);</a:t>
            </a:r>
          </a:p>
          <a:p>
            <a:pPr marL="0" indent="0">
              <a:buNone/>
            </a:pPr>
            <a:r>
              <a:rPr lang="en-US" sz="1800" dirty="0">
                <a:solidFill>
                  <a:schemeClr val="bg1"/>
                </a:solidFill>
                <a:latin typeface="Cambira"/>
              </a:rPr>
              <a:t>   </a:t>
            </a:r>
            <a:r>
              <a:rPr lang="en-US" sz="1800" dirty="0" err="1">
                <a:solidFill>
                  <a:schemeClr val="bg1"/>
                </a:solidFill>
                <a:latin typeface="Cambira"/>
              </a:rPr>
              <a:t>cout</a:t>
            </a:r>
            <a:r>
              <a:rPr lang="en-US" sz="1800" dirty="0">
                <a:solidFill>
                  <a:schemeClr val="bg1"/>
                </a:solidFill>
                <a:latin typeface="Cambira"/>
              </a:rPr>
              <a:t> &lt;&lt; "</a:t>
            </a:r>
            <a:r>
              <a:rPr lang="en-US" sz="1800" dirty="0" err="1">
                <a:solidFill>
                  <a:schemeClr val="bg1"/>
                </a:solidFill>
                <a:latin typeface="Cambira"/>
              </a:rPr>
              <a:t>voi</a:t>
            </a:r>
            <a:r>
              <a:rPr lang="en-US" sz="1800" dirty="0">
                <a:solidFill>
                  <a:schemeClr val="bg1"/>
                </a:solidFill>
                <a:latin typeface="Cambira"/>
              </a:rPr>
              <a:t> </a:t>
            </a:r>
            <a:r>
              <a:rPr lang="en-US" sz="1800" dirty="0" err="1">
                <a:solidFill>
                  <a:schemeClr val="bg1"/>
                </a:solidFill>
                <a:latin typeface="Cambira"/>
              </a:rPr>
              <a:t>khoi</a:t>
            </a:r>
            <a:r>
              <a:rPr lang="en-US" sz="1800" dirty="0">
                <a:solidFill>
                  <a:schemeClr val="bg1"/>
                </a:solidFill>
                <a:latin typeface="Cambira"/>
              </a:rPr>
              <a:t> </a:t>
            </a:r>
            <a:r>
              <a:rPr lang="en-US" sz="1800" dirty="0" err="1">
                <a:solidFill>
                  <a:schemeClr val="bg1"/>
                </a:solidFill>
                <a:latin typeface="Cambira"/>
              </a:rPr>
              <a:t>luong</a:t>
            </a:r>
            <a:r>
              <a:rPr lang="en-US" sz="1800" dirty="0">
                <a:solidFill>
                  <a:schemeClr val="bg1"/>
                </a:solidFill>
                <a:latin typeface="Cambira"/>
              </a:rPr>
              <a:t>  </a:t>
            </a:r>
            <a:r>
              <a:rPr lang="en-US" sz="1800" dirty="0"/>
              <a:t>"&lt;&lt; W &lt;&lt;" co </a:t>
            </a:r>
            <a:r>
              <a:rPr lang="en-US" sz="1800" dirty="0" err="1"/>
              <a:t>gia</a:t>
            </a:r>
            <a:r>
              <a:rPr lang="en-US" sz="1800" dirty="0"/>
              <a:t> tri </a:t>
            </a:r>
            <a:r>
              <a:rPr lang="en-US" sz="1800" dirty="0" err="1"/>
              <a:t>toi</a:t>
            </a:r>
            <a:r>
              <a:rPr lang="en-US" sz="1800" dirty="0"/>
              <a:t> da "&lt;&lt; </a:t>
            </a:r>
            <a:r>
              <a:rPr lang="en-US" sz="1800" dirty="0" err="1"/>
              <a:t>mxVal</a:t>
            </a:r>
            <a:r>
              <a:rPr lang="en-US" sz="1800" dirty="0"/>
              <a:t>;</a:t>
            </a:r>
          </a:p>
          <a:p>
            <a:r>
              <a:rPr lang="en-US" sz="1800" dirty="0"/>
              <a:t>}</a:t>
            </a:r>
          </a:p>
        </p:txBody>
      </p:sp>
    </p:spTree>
    <p:extLst>
      <p:ext uri="{BB962C8B-B14F-4D97-AF65-F5344CB8AC3E}">
        <p14:creationId xmlns:p14="http://schemas.microsoft.com/office/powerpoint/2010/main" val="997809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92876" y="370703"/>
            <a:ext cx="9242854"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4. </a:t>
            </a:r>
            <a:r>
              <a:rPr lang="en-US" sz="4800" b="1" dirty="0" err="1">
                <a:solidFill>
                  <a:schemeClr val="bg1"/>
                </a:solidFill>
                <a:latin typeface="Cambria" pitchFamily="18" charset="0"/>
                <a:ea typeface="Cambria" pitchFamily="18" charset="0"/>
              </a:rPr>
              <a:t>Mã</a:t>
            </a:r>
            <a:r>
              <a:rPr lang="en-US" sz="4800" b="1" dirty="0">
                <a:solidFill>
                  <a:schemeClr val="bg1"/>
                </a:solidFill>
                <a:latin typeface="Cambria" pitchFamily="18" charset="0"/>
                <a:ea typeface="Cambria" pitchFamily="18" charset="0"/>
              </a:rPr>
              <a:t> Huffman</a:t>
            </a:r>
            <a:endParaRPr lang="vi-VN" sz="4800" b="1" dirty="0">
              <a:solidFill>
                <a:schemeClr val="bg1"/>
              </a:solidFill>
              <a:latin typeface="Cambria" pitchFamily="18" charset="0"/>
              <a:ea typeface="Cambria"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0313" y="1645508"/>
            <a:ext cx="36512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088291" y="1597237"/>
            <a:ext cx="5498757" cy="461665"/>
          </a:xfrm>
          <a:prstGeom prst="rect">
            <a:avLst/>
          </a:prstGeom>
          <a:noFill/>
        </p:spPr>
        <p:txBody>
          <a:bodyPr wrap="square" rtlCol="0">
            <a:spAutoFit/>
          </a:bodyPr>
          <a:lstStyle/>
          <a:p>
            <a:r>
              <a:rPr lang="en-US" sz="2400" b="1" dirty="0" err="1">
                <a:solidFill>
                  <a:schemeClr val="bg1"/>
                </a:solidFill>
                <a:latin typeface="Cambria" pitchFamily="18" charset="0"/>
                <a:ea typeface="Cambria" pitchFamily="18" charset="0"/>
              </a:rPr>
              <a:t>Định</a:t>
            </a:r>
            <a:r>
              <a:rPr lang="en-US" sz="2400" b="1" dirty="0">
                <a:solidFill>
                  <a:schemeClr val="bg1"/>
                </a:solidFill>
                <a:latin typeface="Cambria" pitchFamily="18" charset="0"/>
                <a:ea typeface="Cambria" pitchFamily="18" charset="0"/>
              </a:rPr>
              <a:t> </a:t>
            </a:r>
            <a:r>
              <a:rPr lang="en-US" sz="2400" b="1" dirty="0" err="1">
                <a:solidFill>
                  <a:schemeClr val="bg1"/>
                </a:solidFill>
                <a:latin typeface="Cambria" pitchFamily="18" charset="0"/>
                <a:ea typeface="Cambria" pitchFamily="18" charset="0"/>
              </a:rPr>
              <a:t>nghĩa</a:t>
            </a:r>
            <a:r>
              <a:rPr lang="en-US" sz="2400" b="1" dirty="0">
                <a:solidFill>
                  <a:schemeClr val="bg1"/>
                </a:solidFill>
                <a:latin typeface="Cambria" pitchFamily="18" charset="0"/>
                <a:ea typeface="Cambria" pitchFamily="18" charset="0"/>
              </a:rPr>
              <a:t>:</a:t>
            </a:r>
            <a:endParaRPr lang="vi-VN" sz="2400" b="1" dirty="0">
              <a:solidFill>
                <a:schemeClr val="bg1"/>
              </a:solidFill>
              <a:latin typeface="Cambria" pitchFamily="18" charset="0"/>
              <a:ea typeface="Cambria" pitchFamily="18" charset="0"/>
            </a:endParaRPr>
          </a:p>
        </p:txBody>
      </p:sp>
      <p:sp>
        <p:nvSpPr>
          <p:cNvPr id="7" name="TextBox 6"/>
          <p:cNvSpPr txBox="1"/>
          <p:nvPr/>
        </p:nvSpPr>
        <p:spPr>
          <a:xfrm>
            <a:off x="1692875" y="2582562"/>
            <a:ext cx="8946293" cy="2585323"/>
          </a:xfrm>
          <a:prstGeom prst="rect">
            <a:avLst/>
          </a:prstGeom>
          <a:noFill/>
        </p:spPr>
        <p:txBody>
          <a:bodyPr wrap="square" rtlCol="0">
            <a:spAutoFit/>
          </a:bodyPr>
          <a:lstStyle/>
          <a:p>
            <a:pPr algn="just"/>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Huffman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dùng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nén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dữ</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liệu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dựa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trên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tần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suất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xuất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cần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xây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dựng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bộ</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nhị</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phân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sao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dung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sau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nhỏ</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nhất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Huffman </a:t>
            </a:r>
            <a:r>
              <a:rPr lang="en-US" dirty="0" err="1">
                <a:solidFill>
                  <a:schemeClr val="bg1"/>
                </a:solidFill>
                <a:latin typeface="Cambria" pitchFamily="18" charset="0"/>
                <a:ea typeface="Cambria" pitchFamily="18" charset="0"/>
              </a:rPr>
              <a:t>sử</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dụng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tham</a:t>
            </a:r>
            <a:r>
              <a:rPr lang="en-US" dirty="0">
                <a:solidFill>
                  <a:schemeClr val="bg1"/>
                </a:solidFill>
                <a:latin typeface="Cambria" pitchFamily="18" charset="0"/>
                <a:ea typeface="Cambria" pitchFamily="18" charset="0"/>
              </a:rPr>
              <a:t> lam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thực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nó</a:t>
            </a:r>
            <a:r>
              <a:rPr lang="en-US" dirty="0">
                <a:solidFill>
                  <a:schemeClr val="bg1"/>
                </a:solidFill>
                <a:latin typeface="Cambria" pitchFamily="18" charset="0"/>
                <a:ea typeface="Cambria" pitchFamily="18" charset="0"/>
              </a:rPr>
              <a:t>.</a:t>
            </a:r>
          </a:p>
          <a:p>
            <a:pPr algn="just"/>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Huffman </a:t>
            </a:r>
            <a:r>
              <a:rPr lang="en-US" dirty="0" err="1">
                <a:solidFill>
                  <a:schemeClr val="bg1"/>
                </a:solidFill>
                <a:latin typeface="Cambria" pitchFamily="18" charset="0"/>
                <a:ea typeface="Cambria" pitchFamily="18" charset="0"/>
              </a:rPr>
              <a:t>gán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từ</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độ</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ngắn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sử</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dụng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nhiều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thời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gian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hoặc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tần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cao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từ</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sử</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dụng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lần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hoặc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tần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hơn</a:t>
            </a:r>
            <a:r>
              <a:rPr lang="en-US" dirty="0">
                <a:solidFill>
                  <a:schemeClr val="bg1"/>
                </a:solidFill>
                <a:latin typeface="Cambria" pitchFamily="18" charset="0"/>
                <a:ea typeface="Cambria" pitchFamily="18" charset="0"/>
              </a:rPr>
              <a:t>).</a:t>
            </a:r>
            <a:endParaRPr lang="vi-VN" dirty="0">
              <a:solidFill>
                <a:schemeClr val="bg1"/>
              </a:solidFill>
              <a:latin typeface="Cambria" pitchFamily="18" charset="0"/>
              <a:ea typeface="Cambria" pitchFamily="18" charset="0"/>
            </a:endParaRPr>
          </a:p>
          <a:p>
            <a:endParaRPr lang="vi-VN" dirty="0"/>
          </a:p>
        </p:txBody>
      </p:sp>
    </p:spTree>
    <p:extLst>
      <p:ext uri="{BB962C8B-B14F-4D97-AF65-F5344CB8AC3E}">
        <p14:creationId xmlns:p14="http://schemas.microsoft.com/office/powerpoint/2010/main" val="225335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250"/>
                                        <p:tgtEl>
                                          <p:spTgt spid="614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9243" y="383059"/>
            <a:ext cx="9625914"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4. </a:t>
            </a:r>
            <a:r>
              <a:rPr lang="en-US" sz="4800" b="1" dirty="0" err="1">
                <a:solidFill>
                  <a:schemeClr val="bg1"/>
                </a:solidFill>
                <a:latin typeface="Cambria" pitchFamily="18" charset="0"/>
                <a:ea typeface="Cambria" pitchFamily="18" charset="0"/>
              </a:rPr>
              <a:t>Mã</a:t>
            </a:r>
            <a:r>
              <a:rPr lang="en-US" sz="4800" b="1" dirty="0">
                <a:solidFill>
                  <a:schemeClr val="bg1"/>
                </a:solidFill>
                <a:latin typeface="Cambria" pitchFamily="18" charset="0"/>
                <a:ea typeface="Cambria" pitchFamily="18" charset="0"/>
              </a:rPr>
              <a:t> Huffman</a:t>
            </a:r>
            <a:endParaRPr lang="vi-VN" sz="4800" b="1" dirty="0">
              <a:solidFill>
                <a:schemeClr val="bg1"/>
              </a:solidFill>
              <a:latin typeface="Cambria" pitchFamily="18" charset="0"/>
              <a:ea typeface="Cambria" pitchFamily="18" charset="0"/>
            </a:endParaRPr>
          </a:p>
        </p:txBody>
      </p:sp>
      <p:sp>
        <p:nvSpPr>
          <p:cNvPr id="5" name="TextBox 4"/>
          <p:cNvSpPr txBox="1"/>
          <p:nvPr/>
        </p:nvSpPr>
        <p:spPr>
          <a:xfrm>
            <a:off x="988540" y="1569310"/>
            <a:ext cx="4127157" cy="5232202"/>
          </a:xfrm>
          <a:prstGeom prst="rect">
            <a:avLst/>
          </a:prstGeom>
          <a:noFill/>
        </p:spPr>
        <p:txBody>
          <a:bodyPr wrap="square" rtlCol="0">
            <a:spAutoFit/>
          </a:bodyPr>
          <a:lstStyle/>
          <a:p>
            <a:pPr algn="just"/>
            <a:r>
              <a:rPr lang="en-US" sz="2800" b="1" dirty="0" err="1">
                <a:solidFill>
                  <a:schemeClr val="bg1"/>
                </a:solidFill>
                <a:latin typeface="Cambria" pitchFamily="18" charset="0"/>
                <a:ea typeface="Cambria" pitchFamily="18" charset="0"/>
              </a:rPr>
              <a:t>Giả</a:t>
            </a:r>
            <a:r>
              <a:rPr lang="en-US" sz="2800" b="1" dirty="0">
                <a:solidFill>
                  <a:schemeClr val="bg1"/>
                </a:solidFill>
                <a:latin typeface="Cambria" pitchFamily="18" charset="0"/>
                <a:ea typeface="Cambria" pitchFamily="18" charset="0"/>
              </a:rPr>
              <a:t> </a:t>
            </a:r>
            <a:r>
              <a:rPr lang="en-US" sz="2800" b="1" dirty="0" err="1">
                <a:solidFill>
                  <a:schemeClr val="bg1"/>
                </a:solidFill>
                <a:latin typeface="Cambria" pitchFamily="18" charset="0"/>
                <a:ea typeface="Cambria" pitchFamily="18" charset="0"/>
              </a:rPr>
              <a:t>sử</a:t>
            </a:r>
            <a:r>
              <a:rPr lang="en-US" sz="2800" b="1" dirty="0">
                <a:solidFill>
                  <a:schemeClr val="bg1"/>
                </a:solidFill>
                <a:latin typeface="Cambria" pitchFamily="18" charset="0"/>
                <a:ea typeface="Cambria" pitchFamily="18" charset="0"/>
              </a:rPr>
              <a:t>:</a:t>
            </a:r>
          </a:p>
          <a:p>
            <a:pPr algn="just"/>
            <a:endParaRPr lang="en-US"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gán</a:t>
            </a:r>
            <a:r>
              <a:rPr lang="en-US" dirty="0">
                <a:solidFill>
                  <a:schemeClr val="bg1"/>
                </a:solidFill>
                <a:latin typeface="Cambria" pitchFamily="18" charset="0"/>
                <a:ea typeface="Cambria" pitchFamily="18" charset="0"/>
              </a:rPr>
              <a:t> 'a' </a:t>
            </a:r>
            <a:r>
              <a:rPr lang="en-US" dirty="0" err="1">
                <a:solidFill>
                  <a:schemeClr val="bg1"/>
                </a:solidFill>
                <a:latin typeface="Cambria" pitchFamily="18" charset="0"/>
                <a:ea typeface="Cambria" pitchFamily="18" charset="0"/>
              </a:rPr>
              <a:t>sau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000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'b'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001, </a:t>
            </a:r>
            <a:r>
              <a:rPr lang="en-US" dirty="0" err="1">
                <a:solidFill>
                  <a:schemeClr val="bg1"/>
                </a:solidFill>
                <a:latin typeface="Cambria" pitchFamily="18" charset="0"/>
                <a:ea typeface="Cambria" pitchFamily="18" charset="0"/>
              </a:rPr>
              <a:t>thì</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độ</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từ</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hai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định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tức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cả</a:t>
            </a:r>
            <a:r>
              <a:rPr lang="en-US" dirty="0">
                <a:solidFill>
                  <a:schemeClr val="bg1"/>
                </a:solidFill>
                <a:latin typeface="Cambria" pitchFamily="18" charset="0"/>
                <a:ea typeface="Cambria" pitchFamily="18" charset="0"/>
              </a:rPr>
              <a:t> 'a'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'b' </a:t>
            </a:r>
            <a:r>
              <a:rPr lang="en-US" dirty="0" err="1">
                <a:solidFill>
                  <a:schemeClr val="bg1"/>
                </a:solidFill>
                <a:latin typeface="Cambria" pitchFamily="18" charset="0"/>
                <a:ea typeface="Cambria" pitchFamily="18" charset="0"/>
              </a:rPr>
              <a:t>đều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lấy</a:t>
            </a:r>
            <a:r>
              <a:rPr lang="en-US" dirty="0">
                <a:solidFill>
                  <a:schemeClr val="bg1"/>
                </a:solidFill>
                <a:latin typeface="Cambria" pitchFamily="18" charset="0"/>
                <a:ea typeface="Cambria" pitchFamily="18" charset="0"/>
              </a:rPr>
              <a:t> 3 bit. </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Khi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sử</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dụng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độ</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định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thì</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cần</a:t>
            </a:r>
            <a:r>
              <a:rPr lang="en-US" dirty="0">
                <a:solidFill>
                  <a:schemeClr val="bg1"/>
                </a:solidFill>
                <a:latin typeface="Cambria" pitchFamily="18" charset="0"/>
                <a:ea typeface="Cambria" pitchFamily="18" charset="0"/>
              </a:rPr>
              <a:t> 100 * 3 = 300 bit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100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tệp</a:t>
            </a:r>
            <a:r>
              <a:rPr lang="en-US" dirty="0">
                <a:solidFill>
                  <a:schemeClr val="bg1"/>
                </a:solidFill>
                <a:latin typeface="Cambria" pitchFamily="18" charset="0"/>
                <a:ea typeface="Cambria" pitchFamily="18" charset="0"/>
              </a:rPr>
              <a:t>.</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Nhưng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100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độ</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thay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đổi</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chỉ</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cần</a:t>
            </a:r>
            <a:r>
              <a:rPr lang="en-US" dirty="0">
                <a:solidFill>
                  <a:schemeClr val="bg1"/>
                </a:solidFill>
                <a:latin typeface="Cambria" pitchFamily="18" charset="0"/>
                <a:ea typeface="Cambria" pitchFamily="18" charset="0"/>
              </a:rPr>
              <a:t> 51 * 1 + 20 * 3 + 2 * 4 + 3 * 4 + 9 * 3 + 15 * 3 = 203 bit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100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a:t>
            </a:r>
          </a:p>
          <a:p>
            <a:pPr algn="just"/>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tiết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kiệm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32% dung </a:t>
            </a:r>
            <a:r>
              <a:rPr lang="en-US" dirty="0" err="1">
                <a:solidFill>
                  <a:schemeClr val="bg1"/>
                </a:solidFill>
                <a:latin typeface="Cambria" pitchFamily="18" charset="0"/>
                <a:ea typeface="Cambria" pitchFamily="18" charset="0"/>
              </a:rPr>
              <a:t>lượng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độ</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thay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đổi</a:t>
            </a:r>
            <a:r>
              <a:rPr lang="en-US" dirty="0">
                <a:solidFill>
                  <a:schemeClr val="bg1"/>
                </a:solidFill>
                <a:latin typeface="Cambria" pitchFamily="18" charset="0"/>
                <a:ea typeface="Cambria" pitchFamily="18" charset="0"/>
              </a:rPr>
              <a:t>.</a:t>
            </a:r>
          </a:p>
          <a:p>
            <a:pPr algn="just"/>
            <a:endParaRPr lang="en-US" dirty="0">
              <a:solidFill>
                <a:schemeClr val="bg1"/>
              </a:solidFill>
              <a:latin typeface="Cambria" pitchFamily="18" charset="0"/>
              <a:ea typeface="Cambria" pitchFamily="18" charset="0"/>
            </a:endParaRPr>
          </a:p>
          <a:p>
            <a:pPr algn="just"/>
            <a:endParaRPr lang="vi-VN" dirty="0">
              <a:solidFill>
                <a:schemeClr val="bg1"/>
              </a:solidFill>
              <a:latin typeface="Cambria" pitchFamily="18" charset="0"/>
              <a:ea typeface="Cambria"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561" y="1606382"/>
            <a:ext cx="481910" cy="518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5575" y="2567788"/>
            <a:ext cx="5943600"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73807" y="4969736"/>
            <a:ext cx="3767137"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179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250"/>
                                        <p:tgtEl>
                                          <p:spTgt spid="10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fade">
                                      <p:cBhvr>
                                        <p:cTn id="18" dur="250"/>
                                        <p:tgtEl>
                                          <p:spTgt spid="1027"/>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25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Box 127"/>
          <p:cNvSpPr txBox="1"/>
          <p:nvPr/>
        </p:nvSpPr>
        <p:spPr>
          <a:xfrm>
            <a:off x="1308710" y="1212190"/>
            <a:ext cx="1177107" cy="1092607"/>
          </a:xfrm>
          <a:prstGeom prst="rect">
            <a:avLst/>
          </a:prstGeom>
          <a:noFill/>
        </p:spPr>
        <p:txBody>
          <a:bodyPr wrap="square" rtlCol="0">
            <a:spAutoFit/>
          </a:bodyPr>
          <a:lstStyle/>
          <a:p>
            <a:pPr algn="ctr">
              <a:defRPr/>
            </a:pPr>
            <a:r>
              <a:rPr lang="ru-RU" sz="6500" b="1" dirty="0">
                <a:solidFill>
                  <a:schemeClr val="accent1"/>
                </a:solidFill>
                <a:latin typeface="Open Sans" panose="020B0606030504020204" pitchFamily="34" charset="0"/>
              </a:rPr>
              <a:t>01</a:t>
            </a:r>
            <a:endParaRPr lang="en-GB" sz="6500" b="1" dirty="0">
              <a:solidFill>
                <a:schemeClr val="accent1"/>
              </a:solidFill>
              <a:latin typeface="Noto Sans" panose="020B0502040504020204" pitchFamily="34"/>
              <a:ea typeface="Noto Sans" panose="020B0502040504020204" pitchFamily="34"/>
              <a:cs typeface="Noto Sans" panose="020B0502040504020204" pitchFamily="34"/>
            </a:endParaRPr>
          </a:p>
        </p:txBody>
      </p:sp>
      <p:sp>
        <p:nvSpPr>
          <p:cNvPr id="129" name="TextBox 128"/>
          <p:cNvSpPr txBox="1"/>
          <p:nvPr/>
        </p:nvSpPr>
        <p:spPr>
          <a:xfrm>
            <a:off x="1209405" y="2588412"/>
            <a:ext cx="1375716" cy="1092607"/>
          </a:xfrm>
          <a:prstGeom prst="rect">
            <a:avLst/>
          </a:prstGeom>
          <a:noFill/>
        </p:spPr>
        <p:txBody>
          <a:bodyPr wrap="square" rtlCol="0">
            <a:spAutoFit/>
          </a:bodyPr>
          <a:lstStyle/>
          <a:p>
            <a:pPr algn="ctr">
              <a:defRPr/>
            </a:pPr>
            <a:r>
              <a:rPr lang="ru-RU" sz="6500" b="1" dirty="0">
                <a:solidFill>
                  <a:schemeClr val="accent5"/>
                </a:solidFill>
                <a:latin typeface="Open Sans" panose="020B0606030504020204" pitchFamily="34" charset="0"/>
              </a:rPr>
              <a:t>0</a:t>
            </a:r>
            <a:r>
              <a:rPr lang="en-US" sz="6500" b="1" dirty="0">
                <a:solidFill>
                  <a:schemeClr val="accent5"/>
                </a:solidFill>
                <a:latin typeface="Open Sans" panose="020B0606030504020204" pitchFamily="34" charset="0"/>
              </a:rPr>
              <a:t>2</a:t>
            </a:r>
            <a:endParaRPr lang="en-GB" sz="6500" b="1" dirty="0">
              <a:solidFill>
                <a:schemeClr val="accent5"/>
              </a:solidFill>
              <a:latin typeface="Noto Sans" panose="020B0502040504020204" pitchFamily="34"/>
              <a:ea typeface="Noto Sans" panose="020B0502040504020204" pitchFamily="34"/>
              <a:cs typeface="Noto Sans" panose="020B0502040504020204" pitchFamily="34"/>
            </a:endParaRPr>
          </a:p>
        </p:txBody>
      </p:sp>
      <p:sp>
        <p:nvSpPr>
          <p:cNvPr id="130" name="TextBox 129"/>
          <p:cNvSpPr txBox="1"/>
          <p:nvPr/>
        </p:nvSpPr>
        <p:spPr>
          <a:xfrm>
            <a:off x="2715639" y="1404550"/>
            <a:ext cx="2783118" cy="707886"/>
          </a:xfrm>
          <a:prstGeom prst="rect">
            <a:avLst/>
          </a:prstGeom>
          <a:noFill/>
        </p:spPr>
        <p:txBody>
          <a:bodyPr wrap="square" rtlCol="0">
            <a:spAutoFit/>
          </a:bodyPr>
          <a:lstStyle/>
          <a:p>
            <a:pPr>
              <a:defRPr/>
            </a:pPr>
            <a:r>
              <a:rPr lang="en-US" sz="2000" b="1" dirty="0" err="1">
                <a:solidFill>
                  <a:srgbClr val="FFFFFF"/>
                </a:solidFill>
                <a:latin typeface="Cambria" panose="02040503050406030204" pitchFamily="18" charset="0"/>
              </a:rPr>
              <a:t>GIỚI</a:t>
            </a:r>
            <a:r>
              <a:rPr lang="en-US" sz="2000" b="1" dirty="0">
                <a:solidFill>
                  <a:srgbClr val="FFFFFF"/>
                </a:solidFill>
                <a:latin typeface="Cambria" panose="02040503050406030204" pitchFamily="18" charset="0"/>
              </a:rPr>
              <a:t> </a:t>
            </a:r>
            <a:r>
              <a:rPr lang="en-US" sz="2000" b="1" dirty="0" err="1">
                <a:solidFill>
                  <a:srgbClr val="FFFFFF"/>
                </a:solidFill>
                <a:latin typeface="Cambria" panose="02040503050406030204" pitchFamily="18" charset="0"/>
              </a:rPr>
              <a:t>THIỆU</a:t>
            </a:r>
            <a:r>
              <a:rPr lang="en-US" sz="2000" b="1" dirty="0">
                <a:solidFill>
                  <a:srgbClr val="FFFFFF"/>
                </a:solidFill>
                <a:latin typeface="Cambria" panose="02040503050406030204" pitchFamily="18" charset="0"/>
              </a:rPr>
              <a:t> </a:t>
            </a:r>
            <a:r>
              <a:rPr lang="en-US" sz="2000" b="1" dirty="0" err="1">
                <a:solidFill>
                  <a:srgbClr val="FFFFFF"/>
                </a:solidFill>
                <a:latin typeface="Cambria" panose="02040503050406030204" pitchFamily="18" charset="0"/>
              </a:rPr>
              <a:t>THUẬT</a:t>
            </a:r>
            <a:r>
              <a:rPr lang="en-US" sz="2000" b="1" dirty="0">
                <a:solidFill>
                  <a:srgbClr val="FFFFFF"/>
                </a:solidFill>
                <a:latin typeface="Cambria" panose="02040503050406030204" pitchFamily="18" charset="0"/>
              </a:rPr>
              <a:t> </a:t>
            </a:r>
            <a:r>
              <a:rPr lang="en-US" sz="2000" b="1" dirty="0" err="1">
                <a:solidFill>
                  <a:srgbClr val="FFFFFF"/>
                </a:solidFill>
                <a:latin typeface="Cambria" panose="02040503050406030204" pitchFamily="18" charset="0"/>
              </a:rPr>
              <a:t>TOÁN</a:t>
            </a:r>
            <a:r>
              <a:rPr lang="en-US" sz="2000" b="1" dirty="0">
                <a:solidFill>
                  <a:srgbClr val="FFFFFF"/>
                </a:solidFill>
                <a:latin typeface="Cambria" panose="02040503050406030204" pitchFamily="18" charset="0"/>
              </a:rPr>
              <a:t> </a:t>
            </a:r>
            <a:r>
              <a:rPr lang="en-US" sz="2000" b="1" dirty="0" err="1">
                <a:solidFill>
                  <a:srgbClr val="FFFFFF"/>
                </a:solidFill>
                <a:latin typeface="Cambria" panose="02040503050406030204" pitchFamily="18" charset="0"/>
              </a:rPr>
              <a:t>THAM</a:t>
            </a:r>
            <a:r>
              <a:rPr lang="en-US" sz="2000" b="1" dirty="0">
                <a:solidFill>
                  <a:srgbClr val="FFFFFF"/>
                </a:solidFill>
                <a:latin typeface="Cambria" panose="02040503050406030204" pitchFamily="18" charset="0"/>
              </a:rPr>
              <a:t> LAM</a:t>
            </a:r>
            <a:endParaRPr lang="en-GB" sz="2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31" name="TextBox 130"/>
          <p:cNvSpPr txBox="1"/>
          <p:nvPr/>
        </p:nvSpPr>
        <p:spPr>
          <a:xfrm>
            <a:off x="2715639" y="2910576"/>
            <a:ext cx="2558648" cy="400110"/>
          </a:xfrm>
          <a:prstGeom prst="rect">
            <a:avLst/>
          </a:prstGeom>
          <a:noFill/>
        </p:spPr>
        <p:txBody>
          <a:bodyPr wrap="square" rtlCol="0">
            <a:spAutoFit/>
          </a:bodyPr>
          <a:lstStyle/>
          <a:p>
            <a:pPr>
              <a:defRPr/>
            </a:pPr>
            <a:r>
              <a:rPr lang="en-US" sz="2000" b="1" dirty="0" err="1">
                <a:solidFill>
                  <a:srgbClr val="FFFFFF"/>
                </a:solidFill>
                <a:latin typeface="Cambria" panose="02040503050406030204" pitchFamily="18" charset="0"/>
              </a:rPr>
              <a:t>BÀI</a:t>
            </a:r>
            <a:r>
              <a:rPr lang="en-US" sz="2000" b="1" dirty="0">
                <a:solidFill>
                  <a:srgbClr val="FFFFFF"/>
                </a:solidFill>
                <a:latin typeface="Cambria" panose="02040503050406030204" pitchFamily="18" charset="0"/>
              </a:rPr>
              <a:t> </a:t>
            </a:r>
            <a:r>
              <a:rPr lang="en-US" sz="2000" b="1" dirty="0" err="1">
                <a:solidFill>
                  <a:srgbClr val="FFFFFF"/>
                </a:solidFill>
                <a:latin typeface="Cambria" panose="02040503050406030204" pitchFamily="18" charset="0"/>
              </a:rPr>
              <a:t>TOÁN</a:t>
            </a:r>
            <a:r>
              <a:rPr lang="en-US" sz="2000" b="1" dirty="0">
                <a:solidFill>
                  <a:srgbClr val="FFFFFF"/>
                </a:solidFill>
                <a:latin typeface="Cambria" panose="02040503050406030204" pitchFamily="18" charset="0"/>
              </a:rPr>
              <a:t> </a:t>
            </a:r>
            <a:r>
              <a:rPr lang="en-US" sz="2000" b="1" dirty="0" err="1">
                <a:solidFill>
                  <a:srgbClr val="FFFFFF"/>
                </a:solidFill>
                <a:latin typeface="Cambria" panose="02040503050406030204" pitchFamily="18" charset="0"/>
              </a:rPr>
              <a:t>XẾP</a:t>
            </a:r>
            <a:r>
              <a:rPr lang="en-US" sz="2000" b="1" dirty="0">
                <a:solidFill>
                  <a:srgbClr val="FFFFFF"/>
                </a:solidFill>
                <a:latin typeface="Cambria" panose="02040503050406030204" pitchFamily="18" charset="0"/>
              </a:rPr>
              <a:t> </a:t>
            </a:r>
            <a:r>
              <a:rPr lang="en-US" sz="2000" b="1" dirty="0" err="1">
                <a:solidFill>
                  <a:srgbClr val="FFFFFF"/>
                </a:solidFill>
                <a:latin typeface="Cambria" panose="02040503050406030204" pitchFamily="18" charset="0"/>
              </a:rPr>
              <a:t>LỊCH</a:t>
            </a:r>
            <a:endParaRPr lang="en-GB" sz="20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132" name="TextBox 131"/>
          <p:cNvSpPr txBox="1"/>
          <p:nvPr/>
        </p:nvSpPr>
        <p:spPr>
          <a:xfrm>
            <a:off x="6281822" y="1212189"/>
            <a:ext cx="1414283" cy="1092607"/>
          </a:xfrm>
          <a:prstGeom prst="rect">
            <a:avLst/>
          </a:prstGeom>
          <a:noFill/>
        </p:spPr>
        <p:txBody>
          <a:bodyPr wrap="square" rtlCol="0">
            <a:spAutoFit/>
          </a:bodyPr>
          <a:lstStyle/>
          <a:p>
            <a:pPr algn="ctr">
              <a:defRPr/>
            </a:pPr>
            <a:r>
              <a:rPr lang="ru-RU" sz="6500" b="1" dirty="0">
                <a:solidFill>
                  <a:srgbClr val="42AFB6"/>
                </a:solidFill>
                <a:latin typeface="Open Sans" panose="020B0606030504020204" pitchFamily="34" charset="0"/>
              </a:rPr>
              <a:t>0</a:t>
            </a:r>
            <a:r>
              <a:rPr lang="en-US" sz="6500" b="1" dirty="0">
                <a:solidFill>
                  <a:srgbClr val="42AFB6"/>
                </a:solidFill>
                <a:latin typeface="Open Sans" panose="020B0606030504020204" pitchFamily="34" charset="0"/>
              </a:rPr>
              <a:t>4</a:t>
            </a:r>
            <a:endParaRPr lang="en-GB" sz="6500" b="1" dirty="0">
              <a:solidFill>
                <a:srgbClr val="42AFB6"/>
              </a:solidFill>
              <a:latin typeface="Noto Sans" panose="020B0502040504020204" pitchFamily="34"/>
              <a:ea typeface="Noto Sans" panose="020B0502040504020204" pitchFamily="34"/>
              <a:cs typeface="Noto Sans" panose="020B0502040504020204" pitchFamily="34"/>
            </a:endParaRPr>
          </a:p>
        </p:txBody>
      </p:sp>
      <p:sp>
        <p:nvSpPr>
          <p:cNvPr id="133" name="TextBox 132"/>
          <p:cNvSpPr txBox="1"/>
          <p:nvPr/>
        </p:nvSpPr>
        <p:spPr>
          <a:xfrm>
            <a:off x="6400409" y="2595296"/>
            <a:ext cx="1177108" cy="1092607"/>
          </a:xfrm>
          <a:prstGeom prst="rect">
            <a:avLst/>
          </a:prstGeom>
          <a:noFill/>
        </p:spPr>
        <p:txBody>
          <a:bodyPr wrap="square" rtlCol="0">
            <a:spAutoFit/>
          </a:bodyPr>
          <a:lstStyle/>
          <a:p>
            <a:pPr algn="ctr">
              <a:defRPr/>
            </a:pPr>
            <a:r>
              <a:rPr lang="ru-RU" sz="6500" b="1" dirty="0">
                <a:solidFill>
                  <a:schemeClr val="accent1">
                    <a:lumMod val="50000"/>
                  </a:schemeClr>
                </a:solidFill>
                <a:latin typeface="Open Sans" panose="020B0606030504020204" pitchFamily="34" charset="0"/>
              </a:rPr>
              <a:t>0</a:t>
            </a:r>
            <a:r>
              <a:rPr lang="en-US" sz="6500" b="1" dirty="0">
                <a:solidFill>
                  <a:schemeClr val="accent1">
                    <a:lumMod val="50000"/>
                  </a:schemeClr>
                </a:solidFill>
                <a:latin typeface="Open Sans" panose="020B0606030504020204" pitchFamily="34" charset="0"/>
              </a:rPr>
              <a:t>5</a:t>
            </a:r>
            <a:endParaRPr lang="en-GB" sz="6500" b="1" dirty="0">
              <a:solidFill>
                <a:schemeClr val="accent1">
                  <a:lumMod val="50000"/>
                </a:schemeClr>
              </a:solidFill>
              <a:latin typeface="Noto Sans" panose="020B0502040504020204" pitchFamily="34"/>
              <a:ea typeface="Noto Sans" panose="020B0502040504020204" pitchFamily="34"/>
              <a:cs typeface="Noto Sans" panose="020B0502040504020204" pitchFamily="34"/>
            </a:endParaRPr>
          </a:p>
        </p:txBody>
      </p:sp>
      <p:sp>
        <p:nvSpPr>
          <p:cNvPr id="134" name="TextBox 133"/>
          <p:cNvSpPr txBox="1"/>
          <p:nvPr/>
        </p:nvSpPr>
        <p:spPr>
          <a:xfrm>
            <a:off x="7908324" y="1558437"/>
            <a:ext cx="2760821" cy="400110"/>
          </a:xfrm>
          <a:prstGeom prst="rect">
            <a:avLst/>
          </a:prstGeom>
          <a:noFill/>
        </p:spPr>
        <p:txBody>
          <a:bodyPr wrap="square" rtlCol="0">
            <a:spAutoFit/>
          </a:bodyPr>
          <a:lstStyle/>
          <a:p>
            <a:pPr>
              <a:defRPr/>
            </a:pPr>
            <a:r>
              <a:rPr lang="en-US" sz="2000" b="1" dirty="0" err="1">
                <a:solidFill>
                  <a:srgbClr val="FFFFFF"/>
                </a:solidFill>
                <a:latin typeface="Cambria" panose="02040503050406030204" pitchFamily="18" charset="0"/>
              </a:rPr>
              <a:t>MÃ</a:t>
            </a:r>
            <a:r>
              <a:rPr lang="en-US" sz="2000" b="1" dirty="0">
                <a:solidFill>
                  <a:srgbClr val="FFFFFF"/>
                </a:solidFill>
                <a:latin typeface="Cambria" panose="02040503050406030204" pitchFamily="18" charset="0"/>
              </a:rPr>
              <a:t> HUFFMAN</a:t>
            </a:r>
            <a:endParaRPr lang="en-GB" sz="20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135" name="TextBox 134"/>
          <p:cNvSpPr txBox="1"/>
          <p:nvPr/>
        </p:nvSpPr>
        <p:spPr>
          <a:xfrm>
            <a:off x="2765860" y="4151610"/>
            <a:ext cx="2458206" cy="707886"/>
          </a:xfrm>
          <a:prstGeom prst="rect">
            <a:avLst/>
          </a:prstGeom>
          <a:noFill/>
        </p:spPr>
        <p:txBody>
          <a:bodyPr wrap="square" rtlCol="0">
            <a:spAutoFit/>
          </a:bodyPr>
          <a:lstStyle/>
          <a:p>
            <a:pPr>
              <a:defRPr/>
            </a:pPr>
            <a:r>
              <a:rPr lang="en-US" sz="2000" b="1" dirty="0" err="1">
                <a:solidFill>
                  <a:srgbClr val="FFFFFF"/>
                </a:solidFill>
                <a:latin typeface="Cambria" panose="02040503050406030204" pitchFamily="18" charset="0"/>
              </a:rPr>
              <a:t>BÀI</a:t>
            </a:r>
            <a:r>
              <a:rPr lang="en-US" sz="2000" b="1" dirty="0">
                <a:solidFill>
                  <a:srgbClr val="FFFFFF"/>
                </a:solidFill>
                <a:latin typeface="Cambria" panose="02040503050406030204" pitchFamily="18" charset="0"/>
              </a:rPr>
              <a:t> </a:t>
            </a:r>
            <a:r>
              <a:rPr lang="en-US" sz="2000" b="1" dirty="0" err="1">
                <a:solidFill>
                  <a:srgbClr val="FFFFFF"/>
                </a:solidFill>
                <a:latin typeface="Cambria" panose="02040503050406030204" pitchFamily="18" charset="0"/>
              </a:rPr>
              <a:t>TOÁN</a:t>
            </a:r>
            <a:r>
              <a:rPr lang="en-US" sz="2000" b="1" dirty="0">
                <a:solidFill>
                  <a:srgbClr val="FFFFFF"/>
                </a:solidFill>
                <a:latin typeface="Cambria" panose="02040503050406030204" pitchFamily="18" charset="0"/>
              </a:rPr>
              <a:t> </a:t>
            </a:r>
            <a:r>
              <a:rPr lang="en-US" sz="2000" b="1" dirty="0" err="1">
                <a:solidFill>
                  <a:srgbClr val="FFFFFF"/>
                </a:solidFill>
                <a:latin typeface="Cambria" panose="02040503050406030204" pitchFamily="18" charset="0"/>
              </a:rPr>
              <a:t>XẾP</a:t>
            </a:r>
            <a:r>
              <a:rPr lang="en-US" sz="2000" b="1" dirty="0">
                <a:solidFill>
                  <a:srgbClr val="FFFFFF"/>
                </a:solidFill>
                <a:latin typeface="Cambria" panose="02040503050406030204" pitchFamily="18" charset="0"/>
              </a:rPr>
              <a:t> BA </a:t>
            </a:r>
            <a:r>
              <a:rPr lang="en-US" sz="2000" b="1" dirty="0" err="1">
                <a:solidFill>
                  <a:srgbClr val="FFFFFF"/>
                </a:solidFill>
                <a:latin typeface="Cambria" panose="02040503050406030204" pitchFamily="18" charset="0"/>
              </a:rPr>
              <a:t>LÔ</a:t>
            </a:r>
            <a:r>
              <a:rPr lang="en-US" sz="2000" b="1" dirty="0">
                <a:solidFill>
                  <a:srgbClr val="FFFFFF"/>
                </a:solidFill>
                <a:latin typeface="Cambria" panose="02040503050406030204" pitchFamily="18" charset="0"/>
              </a:rPr>
              <a:t> THEO </a:t>
            </a:r>
            <a:r>
              <a:rPr lang="en-US" sz="2000" b="1" dirty="0" err="1">
                <a:solidFill>
                  <a:srgbClr val="FFFFFF"/>
                </a:solidFill>
                <a:latin typeface="Cambria" panose="02040503050406030204" pitchFamily="18" charset="0"/>
              </a:rPr>
              <a:t>PHÂN</a:t>
            </a:r>
            <a:r>
              <a:rPr lang="en-US" sz="2000" b="1" dirty="0">
                <a:solidFill>
                  <a:srgbClr val="FFFFFF"/>
                </a:solidFill>
                <a:latin typeface="Cambria" panose="02040503050406030204" pitchFamily="18" charset="0"/>
              </a:rPr>
              <a:t> </a:t>
            </a:r>
            <a:r>
              <a:rPr lang="en-US" sz="2000" b="1" dirty="0" err="1">
                <a:solidFill>
                  <a:srgbClr val="FFFFFF"/>
                </a:solidFill>
                <a:latin typeface="Cambria" panose="02040503050406030204" pitchFamily="18" charset="0"/>
              </a:rPr>
              <a:t>SỐ</a:t>
            </a:r>
            <a:endParaRPr lang="en-GB" sz="20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136" name="TextBox 135"/>
          <p:cNvSpPr txBox="1"/>
          <p:nvPr/>
        </p:nvSpPr>
        <p:spPr>
          <a:xfrm>
            <a:off x="1209405" y="4016205"/>
            <a:ext cx="1375716" cy="1092607"/>
          </a:xfrm>
          <a:prstGeom prst="rect">
            <a:avLst/>
          </a:prstGeom>
          <a:noFill/>
        </p:spPr>
        <p:txBody>
          <a:bodyPr wrap="square" rtlCol="0">
            <a:spAutoFit/>
          </a:bodyPr>
          <a:lstStyle/>
          <a:p>
            <a:pPr algn="ctr">
              <a:defRPr/>
            </a:pPr>
            <a:r>
              <a:rPr lang="ru-RU" sz="6500" b="1" dirty="0">
                <a:solidFill>
                  <a:srgbClr val="CB1B4A"/>
                </a:solidFill>
                <a:latin typeface="Open Sans" panose="020B0606030504020204" pitchFamily="34" charset="0"/>
              </a:rPr>
              <a:t>0</a:t>
            </a:r>
            <a:r>
              <a:rPr lang="en-US" sz="6500" b="1" dirty="0">
                <a:solidFill>
                  <a:srgbClr val="CB1B4A"/>
                </a:solidFill>
                <a:latin typeface="Open Sans" panose="020B0606030504020204" pitchFamily="34" charset="0"/>
              </a:rPr>
              <a:t>3</a:t>
            </a:r>
            <a:endParaRPr lang="en-GB" sz="6500" b="1" dirty="0">
              <a:solidFill>
                <a:srgbClr val="CB1B4A"/>
              </a:solidFill>
              <a:latin typeface="Noto Sans" panose="020B0502040504020204" pitchFamily="34"/>
              <a:ea typeface="Noto Sans" panose="020B0502040504020204" pitchFamily="34"/>
              <a:cs typeface="Noto Sans" panose="020B0502040504020204" pitchFamily="34"/>
            </a:endParaRPr>
          </a:p>
        </p:txBody>
      </p:sp>
      <p:sp>
        <p:nvSpPr>
          <p:cNvPr id="137" name="TextBox 136"/>
          <p:cNvSpPr txBox="1"/>
          <p:nvPr/>
        </p:nvSpPr>
        <p:spPr>
          <a:xfrm>
            <a:off x="6400410" y="3959249"/>
            <a:ext cx="1177108" cy="1092607"/>
          </a:xfrm>
          <a:prstGeom prst="rect">
            <a:avLst/>
          </a:prstGeom>
          <a:noFill/>
        </p:spPr>
        <p:txBody>
          <a:bodyPr wrap="square" rtlCol="0">
            <a:spAutoFit/>
          </a:bodyPr>
          <a:lstStyle/>
          <a:p>
            <a:pPr algn="ctr">
              <a:defRPr/>
            </a:pPr>
            <a:r>
              <a:rPr lang="ru-RU" sz="6500" b="1" dirty="0">
                <a:solidFill>
                  <a:srgbClr val="740000"/>
                </a:solidFill>
                <a:latin typeface="Open Sans" panose="020B0606030504020204" pitchFamily="34" charset="0"/>
              </a:rPr>
              <a:t>0</a:t>
            </a:r>
            <a:r>
              <a:rPr lang="en-US" sz="6500" b="1" dirty="0">
                <a:solidFill>
                  <a:srgbClr val="740000"/>
                </a:solidFill>
                <a:latin typeface="Open Sans" panose="020B0606030504020204" pitchFamily="34" charset="0"/>
              </a:rPr>
              <a:t>6</a:t>
            </a:r>
            <a:endParaRPr lang="en-GB" sz="6500" b="1" dirty="0">
              <a:solidFill>
                <a:srgbClr val="740000"/>
              </a:solidFill>
              <a:latin typeface="Noto Sans" panose="020B0502040504020204" pitchFamily="34"/>
              <a:ea typeface="Noto Sans" panose="020B0502040504020204" pitchFamily="34"/>
              <a:cs typeface="Noto Sans" panose="020B0502040504020204" pitchFamily="34"/>
            </a:endParaRPr>
          </a:p>
        </p:txBody>
      </p:sp>
      <p:sp>
        <p:nvSpPr>
          <p:cNvPr id="138" name="TextBox 137"/>
          <p:cNvSpPr txBox="1"/>
          <p:nvPr/>
        </p:nvSpPr>
        <p:spPr>
          <a:xfrm>
            <a:off x="7908324" y="2910576"/>
            <a:ext cx="3286897" cy="400110"/>
          </a:xfrm>
          <a:prstGeom prst="rect">
            <a:avLst/>
          </a:prstGeom>
          <a:noFill/>
        </p:spPr>
        <p:txBody>
          <a:bodyPr wrap="square" rtlCol="0">
            <a:spAutoFit/>
          </a:bodyPr>
          <a:lstStyle/>
          <a:p>
            <a:pPr>
              <a:defRPr/>
            </a:pPr>
            <a:r>
              <a:rPr lang="vi-VN" sz="2000" b="1" dirty="0">
                <a:solidFill>
                  <a:srgbClr val="FFFFFF"/>
                </a:solidFill>
                <a:latin typeface="Cambria" panose="02040503050406030204" pitchFamily="18" charset="0"/>
              </a:rPr>
              <a:t>ƯU VÀ NHƯỢC ĐIỂM</a:t>
            </a:r>
          </a:p>
        </p:txBody>
      </p:sp>
      <p:sp>
        <p:nvSpPr>
          <p:cNvPr id="139" name="TextBox 138"/>
          <p:cNvSpPr txBox="1"/>
          <p:nvPr/>
        </p:nvSpPr>
        <p:spPr>
          <a:xfrm>
            <a:off x="7908324" y="4305497"/>
            <a:ext cx="3292163" cy="400110"/>
          </a:xfrm>
          <a:prstGeom prst="rect">
            <a:avLst/>
          </a:prstGeom>
          <a:noFill/>
        </p:spPr>
        <p:txBody>
          <a:bodyPr wrap="square" rtlCol="0">
            <a:spAutoFit/>
          </a:bodyPr>
          <a:lstStyle/>
          <a:p>
            <a:pPr>
              <a:defRPr/>
            </a:pPr>
            <a:r>
              <a:rPr lang="en-GB" sz="2000" b="1" dirty="0">
                <a:solidFill>
                  <a:srgbClr val="FFFFFF"/>
                </a:solidFill>
                <a:latin typeface="Cambria" panose="02040503050406030204" pitchFamily="18" charset="0"/>
                <a:ea typeface="Noto Sans" panose="020B0502040504020204" pitchFamily="34"/>
                <a:cs typeface="Noto Sans" panose="020B0502040504020204" pitchFamily="34"/>
              </a:rPr>
              <a:t>ỨNG DỤNG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250"/>
                                        <p:tgtEl>
                                          <p:spTgt spid="128"/>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130"/>
                                        </p:tgtEl>
                                        <p:attrNameLst>
                                          <p:attrName>style.visibility</p:attrName>
                                        </p:attrNameLst>
                                      </p:cBhvr>
                                      <p:to>
                                        <p:strVal val="visible"/>
                                      </p:to>
                                    </p:set>
                                    <p:animEffect transition="in" filter="fade">
                                      <p:cBhvr>
                                        <p:cTn id="11" dur="250"/>
                                        <p:tgtEl>
                                          <p:spTgt spid="130"/>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129"/>
                                        </p:tgtEl>
                                        <p:attrNameLst>
                                          <p:attrName>style.visibility</p:attrName>
                                        </p:attrNameLst>
                                      </p:cBhvr>
                                      <p:to>
                                        <p:strVal val="visible"/>
                                      </p:to>
                                    </p:set>
                                    <p:animEffect transition="in" filter="fade">
                                      <p:cBhvr>
                                        <p:cTn id="15" dur="250"/>
                                        <p:tgtEl>
                                          <p:spTgt spid="129"/>
                                        </p:tgtEl>
                                      </p:cBhvr>
                                    </p:animEffect>
                                  </p:childTnLst>
                                </p:cTn>
                              </p:par>
                            </p:childTnLst>
                          </p:cTn>
                        </p:par>
                        <p:par>
                          <p:cTn id="16" fill="hold">
                            <p:stCondLst>
                              <p:cond delay="1500"/>
                            </p:stCondLst>
                            <p:childTnLst>
                              <p:par>
                                <p:cTn id="17" presetID="10" presetClass="entr" presetSubtype="0" fill="hold" grpId="0" nodeType="afterEffect">
                                  <p:stCondLst>
                                    <p:cond delay="250"/>
                                  </p:stCondLst>
                                  <p:childTnLst>
                                    <p:set>
                                      <p:cBhvr>
                                        <p:cTn id="18" dur="1" fill="hold">
                                          <p:stCondLst>
                                            <p:cond delay="0"/>
                                          </p:stCondLst>
                                        </p:cTn>
                                        <p:tgtEl>
                                          <p:spTgt spid="131"/>
                                        </p:tgtEl>
                                        <p:attrNameLst>
                                          <p:attrName>style.visibility</p:attrName>
                                        </p:attrNameLst>
                                      </p:cBhvr>
                                      <p:to>
                                        <p:strVal val="visible"/>
                                      </p:to>
                                    </p:set>
                                    <p:animEffect transition="in" filter="fade">
                                      <p:cBhvr>
                                        <p:cTn id="19" dur="250"/>
                                        <p:tgtEl>
                                          <p:spTgt spid="131"/>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36"/>
                                        </p:tgtEl>
                                        <p:attrNameLst>
                                          <p:attrName>style.visibility</p:attrName>
                                        </p:attrNameLst>
                                      </p:cBhvr>
                                      <p:to>
                                        <p:strVal val="visible"/>
                                      </p:to>
                                    </p:set>
                                    <p:animEffect transition="in" filter="fade">
                                      <p:cBhvr>
                                        <p:cTn id="23" dur="250"/>
                                        <p:tgtEl>
                                          <p:spTgt spid="136"/>
                                        </p:tgtEl>
                                      </p:cBhvr>
                                    </p:animEffect>
                                  </p:childTnLst>
                                </p:cTn>
                              </p:par>
                            </p:childTnLst>
                          </p:cTn>
                        </p:par>
                        <p:par>
                          <p:cTn id="24" fill="hold">
                            <p:stCondLst>
                              <p:cond delay="2250"/>
                            </p:stCondLst>
                            <p:childTnLst>
                              <p:par>
                                <p:cTn id="25" presetID="10" presetClass="entr" presetSubtype="0" fill="hold" grpId="0" nodeType="after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fade">
                                      <p:cBhvr>
                                        <p:cTn id="27" dur="250"/>
                                        <p:tgtEl>
                                          <p:spTgt spid="135"/>
                                        </p:tgtEl>
                                      </p:cBhvr>
                                    </p:animEffect>
                                  </p:childTnLst>
                                </p:cTn>
                              </p:par>
                            </p:childTnLst>
                          </p:cTn>
                        </p:par>
                        <p:par>
                          <p:cTn id="28" fill="hold">
                            <p:stCondLst>
                              <p:cond delay="2500"/>
                            </p:stCondLst>
                            <p:childTnLst>
                              <p:par>
                                <p:cTn id="29" presetID="10" presetClass="entr" presetSubtype="0" fill="hold" grpId="0" nodeType="afterEffect">
                                  <p:stCondLst>
                                    <p:cond delay="250"/>
                                  </p:stCondLst>
                                  <p:childTnLst>
                                    <p:set>
                                      <p:cBhvr>
                                        <p:cTn id="30" dur="1" fill="hold">
                                          <p:stCondLst>
                                            <p:cond delay="0"/>
                                          </p:stCondLst>
                                        </p:cTn>
                                        <p:tgtEl>
                                          <p:spTgt spid="132"/>
                                        </p:tgtEl>
                                        <p:attrNameLst>
                                          <p:attrName>style.visibility</p:attrName>
                                        </p:attrNameLst>
                                      </p:cBhvr>
                                      <p:to>
                                        <p:strVal val="visible"/>
                                      </p:to>
                                    </p:set>
                                    <p:animEffect transition="in" filter="fade">
                                      <p:cBhvr>
                                        <p:cTn id="31" dur="250"/>
                                        <p:tgtEl>
                                          <p:spTgt spid="132"/>
                                        </p:tgtEl>
                                      </p:cBhvr>
                                    </p:animEffect>
                                  </p:childTnLst>
                                </p:cTn>
                              </p:par>
                            </p:childTnLst>
                          </p:cTn>
                        </p:par>
                        <p:par>
                          <p:cTn id="32" fill="hold">
                            <p:stCondLst>
                              <p:cond delay="3000"/>
                            </p:stCondLst>
                            <p:childTnLst>
                              <p:par>
                                <p:cTn id="33" presetID="10" presetClass="entr" presetSubtype="0" fill="hold" grpId="0" nodeType="afterEffect">
                                  <p:stCondLst>
                                    <p:cond delay="250"/>
                                  </p:stCondLst>
                                  <p:childTnLst>
                                    <p:set>
                                      <p:cBhvr>
                                        <p:cTn id="34" dur="1" fill="hold">
                                          <p:stCondLst>
                                            <p:cond delay="0"/>
                                          </p:stCondLst>
                                        </p:cTn>
                                        <p:tgtEl>
                                          <p:spTgt spid="134"/>
                                        </p:tgtEl>
                                        <p:attrNameLst>
                                          <p:attrName>style.visibility</p:attrName>
                                        </p:attrNameLst>
                                      </p:cBhvr>
                                      <p:to>
                                        <p:strVal val="visible"/>
                                      </p:to>
                                    </p:set>
                                    <p:animEffect transition="in" filter="fade">
                                      <p:cBhvr>
                                        <p:cTn id="35" dur="250"/>
                                        <p:tgtEl>
                                          <p:spTgt spid="134"/>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38"/>
                                        </p:tgtEl>
                                        <p:attrNameLst>
                                          <p:attrName>style.visibility</p:attrName>
                                        </p:attrNameLst>
                                      </p:cBhvr>
                                      <p:to>
                                        <p:strVal val="visible"/>
                                      </p:to>
                                    </p:set>
                                    <p:animEffect transition="in" filter="fade">
                                      <p:cBhvr>
                                        <p:cTn id="39" dur="250"/>
                                        <p:tgtEl>
                                          <p:spTgt spid="138"/>
                                        </p:tgtEl>
                                      </p:cBhvr>
                                    </p:animEffect>
                                  </p:childTnLst>
                                </p:cTn>
                              </p:par>
                            </p:childTnLst>
                          </p:cTn>
                        </p:par>
                        <p:par>
                          <p:cTn id="40" fill="hold">
                            <p:stCondLst>
                              <p:cond delay="3750"/>
                            </p:stCondLst>
                            <p:childTnLst>
                              <p:par>
                                <p:cTn id="41" presetID="10" presetClass="entr" presetSubtype="0" fill="hold" grpId="0" nodeType="afterEffect">
                                  <p:stCondLst>
                                    <p:cond delay="0"/>
                                  </p:stCondLst>
                                  <p:childTnLst>
                                    <p:set>
                                      <p:cBhvr>
                                        <p:cTn id="42" dur="1" fill="hold">
                                          <p:stCondLst>
                                            <p:cond delay="0"/>
                                          </p:stCondLst>
                                        </p:cTn>
                                        <p:tgtEl>
                                          <p:spTgt spid="133"/>
                                        </p:tgtEl>
                                        <p:attrNameLst>
                                          <p:attrName>style.visibility</p:attrName>
                                        </p:attrNameLst>
                                      </p:cBhvr>
                                      <p:to>
                                        <p:strVal val="visible"/>
                                      </p:to>
                                    </p:set>
                                    <p:animEffect transition="in" filter="fade">
                                      <p:cBhvr>
                                        <p:cTn id="43" dur="250"/>
                                        <p:tgtEl>
                                          <p:spTgt spid="133"/>
                                        </p:tgtEl>
                                      </p:cBhvr>
                                    </p:animEffect>
                                  </p:childTnLst>
                                </p:cTn>
                              </p:par>
                            </p:childTnLst>
                          </p:cTn>
                        </p:par>
                        <p:par>
                          <p:cTn id="44" fill="hold">
                            <p:stCondLst>
                              <p:cond delay="4000"/>
                            </p:stCondLst>
                            <p:childTnLst>
                              <p:par>
                                <p:cTn id="45" presetID="10" presetClass="entr" presetSubtype="0" fill="hold" grpId="0" nodeType="afterEffect">
                                  <p:stCondLst>
                                    <p:cond delay="0"/>
                                  </p:stCondLst>
                                  <p:childTnLst>
                                    <p:set>
                                      <p:cBhvr>
                                        <p:cTn id="46" dur="1" fill="hold">
                                          <p:stCondLst>
                                            <p:cond delay="0"/>
                                          </p:stCondLst>
                                        </p:cTn>
                                        <p:tgtEl>
                                          <p:spTgt spid="137"/>
                                        </p:tgtEl>
                                        <p:attrNameLst>
                                          <p:attrName>style.visibility</p:attrName>
                                        </p:attrNameLst>
                                      </p:cBhvr>
                                      <p:to>
                                        <p:strVal val="visible"/>
                                      </p:to>
                                    </p:set>
                                    <p:animEffect transition="in" filter="fade">
                                      <p:cBhvr>
                                        <p:cTn id="47" dur="250"/>
                                        <p:tgtEl>
                                          <p:spTgt spid="137"/>
                                        </p:tgtEl>
                                      </p:cBhvr>
                                    </p:animEffect>
                                  </p:childTnLst>
                                </p:cTn>
                              </p:par>
                            </p:childTnLst>
                          </p:cTn>
                        </p:par>
                        <p:par>
                          <p:cTn id="48" fill="hold">
                            <p:stCondLst>
                              <p:cond delay="4250"/>
                            </p:stCondLst>
                            <p:childTnLst>
                              <p:par>
                                <p:cTn id="49" presetID="10" presetClass="entr" presetSubtype="0" fill="hold" grpId="0" nodeType="afterEffect">
                                  <p:stCondLst>
                                    <p:cond delay="0"/>
                                  </p:stCondLst>
                                  <p:childTnLst>
                                    <p:set>
                                      <p:cBhvr>
                                        <p:cTn id="50" dur="1" fill="hold">
                                          <p:stCondLst>
                                            <p:cond delay="0"/>
                                          </p:stCondLst>
                                        </p:cTn>
                                        <p:tgtEl>
                                          <p:spTgt spid="139"/>
                                        </p:tgtEl>
                                        <p:attrNameLst>
                                          <p:attrName>style.visibility</p:attrName>
                                        </p:attrNameLst>
                                      </p:cBhvr>
                                      <p:to>
                                        <p:strVal val="visible"/>
                                      </p:to>
                                    </p:set>
                                    <p:animEffect transition="in" filter="fade">
                                      <p:cBhvr>
                                        <p:cTn id="51" dur="25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p:bldP spid="129" grpId="0"/>
      <p:bldP spid="130" grpId="0"/>
      <p:bldP spid="131" grpId="0"/>
      <p:bldP spid="132" grpId="0"/>
      <p:bldP spid="133" grpId="0"/>
      <p:bldP spid="134" grpId="0"/>
      <p:bldP spid="135" grpId="0"/>
      <p:bldP spid="136" grpId="0"/>
      <p:bldP spid="137" grpId="0"/>
      <p:bldP spid="138" grpId="0"/>
      <p:bldP spid="1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9308" y="420130"/>
            <a:ext cx="9205784"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4.1 </a:t>
            </a:r>
            <a:r>
              <a:rPr lang="en-US" sz="4800" b="1" dirty="0" err="1">
                <a:solidFill>
                  <a:schemeClr val="bg1"/>
                </a:solidFill>
                <a:latin typeface="Cambria" pitchFamily="18" charset="0"/>
                <a:ea typeface="Cambria" pitchFamily="18" charset="0"/>
              </a:rPr>
              <a:t>Khái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niệm</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mã</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tiền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tố</a:t>
            </a:r>
            <a:endParaRPr lang="vi-VN" sz="4800" b="1" dirty="0">
              <a:solidFill>
                <a:schemeClr val="bg1"/>
              </a:solidFill>
              <a:latin typeface="Cambria" pitchFamily="18" charset="0"/>
              <a:ea typeface="Cambria" pitchFamily="18" charset="0"/>
            </a:endParaRPr>
          </a:p>
        </p:txBody>
      </p:sp>
      <p:sp>
        <p:nvSpPr>
          <p:cNvPr id="6" name="TextBox 5"/>
          <p:cNvSpPr txBox="1"/>
          <p:nvPr/>
        </p:nvSpPr>
        <p:spPr>
          <a:xfrm>
            <a:off x="5053914" y="1564745"/>
            <a:ext cx="5955956" cy="4770537"/>
          </a:xfrm>
          <a:prstGeom prst="rect">
            <a:avLst/>
          </a:prstGeom>
          <a:noFill/>
        </p:spPr>
        <p:txBody>
          <a:bodyPr wrap="square" rtlCol="0">
            <a:spAutoFit/>
          </a:bodyPr>
          <a:lstStyle/>
          <a:p>
            <a:pPr algn="just"/>
            <a:r>
              <a:rPr lang="en-US" sz="1900" dirty="0" err="1">
                <a:solidFill>
                  <a:schemeClr val="bg1"/>
                </a:solidFill>
                <a:latin typeface="Cambria" pitchFamily="18" charset="0"/>
                <a:ea typeface="Cambria" pitchFamily="18" charset="0"/>
              </a:rPr>
              <a:t>Tuy</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nhiên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nếu</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hóa</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với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độ</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dài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thay</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đổi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khi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giải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ta </a:t>
            </a:r>
            <a:r>
              <a:rPr lang="en-US" sz="1900" dirty="0" err="1">
                <a:solidFill>
                  <a:schemeClr val="bg1"/>
                </a:solidFill>
                <a:latin typeface="Cambria" pitchFamily="18" charset="0"/>
                <a:ea typeface="Cambria" pitchFamily="18" charset="0"/>
              </a:rPr>
              <a:t>làm</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thế</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nào</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phân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biệt</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được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xâu</a:t>
            </a:r>
            <a:r>
              <a:rPr lang="en-US" sz="1900" dirty="0">
                <a:solidFill>
                  <a:schemeClr val="bg1"/>
                </a:solidFill>
                <a:latin typeface="Cambria" pitchFamily="18" charset="0"/>
                <a:ea typeface="Cambria" pitchFamily="18" charset="0"/>
              </a:rPr>
              <a:t> bit </a:t>
            </a:r>
            <a:r>
              <a:rPr lang="en-US" sz="1900" dirty="0" err="1">
                <a:solidFill>
                  <a:schemeClr val="bg1"/>
                </a:solidFill>
                <a:latin typeface="Cambria" pitchFamily="18" charset="0"/>
                <a:ea typeface="Cambria" pitchFamily="18" charset="0"/>
              </a:rPr>
              <a:t>nào</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là</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hóa</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của</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ký</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hiệu</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nào</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Chẳng</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hạn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như</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chúng</a:t>
            </a:r>
            <a:r>
              <a:rPr lang="en-US" sz="1900" dirty="0">
                <a:solidFill>
                  <a:schemeClr val="bg1"/>
                </a:solidFill>
                <a:latin typeface="Cambria" pitchFamily="18" charset="0"/>
                <a:ea typeface="Cambria" pitchFamily="18" charset="0"/>
              </a:rPr>
              <a:t> ta </a:t>
            </a:r>
            <a:r>
              <a:rPr lang="en-US" sz="1900" dirty="0" err="1">
                <a:solidFill>
                  <a:schemeClr val="bg1"/>
                </a:solidFill>
                <a:latin typeface="Cambria" pitchFamily="18" charset="0"/>
                <a:ea typeface="Cambria" pitchFamily="18" charset="0"/>
              </a:rPr>
              <a:t>sử</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dụng</a:t>
            </a:r>
            <a:r>
              <a:rPr lang="en-US" sz="1900" dirty="0">
                <a:solidFill>
                  <a:schemeClr val="bg1"/>
                </a:solidFill>
                <a:latin typeface="Cambria" pitchFamily="18" charset="0"/>
                <a:ea typeface="Cambria" pitchFamily="18" charset="0"/>
              </a:rPr>
              <a:t> 0, 1, 01, 10 </a:t>
            </a:r>
            <a:r>
              <a:rPr lang="en-US" sz="1900" dirty="0" err="1">
                <a:solidFill>
                  <a:schemeClr val="bg1"/>
                </a:solidFill>
                <a:latin typeface="Cambria" pitchFamily="18" charset="0"/>
                <a:ea typeface="Cambria" pitchFamily="18" charset="0"/>
              </a:rPr>
              <a:t>để</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biểu</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thị</a:t>
            </a:r>
            <a:r>
              <a:rPr lang="en-US" sz="1900" dirty="0">
                <a:solidFill>
                  <a:schemeClr val="bg1"/>
                </a:solidFill>
                <a:latin typeface="Cambria" pitchFamily="18" charset="0"/>
                <a:ea typeface="Cambria" pitchFamily="18" charset="0"/>
              </a:rPr>
              <a:t> 'a', 'b', 'c' </a:t>
            </a:r>
            <a:r>
              <a:rPr lang="en-US" sz="1900" dirty="0" err="1">
                <a:solidFill>
                  <a:schemeClr val="bg1"/>
                </a:solidFill>
                <a:latin typeface="Cambria" pitchFamily="18" charset="0"/>
                <a:ea typeface="Cambria" pitchFamily="18" charset="0"/>
              </a:rPr>
              <a:t>và</a:t>
            </a:r>
            <a:r>
              <a:rPr lang="en-US" sz="1900" dirty="0">
                <a:solidFill>
                  <a:schemeClr val="bg1"/>
                </a:solidFill>
                <a:latin typeface="Cambria" pitchFamily="18" charset="0"/>
                <a:ea typeface="Cambria" pitchFamily="18" charset="0"/>
              </a:rPr>
              <a:t> 'd' </a:t>
            </a:r>
            <a:r>
              <a:rPr lang="en-US" sz="1900" dirty="0" err="1">
                <a:solidFill>
                  <a:schemeClr val="bg1"/>
                </a:solidFill>
                <a:latin typeface="Cambria" pitchFamily="18" charset="0"/>
                <a:ea typeface="Cambria" pitchFamily="18" charset="0"/>
              </a:rPr>
              <a:t>thì</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00101 </a:t>
            </a:r>
            <a:r>
              <a:rPr lang="en-US" sz="1900" dirty="0" err="1">
                <a:solidFill>
                  <a:schemeClr val="bg1"/>
                </a:solidFill>
                <a:latin typeface="Cambria" pitchFamily="18" charset="0"/>
                <a:ea typeface="Cambria" pitchFamily="18" charset="0"/>
              </a:rPr>
              <a:t>có</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thể</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được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dịch</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thành</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aabab</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acc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aadb</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acab</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hoặc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aabc</a:t>
            </a:r>
            <a:r>
              <a:rPr lang="en-US" sz="1900" dirty="0">
                <a:solidFill>
                  <a:schemeClr val="bg1"/>
                </a:solidFill>
                <a:latin typeface="Cambria" pitchFamily="18" charset="0"/>
                <a:ea typeface="Cambria" pitchFamily="18" charset="0"/>
              </a:rPr>
              <a:t>'. </a:t>
            </a:r>
          </a:p>
          <a:p>
            <a:pPr algn="just"/>
            <a:endParaRPr lang="en-US" sz="1900" dirty="0">
              <a:solidFill>
                <a:schemeClr val="bg1"/>
              </a:solidFill>
              <a:latin typeface="Cambria" pitchFamily="18" charset="0"/>
              <a:ea typeface="Cambria" pitchFamily="18" charset="0"/>
            </a:endParaRPr>
          </a:p>
          <a:p>
            <a:pPr algn="just"/>
            <a:r>
              <a:rPr lang="en-US" sz="1900" dirty="0" err="1">
                <a:solidFill>
                  <a:schemeClr val="bg1"/>
                </a:solidFill>
                <a:latin typeface="Cambria" pitchFamily="18" charset="0"/>
                <a:ea typeface="Cambria" pitchFamily="18" charset="0"/>
              </a:rPr>
              <a:t>Nên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chúng</a:t>
            </a:r>
            <a:r>
              <a:rPr lang="en-US" sz="1900" dirty="0">
                <a:solidFill>
                  <a:schemeClr val="bg1"/>
                </a:solidFill>
                <a:latin typeface="Cambria" pitchFamily="18" charset="0"/>
                <a:ea typeface="Cambria" pitchFamily="18" charset="0"/>
              </a:rPr>
              <a:t> ta </a:t>
            </a:r>
            <a:r>
              <a:rPr lang="en-US" sz="1900" dirty="0" err="1">
                <a:solidFill>
                  <a:schemeClr val="bg1"/>
                </a:solidFill>
                <a:latin typeface="Cambria" pitchFamily="18" charset="0"/>
                <a:ea typeface="Cambria" pitchFamily="18" charset="0"/>
              </a:rPr>
              <a:t>cần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quan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tâm</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đến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khái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niệm</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tiền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tố</a:t>
            </a:r>
            <a:r>
              <a:rPr lang="en-US" sz="1900" dirty="0">
                <a:solidFill>
                  <a:schemeClr val="bg1"/>
                </a:solidFill>
                <a:latin typeface="Cambria" pitchFamily="18" charset="0"/>
                <a:ea typeface="Cambria" pitchFamily="18" charset="0"/>
              </a:rPr>
              <a:t>.</a:t>
            </a:r>
            <a:endParaRPr lang="vi-VN" sz="1900" dirty="0">
              <a:solidFill>
                <a:schemeClr val="bg1"/>
              </a:solidFill>
              <a:latin typeface="Cambria" pitchFamily="18" charset="0"/>
              <a:ea typeface="Cambria" pitchFamily="18" charset="0"/>
            </a:endParaRPr>
          </a:p>
          <a:p>
            <a:pPr algn="just"/>
            <a:endParaRPr lang="en-US" sz="1900" dirty="0">
              <a:solidFill>
                <a:schemeClr val="bg1"/>
              </a:solidFill>
              <a:latin typeface="Cambria" pitchFamily="18" charset="0"/>
              <a:ea typeface="Cambria" pitchFamily="18" charset="0"/>
            </a:endParaRPr>
          </a:p>
          <a:p>
            <a:pPr algn="just"/>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tiền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tố</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là</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bộ</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các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từ</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của</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một</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tập</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hợp</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các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ký</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hiệu</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sao</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cho</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từ</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của</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mỗi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ký</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hiệu</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không</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là</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tiền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tố</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phần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đầu</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của</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từ</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một</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ký</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hiệu</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khác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trong</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bộ</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ấy</a:t>
            </a:r>
            <a:r>
              <a:rPr lang="en-US" sz="1900" dirty="0">
                <a:solidFill>
                  <a:schemeClr val="bg1"/>
                </a:solidFill>
                <a:latin typeface="Cambria" pitchFamily="18" charset="0"/>
                <a:ea typeface="Cambria" pitchFamily="18" charset="0"/>
              </a:rPr>
              <a:t>.</a:t>
            </a:r>
          </a:p>
          <a:p>
            <a:pPr algn="just"/>
            <a:endParaRPr lang="vi-VN" sz="1900" dirty="0">
              <a:solidFill>
                <a:schemeClr val="bg1"/>
              </a:solidFill>
              <a:latin typeface="Cambria" pitchFamily="18" charset="0"/>
              <a:ea typeface="Cambria" pitchFamily="18" charset="0"/>
            </a:endParaRPr>
          </a:p>
          <a:p>
            <a:pPr algn="just"/>
            <a:r>
              <a:rPr lang="en-US" sz="1900" dirty="0" err="1">
                <a:solidFill>
                  <a:schemeClr val="bg1"/>
                </a:solidFill>
                <a:latin typeface="Cambria" pitchFamily="18" charset="0"/>
                <a:ea typeface="Cambria" pitchFamily="18" charset="0"/>
              </a:rPr>
              <a:t>Như</a:t>
            </a:r>
            <a:r>
              <a:rPr lang="en-US" sz="1900" dirty="0">
                <a:solidFill>
                  <a:schemeClr val="bg1"/>
                </a:solidFill>
                <a:latin typeface="Cambria" pitchFamily="18" charset="0"/>
                <a:ea typeface="Cambria" pitchFamily="18" charset="0"/>
              </a:rPr>
              <a:t> ở </a:t>
            </a:r>
            <a:r>
              <a:rPr lang="en-US" sz="1900" dirty="0" err="1">
                <a:solidFill>
                  <a:schemeClr val="bg1"/>
                </a:solidFill>
                <a:latin typeface="Cambria" pitchFamily="18" charset="0"/>
                <a:ea typeface="Cambria" pitchFamily="18" charset="0"/>
              </a:rPr>
              <a:t>ví</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dụ</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trên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0,111,1100 </a:t>
            </a:r>
            <a:r>
              <a:rPr lang="en-US" sz="1900" dirty="0" err="1">
                <a:solidFill>
                  <a:schemeClr val="bg1"/>
                </a:solidFill>
                <a:latin typeface="Cambria" pitchFamily="18" charset="0"/>
                <a:ea typeface="Cambria" pitchFamily="18" charset="0"/>
              </a:rPr>
              <a:t>tương</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ứng</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với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ký</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tự</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a’,’b</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và</a:t>
            </a:r>
            <a:r>
              <a:rPr lang="en-US" sz="1900" dirty="0">
                <a:solidFill>
                  <a:schemeClr val="bg1"/>
                </a:solidFill>
                <a:latin typeface="Cambria" pitchFamily="18" charset="0"/>
                <a:ea typeface="Cambria" pitchFamily="18" charset="0"/>
              </a:rPr>
              <a:t> ‘c’.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01111100 </a:t>
            </a:r>
            <a:r>
              <a:rPr lang="en-US" sz="1900" dirty="0" err="1">
                <a:solidFill>
                  <a:schemeClr val="bg1"/>
                </a:solidFill>
                <a:latin typeface="Cambria" pitchFamily="18" charset="0"/>
                <a:ea typeface="Cambria" pitchFamily="18" charset="0"/>
              </a:rPr>
              <a:t>nó</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chỉ</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giải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mã</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duy</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nhất</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thành</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abc</a:t>
            </a:r>
            <a:r>
              <a:rPr lang="en-US" sz="1900" dirty="0">
                <a:solidFill>
                  <a:schemeClr val="bg1"/>
                </a:solidFill>
                <a:latin typeface="Cambria" pitchFamily="18" charset="0"/>
                <a:ea typeface="Cambria" pitchFamily="18" charset="0"/>
              </a:rPr>
              <a:t>’.</a:t>
            </a:r>
            <a:endParaRPr lang="vi-VN" sz="1900" dirty="0">
              <a:solidFill>
                <a:schemeClr val="bg1"/>
              </a:solidFill>
              <a:latin typeface="Cambria" pitchFamily="18" charset="0"/>
              <a:ea typeface="Cambria" pitchFamily="18" charset="0"/>
            </a:endParaRPr>
          </a:p>
          <a:p>
            <a:pPr algn="just"/>
            <a:endParaRPr lang="vi-VN" sz="1900" dirty="0">
              <a:solidFill>
                <a:schemeClr val="bg1"/>
              </a:solidFill>
              <a:latin typeface="Cambria" pitchFamily="18" charset="0"/>
              <a:ea typeface="Cambria"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672" y="2075937"/>
            <a:ext cx="3068550" cy="2706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4650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250"/>
                                        <p:tgtEl>
                                          <p:spTgt spid="51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7016" y="308919"/>
            <a:ext cx="8118390"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4.2. </a:t>
            </a:r>
            <a:r>
              <a:rPr lang="en-US" sz="4800" b="1" dirty="0" err="1">
                <a:solidFill>
                  <a:schemeClr val="bg1"/>
                </a:solidFill>
                <a:latin typeface="Cambria" pitchFamily="18" charset="0"/>
                <a:ea typeface="Cambria" pitchFamily="18" charset="0"/>
              </a:rPr>
              <a:t>Thực</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thi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mã</a:t>
            </a:r>
            <a:r>
              <a:rPr lang="en-US" sz="4800" b="1" dirty="0">
                <a:solidFill>
                  <a:schemeClr val="bg1"/>
                </a:solidFill>
                <a:latin typeface="Cambria" pitchFamily="18" charset="0"/>
                <a:ea typeface="Cambria" pitchFamily="18" charset="0"/>
              </a:rPr>
              <a:t> Huffman</a:t>
            </a:r>
            <a:endParaRPr lang="vi-VN" sz="4800" b="1" dirty="0">
              <a:solidFill>
                <a:schemeClr val="bg1"/>
              </a:solidFill>
              <a:latin typeface="Cambria" pitchFamily="18" charset="0"/>
              <a:ea typeface="Cambria" pitchFamily="18" charset="0"/>
            </a:endParaRPr>
          </a:p>
        </p:txBody>
      </p:sp>
      <p:sp>
        <p:nvSpPr>
          <p:cNvPr id="5" name="TextBox 4"/>
          <p:cNvSpPr txBox="1"/>
          <p:nvPr/>
        </p:nvSpPr>
        <p:spPr>
          <a:xfrm>
            <a:off x="1977082" y="1719251"/>
            <a:ext cx="8155459" cy="384721"/>
          </a:xfrm>
          <a:prstGeom prst="rect">
            <a:avLst/>
          </a:prstGeom>
          <a:noFill/>
        </p:spPr>
        <p:txBody>
          <a:bodyPr wrap="square" rtlCol="0">
            <a:spAutoFit/>
          </a:bodyPr>
          <a:lstStyle/>
          <a:p>
            <a:r>
              <a:rPr lang="en-US" sz="1900" dirty="0" err="1">
                <a:solidFill>
                  <a:schemeClr val="bg1"/>
                </a:solidFill>
                <a:latin typeface="Cambria" pitchFamily="18" charset="0"/>
                <a:ea typeface="Cambria" pitchFamily="18" charset="0"/>
              </a:rPr>
              <a:t>Chúng</a:t>
            </a:r>
            <a:r>
              <a:rPr lang="en-US" sz="1900" dirty="0">
                <a:solidFill>
                  <a:schemeClr val="bg1"/>
                </a:solidFill>
                <a:latin typeface="Cambria" pitchFamily="18" charset="0"/>
                <a:ea typeface="Cambria" pitchFamily="18" charset="0"/>
              </a:rPr>
              <a:t> ta </a:t>
            </a:r>
            <a:r>
              <a:rPr lang="en-US" sz="1900" dirty="0" err="1">
                <a:solidFill>
                  <a:schemeClr val="bg1"/>
                </a:solidFill>
                <a:latin typeface="Cambria" pitchFamily="18" charset="0"/>
                <a:ea typeface="Cambria" pitchFamily="18" charset="0"/>
              </a:rPr>
              <a:t>xây</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dựng</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cây</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nhị</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phân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từ</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tần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số</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xuất</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hiện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của</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các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ký</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hiệu</a:t>
            </a:r>
            <a:endParaRPr lang="en-US" sz="1900" dirty="0">
              <a:solidFill>
                <a:schemeClr val="bg1"/>
              </a:solidFill>
              <a:latin typeface="Cambria" pitchFamily="18" charset="0"/>
              <a:ea typeface="Cambria"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36016669"/>
              </p:ext>
            </p:extLst>
          </p:nvPr>
        </p:nvGraphicFramePr>
        <p:xfrm>
          <a:off x="2051222" y="2313687"/>
          <a:ext cx="8128001" cy="7416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70840">
                <a:tc>
                  <a:txBody>
                    <a:bodyPr/>
                    <a:lstStyle/>
                    <a:p>
                      <a:pPr algn="ctr"/>
                      <a:r>
                        <a:rPr lang="en-US" b="1" dirty="0" err="1">
                          <a:solidFill>
                            <a:schemeClr val="tx1"/>
                          </a:solidFill>
                          <a:latin typeface="Cambria" pitchFamily="18" charset="0"/>
                          <a:ea typeface="Cambria" pitchFamily="18" charset="0"/>
                        </a:rPr>
                        <a:t>Ký</a:t>
                      </a:r>
                      <a:r>
                        <a:rPr lang="en-US" b="1" baseline="0" dirty="0">
                          <a:solidFill>
                            <a:schemeClr val="tx1"/>
                          </a:solidFill>
                          <a:latin typeface="Cambria" pitchFamily="18" charset="0"/>
                          <a:ea typeface="Cambria" pitchFamily="18" charset="0"/>
                        </a:rPr>
                        <a:t> </a:t>
                      </a:r>
                      <a:r>
                        <a:rPr lang="en-US" b="1" baseline="0" dirty="0" err="1">
                          <a:solidFill>
                            <a:schemeClr val="tx1"/>
                          </a:solidFill>
                          <a:latin typeface="Cambria" pitchFamily="18" charset="0"/>
                          <a:ea typeface="Cambria" pitchFamily="18" charset="0"/>
                        </a:rPr>
                        <a:t>tự</a:t>
                      </a:r>
                      <a:endParaRPr lang="vi-VN" b="1"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a</a:t>
                      </a:r>
                      <a:endParaRPr lang="vi-VN" b="0"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b</a:t>
                      </a:r>
                      <a:endParaRPr lang="vi-VN" b="0"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c</a:t>
                      </a:r>
                      <a:endParaRPr lang="vi-VN" b="0"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d</a:t>
                      </a:r>
                      <a:endParaRPr lang="vi-VN" b="0"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e</a:t>
                      </a:r>
                      <a:endParaRPr lang="vi-VN" b="0"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f</a:t>
                      </a:r>
                      <a:endParaRPr lang="vi-VN" b="0" dirty="0">
                        <a:solidFill>
                          <a:schemeClr val="tx1"/>
                        </a:solidFill>
                        <a:latin typeface="Cambria" pitchFamily="18" charset="0"/>
                        <a:ea typeface="Cambria" pitchFamily="18" charset="0"/>
                      </a:endParaRPr>
                    </a:p>
                  </a:txBody>
                  <a:tcPr/>
                </a:tc>
                <a:extLst>
                  <a:ext uri="{0D108BD9-81ED-4DB2-BD59-A6C34878D82A}">
                    <a16:rowId xmlns:a16="http://schemas.microsoft.com/office/drawing/2014/main" val="10000"/>
                  </a:ext>
                </a:extLst>
              </a:tr>
              <a:tr h="370840">
                <a:tc>
                  <a:txBody>
                    <a:bodyPr/>
                    <a:lstStyle/>
                    <a:p>
                      <a:pPr algn="ctr"/>
                      <a:r>
                        <a:rPr lang="en-US" b="1" dirty="0" err="1">
                          <a:solidFill>
                            <a:schemeClr val="tx1"/>
                          </a:solidFill>
                          <a:latin typeface="Cambria" pitchFamily="18" charset="0"/>
                          <a:ea typeface="Cambria" pitchFamily="18" charset="0"/>
                        </a:rPr>
                        <a:t>Tần</a:t>
                      </a:r>
                      <a:r>
                        <a:rPr lang="en-US" b="1" baseline="0" dirty="0">
                          <a:solidFill>
                            <a:schemeClr val="tx1"/>
                          </a:solidFill>
                          <a:latin typeface="Cambria" pitchFamily="18" charset="0"/>
                          <a:ea typeface="Cambria" pitchFamily="18" charset="0"/>
                        </a:rPr>
                        <a:t> </a:t>
                      </a:r>
                      <a:r>
                        <a:rPr lang="en-US" b="1" baseline="0" dirty="0" err="1">
                          <a:solidFill>
                            <a:schemeClr val="tx1"/>
                          </a:solidFill>
                          <a:latin typeface="Cambria" pitchFamily="18" charset="0"/>
                          <a:ea typeface="Cambria" pitchFamily="18" charset="0"/>
                        </a:rPr>
                        <a:t>số</a:t>
                      </a:r>
                      <a:r>
                        <a:rPr lang="en-US" b="1" baseline="0" dirty="0">
                          <a:solidFill>
                            <a:schemeClr val="tx1"/>
                          </a:solidFill>
                          <a:latin typeface="Cambria" pitchFamily="18" charset="0"/>
                          <a:ea typeface="Cambria" pitchFamily="18" charset="0"/>
                        </a:rPr>
                        <a:t> </a:t>
                      </a:r>
                      <a:endParaRPr lang="vi-VN" b="1"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42</a:t>
                      </a:r>
                      <a:endParaRPr lang="vi-VN" b="0"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20</a:t>
                      </a:r>
                      <a:endParaRPr lang="vi-VN" b="0"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5</a:t>
                      </a:r>
                      <a:endParaRPr lang="vi-VN" b="0"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10</a:t>
                      </a:r>
                      <a:endParaRPr lang="vi-VN" b="0"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11</a:t>
                      </a:r>
                      <a:endParaRPr lang="vi-VN" b="0" dirty="0">
                        <a:solidFill>
                          <a:schemeClr val="tx1"/>
                        </a:solidFill>
                        <a:latin typeface="Cambria" pitchFamily="18" charset="0"/>
                        <a:ea typeface="Cambria" pitchFamily="18" charset="0"/>
                      </a:endParaRPr>
                    </a:p>
                  </a:txBody>
                  <a:tcPr/>
                </a:tc>
                <a:tc>
                  <a:txBody>
                    <a:bodyPr/>
                    <a:lstStyle/>
                    <a:p>
                      <a:pPr algn="ctr"/>
                      <a:r>
                        <a:rPr lang="en-US" b="0" dirty="0">
                          <a:solidFill>
                            <a:schemeClr val="tx1"/>
                          </a:solidFill>
                          <a:latin typeface="Cambria" pitchFamily="18" charset="0"/>
                          <a:ea typeface="Cambria" pitchFamily="18" charset="0"/>
                        </a:rPr>
                        <a:t>12</a:t>
                      </a:r>
                      <a:endParaRPr lang="vi-VN" b="0" dirty="0">
                        <a:solidFill>
                          <a:schemeClr val="tx1"/>
                        </a:solidFill>
                        <a:latin typeface="Cambria" pitchFamily="18" charset="0"/>
                        <a:ea typeface="Cambria" pitchFamily="18" charset="0"/>
                      </a:endParaRPr>
                    </a:p>
                  </a:txBody>
                  <a:tcPr/>
                </a:tc>
                <a:extLst>
                  <a:ext uri="{0D108BD9-81ED-4DB2-BD59-A6C34878D82A}">
                    <a16:rowId xmlns:a16="http://schemas.microsoft.com/office/drawing/2014/main" val="10001"/>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2757" y="3385815"/>
            <a:ext cx="5486400" cy="269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683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25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7718" y="197708"/>
            <a:ext cx="8143103" cy="830997"/>
          </a:xfrm>
          <a:prstGeom prst="rect">
            <a:avLst/>
          </a:prstGeom>
          <a:noFill/>
        </p:spPr>
        <p:txBody>
          <a:bodyPr wrap="square" rtlCol="0">
            <a:spAutoFit/>
          </a:bodyPr>
          <a:lstStyle/>
          <a:p>
            <a:r>
              <a:rPr lang="en-US" sz="4800" b="1" dirty="0">
                <a:solidFill>
                  <a:srgbClr val="FFFFFF"/>
                </a:solidFill>
                <a:latin typeface="Cambria" pitchFamily="18" charset="0"/>
                <a:ea typeface="Cambria" pitchFamily="18" charset="0"/>
              </a:rPr>
              <a:t>4.2.1. </a:t>
            </a:r>
            <a:r>
              <a:rPr lang="en-US" sz="4800" b="1" dirty="0" err="1">
                <a:solidFill>
                  <a:srgbClr val="FFFFFF"/>
                </a:solidFill>
                <a:latin typeface="Cambria" pitchFamily="18" charset="0"/>
                <a:ea typeface="Cambria" pitchFamily="18" charset="0"/>
              </a:rPr>
              <a:t>Xây</a:t>
            </a:r>
            <a:r>
              <a:rPr lang="en-US" sz="4800" b="1" dirty="0">
                <a:solidFill>
                  <a:srgbClr val="FFFFFF"/>
                </a:solidFill>
                <a:latin typeface="Cambria" pitchFamily="18" charset="0"/>
                <a:ea typeface="Cambria" pitchFamily="18" charset="0"/>
              </a:rPr>
              <a:t> </a:t>
            </a:r>
            <a:r>
              <a:rPr lang="en-US" sz="4800" b="1" dirty="0" err="1">
                <a:solidFill>
                  <a:srgbClr val="FFFFFF"/>
                </a:solidFill>
                <a:latin typeface="Cambria" pitchFamily="18" charset="0"/>
                <a:ea typeface="Cambria" pitchFamily="18" charset="0"/>
              </a:rPr>
              <a:t>dựng</a:t>
            </a:r>
            <a:r>
              <a:rPr lang="en-US" sz="4800" b="1" dirty="0">
                <a:solidFill>
                  <a:srgbClr val="FFFFFF"/>
                </a:solidFill>
                <a:latin typeface="Cambria" pitchFamily="18" charset="0"/>
                <a:ea typeface="Cambria" pitchFamily="18" charset="0"/>
              </a:rPr>
              <a:t> </a:t>
            </a:r>
            <a:r>
              <a:rPr lang="en-US" sz="4800" b="1" dirty="0" err="1">
                <a:solidFill>
                  <a:srgbClr val="FFFFFF"/>
                </a:solidFill>
                <a:latin typeface="Cambria" pitchFamily="18" charset="0"/>
                <a:ea typeface="Cambria" pitchFamily="18" charset="0"/>
              </a:rPr>
              <a:t>cây</a:t>
            </a:r>
            <a:r>
              <a:rPr lang="en-US" sz="4800" b="1" dirty="0">
                <a:solidFill>
                  <a:srgbClr val="FFFFFF"/>
                </a:solidFill>
                <a:latin typeface="Cambria" pitchFamily="18" charset="0"/>
                <a:ea typeface="Cambria" pitchFamily="18" charset="0"/>
              </a:rPr>
              <a:t> Huffman</a:t>
            </a:r>
            <a:endParaRPr lang="vi-VN" sz="4800" b="1" dirty="0">
              <a:solidFill>
                <a:srgbClr val="FFFFFF"/>
              </a:solidFill>
              <a:latin typeface="Cambria" pitchFamily="18" charset="0"/>
              <a:ea typeface="Cambria" pitchFamily="18" charset="0"/>
            </a:endParaRPr>
          </a:p>
        </p:txBody>
      </p:sp>
      <p:sp>
        <p:nvSpPr>
          <p:cNvPr id="6" name="TextBox 5"/>
          <p:cNvSpPr txBox="1"/>
          <p:nvPr/>
        </p:nvSpPr>
        <p:spPr>
          <a:xfrm>
            <a:off x="1723766" y="1396314"/>
            <a:ext cx="8971006" cy="646331"/>
          </a:xfrm>
          <a:prstGeom prst="rect">
            <a:avLst/>
          </a:prstGeom>
          <a:noFill/>
        </p:spPr>
        <p:txBody>
          <a:bodyPr wrap="square" rtlCol="0">
            <a:spAutoFit/>
          </a:bodyPr>
          <a:lstStyle/>
          <a:p>
            <a:r>
              <a:rPr lang="en-US" dirty="0" err="1">
                <a:solidFill>
                  <a:srgbClr val="FFFFFF"/>
                </a:solidFill>
                <a:latin typeface="Cambria" pitchFamily="18" charset="0"/>
                <a:ea typeface="Cambria" pitchFamily="18" charset="0"/>
              </a:rPr>
              <a:t>Chúng</a:t>
            </a:r>
            <a:r>
              <a:rPr lang="en-US" dirty="0">
                <a:solidFill>
                  <a:srgbClr val="FFFFFF"/>
                </a:solidFill>
                <a:latin typeface="Cambria" pitchFamily="18" charset="0"/>
                <a:ea typeface="Cambria" pitchFamily="18" charset="0"/>
              </a:rPr>
              <a:t> ta </a:t>
            </a:r>
            <a:r>
              <a:rPr lang="en-US" dirty="0" err="1">
                <a:solidFill>
                  <a:srgbClr val="FFFFFF"/>
                </a:solidFill>
                <a:latin typeface="Cambria" pitchFamily="18" charset="0"/>
                <a:ea typeface="Cambria" pitchFamily="18" charset="0"/>
              </a:rPr>
              <a:t>sẽ</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sử</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dụng</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thuật</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toán</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tham</a:t>
            </a:r>
            <a:r>
              <a:rPr lang="en-US" dirty="0">
                <a:solidFill>
                  <a:srgbClr val="FFFFFF"/>
                </a:solidFill>
                <a:latin typeface="Cambria" pitchFamily="18" charset="0"/>
                <a:ea typeface="Cambria" pitchFamily="18" charset="0"/>
              </a:rPr>
              <a:t> lam. </a:t>
            </a:r>
            <a:r>
              <a:rPr lang="en-US" dirty="0" err="1">
                <a:solidFill>
                  <a:srgbClr val="FFFFFF"/>
                </a:solidFill>
                <a:latin typeface="Cambria" pitchFamily="18" charset="0"/>
                <a:ea typeface="Cambria" pitchFamily="18" charset="0"/>
              </a:rPr>
              <a:t>Về</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cơ</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bản</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chúng</a:t>
            </a:r>
            <a:r>
              <a:rPr lang="en-US" dirty="0">
                <a:solidFill>
                  <a:srgbClr val="FFFFFF"/>
                </a:solidFill>
                <a:latin typeface="Cambria" pitchFamily="18" charset="0"/>
                <a:ea typeface="Cambria" pitchFamily="18" charset="0"/>
              </a:rPr>
              <a:t> ta </a:t>
            </a:r>
            <a:r>
              <a:rPr lang="en-US" dirty="0" err="1">
                <a:solidFill>
                  <a:srgbClr val="FFFFFF"/>
                </a:solidFill>
                <a:latin typeface="Cambria" pitchFamily="18" charset="0"/>
                <a:ea typeface="Cambria" pitchFamily="18" charset="0"/>
              </a:rPr>
              <a:t>gán</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mã</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ngắn</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cho</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kỹ</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tự</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có</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tần</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số</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cao</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hơn</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và</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ngược</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lại</a:t>
            </a:r>
            <a:r>
              <a:rPr lang="en-US" dirty="0">
                <a:solidFill>
                  <a:srgbClr val="FFFFFF"/>
                </a:solidFill>
                <a:latin typeface="Cambria" pitchFamily="18" charset="0"/>
                <a:ea typeface="Cambria" pitchFamily="18" charset="0"/>
              </a:rPr>
              <a:t>.</a:t>
            </a:r>
            <a:endParaRPr lang="vi-VN" dirty="0">
              <a:solidFill>
                <a:srgbClr val="FFFFFF"/>
              </a:solidFill>
              <a:latin typeface="Cambria" pitchFamily="18" charset="0"/>
              <a:ea typeface="Cambria" pitchFamily="18" charset="0"/>
            </a:endParaRPr>
          </a:p>
        </p:txBody>
      </p:sp>
      <p:grpSp>
        <p:nvGrpSpPr>
          <p:cNvPr id="7" name="Group 6"/>
          <p:cNvGrpSpPr/>
          <p:nvPr/>
        </p:nvGrpSpPr>
        <p:grpSpPr>
          <a:xfrm>
            <a:off x="395712" y="2842715"/>
            <a:ext cx="2132078" cy="1701580"/>
            <a:chOff x="1009650" y="2102584"/>
            <a:chExt cx="3678465" cy="2838234"/>
          </a:xfrm>
          <a:solidFill>
            <a:schemeClr val="accent1"/>
          </a:solidFill>
        </p:grpSpPr>
        <p:sp>
          <p:nvSpPr>
            <p:cNvPr id="8" name="Block Arc 7"/>
            <p:cNvSpPr/>
            <p:nvPr/>
          </p:nvSpPr>
          <p:spPr>
            <a:xfrm>
              <a:off x="1009650" y="2102584"/>
              <a:ext cx="2838234" cy="2838234"/>
            </a:xfrm>
            <a:prstGeom prst="blockArc">
              <a:avLst>
                <a:gd name="adj1" fmla="val 21570102"/>
                <a:gd name="adj2" fmla="val 17581411"/>
                <a:gd name="adj3" fmla="val 105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282F39"/>
                </a:solidFill>
              </a:endParaRPr>
            </a:p>
          </p:txBody>
        </p:sp>
        <p:sp>
          <p:nvSpPr>
            <p:cNvPr id="9" name="Arrow: Right 5"/>
            <p:cNvSpPr/>
            <p:nvPr/>
          </p:nvSpPr>
          <p:spPr>
            <a:xfrm>
              <a:off x="3541486" y="3216901"/>
              <a:ext cx="1146629" cy="609600"/>
            </a:xfrm>
            <a:prstGeom prst="rightArrow">
              <a:avLst>
                <a:gd name="adj1" fmla="val 50000"/>
                <a:gd name="adj2" fmla="val 7381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endParaRPr>
            </a:p>
          </p:txBody>
        </p:sp>
      </p:grpSp>
      <p:grpSp>
        <p:nvGrpSpPr>
          <p:cNvPr id="10" name="Group 9"/>
          <p:cNvGrpSpPr/>
          <p:nvPr/>
        </p:nvGrpSpPr>
        <p:grpSpPr>
          <a:xfrm>
            <a:off x="2857971" y="2809012"/>
            <a:ext cx="2161290" cy="1701580"/>
            <a:chOff x="1009650" y="2102584"/>
            <a:chExt cx="3678465" cy="2838234"/>
          </a:xfrm>
          <a:solidFill>
            <a:schemeClr val="accent2"/>
          </a:solidFill>
        </p:grpSpPr>
        <p:sp>
          <p:nvSpPr>
            <p:cNvPr id="11" name="Block Arc 10"/>
            <p:cNvSpPr/>
            <p:nvPr/>
          </p:nvSpPr>
          <p:spPr>
            <a:xfrm>
              <a:off x="1009650" y="2102584"/>
              <a:ext cx="2838234" cy="2838234"/>
            </a:xfrm>
            <a:prstGeom prst="blockArc">
              <a:avLst>
                <a:gd name="adj1" fmla="val 21570102"/>
                <a:gd name="adj2" fmla="val 17581411"/>
                <a:gd name="adj3" fmla="val 1058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82F39"/>
                </a:solidFill>
              </a:endParaRPr>
            </a:p>
          </p:txBody>
        </p:sp>
        <p:sp>
          <p:nvSpPr>
            <p:cNvPr id="12" name="Arrow: Right 11"/>
            <p:cNvSpPr/>
            <p:nvPr/>
          </p:nvSpPr>
          <p:spPr>
            <a:xfrm>
              <a:off x="3541486" y="3216901"/>
              <a:ext cx="1146629" cy="609600"/>
            </a:xfrm>
            <a:prstGeom prst="rightArrow">
              <a:avLst>
                <a:gd name="adj1" fmla="val 50000"/>
                <a:gd name="adj2" fmla="val 7381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endParaRPr>
            </a:p>
          </p:txBody>
        </p:sp>
      </p:grpSp>
      <p:sp>
        <p:nvSpPr>
          <p:cNvPr id="13" name="Block Arc 12"/>
          <p:cNvSpPr/>
          <p:nvPr/>
        </p:nvSpPr>
        <p:spPr>
          <a:xfrm>
            <a:off x="9958356" y="2775309"/>
            <a:ext cx="1680203" cy="1768986"/>
          </a:xfrm>
          <a:prstGeom prst="blockArc">
            <a:avLst>
              <a:gd name="adj1" fmla="val 17592716"/>
              <a:gd name="adj2" fmla="val 17581411"/>
              <a:gd name="adj3" fmla="val 1058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82F39"/>
              </a:solidFill>
            </a:endParaRPr>
          </a:p>
        </p:txBody>
      </p:sp>
      <p:sp>
        <p:nvSpPr>
          <p:cNvPr id="14" name="TextBox 13"/>
          <p:cNvSpPr txBox="1"/>
          <p:nvPr/>
        </p:nvSpPr>
        <p:spPr>
          <a:xfrm>
            <a:off x="298727" y="3031785"/>
            <a:ext cx="1767955" cy="1323439"/>
          </a:xfrm>
          <a:prstGeom prst="rect">
            <a:avLst/>
          </a:prstGeom>
          <a:noFill/>
        </p:spPr>
        <p:txBody>
          <a:bodyPr wrap="square" rtlCol="0">
            <a:spAutoFit/>
          </a:bodyPr>
          <a:lstStyle/>
          <a:p>
            <a:pPr algn="ctr">
              <a:defRPr/>
            </a:pPr>
            <a:r>
              <a:rPr lang="ru-RU" sz="8000" b="1" dirty="0">
                <a:solidFill>
                  <a:srgbClr val="FFFFFF"/>
                </a:solidFill>
                <a:latin typeface="Open Sans" panose="020B0606030504020204" pitchFamily="34" charset="0"/>
              </a:rPr>
              <a:t>1</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5" name="TextBox 14"/>
          <p:cNvSpPr txBox="1"/>
          <p:nvPr/>
        </p:nvSpPr>
        <p:spPr>
          <a:xfrm>
            <a:off x="2757855" y="2934667"/>
            <a:ext cx="1767955" cy="1323439"/>
          </a:xfrm>
          <a:prstGeom prst="rect">
            <a:avLst/>
          </a:prstGeom>
          <a:noFill/>
        </p:spPr>
        <p:txBody>
          <a:bodyPr wrap="square" rtlCol="0">
            <a:spAutoFit/>
          </a:bodyPr>
          <a:lstStyle/>
          <a:p>
            <a:pPr algn="ctr">
              <a:defRPr/>
            </a:pPr>
            <a:r>
              <a:rPr lang="en-US" sz="8000" b="1" dirty="0">
                <a:solidFill>
                  <a:srgbClr val="FFFFFF"/>
                </a:solidFill>
                <a:latin typeface="Open Sans" panose="020B0606030504020204" pitchFamily="34" charset="0"/>
              </a:rPr>
              <a:t>2</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6" name="TextBox 15"/>
          <p:cNvSpPr txBox="1"/>
          <p:nvPr/>
        </p:nvSpPr>
        <p:spPr>
          <a:xfrm>
            <a:off x="9870336" y="2953020"/>
            <a:ext cx="1767955" cy="1323439"/>
          </a:xfrm>
          <a:prstGeom prst="rect">
            <a:avLst/>
          </a:prstGeom>
          <a:noFill/>
        </p:spPr>
        <p:txBody>
          <a:bodyPr wrap="square" rtlCol="0">
            <a:spAutoFit/>
          </a:bodyPr>
          <a:lstStyle/>
          <a:p>
            <a:pPr algn="ctr">
              <a:defRPr/>
            </a:pPr>
            <a:r>
              <a:rPr lang="en-US" sz="8000" b="1" dirty="0">
                <a:solidFill>
                  <a:srgbClr val="FFFFFF"/>
                </a:solidFill>
                <a:latin typeface="Open Sans" panose="020B0606030504020204" pitchFamily="34" charset="0"/>
              </a:rPr>
              <a:t>5</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0" name="TextBox 19"/>
          <p:cNvSpPr txBox="1"/>
          <p:nvPr/>
        </p:nvSpPr>
        <p:spPr>
          <a:xfrm>
            <a:off x="5093236" y="2953322"/>
            <a:ext cx="1767955" cy="1323439"/>
          </a:xfrm>
          <a:prstGeom prst="rect">
            <a:avLst/>
          </a:prstGeom>
          <a:noFill/>
        </p:spPr>
        <p:txBody>
          <a:bodyPr wrap="square" rtlCol="0">
            <a:spAutoFit/>
          </a:bodyPr>
          <a:lstStyle/>
          <a:p>
            <a:pPr algn="ctr">
              <a:defRPr/>
            </a:pPr>
            <a:r>
              <a:rPr lang="en-US" sz="8000" b="1" dirty="0">
                <a:solidFill>
                  <a:srgbClr val="FFFFFF"/>
                </a:solidFill>
                <a:latin typeface="Open Sans" panose="020B0606030504020204" pitchFamily="34" charset="0"/>
              </a:rPr>
              <a:t>3</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1" name="TextBox 20"/>
          <p:cNvSpPr txBox="1"/>
          <p:nvPr/>
        </p:nvSpPr>
        <p:spPr>
          <a:xfrm>
            <a:off x="139781" y="4832569"/>
            <a:ext cx="2085849" cy="1554272"/>
          </a:xfrm>
          <a:prstGeom prst="rect">
            <a:avLst/>
          </a:prstGeom>
          <a:noFill/>
        </p:spPr>
        <p:txBody>
          <a:bodyPr wrap="square" rtlCol="0">
            <a:spAutoFit/>
          </a:bodyPr>
          <a:lstStyle/>
          <a:p>
            <a:r>
              <a:rPr lang="en-US" sz="1900" b="1" cap="all" dirty="0" err="1">
                <a:solidFill>
                  <a:srgbClr val="FFFFFF"/>
                </a:solidFill>
                <a:latin typeface="Cambria" pitchFamily="18" charset="0"/>
                <a:ea typeface="Cambria" pitchFamily="18" charset="0"/>
              </a:rPr>
              <a:t>Xây</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dựng</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bảng</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thống</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kế</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tần</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số</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xuất</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hiện</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của</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các</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kí</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tự</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trong</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chuỗi</a:t>
            </a:r>
            <a:r>
              <a:rPr lang="en-US" sz="1900" b="1" cap="all" dirty="0">
                <a:solidFill>
                  <a:srgbClr val="FFFFFF"/>
                </a:solidFill>
                <a:latin typeface="Cambria" pitchFamily="18" charset="0"/>
                <a:ea typeface="Cambria" pitchFamily="18" charset="0"/>
              </a:rPr>
              <a:t>.</a:t>
            </a:r>
            <a:endParaRPr lang="vi-VN" sz="1900" b="1" cap="all" dirty="0">
              <a:solidFill>
                <a:srgbClr val="FFFFFF"/>
              </a:solidFill>
              <a:latin typeface="Cambria" pitchFamily="18" charset="0"/>
              <a:ea typeface="Cambria" pitchFamily="18" charset="0"/>
            </a:endParaRPr>
          </a:p>
        </p:txBody>
      </p:sp>
      <p:sp>
        <p:nvSpPr>
          <p:cNvPr id="22" name="TextBox 21"/>
          <p:cNvSpPr txBox="1"/>
          <p:nvPr/>
        </p:nvSpPr>
        <p:spPr>
          <a:xfrm>
            <a:off x="2527790" y="4831493"/>
            <a:ext cx="1942207" cy="1554272"/>
          </a:xfrm>
          <a:prstGeom prst="rect">
            <a:avLst/>
          </a:prstGeom>
          <a:noFill/>
        </p:spPr>
        <p:txBody>
          <a:bodyPr wrap="square" rtlCol="0">
            <a:spAutoFit/>
          </a:bodyPr>
          <a:lstStyle/>
          <a:p>
            <a:r>
              <a:rPr lang="en-US" sz="1900" b="1" cap="all" dirty="0" err="1">
                <a:solidFill>
                  <a:srgbClr val="FFFFFF"/>
                </a:solidFill>
                <a:latin typeface="Cambria" pitchFamily="18" charset="0"/>
                <a:ea typeface="Cambria" pitchFamily="18" charset="0"/>
              </a:rPr>
              <a:t>Tạo</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ra</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các</a:t>
            </a:r>
            <a:r>
              <a:rPr lang="en-US" sz="1900" b="1" cap="all" dirty="0">
                <a:solidFill>
                  <a:srgbClr val="FFFFFF"/>
                </a:solidFill>
                <a:latin typeface="Cambria" pitchFamily="18" charset="0"/>
                <a:ea typeface="Cambria" pitchFamily="18" charset="0"/>
              </a:rPr>
              <a:t> node </a:t>
            </a:r>
            <a:r>
              <a:rPr lang="en-US" sz="1900" b="1" cap="all" dirty="0" err="1">
                <a:solidFill>
                  <a:srgbClr val="FFFFFF"/>
                </a:solidFill>
                <a:latin typeface="Cambria" pitchFamily="18" charset="0"/>
                <a:ea typeface="Cambria" pitchFamily="18" charset="0"/>
              </a:rPr>
              <a:t>tự</a:t>
            </a:r>
            <a:r>
              <a:rPr lang="en-US" sz="1900" b="1" cap="all" dirty="0">
                <a:solidFill>
                  <a:srgbClr val="FFFFFF"/>
                </a:solidFill>
                <a:latin typeface="Cambria" pitchFamily="18" charset="0"/>
                <a:ea typeface="Cambria" pitchFamily="18" charset="0"/>
              </a:rPr>
              <a:t> do, </a:t>
            </a:r>
            <a:r>
              <a:rPr lang="en-US" sz="1900" b="1" cap="all" dirty="0" err="1">
                <a:solidFill>
                  <a:srgbClr val="FFFFFF"/>
                </a:solidFill>
                <a:latin typeface="Cambria" pitchFamily="18" charset="0"/>
                <a:ea typeface="Cambria" pitchFamily="18" charset="0"/>
              </a:rPr>
              <a:t>mỗi</a:t>
            </a:r>
            <a:r>
              <a:rPr lang="en-US" sz="1900" b="1" cap="all" dirty="0">
                <a:solidFill>
                  <a:srgbClr val="FFFFFF"/>
                </a:solidFill>
                <a:latin typeface="Cambria" pitchFamily="18" charset="0"/>
                <a:ea typeface="Cambria" pitchFamily="18" charset="0"/>
              </a:rPr>
              <a:t> node </a:t>
            </a:r>
            <a:r>
              <a:rPr lang="en-US" sz="1900" b="1" cap="all" dirty="0" err="1">
                <a:solidFill>
                  <a:srgbClr val="FFFFFF"/>
                </a:solidFill>
                <a:latin typeface="Cambria" pitchFamily="18" charset="0"/>
                <a:ea typeface="Cambria" pitchFamily="18" charset="0"/>
              </a:rPr>
              <a:t>cho</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mỗi</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ký</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tự</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duy</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nhất</a:t>
            </a:r>
            <a:r>
              <a:rPr lang="en-US" sz="1900" b="1" cap="all" dirty="0">
                <a:solidFill>
                  <a:srgbClr val="FFFFFF"/>
                </a:solidFill>
                <a:latin typeface="Cambria" pitchFamily="18" charset="0"/>
                <a:ea typeface="Cambria" pitchFamily="18" charset="0"/>
              </a:rPr>
              <a:t>.</a:t>
            </a:r>
            <a:endParaRPr lang="vi-VN" sz="1900" b="1" cap="all" dirty="0">
              <a:solidFill>
                <a:srgbClr val="FFFFFF"/>
              </a:solidFill>
              <a:latin typeface="Cambria" pitchFamily="18" charset="0"/>
              <a:ea typeface="Cambria" pitchFamily="18" charset="0"/>
            </a:endParaRPr>
          </a:p>
        </p:txBody>
      </p:sp>
      <p:sp>
        <p:nvSpPr>
          <p:cNvPr id="23" name="TextBox 22"/>
          <p:cNvSpPr txBox="1"/>
          <p:nvPr/>
        </p:nvSpPr>
        <p:spPr>
          <a:xfrm>
            <a:off x="4889805" y="4832569"/>
            <a:ext cx="1822138" cy="1846659"/>
          </a:xfrm>
          <a:prstGeom prst="rect">
            <a:avLst/>
          </a:prstGeom>
          <a:noFill/>
        </p:spPr>
        <p:txBody>
          <a:bodyPr wrap="square" rtlCol="0">
            <a:spAutoFit/>
          </a:bodyPr>
          <a:lstStyle/>
          <a:p>
            <a:r>
              <a:rPr lang="en-US" sz="1900" b="1" cap="all" dirty="0" err="1">
                <a:solidFill>
                  <a:srgbClr val="FFFFFF"/>
                </a:solidFill>
                <a:latin typeface="Cambria" pitchFamily="18" charset="0"/>
                <a:ea typeface="Cambria" pitchFamily="18" charset="0"/>
              </a:rPr>
              <a:t>sắp</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xếp</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tăng</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dần</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các</a:t>
            </a:r>
            <a:r>
              <a:rPr lang="en-US" sz="1900" b="1" cap="all" dirty="0">
                <a:solidFill>
                  <a:srgbClr val="FFFFFF"/>
                </a:solidFill>
                <a:latin typeface="Cambria" pitchFamily="18" charset="0"/>
                <a:ea typeface="Cambria" pitchFamily="18" charset="0"/>
              </a:rPr>
              <a:t> node </a:t>
            </a:r>
            <a:r>
              <a:rPr lang="en-US" sz="1900" b="1" cap="all" dirty="0" err="1">
                <a:solidFill>
                  <a:srgbClr val="FFFFFF"/>
                </a:solidFill>
                <a:latin typeface="Cambria" pitchFamily="18" charset="0"/>
                <a:ea typeface="Cambria" pitchFamily="18" charset="0"/>
              </a:rPr>
              <a:t>theo</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tần</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số</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của</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ký</a:t>
            </a:r>
            <a:r>
              <a:rPr lang="en-US" sz="1900" b="1" cap="all" dirty="0">
                <a:solidFill>
                  <a:srgbClr val="FFFFFF"/>
                </a:solidFill>
                <a:latin typeface="Cambria" pitchFamily="18" charset="0"/>
                <a:ea typeface="Cambria" pitchFamily="18" charset="0"/>
              </a:rPr>
              <a:t> </a:t>
            </a:r>
            <a:r>
              <a:rPr lang="en-US" sz="1900" b="1" cap="all" dirty="0" err="1">
                <a:solidFill>
                  <a:srgbClr val="FFFFFF"/>
                </a:solidFill>
                <a:latin typeface="Cambria" pitchFamily="18" charset="0"/>
                <a:ea typeface="Cambria" pitchFamily="18" charset="0"/>
              </a:rPr>
              <a:t>tự</a:t>
            </a:r>
            <a:r>
              <a:rPr lang="en-US" sz="1900" b="1" cap="all" dirty="0">
                <a:solidFill>
                  <a:srgbClr val="FFFFFF"/>
                </a:solidFill>
                <a:latin typeface="Cambria" pitchFamily="18" charset="0"/>
                <a:ea typeface="Cambria" pitchFamily="18" charset="0"/>
              </a:rPr>
              <a:t>.</a:t>
            </a:r>
            <a:endParaRPr lang="vi-VN" sz="1900" b="1" cap="all" dirty="0">
              <a:solidFill>
                <a:srgbClr val="FFFFFF"/>
              </a:solidFill>
              <a:latin typeface="Cambria" pitchFamily="18" charset="0"/>
              <a:ea typeface="Cambria" pitchFamily="18" charset="0"/>
            </a:endParaRPr>
          </a:p>
          <a:p>
            <a:pPr algn="just"/>
            <a:endParaRPr lang="vi-VN" sz="1900" b="1" cap="all" dirty="0">
              <a:solidFill>
                <a:srgbClr val="FFFFFF"/>
              </a:solidFill>
              <a:latin typeface="Cambria" pitchFamily="18" charset="0"/>
              <a:ea typeface="Cambria" pitchFamily="18" charset="0"/>
            </a:endParaRPr>
          </a:p>
        </p:txBody>
      </p:sp>
      <p:sp>
        <p:nvSpPr>
          <p:cNvPr id="24" name="TextBox 23"/>
          <p:cNvSpPr txBox="1"/>
          <p:nvPr/>
        </p:nvSpPr>
        <p:spPr>
          <a:xfrm>
            <a:off x="7224475" y="4804903"/>
            <a:ext cx="2127093" cy="1846659"/>
          </a:xfrm>
          <a:prstGeom prst="rect">
            <a:avLst/>
          </a:prstGeom>
          <a:noFill/>
        </p:spPr>
        <p:txBody>
          <a:bodyPr wrap="square" rtlCol="0">
            <a:spAutoFit/>
          </a:bodyPr>
          <a:lstStyle/>
          <a:p>
            <a:r>
              <a:rPr lang="vi-VN" sz="1900" b="1" cap="all" dirty="0">
                <a:solidFill>
                  <a:srgbClr val="FFFFFF"/>
                </a:solidFill>
                <a:latin typeface="Cambria" pitchFamily="18" charset="0"/>
                <a:ea typeface="Cambria" pitchFamily="18" charset="0"/>
              </a:rPr>
              <a:t>Tạo một node nội bộ mới với tần số bằng tổng của hai tần số hai node đầu tiên</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378" y="2775475"/>
            <a:ext cx="2030412"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94063" y="2775475"/>
            <a:ext cx="2030412" cy="170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7404043" y="2849051"/>
            <a:ext cx="1767955" cy="1323439"/>
          </a:xfrm>
          <a:prstGeom prst="rect">
            <a:avLst/>
          </a:prstGeom>
          <a:noFill/>
        </p:spPr>
        <p:txBody>
          <a:bodyPr wrap="square" rtlCol="0">
            <a:spAutoFit/>
          </a:bodyPr>
          <a:lstStyle/>
          <a:p>
            <a:pPr algn="ctr">
              <a:defRPr/>
            </a:pPr>
            <a:r>
              <a:rPr lang="en-US" sz="8000" b="1" dirty="0">
                <a:solidFill>
                  <a:srgbClr val="FFFFFF"/>
                </a:solidFill>
                <a:latin typeface="Open Sans" panose="020B0606030504020204" pitchFamily="34" charset="0"/>
              </a:rPr>
              <a:t>4</a:t>
            </a:r>
            <a:endParaRPr lang="en-GB" sz="8000" b="1"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27" name="TextBox 26"/>
          <p:cNvSpPr txBox="1"/>
          <p:nvPr/>
        </p:nvSpPr>
        <p:spPr>
          <a:xfrm>
            <a:off x="9684923" y="4832569"/>
            <a:ext cx="2127093" cy="1846659"/>
          </a:xfrm>
          <a:prstGeom prst="rect">
            <a:avLst/>
          </a:prstGeom>
          <a:noFill/>
        </p:spPr>
        <p:txBody>
          <a:bodyPr wrap="square" rtlCol="0">
            <a:spAutoFit/>
          </a:bodyPr>
          <a:lstStyle/>
          <a:p>
            <a:r>
              <a:rPr lang="vi-VN" sz="1900" b="1" cap="all" dirty="0">
                <a:solidFill>
                  <a:srgbClr val="FFFFFF"/>
                </a:solidFill>
                <a:latin typeface="Cambria" pitchFamily="18" charset="0"/>
                <a:ea typeface="Cambria" pitchFamily="18" charset="0"/>
              </a:rPr>
              <a:t>Thêm node mới tạo vào heap. Lặp lại bước 3 và 4 cho đến khi chỉ chứa một node</a:t>
            </a:r>
            <a:r>
              <a:rPr lang="en-US" sz="1900" b="1" cap="all" dirty="0">
                <a:solidFill>
                  <a:srgbClr val="FFFFFF"/>
                </a:solidFill>
                <a:latin typeface="Cambria" pitchFamily="18" charset="0"/>
                <a:ea typeface="Cambria" pitchFamily="18" charset="0"/>
              </a:rPr>
              <a:t>. </a:t>
            </a:r>
            <a:endParaRPr lang="vi-VN" sz="1900" b="1" cap="all" dirty="0">
              <a:solidFill>
                <a:srgbClr val="FFFFFF"/>
              </a:solidFill>
              <a:latin typeface="Cambria" pitchFamily="18" charset="0"/>
              <a:ea typeface="Cambria" pitchFamily="18" charset="0"/>
            </a:endParaRPr>
          </a:p>
        </p:txBody>
      </p:sp>
    </p:spTree>
    <p:extLst>
      <p:ext uri="{BB962C8B-B14F-4D97-AF65-F5344CB8AC3E}">
        <p14:creationId xmlns:p14="http://schemas.microsoft.com/office/powerpoint/2010/main" val="3488428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29946" y="259492"/>
            <a:ext cx="9082216" cy="830997"/>
          </a:xfrm>
          <a:prstGeom prst="rect">
            <a:avLst/>
          </a:prstGeom>
          <a:noFill/>
        </p:spPr>
        <p:txBody>
          <a:bodyPr wrap="square" rtlCol="0">
            <a:spAutoFit/>
          </a:bodyPr>
          <a:lstStyle/>
          <a:p>
            <a:r>
              <a:rPr lang="en-US" sz="4800" b="1" dirty="0">
                <a:solidFill>
                  <a:srgbClr val="FFFFFF"/>
                </a:solidFill>
                <a:latin typeface="Cambria" pitchFamily="18" charset="0"/>
                <a:ea typeface="Cambria" pitchFamily="18" charset="0"/>
              </a:rPr>
              <a:t>4.2.1. </a:t>
            </a:r>
            <a:r>
              <a:rPr lang="en-US" sz="4800" b="1" dirty="0" err="1">
                <a:solidFill>
                  <a:srgbClr val="FFFFFF"/>
                </a:solidFill>
                <a:latin typeface="Cambria" pitchFamily="18" charset="0"/>
                <a:ea typeface="Cambria" pitchFamily="18" charset="0"/>
              </a:rPr>
              <a:t>Xây</a:t>
            </a:r>
            <a:r>
              <a:rPr lang="en-US" sz="4800" b="1" dirty="0">
                <a:solidFill>
                  <a:srgbClr val="FFFFFF"/>
                </a:solidFill>
                <a:latin typeface="Cambria" pitchFamily="18" charset="0"/>
                <a:ea typeface="Cambria" pitchFamily="18" charset="0"/>
              </a:rPr>
              <a:t> </a:t>
            </a:r>
            <a:r>
              <a:rPr lang="en-US" sz="4800" b="1" dirty="0" err="1">
                <a:solidFill>
                  <a:srgbClr val="FFFFFF"/>
                </a:solidFill>
                <a:latin typeface="Cambria" pitchFamily="18" charset="0"/>
                <a:ea typeface="Cambria" pitchFamily="18" charset="0"/>
              </a:rPr>
              <a:t>dựng</a:t>
            </a:r>
            <a:r>
              <a:rPr lang="en-US" sz="4800" b="1" dirty="0">
                <a:solidFill>
                  <a:srgbClr val="FFFFFF"/>
                </a:solidFill>
                <a:latin typeface="Cambria" pitchFamily="18" charset="0"/>
                <a:ea typeface="Cambria" pitchFamily="18" charset="0"/>
              </a:rPr>
              <a:t> </a:t>
            </a:r>
            <a:r>
              <a:rPr lang="en-US" sz="4800" b="1" dirty="0" err="1">
                <a:solidFill>
                  <a:srgbClr val="FFFFFF"/>
                </a:solidFill>
                <a:latin typeface="Cambria" pitchFamily="18" charset="0"/>
                <a:ea typeface="Cambria" pitchFamily="18" charset="0"/>
              </a:rPr>
              <a:t>cây</a:t>
            </a:r>
            <a:r>
              <a:rPr lang="en-US" sz="4800" b="1" dirty="0">
                <a:solidFill>
                  <a:srgbClr val="FFFFFF"/>
                </a:solidFill>
                <a:latin typeface="Cambria" pitchFamily="18" charset="0"/>
                <a:ea typeface="Cambria" pitchFamily="18" charset="0"/>
              </a:rPr>
              <a:t> Huffman</a:t>
            </a:r>
            <a:endParaRPr lang="vi-VN" sz="4800" b="1" dirty="0">
              <a:solidFill>
                <a:srgbClr val="FFFFFF"/>
              </a:solidFill>
              <a:latin typeface="Cambria" pitchFamily="18" charset="0"/>
              <a:ea typeface="Cambria" pitchFamily="18" charset="0"/>
            </a:endParaRPr>
          </a:p>
        </p:txBody>
      </p:sp>
      <p:sp>
        <p:nvSpPr>
          <p:cNvPr id="5" name="TextBox 4"/>
          <p:cNvSpPr txBox="1"/>
          <p:nvPr/>
        </p:nvSpPr>
        <p:spPr>
          <a:xfrm>
            <a:off x="1458097" y="1334529"/>
            <a:ext cx="3534033" cy="523220"/>
          </a:xfrm>
          <a:prstGeom prst="rect">
            <a:avLst/>
          </a:prstGeom>
          <a:noFill/>
        </p:spPr>
        <p:txBody>
          <a:bodyPr wrap="square" rtlCol="0">
            <a:spAutoFit/>
          </a:bodyPr>
          <a:lstStyle/>
          <a:p>
            <a:r>
              <a:rPr lang="en-US" sz="2800" b="1" dirty="0" err="1">
                <a:solidFill>
                  <a:srgbClr val="FFFFFF"/>
                </a:solidFill>
                <a:latin typeface="Cambria" pitchFamily="18" charset="0"/>
                <a:ea typeface="Cambria" pitchFamily="18" charset="0"/>
              </a:rPr>
              <a:t>Thực</a:t>
            </a:r>
            <a:r>
              <a:rPr lang="en-US" sz="2800" b="1" dirty="0">
                <a:solidFill>
                  <a:srgbClr val="FFFFFF"/>
                </a:solidFill>
                <a:latin typeface="Cambria" pitchFamily="18" charset="0"/>
                <a:ea typeface="Cambria" pitchFamily="18" charset="0"/>
              </a:rPr>
              <a:t> </a:t>
            </a:r>
            <a:r>
              <a:rPr lang="en-US" sz="2800" b="1" dirty="0" err="1">
                <a:solidFill>
                  <a:srgbClr val="FFFFFF"/>
                </a:solidFill>
                <a:latin typeface="Cambria" pitchFamily="18" charset="0"/>
                <a:ea typeface="Cambria" pitchFamily="18" charset="0"/>
              </a:rPr>
              <a:t>hiện</a:t>
            </a:r>
            <a:r>
              <a:rPr lang="en-US" sz="2800" b="1" dirty="0">
                <a:solidFill>
                  <a:srgbClr val="FFFFFF"/>
                </a:solidFill>
                <a:latin typeface="Cambria" pitchFamily="18" charset="0"/>
                <a:ea typeface="Cambria" pitchFamily="18" charset="0"/>
              </a:rPr>
              <a:t>:</a:t>
            </a:r>
            <a:endParaRPr lang="vi-VN" sz="2800" b="1" dirty="0">
              <a:solidFill>
                <a:srgbClr val="FFFFFF"/>
              </a:solidFill>
              <a:latin typeface="Cambria" pitchFamily="18" charset="0"/>
              <a:ea typeface="Cambria" pitchFamily="18" charset="0"/>
            </a:endParaRPr>
          </a:p>
        </p:txBody>
      </p:sp>
      <p:sp>
        <p:nvSpPr>
          <p:cNvPr id="6" name="TextBox 5"/>
          <p:cNvSpPr txBox="1"/>
          <p:nvPr/>
        </p:nvSpPr>
        <p:spPr>
          <a:xfrm>
            <a:off x="1631092" y="2063578"/>
            <a:ext cx="8180173" cy="369332"/>
          </a:xfrm>
          <a:prstGeom prst="rect">
            <a:avLst/>
          </a:prstGeom>
          <a:noFill/>
        </p:spPr>
        <p:txBody>
          <a:bodyPr wrap="square" rtlCol="0">
            <a:spAutoFit/>
          </a:bodyPr>
          <a:lstStyle/>
          <a:p>
            <a:r>
              <a:rPr lang="en-US" dirty="0" err="1">
                <a:solidFill>
                  <a:srgbClr val="FFFFFF"/>
                </a:solidFill>
                <a:latin typeface="Cambria" pitchFamily="18" charset="0"/>
                <a:ea typeface="Cambria" pitchFamily="18" charset="0"/>
              </a:rPr>
              <a:t>Sau</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khi</a:t>
            </a:r>
            <a:r>
              <a:rPr lang="en-US" dirty="0">
                <a:solidFill>
                  <a:srgbClr val="FFFFFF"/>
                </a:solidFill>
                <a:latin typeface="Cambria" pitchFamily="18" charset="0"/>
                <a:ea typeface="Cambria" pitchFamily="18" charset="0"/>
              </a:rPr>
              <a:t> qua 2 </a:t>
            </a:r>
            <a:r>
              <a:rPr lang="en-US" dirty="0" err="1">
                <a:solidFill>
                  <a:srgbClr val="FFFFFF"/>
                </a:solidFill>
                <a:latin typeface="Cambria" pitchFamily="18" charset="0"/>
                <a:ea typeface="Cambria" pitchFamily="18" charset="0"/>
              </a:rPr>
              <a:t>bước</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đầu</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thì</a:t>
            </a:r>
            <a:r>
              <a:rPr lang="en-US" dirty="0">
                <a:solidFill>
                  <a:srgbClr val="FFFFFF"/>
                </a:solidFill>
                <a:latin typeface="Cambria" pitchFamily="18" charset="0"/>
                <a:ea typeface="Cambria" pitchFamily="18" charset="0"/>
              </a:rPr>
              <a:t> ta </a:t>
            </a:r>
            <a:r>
              <a:rPr lang="en-US" dirty="0" err="1">
                <a:solidFill>
                  <a:srgbClr val="FFFFFF"/>
                </a:solidFill>
                <a:latin typeface="Cambria" pitchFamily="18" charset="0"/>
                <a:ea typeface="Cambria" pitchFamily="18" charset="0"/>
              </a:rPr>
              <a:t>được</a:t>
            </a:r>
            <a:r>
              <a:rPr lang="en-US" dirty="0">
                <a:solidFill>
                  <a:srgbClr val="FFFFFF"/>
                </a:solidFill>
                <a:latin typeface="Cambria" pitchFamily="18" charset="0"/>
                <a:ea typeface="Cambria" pitchFamily="18" charset="0"/>
              </a:rPr>
              <a:t> :</a:t>
            </a:r>
            <a:endParaRPr lang="vi-VN" dirty="0">
              <a:solidFill>
                <a:srgbClr val="FFFFFF"/>
              </a:solidFill>
              <a:latin typeface="Cambria" pitchFamily="18" charset="0"/>
              <a:ea typeface="Cambria"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154217993"/>
              </p:ext>
            </p:extLst>
          </p:nvPr>
        </p:nvGraphicFramePr>
        <p:xfrm>
          <a:off x="1657177" y="2807957"/>
          <a:ext cx="8128001" cy="741680"/>
        </p:xfrm>
        <a:graphic>
          <a:graphicData uri="http://schemas.openxmlformats.org/drawingml/2006/table">
            <a:tbl>
              <a:tblPr firstRow="1" bandRow="1">
                <a:tableStyleId>{21E4AEA4-8DFA-4A89-87EB-49C32662AFE0}</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161143">
                  <a:extLst>
                    <a:ext uri="{9D8B030D-6E8A-4147-A177-3AD203B41FA5}">
                      <a16:colId xmlns:a16="http://schemas.microsoft.com/office/drawing/2014/main" val="20006"/>
                    </a:ext>
                  </a:extLst>
                </a:gridCol>
              </a:tblGrid>
              <a:tr h="370840">
                <a:tc>
                  <a:txBody>
                    <a:bodyPr/>
                    <a:lstStyle/>
                    <a:p>
                      <a:pPr algn="ctr"/>
                      <a:r>
                        <a:rPr lang="en-US" b="1" dirty="0" err="1">
                          <a:solidFill>
                            <a:schemeClr val="tx1"/>
                          </a:solidFill>
                          <a:latin typeface="Cambria" pitchFamily="18" charset="0"/>
                          <a:ea typeface="Cambria" pitchFamily="18" charset="0"/>
                        </a:rPr>
                        <a:t>Ký</a:t>
                      </a:r>
                      <a:r>
                        <a:rPr lang="en-US" b="1" baseline="0" dirty="0">
                          <a:solidFill>
                            <a:schemeClr val="tx1"/>
                          </a:solidFill>
                          <a:latin typeface="Cambria" pitchFamily="18" charset="0"/>
                          <a:ea typeface="Cambria" pitchFamily="18" charset="0"/>
                        </a:rPr>
                        <a:t> </a:t>
                      </a:r>
                      <a:r>
                        <a:rPr lang="en-US" b="1" baseline="0" dirty="0" err="1">
                          <a:solidFill>
                            <a:schemeClr val="tx1"/>
                          </a:solidFill>
                          <a:latin typeface="Cambria" pitchFamily="18" charset="0"/>
                          <a:ea typeface="Cambria" pitchFamily="18" charset="0"/>
                        </a:rPr>
                        <a:t>tự</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c</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d</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e</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f</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b</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a</a:t>
                      </a:r>
                      <a:endParaRPr lang="vi-VN" b="1" dirty="0">
                        <a:solidFill>
                          <a:schemeClr val="tx1"/>
                        </a:solidFill>
                        <a:latin typeface="Cambria" pitchFamily="18" charset="0"/>
                        <a:ea typeface="Cambria" pitchFamily="18" charset="0"/>
                      </a:endParaRPr>
                    </a:p>
                  </a:txBody>
                  <a:tcPr/>
                </a:tc>
                <a:extLst>
                  <a:ext uri="{0D108BD9-81ED-4DB2-BD59-A6C34878D82A}">
                    <a16:rowId xmlns:a16="http://schemas.microsoft.com/office/drawing/2014/main" val="10000"/>
                  </a:ext>
                </a:extLst>
              </a:tr>
              <a:tr h="370840">
                <a:tc>
                  <a:txBody>
                    <a:bodyPr/>
                    <a:lstStyle/>
                    <a:p>
                      <a:pPr algn="ctr"/>
                      <a:r>
                        <a:rPr lang="en-US" b="1" dirty="0" err="1">
                          <a:solidFill>
                            <a:schemeClr val="tx1"/>
                          </a:solidFill>
                          <a:latin typeface="Cambria" pitchFamily="18" charset="0"/>
                          <a:ea typeface="Cambria" pitchFamily="18" charset="0"/>
                        </a:rPr>
                        <a:t>Tần</a:t>
                      </a:r>
                      <a:r>
                        <a:rPr lang="en-US" b="1" baseline="0" dirty="0">
                          <a:solidFill>
                            <a:schemeClr val="tx1"/>
                          </a:solidFill>
                          <a:latin typeface="Cambria" pitchFamily="18" charset="0"/>
                          <a:ea typeface="Cambria" pitchFamily="18" charset="0"/>
                        </a:rPr>
                        <a:t> </a:t>
                      </a:r>
                      <a:r>
                        <a:rPr lang="en-US" b="1" baseline="0" dirty="0" err="1">
                          <a:solidFill>
                            <a:schemeClr val="tx1"/>
                          </a:solidFill>
                          <a:latin typeface="Cambria" pitchFamily="18" charset="0"/>
                          <a:ea typeface="Cambria" pitchFamily="18" charset="0"/>
                        </a:rPr>
                        <a:t>số</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5</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10</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11</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12</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20</a:t>
                      </a:r>
                      <a:endParaRPr lang="vi-VN" b="1" dirty="0">
                        <a:solidFill>
                          <a:schemeClr val="tx1"/>
                        </a:solidFill>
                        <a:latin typeface="Cambria" pitchFamily="18" charset="0"/>
                        <a:ea typeface="Cambria" pitchFamily="18" charset="0"/>
                      </a:endParaRPr>
                    </a:p>
                  </a:txBody>
                  <a:tcPr/>
                </a:tc>
                <a:tc>
                  <a:txBody>
                    <a:bodyPr/>
                    <a:lstStyle/>
                    <a:p>
                      <a:pPr algn="ctr"/>
                      <a:r>
                        <a:rPr lang="en-US" b="1" dirty="0">
                          <a:solidFill>
                            <a:schemeClr val="tx1"/>
                          </a:solidFill>
                          <a:latin typeface="Cambria" pitchFamily="18" charset="0"/>
                          <a:ea typeface="Cambria" pitchFamily="18" charset="0"/>
                        </a:rPr>
                        <a:t>42</a:t>
                      </a:r>
                      <a:endParaRPr lang="vi-VN" b="1" dirty="0">
                        <a:solidFill>
                          <a:schemeClr val="tx1"/>
                        </a:solidFill>
                        <a:latin typeface="Cambria" pitchFamily="18" charset="0"/>
                        <a:ea typeface="Cambria" pitchFamily="18" charset="0"/>
                      </a:endParaRPr>
                    </a:p>
                  </a:txBody>
                  <a:tcPr/>
                </a:tc>
                <a:extLst>
                  <a:ext uri="{0D108BD9-81ED-4DB2-BD59-A6C34878D82A}">
                    <a16:rowId xmlns:a16="http://schemas.microsoft.com/office/drawing/2014/main" val="10001"/>
                  </a:ext>
                </a:extLst>
              </a:tr>
            </a:tbl>
          </a:graphicData>
        </a:graphic>
      </p:graphicFrame>
      <p:sp>
        <p:nvSpPr>
          <p:cNvPr id="8" name="TextBox 7"/>
          <p:cNvSpPr txBox="1"/>
          <p:nvPr/>
        </p:nvSpPr>
        <p:spPr>
          <a:xfrm>
            <a:off x="1729946" y="4038608"/>
            <a:ext cx="4541108" cy="369332"/>
          </a:xfrm>
          <a:prstGeom prst="rect">
            <a:avLst/>
          </a:prstGeom>
          <a:noFill/>
        </p:spPr>
        <p:txBody>
          <a:bodyPr wrap="square" rtlCol="0">
            <a:spAutoFit/>
          </a:bodyPr>
          <a:lstStyle/>
          <a:p>
            <a:r>
              <a:rPr lang="en-US" dirty="0" err="1">
                <a:solidFill>
                  <a:srgbClr val="FFFFFF"/>
                </a:solidFill>
                <a:latin typeface="Cambria" pitchFamily="18" charset="0"/>
                <a:ea typeface="Cambria" pitchFamily="18" charset="0"/>
              </a:rPr>
              <a:t>Tiếp</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theo</a:t>
            </a:r>
            <a:r>
              <a:rPr lang="en-US" dirty="0">
                <a:solidFill>
                  <a:srgbClr val="FFFFFF"/>
                </a:solidFill>
                <a:latin typeface="Cambria" pitchFamily="18" charset="0"/>
                <a:ea typeface="Cambria" pitchFamily="18" charset="0"/>
              </a:rPr>
              <a:t> ta </a:t>
            </a:r>
            <a:r>
              <a:rPr lang="en-US" dirty="0" err="1">
                <a:solidFill>
                  <a:srgbClr val="FFFFFF"/>
                </a:solidFill>
                <a:latin typeface="Cambria" pitchFamily="18" charset="0"/>
                <a:ea typeface="Cambria" pitchFamily="18" charset="0"/>
              </a:rPr>
              <a:t>tạo</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các</a:t>
            </a:r>
            <a:r>
              <a:rPr lang="en-US" dirty="0">
                <a:solidFill>
                  <a:srgbClr val="FFFFFF"/>
                </a:solidFill>
                <a:latin typeface="Cambria" pitchFamily="18" charset="0"/>
                <a:ea typeface="Cambria" pitchFamily="18" charset="0"/>
              </a:rPr>
              <a:t> </a:t>
            </a:r>
            <a:r>
              <a:rPr lang="en-US" dirty="0" err="1">
                <a:solidFill>
                  <a:srgbClr val="FFFFFF"/>
                </a:solidFill>
                <a:latin typeface="Cambria" pitchFamily="18" charset="0"/>
                <a:ea typeface="Cambria" pitchFamily="18" charset="0"/>
              </a:rPr>
              <a:t>nút</a:t>
            </a:r>
            <a:r>
              <a:rPr lang="en-US" dirty="0">
                <a:solidFill>
                  <a:srgbClr val="FFFFFF"/>
                </a:solidFill>
                <a:latin typeface="Cambria" pitchFamily="18" charset="0"/>
                <a:ea typeface="Cambria" pitchFamily="18" charset="0"/>
              </a:rPr>
              <a:t>:</a:t>
            </a:r>
          </a:p>
        </p:txBody>
      </p:sp>
      <p:pic>
        <p:nvPicPr>
          <p:cNvPr id="9" name="Picture 8" descr="các ký tự được sắp xếp theo tần số"/>
          <p:cNvPicPr/>
          <p:nvPr/>
        </p:nvPicPr>
        <p:blipFill>
          <a:blip r:embed="rId2">
            <a:extLst>
              <a:ext uri="{28A0092B-C50C-407E-A947-70E740481C1C}">
                <a14:useLocalDpi xmlns:a14="http://schemas.microsoft.com/office/drawing/2010/main" val="0"/>
              </a:ext>
            </a:extLst>
          </a:blip>
          <a:srcRect/>
          <a:stretch>
            <a:fillRect/>
          </a:stretch>
        </p:blipFill>
        <p:spPr bwMode="auto">
          <a:xfrm>
            <a:off x="2914135" y="4685354"/>
            <a:ext cx="5943600" cy="492125"/>
          </a:xfrm>
          <a:prstGeom prst="rect">
            <a:avLst/>
          </a:prstGeom>
          <a:noFill/>
          <a:ln>
            <a:noFill/>
          </a:ln>
        </p:spPr>
      </p:pic>
    </p:spTree>
    <p:extLst>
      <p:ext uri="{BB962C8B-B14F-4D97-AF65-F5344CB8AC3E}">
        <p14:creationId xmlns:p14="http://schemas.microsoft.com/office/powerpoint/2010/main" val="83506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50"/>
                                        <p:tgtEl>
                                          <p:spTgt spid="6"/>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5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5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05232" y="284205"/>
            <a:ext cx="8625017" cy="830997"/>
          </a:xfrm>
          <a:prstGeom prst="rect">
            <a:avLst/>
          </a:prstGeom>
          <a:noFill/>
        </p:spPr>
        <p:txBody>
          <a:bodyPr wrap="square" rtlCol="0">
            <a:spAutoFit/>
          </a:bodyPr>
          <a:lstStyle/>
          <a:p>
            <a:r>
              <a:rPr lang="en-US" sz="4800" b="1" dirty="0">
                <a:solidFill>
                  <a:schemeClr val="bg1"/>
                </a:solidFill>
                <a:latin typeface="Cambria" pitchFamily="18" charset="0"/>
                <a:ea typeface="Cambria" pitchFamily="18" charset="0"/>
              </a:rPr>
              <a:t>4.2.1. </a:t>
            </a:r>
            <a:r>
              <a:rPr lang="en-US" sz="4800" b="1" dirty="0" err="1">
                <a:solidFill>
                  <a:schemeClr val="bg1"/>
                </a:solidFill>
                <a:latin typeface="Cambria" pitchFamily="18" charset="0"/>
                <a:ea typeface="Cambria" pitchFamily="18" charset="0"/>
              </a:rPr>
              <a:t>Xây</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dựng</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cây</a:t>
            </a:r>
            <a:r>
              <a:rPr lang="en-US" sz="4800" b="1" dirty="0">
                <a:solidFill>
                  <a:schemeClr val="bg1"/>
                </a:solidFill>
                <a:latin typeface="Cambria" pitchFamily="18" charset="0"/>
                <a:ea typeface="Cambria" pitchFamily="18" charset="0"/>
              </a:rPr>
              <a:t> Huffman</a:t>
            </a:r>
            <a:endParaRPr lang="vi-VN" sz="4800" b="1" dirty="0">
              <a:solidFill>
                <a:schemeClr val="bg1"/>
              </a:solidFill>
              <a:latin typeface="Cambria" pitchFamily="18" charset="0"/>
              <a:ea typeface="Cambria" pitchFamily="18" charset="0"/>
            </a:endParaRPr>
          </a:p>
        </p:txBody>
      </p:sp>
      <p:sp>
        <p:nvSpPr>
          <p:cNvPr id="5" name="TextBox 4"/>
          <p:cNvSpPr txBox="1"/>
          <p:nvPr/>
        </p:nvSpPr>
        <p:spPr>
          <a:xfrm>
            <a:off x="1594021" y="1383957"/>
            <a:ext cx="8526163" cy="646331"/>
          </a:xfrm>
          <a:prstGeom prst="rect">
            <a:avLst/>
          </a:prstGeom>
          <a:noFill/>
        </p:spPr>
        <p:txBody>
          <a:bodyPr wrap="square" rtlCol="0">
            <a:spAutoFit/>
          </a:bodyPr>
          <a:lstStyle/>
          <a:p>
            <a:r>
              <a:rPr lang="en-US" dirty="0">
                <a:solidFill>
                  <a:schemeClr val="bg1"/>
                </a:solidFill>
                <a:latin typeface="Cambria" pitchFamily="18" charset="0"/>
                <a:ea typeface="Cambria" pitchFamily="18" charset="0"/>
              </a:rPr>
              <a:t>Ta </a:t>
            </a:r>
            <a:r>
              <a:rPr lang="en-US" dirty="0" err="1">
                <a:solidFill>
                  <a:schemeClr val="bg1"/>
                </a:solidFill>
                <a:latin typeface="Cambria" pitchFamily="18" charset="0"/>
                <a:ea typeface="Cambria" pitchFamily="18" charset="0"/>
              </a:rPr>
              <a:t>tạo</a:t>
            </a:r>
            <a:r>
              <a:rPr lang="en-US" dirty="0">
                <a:solidFill>
                  <a:schemeClr val="bg1"/>
                </a:solidFill>
                <a:latin typeface="Cambria" pitchFamily="18" charset="0"/>
                <a:ea typeface="Cambria" pitchFamily="18" charset="0"/>
              </a:rPr>
              <a:t> node </a:t>
            </a:r>
            <a:r>
              <a:rPr lang="en-US" dirty="0" err="1">
                <a:solidFill>
                  <a:schemeClr val="bg1"/>
                </a:solidFill>
                <a:latin typeface="Cambria" pitchFamily="18" charset="0"/>
                <a:ea typeface="Cambria" pitchFamily="18" charset="0"/>
              </a:rPr>
              <a:t>mới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tham</a:t>
            </a:r>
            <a:r>
              <a:rPr lang="en-US" dirty="0">
                <a:solidFill>
                  <a:schemeClr val="bg1"/>
                </a:solidFill>
                <a:latin typeface="Cambria" pitchFamily="18" charset="0"/>
                <a:ea typeface="Cambria" pitchFamily="18" charset="0"/>
              </a:rPr>
              <a:t> lam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hai</a:t>
            </a:r>
            <a:r>
              <a:rPr lang="en-US" dirty="0">
                <a:solidFill>
                  <a:schemeClr val="bg1"/>
                </a:solidFill>
                <a:latin typeface="Cambria" pitchFamily="18" charset="0"/>
                <a:ea typeface="Cambria" pitchFamily="18" charset="0"/>
              </a:rPr>
              <a:t> node </a:t>
            </a:r>
            <a:r>
              <a:rPr lang="en-US" dirty="0" err="1">
                <a:solidFill>
                  <a:schemeClr val="bg1"/>
                </a:solidFill>
                <a:latin typeface="Cambria" pitchFamily="18" charset="0"/>
                <a:ea typeface="Cambria" pitchFamily="18" charset="0"/>
              </a:rPr>
              <a:t>đầu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tiên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vào</a:t>
            </a:r>
            <a:r>
              <a:rPr lang="en-US" dirty="0">
                <a:solidFill>
                  <a:schemeClr val="bg1"/>
                </a:solidFill>
                <a:latin typeface="Cambria" pitchFamily="18" charset="0"/>
                <a:ea typeface="Cambria" pitchFamily="18" charset="0"/>
              </a:rPr>
              <a:t> node </a:t>
            </a:r>
            <a:r>
              <a:rPr lang="en-US" dirty="0" err="1">
                <a:solidFill>
                  <a:schemeClr val="bg1"/>
                </a:solidFill>
                <a:latin typeface="Cambria" pitchFamily="18" charset="0"/>
                <a:ea typeface="Cambria" pitchFamily="18" charset="0"/>
              </a:rPr>
              <a:t>mới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trị</a:t>
            </a:r>
            <a:r>
              <a:rPr lang="en-US" dirty="0">
                <a:solidFill>
                  <a:schemeClr val="bg1"/>
                </a:solidFill>
                <a:latin typeface="Cambria" pitchFamily="18" charset="0"/>
                <a:ea typeface="Cambria" pitchFamily="18" charset="0"/>
              </a:rPr>
              <a:t> node </a:t>
            </a:r>
            <a:r>
              <a:rPr lang="en-US" dirty="0" err="1">
                <a:solidFill>
                  <a:schemeClr val="bg1"/>
                </a:solidFill>
                <a:latin typeface="Cambria" pitchFamily="18" charset="0"/>
                <a:ea typeface="Cambria" pitchFamily="18" charset="0"/>
              </a:rPr>
              <a:t>mới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bằng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tổng</a:t>
            </a:r>
            <a:r>
              <a:rPr lang="en-US" dirty="0">
                <a:solidFill>
                  <a:schemeClr val="bg1"/>
                </a:solidFill>
                <a:latin typeface="Cambria" pitchFamily="18" charset="0"/>
                <a:ea typeface="Cambria" pitchFamily="18" charset="0"/>
              </a:rPr>
              <a:t> 2 </a:t>
            </a:r>
            <a:r>
              <a:rPr lang="en-US" dirty="0" err="1">
                <a:solidFill>
                  <a:schemeClr val="bg1"/>
                </a:solidFill>
                <a:latin typeface="Cambria" pitchFamily="18" charset="0"/>
                <a:ea typeface="Cambria" pitchFamily="18" charset="0"/>
              </a:rPr>
              <a:t>nút</a:t>
            </a:r>
            <a:r>
              <a:rPr lang="en-US" dirty="0">
                <a:solidFill>
                  <a:schemeClr val="bg1"/>
                </a:solidFill>
                <a:latin typeface="Cambria" pitchFamily="18" charset="0"/>
                <a:ea typeface="Cambria" pitchFamily="18" charset="0"/>
              </a:rPr>
              <a:t> con</a:t>
            </a:r>
            <a:r>
              <a:rPr lang="en-US" dirty="0"/>
              <a:t>.</a:t>
            </a:r>
            <a:endParaRPr lang="vi-VN" dirty="0"/>
          </a:p>
        </p:txBody>
      </p:sp>
      <p:pic>
        <p:nvPicPr>
          <p:cNvPr id="6" name="Picture 5" descr="nút hái"/>
          <p:cNvPicPr/>
          <p:nvPr/>
        </p:nvPicPr>
        <p:blipFill>
          <a:blip r:embed="rId2">
            <a:extLst>
              <a:ext uri="{28A0092B-C50C-407E-A947-70E740481C1C}">
                <a14:useLocalDpi xmlns:a14="http://schemas.microsoft.com/office/drawing/2010/main" val="0"/>
              </a:ext>
            </a:extLst>
          </a:blip>
          <a:srcRect/>
          <a:stretch>
            <a:fillRect/>
          </a:stretch>
        </p:blipFill>
        <p:spPr bwMode="auto">
          <a:xfrm>
            <a:off x="3169507" y="2281769"/>
            <a:ext cx="5943600" cy="1478915"/>
          </a:xfrm>
          <a:prstGeom prst="rect">
            <a:avLst/>
          </a:prstGeom>
          <a:noFill/>
          <a:ln>
            <a:noFill/>
          </a:ln>
        </p:spPr>
      </p:pic>
      <p:sp>
        <p:nvSpPr>
          <p:cNvPr id="7" name="TextBox 6"/>
          <p:cNvSpPr txBox="1"/>
          <p:nvPr/>
        </p:nvSpPr>
        <p:spPr>
          <a:xfrm>
            <a:off x="1705232" y="4053016"/>
            <a:ext cx="8414952" cy="369332"/>
          </a:xfrm>
          <a:prstGeom prst="rect">
            <a:avLst/>
          </a:prstGeom>
          <a:noFill/>
        </p:spPr>
        <p:txBody>
          <a:bodyPr wrap="square" rtlCol="0">
            <a:spAutoFit/>
          </a:bodyPr>
          <a:lstStyle/>
          <a:p>
            <a:r>
              <a:rPr lang="en-US" dirty="0">
                <a:solidFill>
                  <a:schemeClr val="bg1"/>
                </a:solidFill>
                <a:latin typeface="Cambria" pitchFamily="18" charset="0"/>
                <a:ea typeface="Cambria" pitchFamily="18" charset="0"/>
              </a:rPr>
              <a:t>Ta </a:t>
            </a:r>
            <a:r>
              <a:rPr lang="en-US" dirty="0" err="1">
                <a:solidFill>
                  <a:schemeClr val="bg1"/>
                </a:solidFill>
                <a:latin typeface="Cambria" pitchFamily="18" charset="0"/>
                <a:ea typeface="Cambria" pitchFamily="18" charset="0"/>
              </a:rPr>
              <a:t>sắp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xếp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nút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theo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trị</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lặp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quá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trình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hai</a:t>
            </a:r>
            <a:r>
              <a:rPr lang="en-US" dirty="0">
                <a:solidFill>
                  <a:schemeClr val="bg1"/>
                </a:solidFill>
                <a:latin typeface="Cambria" pitchFamily="18" charset="0"/>
                <a:ea typeface="Cambria" pitchFamily="18" charset="0"/>
              </a:rPr>
              <a:t> node </a:t>
            </a:r>
            <a:r>
              <a:rPr lang="en-US" dirty="0" err="1">
                <a:solidFill>
                  <a:schemeClr val="bg1"/>
                </a:solidFill>
                <a:latin typeface="Cambria" pitchFamily="18" charset="0"/>
                <a:ea typeface="Cambria" pitchFamily="18" charset="0"/>
              </a:rPr>
              <a:t>đầu</a:t>
            </a:r>
            <a:r>
              <a:rPr lang="en-US" dirty="0">
                <a:solidFill>
                  <a:schemeClr val="bg1"/>
                </a:solidFill>
                <a:latin typeface="Cambria" pitchFamily="18" charset="0"/>
                <a:ea typeface="Cambria" pitchFamily="18" charset="0"/>
              </a:rPr>
              <a:t>.</a:t>
            </a:r>
            <a:endParaRPr lang="vi-VN" dirty="0">
              <a:solidFill>
                <a:schemeClr val="bg1"/>
              </a:solidFill>
              <a:latin typeface="Cambria" pitchFamily="18" charset="0"/>
              <a:ea typeface="Cambria" pitchFamily="18" charset="0"/>
            </a:endParaRPr>
          </a:p>
        </p:txBody>
      </p:sp>
      <p:pic>
        <p:nvPicPr>
          <p:cNvPr id="8" name="Picture 7" descr="thuật toán huffman bước khôn ngoan"/>
          <p:cNvPicPr/>
          <p:nvPr/>
        </p:nvPicPr>
        <p:blipFill>
          <a:blip r:embed="rId3">
            <a:extLst>
              <a:ext uri="{28A0092B-C50C-407E-A947-70E740481C1C}">
                <a14:useLocalDpi xmlns:a14="http://schemas.microsoft.com/office/drawing/2010/main" val="0"/>
              </a:ext>
            </a:extLst>
          </a:blip>
          <a:srcRect/>
          <a:stretch>
            <a:fillRect/>
          </a:stretch>
        </p:blipFill>
        <p:spPr bwMode="auto">
          <a:xfrm>
            <a:off x="3169507" y="4823022"/>
            <a:ext cx="5943600" cy="1289685"/>
          </a:xfrm>
          <a:prstGeom prst="rect">
            <a:avLst/>
          </a:prstGeom>
          <a:noFill/>
          <a:ln>
            <a:noFill/>
          </a:ln>
        </p:spPr>
      </p:pic>
    </p:spTree>
    <p:extLst>
      <p:ext uri="{BB962C8B-B14F-4D97-AF65-F5344CB8AC3E}">
        <p14:creationId xmlns:p14="http://schemas.microsoft.com/office/powerpoint/2010/main" val="30338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250"/>
                                        <p:tgtEl>
                                          <p:spTgt spid="7"/>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79373" y="296561"/>
            <a:ext cx="8933935" cy="830997"/>
          </a:xfrm>
          <a:prstGeom prst="rect">
            <a:avLst/>
          </a:prstGeom>
          <a:noFill/>
        </p:spPr>
        <p:txBody>
          <a:bodyPr wrap="square" rtlCol="0">
            <a:spAutoFit/>
          </a:bodyPr>
          <a:lstStyle/>
          <a:p>
            <a:r>
              <a:rPr lang="en-US" sz="4800" b="1" dirty="0">
                <a:solidFill>
                  <a:schemeClr val="bg1"/>
                </a:solidFill>
                <a:latin typeface="Cambria" pitchFamily="18" charset="0"/>
                <a:ea typeface="Cambria" pitchFamily="18" charset="0"/>
              </a:rPr>
              <a:t>4.2.1. </a:t>
            </a:r>
            <a:r>
              <a:rPr lang="en-US" sz="4800" b="1" dirty="0" err="1">
                <a:solidFill>
                  <a:schemeClr val="bg1"/>
                </a:solidFill>
                <a:latin typeface="Cambria" pitchFamily="18" charset="0"/>
                <a:ea typeface="Cambria" pitchFamily="18" charset="0"/>
              </a:rPr>
              <a:t>Xây</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dựng</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cây</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nhị</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phân</a:t>
            </a:r>
            <a:endParaRPr lang="vi-VN" sz="4800" b="1" dirty="0">
              <a:solidFill>
                <a:schemeClr val="bg1"/>
              </a:solidFill>
              <a:latin typeface="Cambria" pitchFamily="18" charset="0"/>
              <a:ea typeface="Cambria" pitchFamily="18" charset="0"/>
            </a:endParaRPr>
          </a:p>
        </p:txBody>
      </p:sp>
      <p:sp>
        <p:nvSpPr>
          <p:cNvPr id="5" name="TextBox 4"/>
          <p:cNvSpPr txBox="1"/>
          <p:nvPr/>
        </p:nvSpPr>
        <p:spPr>
          <a:xfrm>
            <a:off x="1779373" y="1297459"/>
            <a:ext cx="7784756" cy="369332"/>
          </a:xfrm>
          <a:prstGeom prst="rect">
            <a:avLst/>
          </a:prstGeom>
          <a:noFill/>
        </p:spPr>
        <p:txBody>
          <a:bodyPr wrap="square" rtlCol="0">
            <a:spAutoFit/>
          </a:bodyPr>
          <a:lstStyle/>
          <a:p>
            <a:r>
              <a:rPr lang="en-US" dirty="0">
                <a:solidFill>
                  <a:schemeClr val="bg1"/>
                </a:solidFill>
                <a:latin typeface="Cambria" pitchFamily="18" charset="0"/>
                <a:ea typeface="Cambria" pitchFamily="18" charset="0"/>
              </a:rPr>
              <a:t>Theo </a:t>
            </a:r>
            <a:r>
              <a:rPr lang="en-US" dirty="0" err="1">
                <a:solidFill>
                  <a:schemeClr val="bg1"/>
                </a:solidFill>
                <a:latin typeface="Cambria" pitchFamily="18" charset="0"/>
                <a:ea typeface="Cambria" pitchFamily="18" charset="0"/>
              </a:rPr>
              <a:t>cách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này</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cây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huffman</a:t>
            </a:r>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p:txBody>
      </p:sp>
      <p:pic>
        <p:nvPicPr>
          <p:cNvPr id="6" name="Picture 5" descr="thuật toán huffman bước khôn ngoan"/>
          <p:cNvPicPr/>
          <p:nvPr/>
        </p:nvPicPr>
        <p:blipFill>
          <a:blip r:embed="rId2">
            <a:extLst>
              <a:ext uri="{28A0092B-C50C-407E-A947-70E740481C1C}">
                <a14:useLocalDpi xmlns:a14="http://schemas.microsoft.com/office/drawing/2010/main" val="0"/>
              </a:ext>
            </a:extLst>
          </a:blip>
          <a:srcRect/>
          <a:stretch>
            <a:fillRect/>
          </a:stretch>
        </p:blipFill>
        <p:spPr bwMode="auto">
          <a:xfrm>
            <a:off x="426845" y="1827573"/>
            <a:ext cx="5920945" cy="2873634"/>
          </a:xfrm>
          <a:prstGeom prst="rect">
            <a:avLst/>
          </a:prstGeom>
          <a:noFill/>
          <a:ln>
            <a:noFill/>
          </a:ln>
        </p:spPr>
      </p:pic>
      <p:sp>
        <p:nvSpPr>
          <p:cNvPr id="2" name="Rectangle 1"/>
          <p:cNvSpPr/>
          <p:nvPr/>
        </p:nvSpPr>
        <p:spPr>
          <a:xfrm>
            <a:off x="6808305" y="1320291"/>
            <a:ext cx="5267739" cy="2677656"/>
          </a:xfrm>
          <a:prstGeom prst="rect">
            <a:avLst/>
          </a:prstGeom>
        </p:spPr>
        <p:txBody>
          <a:bodyPr wrap="square">
            <a:spAutoFit/>
          </a:bodyPr>
          <a:lstStyle/>
          <a:p>
            <a:pPr lvl="0"/>
            <a:r>
              <a:rPr lang="en-US" sz="2800" dirty="0" err="1">
                <a:solidFill>
                  <a:srgbClr val="FFFFFF"/>
                </a:solidFill>
              </a:rPr>
              <a:t>Sau</a:t>
            </a:r>
            <a:r>
              <a:rPr lang="en-US" sz="2800" dirty="0">
                <a:solidFill>
                  <a:srgbClr val="FFFFFF"/>
                </a:solidFill>
              </a:rPr>
              <a:t> </a:t>
            </a:r>
            <a:r>
              <a:rPr lang="en-US" sz="2800" dirty="0" err="1">
                <a:solidFill>
                  <a:srgbClr val="FFFFFF"/>
                </a:solidFill>
              </a:rPr>
              <a:t>khi</a:t>
            </a:r>
            <a:r>
              <a:rPr lang="en-US" sz="2800" dirty="0">
                <a:solidFill>
                  <a:srgbClr val="FFFFFF"/>
                </a:solidFill>
              </a:rPr>
              <a:t> </a:t>
            </a:r>
            <a:r>
              <a:rPr lang="en-US" sz="2800" dirty="0" err="1">
                <a:solidFill>
                  <a:srgbClr val="FFFFFF"/>
                </a:solidFill>
              </a:rPr>
              <a:t>có</a:t>
            </a:r>
            <a:r>
              <a:rPr lang="en-US" sz="2800" dirty="0">
                <a:solidFill>
                  <a:srgbClr val="FFFFFF"/>
                </a:solidFill>
              </a:rPr>
              <a:t> </a:t>
            </a:r>
            <a:r>
              <a:rPr lang="en-US" sz="2800" dirty="0" err="1">
                <a:solidFill>
                  <a:srgbClr val="FFFFFF"/>
                </a:solidFill>
              </a:rPr>
              <a:t>cây</a:t>
            </a:r>
            <a:r>
              <a:rPr lang="en-US" sz="2800" dirty="0">
                <a:solidFill>
                  <a:srgbClr val="FFFFFF"/>
                </a:solidFill>
              </a:rPr>
              <a:t> Huffman, </a:t>
            </a:r>
            <a:r>
              <a:rPr lang="en-US" sz="2800" dirty="0" err="1">
                <a:solidFill>
                  <a:srgbClr val="FFFFFF"/>
                </a:solidFill>
              </a:rPr>
              <a:t>để</a:t>
            </a:r>
            <a:r>
              <a:rPr lang="en-US" sz="2800" dirty="0">
                <a:solidFill>
                  <a:srgbClr val="FFFFFF"/>
                </a:solidFill>
              </a:rPr>
              <a:t> </a:t>
            </a:r>
            <a:r>
              <a:rPr lang="en-US" sz="2800" dirty="0" err="1">
                <a:solidFill>
                  <a:srgbClr val="FFFFFF"/>
                </a:solidFill>
              </a:rPr>
              <a:t>thực</a:t>
            </a:r>
            <a:r>
              <a:rPr lang="en-US" sz="2800" dirty="0">
                <a:solidFill>
                  <a:srgbClr val="FFFFFF"/>
                </a:solidFill>
              </a:rPr>
              <a:t> </a:t>
            </a:r>
            <a:r>
              <a:rPr lang="en-US" sz="2800" dirty="0" err="1">
                <a:solidFill>
                  <a:srgbClr val="FFFFFF"/>
                </a:solidFill>
              </a:rPr>
              <a:t>hiện</a:t>
            </a:r>
            <a:r>
              <a:rPr lang="en-US" sz="2800" dirty="0">
                <a:solidFill>
                  <a:srgbClr val="FFFFFF"/>
                </a:solidFill>
              </a:rPr>
              <a:t> </a:t>
            </a:r>
            <a:r>
              <a:rPr lang="en-US" sz="2800" dirty="0" err="1">
                <a:solidFill>
                  <a:srgbClr val="FFFFFF"/>
                </a:solidFill>
              </a:rPr>
              <a:t>việc</a:t>
            </a:r>
            <a:r>
              <a:rPr lang="en-US" sz="2800" dirty="0">
                <a:solidFill>
                  <a:srgbClr val="FFFFFF"/>
                </a:solidFill>
              </a:rPr>
              <a:t> </a:t>
            </a:r>
            <a:r>
              <a:rPr lang="en-US" sz="2800" dirty="0" err="1">
                <a:solidFill>
                  <a:srgbClr val="FFFFFF"/>
                </a:solidFill>
              </a:rPr>
              <a:t>mã</a:t>
            </a:r>
            <a:r>
              <a:rPr lang="en-US" sz="2800" dirty="0">
                <a:solidFill>
                  <a:srgbClr val="FFFFFF"/>
                </a:solidFill>
              </a:rPr>
              <a:t> </a:t>
            </a:r>
            <a:r>
              <a:rPr lang="en-US" sz="2800" dirty="0" err="1">
                <a:solidFill>
                  <a:srgbClr val="FFFFFF"/>
                </a:solidFill>
              </a:rPr>
              <a:t>hóa</a:t>
            </a:r>
            <a:r>
              <a:rPr lang="en-US" sz="2800" dirty="0">
                <a:solidFill>
                  <a:srgbClr val="FFFFFF"/>
                </a:solidFill>
              </a:rPr>
              <a:t> </a:t>
            </a:r>
            <a:r>
              <a:rPr lang="en-US" sz="2800" dirty="0" err="1">
                <a:solidFill>
                  <a:srgbClr val="FFFFFF"/>
                </a:solidFill>
              </a:rPr>
              <a:t>chúng</a:t>
            </a:r>
            <a:r>
              <a:rPr lang="en-US" sz="2800" dirty="0">
                <a:solidFill>
                  <a:srgbClr val="FFFFFF"/>
                </a:solidFill>
              </a:rPr>
              <a:t> ta </a:t>
            </a:r>
            <a:r>
              <a:rPr lang="en-US" sz="2800" dirty="0" err="1">
                <a:solidFill>
                  <a:srgbClr val="FFFFFF"/>
                </a:solidFill>
              </a:rPr>
              <a:t>cần</a:t>
            </a:r>
            <a:r>
              <a:rPr lang="en-US" sz="2800" dirty="0">
                <a:solidFill>
                  <a:srgbClr val="FFFFFF"/>
                </a:solidFill>
              </a:rPr>
              <a:t>:</a:t>
            </a:r>
          </a:p>
          <a:p>
            <a:pPr lvl="0"/>
            <a:r>
              <a:rPr lang="vi-VN" sz="2800" dirty="0">
                <a:solidFill>
                  <a:srgbClr val="FFFFFF"/>
                </a:solidFill>
                <a:latin typeface="Calibri" pitchFamily="34" charset="0"/>
                <a:cs typeface="Calibri" pitchFamily="34" charset="0"/>
              </a:rPr>
              <a:t>Duyệt cây để sinh ra bảng ánh xạ</a:t>
            </a:r>
            <a:r>
              <a:rPr lang="en-US" sz="2800" dirty="0">
                <a:solidFill>
                  <a:srgbClr val="FFFFFF"/>
                </a:solidFill>
                <a:latin typeface="Calibri" pitchFamily="34" charset="0"/>
                <a:cs typeface="Calibri" pitchFamily="34" charset="0"/>
              </a:rPr>
              <a:t>.</a:t>
            </a:r>
          </a:p>
          <a:p>
            <a:pPr lvl="0"/>
            <a:r>
              <a:rPr lang="vi-VN" sz="2800" dirty="0">
                <a:solidFill>
                  <a:srgbClr val="FFFFFF"/>
                </a:solidFill>
                <a:latin typeface="Calibri" pitchFamily="34" charset="0"/>
                <a:cs typeface="Calibri" pitchFamily="34" charset="0"/>
              </a:rPr>
              <a:t>Biến đổi các kí tự trong chuỗi ban đầu sang biểu diễn nhị phân dựa trên kết quả </a:t>
            </a:r>
            <a:r>
              <a:rPr lang="en-US" sz="2800" dirty="0" err="1">
                <a:solidFill>
                  <a:srgbClr val="FFFFFF"/>
                </a:solidFill>
                <a:latin typeface="Calibri" pitchFamily="34" charset="0"/>
                <a:cs typeface="Calibri" pitchFamily="34" charset="0"/>
              </a:rPr>
              <a:t>sau</a:t>
            </a:r>
            <a:r>
              <a:rPr lang="en-US" sz="2800" dirty="0">
                <a:solidFill>
                  <a:srgbClr val="FFFFFF"/>
                </a:solidFill>
                <a:latin typeface="Calibri" pitchFamily="34" charset="0"/>
                <a:cs typeface="Calibri" pitchFamily="34" charset="0"/>
              </a:rPr>
              <a:t> </a:t>
            </a:r>
            <a:r>
              <a:rPr lang="en-US" sz="2800" dirty="0" err="1">
                <a:solidFill>
                  <a:srgbClr val="FFFFFF"/>
                </a:solidFill>
                <a:latin typeface="Calibri" pitchFamily="34" charset="0"/>
                <a:cs typeface="Calibri" pitchFamily="34" charset="0"/>
              </a:rPr>
              <a:t>khi</a:t>
            </a:r>
            <a:r>
              <a:rPr lang="en-US" sz="2800" dirty="0">
                <a:solidFill>
                  <a:srgbClr val="FFFFFF"/>
                </a:solidFill>
                <a:latin typeface="Calibri" pitchFamily="34" charset="0"/>
                <a:cs typeface="Calibri" pitchFamily="34" charset="0"/>
              </a:rPr>
              <a:t> </a:t>
            </a:r>
            <a:r>
              <a:rPr lang="en-US" sz="2800" dirty="0" err="1">
                <a:solidFill>
                  <a:srgbClr val="FFFFFF"/>
                </a:solidFill>
                <a:latin typeface="Calibri" pitchFamily="34" charset="0"/>
                <a:cs typeface="Calibri" pitchFamily="34" charset="0"/>
              </a:rPr>
              <a:t>duyệt</a:t>
            </a:r>
            <a:r>
              <a:rPr lang="en-US" sz="2800" dirty="0">
                <a:solidFill>
                  <a:srgbClr val="FFFFFF"/>
                </a:solidFill>
                <a:latin typeface="Calibri" pitchFamily="34" charset="0"/>
                <a:cs typeface="Calibri" pitchFamily="34" charset="0"/>
              </a:rPr>
              <a:t> </a:t>
            </a:r>
            <a:r>
              <a:rPr lang="en-US" sz="2800" dirty="0" err="1">
                <a:solidFill>
                  <a:srgbClr val="FFFFFF"/>
                </a:solidFill>
                <a:latin typeface="Calibri" pitchFamily="34" charset="0"/>
                <a:cs typeface="Calibri" pitchFamily="34" charset="0"/>
              </a:rPr>
              <a:t>cây</a:t>
            </a:r>
            <a:r>
              <a:rPr lang="en-US" sz="2800" dirty="0">
                <a:solidFill>
                  <a:srgbClr val="FFFFFF"/>
                </a:solidFill>
                <a:latin typeface="Calibri" pitchFamily="34" charset="0"/>
                <a:cs typeface="Calibri" pitchFamily="34" charset="0"/>
              </a:rPr>
              <a:t>.</a:t>
            </a:r>
            <a:endParaRPr lang="vi-VN" sz="2800" dirty="0">
              <a:solidFill>
                <a:srgbClr val="FFFFFF"/>
              </a:solidFill>
              <a:latin typeface="Calibri" pitchFamily="34" charset="0"/>
              <a:cs typeface="Calibri" pitchFamily="34" charset="0"/>
            </a:endParaRPr>
          </a:p>
        </p:txBody>
      </p:sp>
    </p:spTree>
    <p:extLst>
      <p:ext uri="{BB962C8B-B14F-4D97-AF65-F5344CB8AC3E}">
        <p14:creationId xmlns:p14="http://schemas.microsoft.com/office/powerpoint/2010/main" val="343176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5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27653" y="247135"/>
            <a:ext cx="8254314"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4.2.2. </a:t>
            </a:r>
            <a:r>
              <a:rPr lang="en-US" sz="4800" b="1" dirty="0" err="1">
                <a:solidFill>
                  <a:schemeClr val="bg1"/>
                </a:solidFill>
                <a:latin typeface="Cambria" pitchFamily="18" charset="0"/>
                <a:ea typeface="Cambria" pitchFamily="18" charset="0"/>
              </a:rPr>
              <a:t>Giải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mã</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và</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mã</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hóa</a:t>
            </a:r>
            <a:endParaRPr lang="vi-VN" sz="4800" b="1" dirty="0">
              <a:solidFill>
                <a:schemeClr val="bg1"/>
              </a:solidFill>
              <a:latin typeface="Cambria" pitchFamily="18" charset="0"/>
              <a:ea typeface="Cambria" pitchFamily="18" charset="0"/>
            </a:endParaRPr>
          </a:p>
        </p:txBody>
      </p:sp>
      <p:sp>
        <p:nvSpPr>
          <p:cNvPr id="5" name="TextBox 4"/>
          <p:cNvSpPr txBox="1"/>
          <p:nvPr/>
        </p:nvSpPr>
        <p:spPr>
          <a:xfrm>
            <a:off x="932664" y="2575417"/>
            <a:ext cx="5696735" cy="3570208"/>
          </a:xfrm>
          <a:prstGeom prst="rect">
            <a:avLst/>
          </a:prstGeom>
          <a:noFill/>
        </p:spPr>
        <p:txBody>
          <a:bodyPr wrap="square" rtlCol="0">
            <a:spAutoFit/>
          </a:bodyPr>
          <a:lstStyle/>
          <a:p>
            <a:r>
              <a:rPr lang="en-US" sz="2800" b="1" dirty="0" err="1">
                <a:solidFill>
                  <a:schemeClr val="bg1"/>
                </a:solidFill>
                <a:latin typeface="Cambria" pitchFamily="18" charset="0"/>
                <a:ea typeface="Cambria" pitchFamily="18" charset="0"/>
              </a:rPr>
              <a:t>Giải</a:t>
            </a:r>
            <a:r>
              <a:rPr lang="en-US" sz="2800" b="1" dirty="0">
                <a:solidFill>
                  <a:schemeClr val="bg1"/>
                </a:solidFill>
                <a:latin typeface="Cambria" pitchFamily="18" charset="0"/>
                <a:ea typeface="Cambria" pitchFamily="18" charset="0"/>
              </a:rPr>
              <a:t> </a:t>
            </a:r>
            <a:r>
              <a:rPr lang="en-US" sz="2800" b="1" dirty="0" err="1">
                <a:solidFill>
                  <a:schemeClr val="bg1"/>
                </a:solidFill>
                <a:latin typeface="Cambria" pitchFamily="18" charset="0"/>
                <a:ea typeface="Cambria" pitchFamily="18" charset="0"/>
              </a:rPr>
              <a:t>mã</a:t>
            </a:r>
            <a:r>
              <a:rPr lang="en-US" sz="2800" b="1" dirty="0">
                <a:solidFill>
                  <a:schemeClr val="bg1"/>
                </a:solidFill>
                <a:latin typeface="Cambria" pitchFamily="18" charset="0"/>
                <a:ea typeface="Cambria" pitchFamily="18" charset="0"/>
              </a:rPr>
              <a:t>:</a:t>
            </a:r>
          </a:p>
          <a:p>
            <a:pPr algn="just"/>
            <a:endParaRPr lang="en-US"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duyệt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từ</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góc</a:t>
            </a:r>
            <a:r>
              <a:rPr lang="en-US" dirty="0">
                <a:solidFill>
                  <a:schemeClr val="bg1"/>
                </a:solidFill>
                <a:latin typeface="Cambria" pitchFamily="18" charset="0"/>
                <a:ea typeface="Cambria" pitchFamily="18" charset="0"/>
              </a:rPr>
              <a:t> di </a:t>
            </a:r>
            <a:r>
              <a:rPr lang="en-US" dirty="0" err="1">
                <a:solidFill>
                  <a:schemeClr val="bg1"/>
                </a:solidFill>
                <a:latin typeface="Cambria" pitchFamily="18" charset="0"/>
                <a:ea typeface="Cambria" pitchFamily="18" charset="0"/>
              </a:rPr>
              <a:t>chuyển</a:t>
            </a:r>
            <a:r>
              <a:rPr lang="en-US" dirty="0">
                <a:solidFill>
                  <a:schemeClr val="bg1"/>
                </a:solidFill>
                <a:latin typeface="Cambria" pitchFamily="18" charset="0"/>
                <a:ea typeface="Cambria" pitchFamily="18" charset="0"/>
              </a:rPr>
              <a:t> qua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nút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đến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p>
          <a:p>
            <a:pPr algn="just"/>
            <a:endParaRPr lang="vi-VN" dirty="0">
              <a:solidFill>
                <a:schemeClr val="bg1"/>
              </a:solidFill>
              <a:latin typeface="Cambria" pitchFamily="18" charset="0"/>
              <a:ea typeface="Cambria" pitchFamily="18" charset="0"/>
            </a:endParaRPr>
          </a:p>
          <a:p>
            <a:pPr algn="just"/>
            <a:r>
              <a:rPr lang="en-US" b="1" dirty="0" err="1">
                <a:solidFill>
                  <a:schemeClr val="bg1"/>
                </a:solidFill>
                <a:latin typeface="Cambria" pitchFamily="18" charset="0"/>
                <a:ea typeface="Cambria" pitchFamily="18" charset="0"/>
              </a:rPr>
              <a:t>Ví</a:t>
            </a:r>
            <a:r>
              <a:rPr lang="en-US" b="1" dirty="0">
                <a:solidFill>
                  <a:schemeClr val="bg1"/>
                </a:solidFill>
                <a:latin typeface="Cambria" pitchFamily="18" charset="0"/>
                <a:ea typeface="Cambria" pitchFamily="18" charset="0"/>
              </a:rPr>
              <a:t> </a:t>
            </a:r>
            <a:r>
              <a:rPr lang="en-US" b="1" dirty="0" err="1">
                <a:solidFill>
                  <a:schemeClr val="bg1"/>
                </a:solidFill>
                <a:latin typeface="Cambria" pitchFamily="18" charset="0"/>
                <a:ea typeface="Cambria" pitchFamily="18" charset="0"/>
              </a:rPr>
              <a:t>dụ</a:t>
            </a:r>
            <a:r>
              <a:rPr lang="en-US" b="1" dirty="0">
                <a:solidFill>
                  <a:schemeClr val="bg1"/>
                </a:solidFill>
                <a:latin typeface="Cambria" pitchFamily="18" charset="0"/>
                <a:ea typeface="Cambria" pitchFamily="18" charset="0"/>
              </a:rPr>
              <a:t> </a:t>
            </a:r>
            <a:r>
              <a:rPr lang="en-US" dirty="0">
                <a:solidFill>
                  <a:schemeClr val="bg1"/>
                </a:solidFill>
                <a:latin typeface="Cambria" pitchFamily="18" charset="0"/>
                <a:ea typeface="Cambria" pitchFamily="18" charset="0"/>
              </a:rPr>
              <a:t>: </a:t>
            </a:r>
          </a:p>
          <a:p>
            <a:pPr algn="just"/>
            <a:endParaRPr lang="en-US" dirty="0">
              <a:solidFill>
                <a:schemeClr val="bg1"/>
              </a:solidFill>
              <a:latin typeface="Cambria" pitchFamily="18" charset="0"/>
              <a:ea typeface="Cambria" pitchFamily="18" charset="0"/>
            </a:endParaRPr>
          </a:p>
          <a:p>
            <a:pPr marL="285750" indent="-285750" algn="just">
              <a:buFont typeface="Arial" charset="0"/>
              <a:buChar char="•"/>
            </a:pPr>
            <a:r>
              <a:rPr lang="en-US" dirty="0" err="1">
                <a:solidFill>
                  <a:schemeClr val="bg1"/>
                </a:solidFill>
                <a:latin typeface="Cambria" pitchFamily="18" charset="0"/>
                <a:ea typeface="Cambria" pitchFamily="18" charset="0"/>
              </a:rPr>
              <a:t>Với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 , ta </a:t>
            </a:r>
            <a:r>
              <a:rPr lang="en-US" dirty="0" err="1">
                <a:solidFill>
                  <a:schemeClr val="bg1"/>
                </a:solidFill>
                <a:latin typeface="Cambria" pitchFamily="18" charset="0"/>
                <a:ea typeface="Cambria" pitchFamily="18" charset="0"/>
              </a:rPr>
              <a:t>duyệt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từ</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gốc</a:t>
            </a:r>
            <a:r>
              <a:rPr lang="en-US" dirty="0">
                <a:solidFill>
                  <a:schemeClr val="bg1"/>
                </a:solidFill>
                <a:latin typeface="Cambria" pitchFamily="18" charset="0"/>
                <a:ea typeface="Cambria" pitchFamily="18" charset="0"/>
              </a:rPr>
              <a:t> sang </a:t>
            </a:r>
            <a:r>
              <a:rPr lang="en-US" dirty="0" err="1">
                <a:solidFill>
                  <a:schemeClr val="bg1"/>
                </a:solidFill>
                <a:latin typeface="Cambria" pitchFamily="18" charset="0"/>
                <a:ea typeface="Cambria" pitchFamily="18" charset="0"/>
              </a:rPr>
              <a:t>trái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Vì</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đầu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tiên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0 </a:t>
            </a:r>
            <a:r>
              <a:rPr lang="en-US" dirty="0" err="1">
                <a:solidFill>
                  <a:schemeClr val="bg1"/>
                </a:solidFill>
                <a:latin typeface="Cambria" pitchFamily="18" charset="0"/>
                <a:ea typeface="Cambria" pitchFamily="18" charset="0"/>
              </a:rPr>
              <a:t>nên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0.</a:t>
            </a:r>
          </a:p>
          <a:p>
            <a:pPr marL="285750" indent="-285750" algn="just">
              <a:buFont typeface="Arial" charset="0"/>
              <a:buChar char="•"/>
            </a:pPr>
            <a:r>
              <a:rPr lang="en-US" dirty="0" err="1">
                <a:solidFill>
                  <a:schemeClr val="bg1"/>
                </a:solidFill>
                <a:latin typeface="Cambria" pitchFamily="18" charset="0"/>
                <a:ea typeface="Cambria" pitchFamily="18" charset="0"/>
              </a:rPr>
              <a:t>Với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‘b’ ta </a:t>
            </a:r>
            <a:r>
              <a:rPr lang="en-US" dirty="0" err="1">
                <a:solidFill>
                  <a:schemeClr val="bg1"/>
                </a:solidFill>
                <a:latin typeface="Cambria" pitchFamily="18" charset="0"/>
                <a:ea typeface="Cambria" pitchFamily="18" charset="0"/>
              </a:rPr>
              <a:t>duyệt</a:t>
            </a:r>
            <a:r>
              <a:rPr lang="en-US" dirty="0">
                <a:solidFill>
                  <a:schemeClr val="bg1"/>
                </a:solidFill>
                <a:latin typeface="Cambria" pitchFamily="18" charset="0"/>
                <a:ea typeface="Cambria" pitchFamily="18" charset="0"/>
              </a:rPr>
              <a:t> sang </a:t>
            </a:r>
            <a:r>
              <a:rPr lang="en-US" dirty="0" err="1">
                <a:solidFill>
                  <a:schemeClr val="bg1"/>
                </a:solidFill>
                <a:latin typeface="Cambria" pitchFamily="18" charset="0"/>
                <a:ea typeface="Cambria" pitchFamily="18" charset="0"/>
              </a:rPr>
              <a:t>phải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đầu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tiên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1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2 </a:t>
            </a:r>
            <a:r>
              <a:rPr lang="en-US" dirty="0" err="1">
                <a:solidFill>
                  <a:schemeClr val="bg1"/>
                </a:solidFill>
                <a:latin typeface="Cambria" pitchFamily="18" charset="0"/>
                <a:ea typeface="Cambria" pitchFamily="18" charset="0"/>
              </a:rPr>
              <a:t>số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tiếp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theo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cũng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1 </a:t>
            </a:r>
            <a:r>
              <a:rPr lang="en-US" dirty="0" err="1">
                <a:solidFill>
                  <a:schemeClr val="bg1"/>
                </a:solidFill>
                <a:latin typeface="Cambria" pitchFamily="18" charset="0"/>
                <a:ea typeface="Cambria" pitchFamily="18" charset="0"/>
              </a:rPr>
              <a:t>nên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‘b’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111.</a:t>
            </a:r>
          </a:p>
          <a:p>
            <a:pPr marL="285750" indent="-285750" algn="just">
              <a:buFont typeface="Arial" charset="0"/>
              <a:buChar char="•"/>
            </a:pP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‘c’ </a:t>
            </a:r>
            <a:r>
              <a:rPr lang="en-US" dirty="0" err="1">
                <a:solidFill>
                  <a:schemeClr val="bg1"/>
                </a:solidFill>
                <a:latin typeface="Cambria" pitchFamily="18" charset="0"/>
                <a:ea typeface="Cambria" pitchFamily="18" charset="0"/>
              </a:rPr>
              <a:t>thì</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từ</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gốc</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duyệt</a:t>
            </a:r>
            <a:r>
              <a:rPr lang="en-US" dirty="0">
                <a:solidFill>
                  <a:schemeClr val="bg1"/>
                </a:solidFill>
                <a:latin typeface="Cambria" pitchFamily="18" charset="0"/>
                <a:ea typeface="Cambria" pitchFamily="18" charset="0"/>
              </a:rPr>
              <a:t> sang </a:t>
            </a:r>
            <a:r>
              <a:rPr lang="en-US" dirty="0" err="1">
                <a:solidFill>
                  <a:schemeClr val="bg1"/>
                </a:solidFill>
                <a:latin typeface="Cambria" pitchFamily="18" charset="0"/>
                <a:ea typeface="Cambria" pitchFamily="18" charset="0"/>
              </a:rPr>
              <a:t>phải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đến</a:t>
            </a:r>
            <a:r>
              <a:rPr lang="en-US" dirty="0">
                <a:solidFill>
                  <a:schemeClr val="bg1"/>
                </a:solidFill>
                <a:latin typeface="Cambria" pitchFamily="18" charset="0"/>
                <a:ea typeface="Cambria" pitchFamily="18" charset="0"/>
              </a:rPr>
              <a:t> node 35 </a:t>
            </a:r>
            <a:r>
              <a:rPr lang="en-US" dirty="0" err="1">
                <a:solidFill>
                  <a:schemeClr val="bg1"/>
                </a:solidFill>
                <a:latin typeface="Cambria" pitchFamily="18" charset="0"/>
                <a:ea typeface="Cambria" pitchFamily="18" charset="0"/>
              </a:rPr>
              <a:t>thì</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chuyển</a:t>
            </a:r>
            <a:r>
              <a:rPr lang="en-US" dirty="0">
                <a:solidFill>
                  <a:schemeClr val="bg1"/>
                </a:solidFill>
                <a:latin typeface="Cambria" pitchFamily="18" charset="0"/>
                <a:ea typeface="Cambria" pitchFamily="18" charset="0"/>
              </a:rPr>
              <a:t> qua </a:t>
            </a:r>
            <a:r>
              <a:rPr lang="en-US" dirty="0" err="1">
                <a:solidFill>
                  <a:schemeClr val="bg1"/>
                </a:solidFill>
                <a:latin typeface="Cambria" pitchFamily="18" charset="0"/>
                <a:ea typeface="Cambria" pitchFamily="18" charset="0"/>
              </a:rPr>
              <a:t>trái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Vậy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‘c’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1100.</a:t>
            </a:r>
            <a:endParaRPr lang="vi-VN" dirty="0">
              <a:solidFill>
                <a:schemeClr val="bg1"/>
              </a:solidFill>
              <a:latin typeface="Cambria" pitchFamily="18" charset="0"/>
              <a:ea typeface="Cambria" pitchFamily="18" charset="0"/>
            </a:endParaRPr>
          </a:p>
        </p:txBody>
      </p:sp>
      <p:sp>
        <p:nvSpPr>
          <p:cNvPr id="7" name="TextBox 6"/>
          <p:cNvSpPr txBox="1"/>
          <p:nvPr/>
        </p:nvSpPr>
        <p:spPr>
          <a:xfrm>
            <a:off x="8293098" y="2575417"/>
            <a:ext cx="3323967" cy="3293209"/>
          </a:xfrm>
          <a:prstGeom prst="rect">
            <a:avLst/>
          </a:prstGeom>
          <a:noFill/>
        </p:spPr>
        <p:txBody>
          <a:bodyPr wrap="square" rtlCol="0">
            <a:spAutoFit/>
          </a:bodyPr>
          <a:lstStyle/>
          <a:p>
            <a:r>
              <a:rPr lang="en-US" sz="2800" b="1" dirty="0" err="1">
                <a:solidFill>
                  <a:schemeClr val="bg1"/>
                </a:solidFill>
                <a:latin typeface="Cambria" pitchFamily="18" charset="0"/>
                <a:ea typeface="Cambria" pitchFamily="18" charset="0"/>
              </a:rPr>
              <a:t>Mã</a:t>
            </a:r>
            <a:r>
              <a:rPr lang="en-US" sz="2800" b="1" dirty="0">
                <a:solidFill>
                  <a:schemeClr val="bg1"/>
                </a:solidFill>
                <a:latin typeface="Cambria" pitchFamily="18" charset="0"/>
                <a:ea typeface="Cambria" pitchFamily="18" charset="0"/>
              </a:rPr>
              <a:t> </a:t>
            </a:r>
            <a:r>
              <a:rPr lang="en-US" sz="2800" b="1" dirty="0" err="1">
                <a:solidFill>
                  <a:schemeClr val="bg1"/>
                </a:solidFill>
                <a:latin typeface="Cambria" pitchFamily="18" charset="0"/>
                <a:ea typeface="Cambria" pitchFamily="18" charset="0"/>
              </a:rPr>
              <a:t>hóa</a:t>
            </a:r>
            <a:r>
              <a:rPr lang="en-US" sz="2800" b="1" dirty="0">
                <a:solidFill>
                  <a:schemeClr val="bg1"/>
                </a:solidFill>
                <a:latin typeface="Cambria" pitchFamily="18" charset="0"/>
                <a:ea typeface="Cambria" pitchFamily="18" charset="0"/>
              </a:rPr>
              <a:t>:</a:t>
            </a:r>
          </a:p>
          <a:p>
            <a:endParaRPr lang="en-US" b="1"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chỉ</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cần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ghép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a:t>
            </a:r>
          </a:p>
          <a:p>
            <a:pPr algn="just"/>
            <a:endParaRPr lang="en-US" dirty="0">
              <a:solidFill>
                <a:schemeClr val="bg1"/>
              </a:solidFill>
              <a:latin typeface="Cambria" pitchFamily="18" charset="0"/>
              <a:ea typeface="Cambria" pitchFamily="18" charset="0"/>
            </a:endParaRPr>
          </a:p>
          <a:p>
            <a:pPr algn="just"/>
            <a:r>
              <a:rPr lang="en-US" b="1" dirty="0" err="1">
                <a:solidFill>
                  <a:schemeClr val="bg1"/>
                </a:solidFill>
                <a:latin typeface="Cambria" pitchFamily="18" charset="0"/>
                <a:ea typeface="Cambria" pitchFamily="18" charset="0"/>
              </a:rPr>
              <a:t>Ví</a:t>
            </a:r>
            <a:r>
              <a:rPr lang="en-US" b="1" dirty="0">
                <a:solidFill>
                  <a:schemeClr val="bg1"/>
                </a:solidFill>
                <a:latin typeface="Cambria" pitchFamily="18" charset="0"/>
                <a:ea typeface="Cambria" pitchFamily="18" charset="0"/>
              </a:rPr>
              <a:t> </a:t>
            </a:r>
            <a:r>
              <a:rPr lang="en-US" b="1" dirty="0" err="1">
                <a:solidFill>
                  <a:schemeClr val="bg1"/>
                </a:solidFill>
                <a:latin typeface="Cambria" pitchFamily="18" charset="0"/>
                <a:ea typeface="Cambria" pitchFamily="18" charset="0"/>
              </a:rPr>
              <a:t>dụ</a:t>
            </a:r>
            <a:r>
              <a:rPr lang="en-US" b="1" dirty="0">
                <a:solidFill>
                  <a:schemeClr val="bg1"/>
                </a:solidFill>
                <a:latin typeface="Cambria" pitchFamily="18" charset="0"/>
                <a:ea typeface="Cambria" pitchFamily="18" charset="0"/>
              </a:rPr>
              <a:t>: </a:t>
            </a:r>
          </a:p>
          <a:p>
            <a:pPr algn="just"/>
            <a:endParaRPr lang="en-US"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abc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sẽ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chỉ</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ghép</a:t>
            </a:r>
            <a:r>
              <a:rPr lang="en-US" dirty="0">
                <a:solidFill>
                  <a:schemeClr val="bg1"/>
                </a:solidFill>
                <a:latin typeface="Cambria" pitchFamily="18" charset="0"/>
                <a:ea typeface="Cambria" pitchFamily="18" charset="0"/>
              </a:rPr>
              <a:t> 0, 111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1100 </a:t>
            </a:r>
            <a:r>
              <a:rPr lang="en-US" dirty="0" err="1">
                <a:solidFill>
                  <a:schemeClr val="bg1"/>
                </a:solidFill>
                <a:latin typeface="Cambria" pitchFamily="18" charset="0"/>
                <a:ea typeface="Cambria" pitchFamily="18" charset="0"/>
              </a:rPr>
              <a:t>tức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01111100.</a:t>
            </a:r>
            <a:endParaRPr lang="vi-VN" dirty="0">
              <a:solidFill>
                <a:schemeClr val="bg1"/>
              </a:solidFill>
              <a:latin typeface="Cambria" pitchFamily="18" charset="0"/>
              <a:ea typeface="Cambria" pitchFamily="18" charset="0"/>
            </a:endParaRPr>
          </a:p>
          <a:p>
            <a:endParaRPr lang="vi-VN" b="1" dirty="0">
              <a:solidFill>
                <a:schemeClr val="bg1"/>
              </a:solidFill>
              <a:latin typeface="Cambria" pitchFamily="18" charset="0"/>
              <a:ea typeface="Cambria"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561" y="2516901"/>
            <a:ext cx="706437"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1423" y="2516899"/>
            <a:ext cx="701675"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998" y="1254835"/>
            <a:ext cx="8111941" cy="1262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9391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250"/>
                                        <p:tgtEl>
                                          <p:spTgt spid="20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25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1"/>
                                        </p:tgtEl>
                                        <p:attrNameLst>
                                          <p:attrName>style.visibility</p:attrName>
                                        </p:attrNameLst>
                                      </p:cBhvr>
                                      <p:to>
                                        <p:strVal val="visible"/>
                                      </p:to>
                                    </p:set>
                                    <p:animEffect transition="in" filter="fade">
                                      <p:cBhvr>
                                        <p:cTn id="20" dur="250"/>
                                        <p:tgtEl>
                                          <p:spTgt spid="205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BF754E3-B9E4-489B-88A0-AFBECAD5F3ED}"/>
              </a:ext>
            </a:extLst>
          </p:cNvPr>
          <p:cNvSpPr>
            <a:spLocks noGrp="1"/>
          </p:cNvSpPr>
          <p:nvPr>
            <p:ph type="title"/>
          </p:nvPr>
        </p:nvSpPr>
        <p:spPr/>
        <p:txBody>
          <a:bodyPr/>
          <a:lstStyle/>
          <a:p>
            <a:pPr algn="ctr"/>
            <a:r>
              <a:rPr lang="en-US" b="1" dirty="0">
                <a:solidFill>
                  <a:schemeClr val="bg1"/>
                </a:solidFill>
                <a:latin typeface="Cambria"/>
                <a:ea typeface="+mj-lt"/>
                <a:cs typeface="+mj-lt"/>
              </a:rPr>
              <a:t>4. </a:t>
            </a:r>
            <a:r>
              <a:rPr lang="en-US" b="1" dirty="0" err="1">
                <a:solidFill>
                  <a:schemeClr val="bg1"/>
                </a:solidFill>
                <a:latin typeface="Cambria"/>
                <a:ea typeface="+mj-lt"/>
                <a:cs typeface="+mj-lt"/>
              </a:rPr>
              <a:t>Mã</a:t>
            </a:r>
            <a:r>
              <a:rPr lang="en-US" b="1" dirty="0">
                <a:solidFill>
                  <a:schemeClr val="bg1"/>
                </a:solidFill>
                <a:latin typeface="Cambria"/>
                <a:ea typeface="+mj-lt"/>
                <a:cs typeface="+mj-lt"/>
              </a:rPr>
              <a:t> Huffman</a:t>
            </a:r>
          </a:p>
          <a:p>
            <a:endParaRPr lang="vi-VN" dirty="0">
              <a:latin typeface="Times New Roman"/>
              <a:cs typeface="Times New Roman"/>
            </a:endParaRPr>
          </a:p>
        </p:txBody>
      </p:sp>
      <p:pic>
        <p:nvPicPr>
          <p:cNvPr id="4" name="Hình ảnh 4">
            <a:extLst>
              <a:ext uri="{FF2B5EF4-FFF2-40B4-BE49-F238E27FC236}">
                <a16:creationId xmlns:a16="http://schemas.microsoft.com/office/drawing/2014/main" id="{EFAF31D2-6490-44D7-974D-BB29C2FCBFE2}"/>
              </a:ext>
            </a:extLst>
          </p:cNvPr>
          <p:cNvPicPr>
            <a:picLocks noGrp="1" noChangeAspect="1"/>
          </p:cNvPicPr>
          <p:nvPr>
            <p:ph idx="1"/>
          </p:nvPr>
        </p:nvPicPr>
        <p:blipFill>
          <a:blip r:embed="rId2"/>
          <a:stretch>
            <a:fillRect/>
          </a:stretch>
        </p:blipFill>
        <p:spPr>
          <a:xfrm>
            <a:off x="609601" y="1471060"/>
            <a:ext cx="9305025" cy="4514129"/>
          </a:xfrm>
        </p:spPr>
      </p:pic>
    </p:spTree>
    <p:extLst>
      <p:ext uri="{BB962C8B-B14F-4D97-AF65-F5344CB8AC3E}">
        <p14:creationId xmlns:p14="http://schemas.microsoft.com/office/powerpoint/2010/main" val="31663094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B69CB53-4F7E-4E12-B02D-D000B6AFE56E}"/>
              </a:ext>
            </a:extLst>
          </p:cNvPr>
          <p:cNvSpPr>
            <a:spLocks noGrp="1"/>
          </p:cNvSpPr>
          <p:nvPr>
            <p:ph type="title"/>
          </p:nvPr>
        </p:nvSpPr>
        <p:spPr/>
        <p:txBody>
          <a:bodyPr/>
          <a:lstStyle/>
          <a:p>
            <a:pPr algn="ctr"/>
            <a:r>
              <a:rPr lang="en-US" b="1" dirty="0">
                <a:solidFill>
                  <a:schemeClr val="bg1"/>
                </a:solidFill>
                <a:latin typeface="Cambria"/>
              </a:rPr>
              <a:t>4. </a:t>
            </a:r>
            <a:r>
              <a:rPr lang="en-US" b="1" dirty="0" err="1">
                <a:solidFill>
                  <a:schemeClr val="bg1"/>
                </a:solidFill>
                <a:latin typeface="Cambria"/>
              </a:rPr>
              <a:t>Mã</a:t>
            </a:r>
            <a:r>
              <a:rPr lang="en-US" b="1" dirty="0">
                <a:solidFill>
                  <a:schemeClr val="bg1"/>
                </a:solidFill>
                <a:latin typeface="Cambria"/>
              </a:rPr>
              <a:t> Huffman</a:t>
            </a:r>
            <a:endParaRPr lang="vi-VN" dirty="0">
              <a:solidFill>
                <a:schemeClr val="bg1"/>
              </a:solidFill>
              <a:ea typeface="+mj-lt"/>
              <a:cs typeface="+mj-lt"/>
            </a:endParaRPr>
          </a:p>
          <a:p>
            <a:endParaRPr lang="vi-VN" dirty="0">
              <a:latin typeface="Times New Roman"/>
              <a:cs typeface="Times New Roman"/>
            </a:endParaRPr>
          </a:p>
        </p:txBody>
      </p:sp>
      <p:pic>
        <p:nvPicPr>
          <p:cNvPr id="4" name="Hình ảnh 4" descr="Ảnh có chứa ảnh chụp màn hình&#10;&#10;Mô tả được tạo với mức tin cậy rất cao">
            <a:extLst>
              <a:ext uri="{FF2B5EF4-FFF2-40B4-BE49-F238E27FC236}">
                <a16:creationId xmlns:a16="http://schemas.microsoft.com/office/drawing/2014/main" id="{EE5ADEFE-90BD-41A0-9DC1-83D3E40652CB}"/>
              </a:ext>
            </a:extLst>
          </p:cNvPr>
          <p:cNvPicPr>
            <a:picLocks noGrp="1" noChangeAspect="1"/>
          </p:cNvPicPr>
          <p:nvPr>
            <p:ph idx="1"/>
          </p:nvPr>
        </p:nvPicPr>
        <p:blipFill>
          <a:blip r:embed="rId2"/>
          <a:stretch>
            <a:fillRect/>
          </a:stretch>
        </p:blipFill>
        <p:spPr>
          <a:xfrm>
            <a:off x="683913" y="1244166"/>
            <a:ext cx="11140474" cy="5255462"/>
          </a:xfrm>
        </p:spPr>
      </p:pic>
    </p:spTree>
    <p:extLst>
      <p:ext uri="{BB962C8B-B14F-4D97-AF65-F5344CB8AC3E}">
        <p14:creationId xmlns:p14="http://schemas.microsoft.com/office/powerpoint/2010/main" val="25857335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8CAACE0-DB1E-43A3-884F-E00981FA7EC4}"/>
              </a:ext>
            </a:extLst>
          </p:cNvPr>
          <p:cNvSpPr>
            <a:spLocks noGrp="1"/>
          </p:cNvSpPr>
          <p:nvPr>
            <p:ph type="title"/>
          </p:nvPr>
        </p:nvSpPr>
        <p:spPr/>
        <p:txBody>
          <a:bodyPr/>
          <a:lstStyle/>
          <a:p>
            <a:pPr algn="ctr"/>
            <a:r>
              <a:rPr lang="en-US" b="1" dirty="0">
                <a:solidFill>
                  <a:schemeClr val="bg1"/>
                </a:solidFill>
                <a:latin typeface="Cambria"/>
              </a:rPr>
              <a:t>4. </a:t>
            </a:r>
            <a:r>
              <a:rPr lang="en-US" b="1" dirty="0" err="1">
                <a:solidFill>
                  <a:schemeClr val="bg1"/>
                </a:solidFill>
                <a:latin typeface="Cambria"/>
              </a:rPr>
              <a:t>Mã</a:t>
            </a:r>
            <a:r>
              <a:rPr lang="en-US" b="1" dirty="0">
                <a:solidFill>
                  <a:schemeClr val="bg1"/>
                </a:solidFill>
                <a:latin typeface="Cambria"/>
              </a:rPr>
              <a:t> Huffman</a:t>
            </a:r>
            <a:endParaRPr lang="vi-VN" dirty="0">
              <a:solidFill>
                <a:schemeClr val="bg1"/>
              </a:solidFill>
              <a:ea typeface="+mj-lt"/>
              <a:cs typeface="+mj-lt"/>
            </a:endParaRPr>
          </a:p>
          <a:p>
            <a:endParaRPr lang="vi-VN" dirty="0">
              <a:latin typeface="Times New Roman"/>
              <a:cs typeface="Times New Roman"/>
            </a:endParaRPr>
          </a:p>
        </p:txBody>
      </p:sp>
      <p:pic>
        <p:nvPicPr>
          <p:cNvPr id="6" name="Hình ảnh 6" descr="Ảnh có chứa ảnh chụp màn hình&#10;&#10;Mô tả được tạo với mức tin cậy rất cao">
            <a:extLst>
              <a:ext uri="{FF2B5EF4-FFF2-40B4-BE49-F238E27FC236}">
                <a16:creationId xmlns:a16="http://schemas.microsoft.com/office/drawing/2014/main" id="{84FA4391-541C-4AF0-8E1E-210FAD5E47D3}"/>
              </a:ext>
            </a:extLst>
          </p:cNvPr>
          <p:cNvPicPr>
            <a:picLocks noGrp="1" noChangeAspect="1"/>
          </p:cNvPicPr>
          <p:nvPr>
            <p:ph idx="1"/>
          </p:nvPr>
        </p:nvPicPr>
        <p:blipFill>
          <a:blip r:embed="rId2"/>
          <a:stretch>
            <a:fillRect/>
          </a:stretch>
        </p:blipFill>
        <p:spPr>
          <a:xfrm>
            <a:off x="963862" y="1379927"/>
            <a:ext cx="9832952" cy="4797037"/>
          </a:xfrm>
        </p:spPr>
      </p:pic>
    </p:spTree>
    <p:extLst>
      <p:ext uri="{BB962C8B-B14F-4D97-AF65-F5344CB8AC3E}">
        <p14:creationId xmlns:p14="http://schemas.microsoft.com/office/powerpoint/2010/main" val="1253474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4595" y="605481"/>
            <a:ext cx="9712410"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1. </a:t>
            </a:r>
            <a:r>
              <a:rPr lang="en-US" sz="4800" b="1" dirty="0" err="1">
                <a:solidFill>
                  <a:schemeClr val="bg1"/>
                </a:solidFill>
                <a:latin typeface="Cambria" pitchFamily="18" charset="0"/>
                <a:ea typeface="Cambria" pitchFamily="18" charset="0"/>
              </a:rPr>
              <a:t>Giải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thuật</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tham</a:t>
            </a:r>
            <a:r>
              <a:rPr lang="en-US" sz="4800" b="1" dirty="0">
                <a:solidFill>
                  <a:schemeClr val="bg1"/>
                </a:solidFill>
                <a:latin typeface="Cambria" pitchFamily="18" charset="0"/>
                <a:ea typeface="Cambria" pitchFamily="18" charset="0"/>
              </a:rPr>
              <a:t> lam</a:t>
            </a:r>
            <a:endParaRPr lang="vi-VN" sz="4800" b="1" dirty="0">
              <a:solidFill>
                <a:schemeClr val="bg1"/>
              </a:solidFill>
              <a:latin typeface="Cambria" pitchFamily="18" charset="0"/>
              <a:ea typeface="Cambria" pitchFamily="18" charset="0"/>
            </a:endParaRPr>
          </a:p>
        </p:txBody>
      </p:sp>
      <p:sp>
        <p:nvSpPr>
          <p:cNvPr id="6" name="TextBox 5"/>
          <p:cNvSpPr txBox="1"/>
          <p:nvPr/>
        </p:nvSpPr>
        <p:spPr>
          <a:xfrm>
            <a:off x="6400800" y="2129717"/>
            <a:ext cx="4300151" cy="3262432"/>
          </a:xfrm>
          <a:prstGeom prst="rect">
            <a:avLst/>
          </a:prstGeom>
          <a:noFill/>
        </p:spPr>
        <p:txBody>
          <a:bodyPr wrap="square" rtlCol="0">
            <a:spAutoFit/>
          </a:bodyPr>
          <a:lstStyle/>
          <a:p>
            <a:pPr>
              <a:defRPr/>
            </a:pPr>
            <a:r>
              <a:rPr lang="en-GB" sz="2000" b="1" dirty="0" err="1">
                <a:solidFill>
                  <a:srgbClr val="FFFFFF"/>
                </a:solidFill>
                <a:latin typeface="Cambria" panose="02040503050406030204" pitchFamily="18" charset="0"/>
                <a:ea typeface="Noto Sans" panose="020B0502040504020204" pitchFamily="34"/>
                <a:cs typeface="Noto Sans" panose="020B0502040504020204" pitchFamily="34"/>
              </a:rPr>
              <a:t>ĐỊNH</a:t>
            </a:r>
            <a:r>
              <a:rPr lang="en-GB" sz="2000" b="1" dirty="0">
                <a:solidFill>
                  <a:srgbClr val="FFFFFF"/>
                </a:solidFill>
                <a:latin typeface="Cambria" panose="02040503050406030204" pitchFamily="18" charset="0"/>
                <a:ea typeface="Noto Sans" panose="020B0502040504020204" pitchFamily="34"/>
                <a:cs typeface="Noto Sans" panose="020B0502040504020204" pitchFamily="34"/>
              </a:rPr>
              <a:t> </a:t>
            </a:r>
            <a:r>
              <a:rPr lang="en-GB" sz="2000" b="1" dirty="0" err="1">
                <a:solidFill>
                  <a:srgbClr val="FFFFFF"/>
                </a:solidFill>
                <a:latin typeface="Cambria" panose="02040503050406030204" pitchFamily="18" charset="0"/>
                <a:ea typeface="Noto Sans" panose="020B0502040504020204" pitchFamily="34"/>
                <a:cs typeface="Noto Sans" panose="020B0502040504020204" pitchFamily="34"/>
              </a:rPr>
              <a:t>NGHĨA</a:t>
            </a:r>
            <a:r>
              <a:rPr lang="en-GB" sz="2000" b="1" dirty="0">
                <a:solidFill>
                  <a:srgbClr val="FFFFFF"/>
                </a:solidFill>
                <a:latin typeface="Cambria" panose="02040503050406030204" pitchFamily="18" charset="0"/>
                <a:ea typeface="Noto Sans" panose="020B0502040504020204" pitchFamily="34"/>
                <a:cs typeface="Noto Sans" panose="020B0502040504020204" pitchFamily="34"/>
              </a:rPr>
              <a:t>:</a:t>
            </a:r>
          </a:p>
          <a:p>
            <a:pPr>
              <a:defRPr/>
            </a:pPr>
            <a:endParaRPr lang="en-US" b="1" dirty="0">
              <a:solidFill>
                <a:srgbClr val="FFFFFF"/>
              </a:solidFill>
              <a:latin typeface="Cambria" panose="02040503050406030204" pitchFamily="18" charset="0"/>
              <a:ea typeface="Noto Sans" panose="020B0502040504020204" pitchFamily="34"/>
              <a:cs typeface="Noto Sans" panose="020B0502040504020204" pitchFamily="34"/>
            </a:endParaRPr>
          </a:p>
          <a:p>
            <a:pPr>
              <a:defRPr/>
            </a:pPr>
            <a:endParaRPr lang="vi-VN" b="1" dirty="0">
              <a:solidFill>
                <a:srgbClr val="FFFFFF"/>
              </a:solidFill>
              <a:latin typeface="Cambria" panose="02040503050406030204" pitchFamily="18" charset="0"/>
              <a:ea typeface="Noto Sans" panose="020B0502040504020204" pitchFamily="34"/>
              <a:cs typeface="Noto Sans" panose="020B0502040504020204" pitchFamily="34"/>
            </a:endParaRPr>
          </a:p>
          <a:p>
            <a:pPr algn="just">
              <a:defRPr/>
            </a:pPr>
            <a:r>
              <a:rPr lang="en-US" sz="1900" dirty="0" err="1">
                <a:solidFill>
                  <a:schemeClr val="bg1"/>
                </a:solidFill>
                <a:latin typeface="Cambria" pitchFamily="18" charset="0"/>
                <a:ea typeface="Cambria" pitchFamily="18" charset="0"/>
              </a:rPr>
              <a:t>Giải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thuật</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tham</a:t>
            </a:r>
            <a:r>
              <a:rPr lang="en-US" sz="1900" dirty="0">
                <a:solidFill>
                  <a:schemeClr val="bg1"/>
                </a:solidFill>
                <a:latin typeface="Cambria" pitchFamily="18" charset="0"/>
                <a:ea typeface="Cambria" pitchFamily="18" charset="0"/>
              </a:rPr>
              <a:t> lam (</a:t>
            </a:r>
            <a:r>
              <a:rPr lang="en-US" sz="1900" dirty="0" err="1">
                <a:solidFill>
                  <a:schemeClr val="bg1"/>
                </a:solidFill>
                <a:latin typeface="Cambria" pitchFamily="18" charset="0"/>
                <a:ea typeface="Cambria" pitchFamily="18" charset="0"/>
              </a:rPr>
              <a:t>tiếng</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Anh</a:t>
            </a:r>
            <a:r>
              <a:rPr lang="en-US" sz="1900" dirty="0">
                <a:solidFill>
                  <a:schemeClr val="bg1"/>
                </a:solidFill>
                <a:latin typeface="Cambria" pitchFamily="18" charset="0"/>
                <a:ea typeface="Cambria" pitchFamily="18" charset="0"/>
              </a:rPr>
              <a:t>: Greedy algorithm) </a:t>
            </a:r>
            <a:r>
              <a:rPr lang="en-US" sz="1900" dirty="0" err="1">
                <a:solidFill>
                  <a:schemeClr val="bg1"/>
                </a:solidFill>
                <a:latin typeface="Cambria" pitchFamily="18" charset="0"/>
                <a:ea typeface="Cambria" pitchFamily="18" charset="0"/>
              </a:rPr>
              <a:t>là</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một</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thuật</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toán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giải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quyết</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một</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bài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toán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theo</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kiểu</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metaheuristic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để</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tìm</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kiếm</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lựa</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chọn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tối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ưu</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địa</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phương</a:t>
            </a:r>
            <a:r>
              <a:rPr lang="en-US" sz="1900" dirty="0">
                <a:solidFill>
                  <a:schemeClr val="bg1"/>
                </a:solidFill>
                <a:latin typeface="Cambria" pitchFamily="18" charset="0"/>
                <a:ea typeface="Cambria" pitchFamily="18" charset="0"/>
              </a:rPr>
              <a:t> ở </a:t>
            </a:r>
            <a:r>
              <a:rPr lang="en-US" sz="1900" dirty="0" err="1">
                <a:solidFill>
                  <a:schemeClr val="bg1"/>
                </a:solidFill>
                <a:latin typeface="Cambria" pitchFamily="18" charset="0"/>
                <a:ea typeface="Cambria" pitchFamily="18" charset="0"/>
              </a:rPr>
              <a:t>mỗi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bước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đi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với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hy</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vọng</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tìm</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được</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tối</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ưu</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toàn</a:t>
            </a:r>
            <a:r>
              <a:rPr lang="en-US" sz="1900" dirty="0">
                <a:solidFill>
                  <a:schemeClr val="bg1"/>
                </a:solidFill>
                <a:latin typeface="Cambria" pitchFamily="18" charset="0"/>
                <a:ea typeface="Cambria" pitchFamily="18" charset="0"/>
              </a:rPr>
              <a:t> </a:t>
            </a:r>
            <a:r>
              <a:rPr lang="en-US" sz="1900" dirty="0" err="1">
                <a:solidFill>
                  <a:schemeClr val="bg1"/>
                </a:solidFill>
                <a:latin typeface="Cambria" pitchFamily="18" charset="0"/>
                <a:ea typeface="Cambria" pitchFamily="18" charset="0"/>
              </a:rPr>
              <a:t>cục</a:t>
            </a:r>
            <a:r>
              <a:rPr lang="en-US" sz="1900" dirty="0">
                <a:solidFill>
                  <a:schemeClr val="bg1"/>
                </a:solidFill>
                <a:latin typeface="Cambria" pitchFamily="18" charset="0"/>
                <a:ea typeface="Cambria" pitchFamily="18" charset="0"/>
              </a:rPr>
              <a:t>.</a:t>
            </a:r>
            <a:endParaRPr lang="vi-VN" sz="1900" dirty="0">
              <a:solidFill>
                <a:schemeClr val="bg1"/>
              </a:solidFill>
              <a:latin typeface="Cambria" pitchFamily="18" charset="0"/>
              <a:ea typeface="Cambria" pitchFamily="18" charset="0"/>
            </a:endParaRPr>
          </a:p>
          <a:p>
            <a:pPr>
              <a:defRPr/>
            </a:pPr>
            <a:endParaRPr lang="en-GB" b="1" dirty="0">
              <a:solidFill>
                <a:srgbClr val="FFFFFF"/>
              </a:solidFill>
              <a:latin typeface="Cambria" panose="02040503050406030204" pitchFamily="18" charset="0"/>
              <a:ea typeface="Noto Sans" panose="020B0502040504020204" pitchFamily="34"/>
              <a:cs typeface="Noto Sans" panose="020B0502040504020204" pitchFamily="34"/>
            </a:endParaRPr>
          </a:p>
          <a:p>
            <a:endParaRPr lang="vi-V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479" y="1996955"/>
            <a:ext cx="658813" cy="65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290" b="12184"/>
          <a:stretch/>
        </p:blipFill>
        <p:spPr bwMode="auto">
          <a:xfrm>
            <a:off x="887077" y="1727912"/>
            <a:ext cx="4318366" cy="362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7196" y="5133386"/>
            <a:ext cx="4598129" cy="517525"/>
          </a:xfrm>
          <a:prstGeom prst="rect">
            <a:avLst/>
          </a:prstGeom>
          <a:noFill/>
          <a:ln w="9525">
            <a:solidFill>
              <a:schemeClr val="tx1">
                <a:alpha val="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38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250"/>
                                        <p:tgtEl>
                                          <p:spTgt spid="2050"/>
                                        </p:tgtEl>
                                      </p:cBhvr>
                                    </p:animEffect>
                                  </p:childTnLst>
                                </p:cTn>
                              </p:par>
                              <p:par>
                                <p:cTn id="13" presetID="10"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250"/>
                                        <p:tgtEl>
                                          <p:spTgt spid="2051"/>
                                        </p:tgtEl>
                                      </p:cBhvr>
                                    </p:animEffect>
                                  </p:child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250"/>
                                        <p:tgtEl>
                                          <p:spTgt spid="102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F278B8-BA1B-4ACE-9097-E0D28228A261}"/>
              </a:ext>
            </a:extLst>
          </p:cNvPr>
          <p:cNvSpPr>
            <a:spLocks noGrp="1"/>
          </p:cNvSpPr>
          <p:nvPr>
            <p:ph type="title"/>
          </p:nvPr>
        </p:nvSpPr>
        <p:spPr/>
        <p:txBody>
          <a:bodyPr/>
          <a:lstStyle/>
          <a:p>
            <a:pPr algn="ctr"/>
            <a:r>
              <a:rPr lang="en-US" b="1" dirty="0">
                <a:solidFill>
                  <a:schemeClr val="bg1"/>
                </a:solidFill>
                <a:latin typeface="Cambria"/>
              </a:rPr>
              <a:t>4. </a:t>
            </a:r>
            <a:r>
              <a:rPr lang="en-US" b="1" dirty="0" err="1">
                <a:solidFill>
                  <a:schemeClr val="bg1"/>
                </a:solidFill>
                <a:latin typeface="Cambria"/>
              </a:rPr>
              <a:t>Mã</a:t>
            </a:r>
            <a:r>
              <a:rPr lang="en-US" b="1" dirty="0">
                <a:solidFill>
                  <a:schemeClr val="bg1"/>
                </a:solidFill>
                <a:latin typeface="Cambria"/>
              </a:rPr>
              <a:t> Huffman</a:t>
            </a:r>
            <a:endParaRPr lang="vi-VN" dirty="0">
              <a:solidFill>
                <a:schemeClr val="bg1"/>
              </a:solidFill>
              <a:ea typeface="+mj-lt"/>
              <a:cs typeface="+mj-lt"/>
            </a:endParaRPr>
          </a:p>
          <a:p>
            <a:endParaRPr lang="vi-VN" dirty="0">
              <a:latin typeface="Times New Roman"/>
              <a:cs typeface="Times New Roman"/>
            </a:endParaRPr>
          </a:p>
        </p:txBody>
      </p:sp>
      <p:pic>
        <p:nvPicPr>
          <p:cNvPr id="4" name="Hình ảnh 4" descr="Ảnh có chứa màn hình, đen, phòng, bàn&#10;&#10;Mô tả được tạo với mức tin cậy rất cao">
            <a:extLst>
              <a:ext uri="{FF2B5EF4-FFF2-40B4-BE49-F238E27FC236}">
                <a16:creationId xmlns:a16="http://schemas.microsoft.com/office/drawing/2014/main" id="{C7A314CE-D806-4085-B950-BAF9CD043B39}"/>
              </a:ext>
            </a:extLst>
          </p:cNvPr>
          <p:cNvPicPr>
            <a:picLocks noGrp="1" noChangeAspect="1"/>
          </p:cNvPicPr>
          <p:nvPr>
            <p:ph idx="1"/>
          </p:nvPr>
        </p:nvPicPr>
        <p:blipFill>
          <a:blip r:embed="rId2"/>
          <a:stretch>
            <a:fillRect/>
          </a:stretch>
        </p:blipFill>
        <p:spPr>
          <a:xfrm>
            <a:off x="97586" y="1038839"/>
            <a:ext cx="6648450" cy="2819400"/>
          </a:xfrm>
        </p:spPr>
      </p:pic>
      <p:pic>
        <p:nvPicPr>
          <p:cNvPr id="6" name="Hình ảnh 6" descr="Ảnh có chứa màn hình, bàn, máy tính, máy tính xách tay&#10;&#10;Mô tả được tạo với mức tin cậy rất cao">
            <a:extLst>
              <a:ext uri="{FF2B5EF4-FFF2-40B4-BE49-F238E27FC236}">
                <a16:creationId xmlns:a16="http://schemas.microsoft.com/office/drawing/2014/main" id="{5B3C1B65-6E0F-486B-9893-EE8A423D9A7E}"/>
              </a:ext>
            </a:extLst>
          </p:cNvPr>
          <p:cNvPicPr>
            <a:picLocks noChangeAspect="1"/>
          </p:cNvPicPr>
          <p:nvPr/>
        </p:nvPicPr>
        <p:blipFill>
          <a:blip r:embed="rId3"/>
          <a:stretch>
            <a:fillRect/>
          </a:stretch>
        </p:blipFill>
        <p:spPr>
          <a:xfrm>
            <a:off x="4465608" y="3145704"/>
            <a:ext cx="7013276" cy="3571458"/>
          </a:xfrm>
          <a:prstGeom prst="rect">
            <a:avLst/>
          </a:prstGeom>
        </p:spPr>
      </p:pic>
    </p:spTree>
    <p:extLst>
      <p:ext uri="{BB962C8B-B14F-4D97-AF65-F5344CB8AC3E}">
        <p14:creationId xmlns:p14="http://schemas.microsoft.com/office/powerpoint/2010/main" val="2501597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2E9159-7104-4E1D-9413-8D90B5684311}"/>
              </a:ext>
            </a:extLst>
          </p:cNvPr>
          <p:cNvSpPr>
            <a:spLocks noGrp="1"/>
          </p:cNvSpPr>
          <p:nvPr>
            <p:ph type="title"/>
          </p:nvPr>
        </p:nvSpPr>
        <p:spPr/>
        <p:txBody>
          <a:bodyPr/>
          <a:lstStyle/>
          <a:p>
            <a:pPr algn="ctr"/>
            <a:r>
              <a:rPr lang="en-US" b="1" dirty="0">
                <a:solidFill>
                  <a:schemeClr val="bg1"/>
                </a:solidFill>
                <a:latin typeface="Cambria"/>
              </a:rPr>
              <a:t>4. </a:t>
            </a:r>
            <a:r>
              <a:rPr lang="en-US" b="1" dirty="0" err="1">
                <a:solidFill>
                  <a:schemeClr val="bg1"/>
                </a:solidFill>
                <a:latin typeface="Cambria"/>
              </a:rPr>
              <a:t>Mã</a:t>
            </a:r>
            <a:r>
              <a:rPr lang="en-US" b="1" dirty="0">
                <a:solidFill>
                  <a:schemeClr val="bg1"/>
                </a:solidFill>
                <a:latin typeface="Cambria"/>
              </a:rPr>
              <a:t> Huffman</a:t>
            </a:r>
            <a:endParaRPr lang="vi-VN" dirty="0">
              <a:solidFill>
                <a:schemeClr val="bg1"/>
              </a:solidFill>
              <a:ea typeface="+mj-lt"/>
              <a:cs typeface="+mj-lt"/>
            </a:endParaRPr>
          </a:p>
          <a:p>
            <a:endParaRPr lang="vi-VN" dirty="0">
              <a:latin typeface="Times New Roman"/>
              <a:cs typeface="Times New Roman"/>
            </a:endParaRPr>
          </a:p>
        </p:txBody>
      </p:sp>
      <p:pic>
        <p:nvPicPr>
          <p:cNvPr id="4" name="Hình ảnh 4" descr="Ảnh có chứa màn hình, máy tính, máy tính xách tay, đồng hồ&#10;&#10;Mô tả được tạo với mức tin cậy rất cao">
            <a:extLst>
              <a:ext uri="{FF2B5EF4-FFF2-40B4-BE49-F238E27FC236}">
                <a16:creationId xmlns:a16="http://schemas.microsoft.com/office/drawing/2014/main" id="{FAC33B03-E410-48FC-8F9C-82E4230AE8D9}"/>
              </a:ext>
            </a:extLst>
          </p:cNvPr>
          <p:cNvPicPr>
            <a:picLocks noGrp="1" noChangeAspect="1"/>
          </p:cNvPicPr>
          <p:nvPr>
            <p:ph idx="1"/>
          </p:nvPr>
        </p:nvPicPr>
        <p:blipFill>
          <a:blip r:embed="rId2"/>
          <a:stretch>
            <a:fillRect/>
          </a:stretch>
        </p:blipFill>
        <p:spPr>
          <a:xfrm>
            <a:off x="687777" y="1215501"/>
            <a:ext cx="5353050" cy="2609850"/>
          </a:xfrm>
        </p:spPr>
      </p:pic>
      <p:pic>
        <p:nvPicPr>
          <p:cNvPr id="6" name="Hình ảnh 6">
            <a:extLst>
              <a:ext uri="{FF2B5EF4-FFF2-40B4-BE49-F238E27FC236}">
                <a16:creationId xmlns:a16="http://schemas.microsoft.com/office/drawing/2014/main" id="{EF0A5823-BECD-46F6-A927-CC7488BAA219}"/>
              </a:ext>
            </a:extLst>
          </p:cNvPr>
          <p:cNvPicPr>
            <a:picLocks noChangeAspect="1"/>
          </p:cNvPicPr>
          <p:nvPr/>
        </p:nvPicPr>
        <p:blipFill>
          <a:blip r:embed="rId3"/>
          <a:stretch>
            <a:fillRect/>
          </a:stretch>
        </p:blipFill>
        <p:spPr>
          <a:xfrm>
            <a:off x="583719" y="4057440"/>
            <a:ext cx="11614031" cy="2265572"/>
          </a:xfrm>
          <a:prstGeom prst="rect">
            <a:avLst/>
          </a:prstGeom>
        </p:spPr>
      </p:pic>
    </p:spTree>
    <p:extLst>
      <p:ext uri="{BB962C8B-B14F-4D97-AF65-F5344CB8AC3E}">
        <p14:creationId xmlns:p14="http://schemas.microsoft.com/office/powerpoint/2010/main" val="1923492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E4D5119-104B-4261-B9B2-3BFF2CF2C614}"/>
              </a:ext>
            </a:extLst>
          </p:cNvPr>
          <p:cNvSpPr>
            <a:spLocks noGrp="1"/>
          </p:cNvSpPr>
          <p:nvPr>
            <p:ph type="title"/>
          </p:nvPr>
        </p:nvSpPr>
        <p:spPr/>
        <p:txBody>
          <a:bodyPr/>
          <a:lstStyle/>
          <a:p>
            <a:pPr algn="ctr"/>
            <a:r>
              <a:rPr lang="en-US" b="1" dirty="0">
                <a:solidFill>
                  <a:schemeClr val="bg1"/>
                </a:solidFill>
                <a:latin typeface="Cambria"/>
              </a:rPr>
              <a:t>4. </a:t>
            </a:r>
            <a:r>
              <a:rPr lang="en-US" b="1" dirty="0" err="1">
                <a:solidFill>
                  <a:schemeClr val="bg1"/>
                </a:solidFill>
                <a:latin typeface="Cambria"/>
              </a:rPr>
              <a:t>Mã</a:t>
            </a:r>
            <a:r>
              <a:rPr lang="en-US" b="1" dirty="0">
                <a:solidFill>
                  <a:schemeClr val="bg1"/>
                </a:solidFill>
                <a:latin typeface="Cambria"/>
              </a:rPr>
              <a:t> Huffman</a:t>
            </a:r>
            <a:endParaRPr lang="vi-VN" dirty="0">
              <a:solidFill>
                <a:schemeClr val="bg1"/>
              </a:solidFill>
              <a:ea typeface="+mj-lt"/>
              <a:cs typeface="+mj-lt"/>
            </a:endParaRPr>
          </a:p>
          <a:p>
            <a:endParaRPr lang="vi-VN" dirty="0">
              <a:latin typeface="Times New Roman"/>
              <a:cs typeface="Times New Roman"/>
            </a:endParaRPr>
          </a:p>
        </p:txBody>
      </p:sp>
      <p:sp>
        <p:nvSpPr>
          <p:cNvPr id="3" name="Chỗ dành sẵn cho Nội dung 2">
            <a:extLst>
              <a:ext uri="{FF2B5EF4-FFF2-40B4-BE49-F238E27FC236}">
                <a16:creationId xmlns:a16="http://schemas.microsoft.com/office/drawing/2014/main" id="{54152D9C-AF4D-4E74-9475-5BA3BDA69CF6}"/>
              </a:ext>
            </a:extLst>
          </p:cNvPr>
          <p:cNvSpPr>
            <a:spLocks noGrp="1"/>
          </p:cNvSpPr>
          <p:nvPr>
            <p:ph idx="1"/>
          </p:nvPr>
        </p:nvSpPr>
        <p:spPr/>
        <p:txBody>
          <a:bodyPr vert="horz" lIns="91440" tIns="45720" rIns="91440" bIns="45720" rtlCol="0" anchor="t">
            <a:normAutofit/>
          </a:bodyPr>
          <a:lstStyle/>
          <a:p>
            <a:pPr marL="0" indent="0">
              <a:buNone/>
            </a:pPr>
            <a:endParaRPr lang="en-US" b="1" dirty="0">
              <a:solidFill>
                <a:schemeClr val="bg1"/>
              </a:solidFill>
              <a:latin typeface="Cambria"/>
              <a:ea typeface="+mn-lt"/>
              <a:cs typeface="+mn-lt"/>
            </a:endParaRPr>
          </a:p>
          <a:p>
            <a:endParaRPr lang="vi-VN" dirty="0">
              <a:latin typeface="Arial"/>
              <a:cs typeface="Arial"/>
            </a:endParaRPr>
          </a:p>
        </p:txBody>
      </p:sp>
      <p:pic>
        <p:nvPicPr>
          <p:cNvPr id="4" name="Hình ảnh 4">
            <a:extLst>
              <a:ext uri="{FF2B5EF4-FFF2-40B4-BE49-F238E27FC236}">
                <a16:creationId xmlns:a16="http://schemas.microsoft.com/office/drawing/2014/main" id="{F3C94488-8607-4379-B609-B98CE10EEE9D}"/>
              </a:ext>
            </a:extLst>
          </p:cNvPr>
          <p:cNvPicPr>
            <a:picLocks noChangeAspect="1"/>
          </p:cNvPicPr>
          <p:nvPr/>
        </p:nvPicPr>
        <p:blipFill>
          <a:blip r:embed="rId2"/>
          <a:stretch>
            <a:fillRect/>
          </a:stretch>
        </p:blipFill>
        <p:spPr>
          <a:xfrm>
            <a:off x="-5750" y="1194814"/>
            <a:ext cx="7056406" cy="4238335"/>
          </a:xfrm>
          <a:prstGeom prst="rect">
            <a:avLst/>
          </a:prstGeom>
        </p:spPr>
      </p:pic>
      <p:pic>
        <p:nvPicPr>
          <p:cNvPr id="6" name="Hình ảnh 6">
            <a:extLst>
              <a:ext uri="{FF2B5EF4-FFF2-40B4-BE49-F238E27FC236}">
                <a16:creationId xmlns:a16="http://schemas.microsoft.com/office/drawing/2014/main" id="{16FC15A9-80AD-40AC-A7E9-87E1B3AEBCC0}"/>
              </a:ext>
            </a:extLst>
          </p:cNvPr>
          <p:cNvPicPr>
            <a:picLocks noChangeAspect="1"/>
          </p:cNvPicPr>
          <p:nvPr/>
        </p:nvPicPr>
        <p:blipFill>
          <a:blip r:embed="rId3"/>
          <a:stretch>
            <a:fillRect/>
          </a:stretch>
        </p:blipFill>
        <p:spPr>
          <a:xfrm>
            <a:off x="5946473" y="1705546"/>
            <a:ext cx="6941390" cy="4410189"/>
          </a:xfrm>
          <a:prstGeom prst="rect">
            <a:avLst/>
          </a:prstGeom>
        </p:spPr>
      </p:pic>
    </p:spTree>
    <p:extLst>
      <p:ext uri="{BB962C8B-B14F-4D97-AF65-F5344CB8AC3E}">
        <p14:creationId xmlns:p14="http://schemas.microsoft.com/office/powerpoint/2010/main" val="2348792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A388C26-445B-4E21-B2A2-89EC8698C3EA}"/>
              </a:ext>
            </a:extLst>
          </p:cNvPr>
          <p:cNvSpPr>
            <a:spLocks noGrp="1"/>
          </p:cNvSpPr>
          <p:nvPr>
            <p:ph type="title"/>
          </p:nvPr>
        </p:nvSpPr>
        <p:spPr/>
        <p:txBody>
          <a:bodyPr/>
          <a:lstStyle/>
          <a:p>
            <a:pPr algn="ctr"/>
            <a:r>
              <a:rPr lang="en-US" b="1" dirty="0">
                <a:solidFill>
                  <a:schemeClr val="bg1"/>
                </a:solidFill>
                <a:latin typeface="Cambria"/>
              </a:rPr>
              <a:t>4. </a:t>
            </a:r>
            <a:r>
              <a:rPr lang="en-US" b="1" dirty="0" err="1">
                <a:solidFill>
                  <a:schemeClr val="bg1"/>
                </a:solidFill>
                <a:latin typeface="Cambria"/>
              </a:rPr>
              <a:t>Mã</a:t>
            </a:r>
            <a:r>
              <a:rPr lang="en-US" b="1" dirty="0">
                <a:solidFill>
                  <a:schemeClr val="bg1"/>
                </a:solidFill>
                <a:latin typeface="Cambria"/>
              </a:rPr>
              <a:t> Huffman</a:t>
            </a:r>
            <a:endParaRPr lang="vi-VN" dirty="0">
              <a:solidFill>
                <a:schemeClr val="bg1"/>
              </a:solidFill>
              <a:ea typeface="+mj-lt"/>
              <a:cs typeface="+mj-lt"/>
            </a:endParaRPr>
          </a:p>
          <a:p>
            <a:endParaRPr lang="vi-VN" dirty="0">
              <a:latin typeface="Times New Roman"/>
              <a:cs typeface="Times New Roman"/>
            </a:endParaRPr>
          </a:p>
        </p:txBody>
      </p:sp>
      <p:pic>
        <p:nvPicPr>
          <p:cNvPr id="4" name="Hình ảnh 4" descr="Ảnh có chứa trong nhà, màn hình, đen, nắm giữ&#10;&#10;Mô tả được tạo với mức tin cậy rất cao">
            <a:extLst>
              <a:ext uri="{FF2B5EF4-FFF2-40B4-BE49-F238E27FC236}">
                <a16:creationId xmlns:a16="http://schemas.microsoft.com/office/drawing/2014/main" id="{E8A77C6D-2139-4FF5-BDE0-08C318B62ED4}"/>
              </a:ext>
            </a:extLst>
          </p:cNvPr>
          <p:cNvPicPr>
            <a:picLocks noGrp="1" noChangeAspect="1"/>
          </p:cNvPicPr>
          <p:nvPr>
            <p:ph idx="1"/>
          </p:nvPr>
        </p:nvPicPr>
        <p:blipFill>
          <a:blip r:embed="rId2"/>
          <a:stretch>
            <a:fillRect/>
          </a:stretch>
        </p:blipFill>
        <p:spPr>
          <a:xfrm>
            <a:off x="542925" y="1136426"/>
            <a:ext cx="7109244" cy="2006000"/>
          </a:xfrm>
        </p:spPr>
      </p:pic>
      <p:pic>
        <p:nvPicPr>
          <p:cNvPr id="6" name="Hình ảnh 6" descr="Ảnh có chứa máy tính, màn hình, máy tính xách tay, bàn&#10;&#10;Mô tả được tạo với mức tin cậy rất cao">
            <a:extLst>
              <a:ext uri="{FF2B5EF4-FFF2-40B4-BE49-F238E27FC236}">
                <a16:creationId xmlns:a16="http://schemas.microsoft.com/office/drawing/2014/main" id="{FEA65383-0F9C-4287-AB89-09F51A1E1AE6}"/>
              </a:ext>
            </a:extLst>
          </p:cNvPr>
          <p:cNvPicPr>
            <a:picLocks noChangeAspect="1"/>
          </p:cNvPicPr>
          <p:nvPr/>
        </p:nvPicPr>
        <p:blipFill>
          <a:blip r:embed="rId3"/>
          <a:stretch>
            <a:fillRect/>
          </a:stretch>
        </p:blipFill>
        <p:spPr>
          <a:xfrm>
            <a:off x="540588" y="3146484"/>
            <a:ext cx="9428671" cy="3713675"/>
          </a:xfrm>
          <a:prstGeom prst="rect">
            <a:avLst/>
          </a:prstGeom>
        </p:spPr>
      </p:pic>
    </p:spTree>
    <p:extLst>
      <p:ext uri="{BB962C8B-B14F-4D97-AF65-F5344CB8AC3E}">
        <p14:creationId xmlns:p14="http://schemas.microsoft.com/office/powerpoint/2010/main" val="1555120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3697" y="383059"/>
            <a:ext cx="11392930" cy="830997"/>
          </a:xfrm>
          <a:prstGeom prst="rect">
            <a:avLst/>
          </a:prstGeom>
          <a:noFill/>
        </p:spPr>
        <p:txBody>
          <a:bodyPr wrap="square" rtlCol="0">
            <a:spAutoFit/>
          </a:bodyPr>
          <a:lstStyle/>
          <a:p>
            <a:r>
              <a:rPr lang="en-US" sz="4800" b="1" dirty="0">
                <a:solidFill>
                  <a:schemeClr val="bg1"/>
                </a:solidFill>
                <a:latin typeface="Cambria" pitchFamily="18" charset="0"/>
                <a:ea typeface="Cambria" pitchFamily="18" charset="0"/>
              </a:rPr>
              <a:t>4.5. </a:t>
            </a:r>
            <a:r>
              <a:rPr lang="en-US" sz="4800" b="1" dirty="0" err="1">
                <a:solidFill>
                  <a:schemeClr val="bg1"/>
                </a:solidFill>
                <a:latin typeface="Cambria" pitchFamily="18" charset="0"/>
                <a:ea typeface="Cambria" pitchFamily="18" charset="0"/>
              </a:rPr>
              <a:t>Ưu</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và</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nhược</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điểm</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của</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mã</a:t>
            </a:r>
            <a:r>
              <a:rPr lang="en-US" sz="4800" b="1" dirty="0">
                <a:solidFill>
                  <a:schemeClr val="bg1"/>
                </a:solidFill>
                <a:latin typeface="Cambria" pitchFamily="18" charset="0"/>
                <a:ea typeface="Cambria" pitchFamily="18" charset="0"/>
              </a:rPr>
              <a:t> Huffman</a:t>
            </a:r>
            <a:endParaRPr lang="vi-VN" sz="4800" b="1" dirty="0">
              <a:solidFill>
                <a:schemeClr val="bg1"/>
              </a:solidFill>
              <a:latin typeface="Cambria" pitchFamily="18" charset="0"/>
              <a:ea typeface="Cambria" pitchFamily="18" charset="0"/>
            </a:endParaRPr>
          </a:p>
        </p:txBody>
      </p:sp>
      <p:sp>
        <p:nvSpPr>
          <p:cNvPr id="8" name="TextBox 7"/>
          <p:cNvSpPr txBox="1"/>
          <p:nvPr/>
        </p:nvSpPr>
        <p:spPr>
          <a:xfrm>
            <a:off x="2239844" y="2307098"/>
            <a:ext cx="3814966" cy="2185214"/>
          </a:xfrm>
          <a:prstGeom prst="rect">
            <a:avLst/>
          </a:prstGeom>
          <a:noFill/>
        </p:spPr>
        <p:txBody>
          <a:bodyPr wrap="square" rtlCol="0">
            <a:spAutoFit/>
          </a:bodyPr>
          <a:lstStyle/>
          <a:p>
            <a:r>
              <a:rPr lang="en-US" sz="2800" b="1" dirty="0" err="1">
                <a:solidFill>
                  <a:schemeClr val="bg1"/>
                </a:solidFill>
                <a:latin typeface="Cambria" pitchFamily="18" charset="0"/>
                <a:ea typeface="Cambria" pitchFamily="18" charset="0"/>
              </a:rPr>
              <a:t>Ưu</a:t>
            </a:r>
            <a:r>
              <a:rPr lang="en-US" sz="2800" b="1" dirty="0">
                <a:solidFill>
                  <a:schemeClr val="bg1"/>
                </a:solidFill>
                <a:latin typeface="Cambria" pitchFamily="18" charset="0"/>
                <a:ea typeface="Cambria" pitchFamily="18" charset="0"/>
              </a:rPr>
              <a:t> </a:t>
            </a:r>
            <a:r>
              <a:rPr lang="en-US" sz="2800" b="1" dirty="0" err="1">
                <a:solidFill>
                  <a:schemeClr val="bg1"/>
                </a:solidFill>
                <a:latin typeface="Cambria" pitchFamily="18" charset="0"/>
                <a:ea typeface="Cambria" pitchFamily="18" charset="0"/>
              </a:rPr>
              <a:t>điểm</a:t>
            </a:r>
            <a:r>
              <a:rPr lang="en-US" sz="2800" b="1" dirty="0">
                <a:solidFill>
                  <a:schemeClr val="bg1"/>
                </a:solidFill>
                <a:latin typeface="Cambria" pitchFamily="18" charset="0"/>
                <a:ea typeface="Cambria" pitchFamily="18" charset="0"/>
              </a:rPr>
              <a:t>:</a:t>
            </a:r>
          </a:p>
          <a:p>
            <a:endParaRPr lang="en-US" dirty="0">
              <a:solidFill>
                <a:schemeClr val="bg1"/>
              </a:solidFill>
              <a:latin typeface="Cambria" pitchFamily="18" charset="0"/>
              <a:ea typeface="Cambria" pitchFamily="18" charset="0"/>
            </a:endParaRPr>
          </a:p>
          <a:p>
            <a:pPr marL="285750" indent="-285750">
              <a:buFont typeface="Arial" charset="0"/>
              <a:buChar char="•"/>
            </a:pPr>
            <a:r>
              <a:rPr lang="en-US" dirty="0" err="1">
                <a:solidFill>
                  <a:schemeClr val="bg1"/>
                </a:solidFill>
                <a:latin typeface="Cambria" pitchFamily="18" charset="0"/>
                <a:ea typeface="Cambria" pitchFamily="18" charset="0"/>
              </a:rPr>
              <a:t>Phương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pháp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thực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tương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giản</a:t>
            </a:r>
            <a:r>
              <a:rPr lang="en-US" dirty="0">
                <a:solidFill>
                  <a:schemeClr val="bg1"/>
                </a:solidFill>
                <a:latin typeface="Cambria" pitchFamily="18" charset="0"/>
                <a:ea typeface="Cambria" pitchFamily="18" charset="0"/>
              </a:rPr>
              <a:t>. </a:t>
            </a:r>
          </a:p>
          <a:p>
            <a:endParaRPr lang="en-US" dirty="0">
              <a:solidFill>
                <a:schemeClr val="bg1"/>
              </a:solidFill>
              <a:latin typeface="Cambria" pitchFamily="18" charset="0"/>
              <a:ea typeface="Cambria" pitchFamily="18" charset="0"/>
            </a:endParaRPr>
          </a:p>
          <a:p>
            <a:pPr marL="285750" indent="-285750">
              <a:buFont typeface="Arial" charset="0"/>
              <a:buChar char="•"/>
            </a:pPr>
            <a:r>
              <a:rPr lang="en-US" dirty="0" err="1">
                <a:solidFill>
                  <a:schemeClr val="bg1"/>
                </a:solidFill>
                <a:latin typeface="Cambria" pitchFamily="18" charset="0"/>
                <a:ea typeface="Cambria" pitchFamily="18" charset="0"/>
              </a:rPr>
              <a:t>Đòi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hỏi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bộ</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nhớ</a:t>
            </a:r>
            <a:endParaRPr lang="vi-VN" dirty="0">
              <a:solidFill>
                <a:schemeClr val="bg1"/>
              </a:solidFill>
              <a:latin typeface="Cambria" pitchFamily="18" charset="0"/>
              <a:ea typeface="Cambria" pitchFamily="18" charset="0"/>
            </a:endParaRPr>
          </a:p>
          <a:p>
            <a:endParaRPr lang="vi-VN" dirty="0">
              <a:solidFill>
                <a:schemeClr val="bg1"/>
              </a:solidFill>
              <a:latin typeface="Cambria" pitchFamily="18" charset="0"/>
              <a:ea typeface="Cambria" pitchFamily="18" charset="0"/>
            </a:endParaRPr>
          </a:p>
        </p:txBody>
      </p:sp>
      <p:sp>
        <p:nvSpPr>
          <p:cNvPr id="9" name="TextBox 8"/>
          <p:cNvSpPr txBox="1"/>
          <p:nvPr/>
        </p:nvSpPr>
        <p:spPr>
          <a:xfrm>
            <a:off x="7339913" y="2307098"/>
            <a:ext cx="3917092" cy="2616101"/>
          </a:xfrm>
          <a:prstGeom prst="rect">
            <a:avLst/>
          </a:prstGeom>
          <a:noFill/>
        </p:spPr>
        <p:txBody>
          <a:bodyPr wrap="square" rtlCol="0">
            <a:spAutoFit/>
          </a:bodyPr>
          <a:lstStyle/>
          <a:p>
            <a:r>
              <a:rPr lang="en-US" sz="2800" b="1" dirty="0" err="1">
                <a:solidFill>
                  <a:schemeClr val="bg1"/>
                </a:solidFill>
                <a:latin typeface="Cambria" pitchFamily="18" charset="0"/>
                <a:ea typeface="Cambria" pitchFamily="18" charset="0"/>
              </a:rPr>
              <a:t>Nhược</a:t>
            </a:r>
            <a:r>
              <a:rPr lang="en-US" sz="2800" b="1" dirty="0">
                <a:solidFill>
                  <a:schemeClr val="bg1"/>
                </a:solidFill>
                <a:latin typeface="Cambria" pitchFamily="18" charset="0"/>
                <a:ea typeface="Cambria" pitchFamily="18" charset="0"/>
              </a:rPr>
              <a:t> </a:t>
            </a:r>
            <a:r>
              <a:rPr lang="en-US" sz="2800" b="1" dirty="0" err="1">
                <a:solidFill>
                  <a:schemeClr val="bg1"/>
                </a:solidFill>
                <a:latin typeface="Cambria" pitchFamily="18" charset="0"/>
                <a:ea typeface="Cambria" pitchFamily="18" charset="0"/>
              </a:rPr>
              <a:t>điểm</a:t>
            </a:r>
            <a:r>
              <a:rPr lang="en-US" sz="2800" b="1" dirty="0">
                <a:solidFill>
                  <a:schemeClr val="bg1"/>
                </a:solidFill>
                <a:latin typeface="Cambria" pitchFamily="18" charset="0"/>
                <a:ea typeface="Cambria" pitchFamily="18" charset="0"/>
              </a:rPr>
              <a:t>:</a:t>
            </a:r>
          </a:p>
          <a:p>
            <a:pPr algn="just"/>
            <a:endParaRPr lang="en-US"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quá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trình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duyệt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dữ</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liệu</a:t>
            </a:r>
            <a:r>
              <a:rPr lang="en-US" dirty="0">
                <a:solidFill>
                  <a:schemeClr val="bg1"/>
                </a:solidFill>
                <a:latin typeface="Cambria" pitchFamily="18" charset="0"/>
                <a:ea typeface="Cambria" pitchFamily="18" charset="0"/>
              </a:rPr>
              <a:t> 2 </a:t>
            </a:r>
            <a:r>
              <a:rPr lang="en-US" dirty="0" err="1">
                <a:solidFill>
                  <a:schemeClr val="bg1"/>
                </a:solidFill>
                <a:latin typeface="Cambria" pitchFamily="18" charset="0"/>
                <a:ea typeface="Cambria" pitchFamily="18" charset="0"/>
              </a:rPr>
              <a:t>lần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lần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xác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định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tần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suất</a:t>
            </a:r>
            <a:r>
              <a:rPr lang="en-US" dirty="0">
                <a:solidFill>
                  <a:schemeClr val="bg1"/>
                </a:solidFill>
                <a:latin typeface="Cambria" pitchFamily="18" charset="0"/>
                <a:ea typeface="Cambria" pitchFamily="18" charset="0"/>
              </a:rPr>
              <a:t> &amp; </a:t>
            </a:r>
            <a:r>
              <a:rPr lang="en-US" dirty="0" err="1">
                <a:solidFill>
                  <a:schemeClr val="bg1"/>
                </a:solidFill>
                <a:latin typeface="Cambria" pitchFamily="18" charset="0"/>
                <a:ea typeface="Cambria" pitchFamily="18" charset="0"/>
              </a:rPr>
              <a:t>dựng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cây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lần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nữa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a:t>
            </a:r>
            <a:endParaRPr lang="vi-VN"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endParaRPr lang="vi-VN" sz="2800" b="1" dirty="0">
              <a:solidFill>
                <a:schemeClr val="bg1"/>
              </a:solidFill>
              <a:latin typeface="Cambria" pitchFamily="18" charset="0"/>
              <a:ea typeface="Cambria" pitchFamily="18" charset="0"/>
            </a:endParaRPr>
          </a:p>
        </p:txBody>
      </p:sp>
      <p:pic>
        <p:nvPicPr>
          <p:cNvPr id="3077" name="Picture 5"/>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806" r="72779" b="38554"/>
          <a:stretch/>
        </p:blipFill>
        <p:spPr bwMode="auto">
          <a:xfrm>
            <a:off x="6419823" y="2058033"/>
            <a:ext cx="808879" cy="882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3050" b="40556"/>
          <a:stretch/>
        </p:blipFill>
        <p:spPr bwMode="auto">
          <a:xfrm>
            <a:off x="1288374" y="2082387"/>
            <a:ext cx="815546" cy="858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87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078"/>
                                        </p:tgtEl>
                                        <p:attrNameLst>
                                          <p:attrName>style.visibility</p:attrName>
                                        </p:attrNameLst>
                                      </p:cBhvr>
                                      <p:to>
                                        <p:strVal val="visible"/>
                                      </p:to>
                                    </p:set>
                                    <p:anim calcmode="lin" valueType="num">
                                      <p:cBhvr additive="base">
                                        <p:cTn id="12" dur="250" fill="hold"/>
                                        <p:tgtEl>
                                          <p:spTgt spid="3078"/>
                                        </p:tgtEl>
                                        <p:attrNameLst>
                                          <p:attrName>ppt_x</p:attrName>
                                        </p:attrNameLst>
                                      </p:cBhvr>
                                      <p:tavLst>
                                        <p:tav tm="0">
                                          <p:val>
                                            <p:strVal val="#ppt_x"/>
                                          </p:val>
                                        </p:tav>
                                        <p:tav tm="100000">
                                          <p:val>
                                            <p:strVal val="#ppt_x"/>
                                          </p:val>
                                        </p:tav>
                                      </p:tavLst>
                                    </p:anim>
                                    <p:anim calcmode="lin" valueType="num">
                                      <p:cBhvr additive="base">
                                        <p:cTn id="13" dur="250" fill="hold"/>
                                        <p:tgtEl>
                                          <p:spTgt spid="3078"/>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250" fill="hold"/>
                                        <p:tgtEl>
                                          <p:spTgt spid="8"/>
                                        </p:tgtEl>
                                        <p:attrNameLst>
                                          <p:attrName>ppt_x</p:attrName>
                                        </p:attrNameLst>
                                      </p:cBhvr>
                                      <p:tavLst>
                                        <p:tav tm="0">
                                          <p:val>
                                            <p:strVal val="#ppt_x"/>
                                          </p:val>
                                        </p:tav>
                                        <p:tav tm="100000">
                                          <p:val>
                                            <p:strVal val="#ppt_x"/>
                                          </p:val>
                                        </p:tav>
                                      </p:tavLst>
                                    </p:anim>
                                    <p:anim calcmode="lin" valueType="num">
                                      <p:cBhvr additive="base">
                                        <p:cTn id="17" dur="25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077"/>
                                        </p:tgtEl>
                                        <p:attrNameLst>
                                          <p:attrName>style.visibility</p:attrName>
                                        </p:attrNameLst>
                                      </p:cBhvr>
                                      <p:to>
                                        <p:strVal val="visible"/>
                                      </p:to>
                                    </p:set>
                                    <p:anim calcmode="lin" valueType="num">
                                      <p:cBhvr additive="base">
                                        <p:cTn id="22" dur="250" fill="hold"/>
                                        <p:tgtEl>
                                          <p:spTgt spid="3077"/>
                                        </p:tgtEl>
                                        <p:attrNameLst>
                                          <p:attrName>ppt_x</p:attrName>
                                        </p:attrNameLst>
                                      </p:cBhvr>
                                      <p:tavLst>
                                        <p:tav tm="0">
                                          <p:val>
                                            <p:strVal val="#ppt_x"/>
                                          </p:val>
                                        </p:tav>
                                        <p:tav tm="100000">
                                          <p:val>
                                            <p:strVal val="#ppt_x"/>
                                          </p:val>
                                        </p:tav>
                                      </p:tavLst>
                                    </p:anim>
                                    <p:anim calcmode="lin" valueType="num">
                                      <p:cBhvr additive="base">
                                        <p:cTn id="23" dur="250" fill="hold"/>
                                        <p:tgtEl>
                                          <p:spTgt spid="307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250" fill="hold"/>
                                        <p:tgtEl>
                                          <p:spTgt spid="9"/>
                                        </p:tgtEl>
                                        <p:attrNameLst>
                                          <p:attrName>ppt_x</p:attrName>
                                        </p:attrNameLst>
                                      </p:cBhvr>
                                      <p:tavLst>
                                        <p:tav tm="0">
                                          <p:val>
                                            <p:strVal val="#ppt_x"/>
                                          </p:val>
                                        </p:tav>
                                        <p:tav tm="100000">
                                          <p:val>
                                            <p:strVal val="#ppt_x"/>
                                          </p:val>
                                        </p:tav>
                                      </p:tavLst>
                                    </p:anim>
                                    <p:anim calcmode="lin" valueType="num">
                                      <p:cBhvr additive="base">
                                        <p:cTn id="27" dur="25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56951" y="284206"/>
            <a:ext cx="9242854" cy="646331"/>
          </a:xfrm>
          <a:prstGeom prst="rect">
            <a:avLst/>
          </a:prstGeom>
          <a:noFill/>
        </p:spPr>
        <p:txBody>
          <a:bodyPr wrap="square" rtlCol="0">
            <a:spAutoFit/>
          </a:bodyPr>
          <a:lstStyle/>
          <a:p>
            <a:pPr algn="ctr"/>
            <a:r>
              <a:rPr lang="en-US" sz="3600" b="1" dirty="0">
                <a:solidFill>
                  <a:schemeClr val="bg1"/>
                </a:solidFill>
                <a:latin typeface="Cambria" pitchFamily="18" charset="0"/>
                <a:ea typeface="Cambria" pitchFamily="18" charset="0"/>
              </a:rPr>
              <a:t>4.4. </a:t>
            </a:r>
            <a:r>
              <a:rPr lang="en-US" sz="3600" b="1" dirty="0" err="1">
                <a:solidFill>
                  <a:schemeClr val="bg1"/>
                </a:solidFill>
                <a:latin typeface="Cambria" pitchFamily="18" charset="0"/>
                <a:ea typeface="Cambria" pitchFamily="18" charset="0"/>
              </a:rPr>
              <a:t>Ứng</a:t>
            </a:r>
            <a:r>
              <a:rPr lang="en-US" sz="3600" b="1" dirty="0">
                <a:solidFill>
                  <a:schemeClr val="bg1"/>
                </a:solidFill>
                <a:latin typeface="Cambria" pitchFamily="18" charset="0"/>
                <a:ea typeface="Cambria" pitchFamily="18" charset="0"/>
              </a:rPr>
              <a:t> </a:t>
            </a:r>
            <a:r>
              <a:rPr lang="en-US" sz="3600" b="1" dirty="0" err="1">
                <a:solidFill>
                  <a:schemeClr val="bg1"/>
                </a:solidFill>
                <a:latin typeface="Cambria" pitchFamily="18" charset="0"/>
                <a:ea typeface="Cambria" pitchFamily="18" charset="0"/>
              </a:rPr>
              <a:t>dụng</a:t>
            </a:r>
            <a:r>
              <a:rPr lang="en-US" sz="3600" b="1" dirty="0">
                <a:solidFill>
                  <a:schemeClr val="bg1"/>
                </a:solidFill>
                <a:latin typeface="Cambria" pitchFamily="18" charset="0"/>
                <a:ea typeface="Cambria" pitchFamily="18" charset="0"/>
              </a:rPr>
              <a:t> </a:t>
            </a:r>
            <a:r>
              <a:rPr lang="en-US" sz="3600" b="1" dirty="0" err="1">
                <a:solidFill>
                  <a:schemeClr val="bg1"/>
                </a:solidFill>
                <a:latin typeface="Cambria" pitchFamily="18" charset="0"/>
                <a:ea typeface="Cambria" pitchFamily="18" charset="0"/>
              </a:rPr>
              <a:t>mã</a:t>
            </a:r>
            <a:r>
              <a:rPr lang="en-US" sz="3600" b="1" dirty="0">
                <a:solidFill>
                  <a:schemeClr val="bg1"/>
                </a:solidFill>
                <a:latin typeface="Cambria" pitchFamily="18" charset="0"/>
                <a:ea typeface="Cambria" pitchFamily="18" charset="0"/>
              </a:rPr>
              <a:t> </a:t>
            </a:r>
            <a:r>
              <a:rPr lang="en-US" sz="3600" b="1" dirty="0" err="1">
                <a:solidFill>
                  <a:schemeClr val="bg1"/>
                </a:solidFill>
                <a:latin typeface="Cambria" pitchFamily="18" charset="0"/>
                <a:ea typeface="Cambria" pitchFamily="18" charset="0"/>
              </a:rPr>
              <a:t>hóa</a:t>
            </a:r>
            <a:r>
              <a:rPr lang="en-US" sz="3600" b="1" dirty="0">
                <a:solidFill>
                  <a:schemeClr val="bg1"/>
                </a:solidFill>
                <a:latin typeface="Cambria" pitchFamily="18" charset="0"/>
                <a:ea typeface="Cambria" pitchFamily="18" charset="0"/>
              </a:rPr>
              <a:t> Huffman </a:t>
            </a:r>
            <a:r>
              <a:rPr lang="en-US" sz="3600" b="1" dirty="0" err="1">
                <a:solidFill>
                  <a:schemeClr val="bg1"/>
                </a:solidFill>
                <a:latin typeface="Cambria" pitchFamily="18" charset="0"/>
                <a:ea typeface="Cambria" pitchFamily="18" charset="0"/>
              </a:rPr>
              <a:t>để</a:t>
            </a:r>
            <a:r>
              <a:rPr lang="en-US" sz="3600" b="1" dirty="0">
                <a:solidFill>
                  <a:schemeClr val="bg1"/>
                </a:solidFill>
                <a:latin typeface="Cambria" pitchFamily="18" charset="0"/>
                <a:ea typeface="Cambria" pitchFamily="18" charset="0"/>
              </a:rPr>
              <a:t> </a:t>
            </a:r>
            <a:r>
              <a:rPr lang="en-US" sz="3600" b="1" dirty="0" err="1">
                <a:solidFill>
                  <a:schemeClr val="bg1"/>
                </a:solidFill>
                <a:latin typeface="Cambria" pitchFamily="18" charset="0"/>
                <a:ea typeface="Cambria" pitchFamily="18" charset="0"/>
              </a:rPr>
              <a:t>nén</a:t>
            </a:r>
            <a:r>
              <a:rPr lang="en-US" sz="3600" b="1" dirty="0">
                <a:solidFill>
                  <a:schemeClr val="bg1"/>
                </a:solidFill>
                <a:latin typeface="Cambria" pitchFamily="18" charset="0"/>
                <a:ea typeface="Cambria" pitchFamily="18" charset="0"/>
              </a:rPr>
              <a:t> file </a:t>
            </a:r>
            <a:endParaRPr lang="vi-VN" sz="3600" b="1" dirty="0">
              <a:solidFill>
                <a:schemeClr val="bg1"/>
              </a:solidFill>
              <a:latin typeface="Cambria" pitchFamily="18" charset="0"/>
              <a:ea typeface="Cambria" pitchFamily="18" charset="0"/>
            </a:endParaRPr>
          </a:p>
        </p:txBody>
      </p:sp>
      <p:sp>
        <p:nvSpPr>
          <p:cNvPr id="7" name="Arrow: Pentagon 1">
            <a:extLst>
              <a:ext uri="{FF2B5EF4-FFF2-40B4-BE49-F238E27FC236}">
                <a16:creationId xmlns:a16="http://schemas.microsoft.com/office/drawing/2014/main" id="{E20D09A7-83DA-47D7-8835-65AA6E22E227}"/>
              </a:ext>
            </a:extLst>
          </p:cNvPr>
          <p:cNvSpPr/>
          <p:nvPr/>
        </p:nvSpPr>
        <p:spPr>
          <a:xfrm>
            <a:off x="2033803" y="1930327"/>
            <a:ext cx="1483031" cy="859540"/>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Cambria" panose="02040503050406030204" pitchFamily="18" charset="0"/>
            </a:endParaRPr>
          </a:p>
        </p:txBody>
      </p:sp>
      <p:grpSp>
        <p:nvGrpSpPr>
          <p:cNvPr id="8" name="Group 7">
            <a:extLst>
              <a:ext uri="{FF2B5EF4-FFF2-40B4-BE49-F238E27FC236}">
                <a16:creationId xmlns:a16="http://schemas.microsoft.com/office/drawing/2014/main" id="{F75430F2-C29B-490A-A12B-C953EE76E860}"/>
              </a:ext>
            </a:extLst>
          </p:cNvPr>
          <p:cNvGrpSpPr/>
          <p:nvPr/>
        </p:nvGrpSpPr>
        <p:grpSpPr>
          <a:xfrm>
            <a:off x="3213889" y="1930327"/>
            <a:ext cx="6815222" cy="859540"/>
            <a:chOff x="2189480" y="2153920"/>
            <a:chExt cx="7213599" cy="1137920"/>
          </a:xfrm>
        </p:grpSpPr>
        <p:sp>
          <p:nvSpPr>
            <p:cNvPr id="9" name="Arrow: Chevron 2">
              <a:extLst>
                <a:ext uri="{FF2B5EF4-FFF2-40B4-BE49-F238E27FC236}">
                  <a16:creationId xmlns:a16="http://schemas.microsoft.com/office/drawing/2014/main" id="{E4902C58-E153-4BF7-950A-D1AAB4AFC986}"/>
                </a:ext>
              </a:extLst>
            </p:cNvPr>
            <p:cNvSpPr/>
            <p:nvPr/>
          </p:nvSpPr>
          <p:spPr>
            <a:xfrm>
              <a:off x="2189480" y="2153920"/>
              <a:ext cx="7172960" cy="1137920"/>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82F39"/>
                </a:solidFill>
                <a:latin typeface="Cambria" panose="02040503050406030204" pitchFamily="18" charset="0"/>
              </a:endParaRPr>
            </a:p>
          </p:txBody>
        </p:sp>
        <p:sp>
          <p:nvSpPr>
            <p:cNvPr id="10" name="Rectangle 9">
              <a:extLst>
                <a:ext uri="{FF2B5EF4-FFF2-40B4-BE49-F238E27FC236}">
                  <a16:creationId xmlns:a16="http://schemas.microsoft.com/office/drawing/2014/main" id="{AAE41742-CF4A-4F94-8B35-9ACD7CFFA56B}"/>
                </a:ext>
              </a:extLst>
            </p:cNvPr>
            <p:cNvSpPr/>
            <p:nvPr/>
          </p:nvSpPr>
          <p:spPr>
            <a:xfrm>
              <a:off x="7779408" y="2153920"/>
              <a:ext cx="1623671" cy="1137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Cambria" panose="02040503050406030204" pitchFamily="18" charset="0"/>
              </a:endParaRPr>
            </a:p>
          </p:txBody>
        </p:sp>
      </p:grpSp>
      <p:sp>
        <p:nvSpPr>
          <p:cNvPr id="11" name="Arrow: Pentagon 8">
            <a:extLst>
              <a:ext uri="{FF2B5EF4-FFF2-40B4-BE49-F238E27FC236}">
                <a16:creationId xmlns:a16="http://schemas.microsoft.com/office/drawing/2014/main" id="{83FC3BF6-085A-465A-AC29-C6850C13445A}"/>
              </a:ext>
            </a:extLst>
          </p:cNvPr>
          <p:cNvSpPr/>
          <p:nvPr/>
        </p:nvSpPr>
        <p:spPr>
          <a:xfrm>
            <a:off x="2033803" y="2876649"/>
            <a:ext cx="1483031" cy="859540"/>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Cambria" panose="02040503050406030204" pitchFamily="18" charset="0"/>
            </a:endParaRPr>
          </a:p>
        </p:txBody>
      </p:sp>
      <p:grpSp>
        <p:nvGrpSpPr>
          <p:cNvPr id="12" name="Group 11">
            <a:extLst>
              <a:ext uri="{FF2B5EF4-FFF2-40B4-BE49-F238E27FC236}">
                <a16:creationId xmlns:a16="http://schemas.microsoft.com/office/drawing/2014/main" id="{C62A3799-0CD7-4C64-8242-AC9EA24CA07C}"/>
              </a:ext>
            </a:extLst>
          </p:cNvPr>
          <p:cNvGrpSpPr/>
          <p:nvPr/>
        </p:nvGrpSpPr>
        <p:grpSpPr>
          <a:xfrm>
            <a:off x="3213889" y="2876649"/>
            <a:ext cx="6815222" cy="859540"/>
            <a:chOff x="2189480" y="2153920"/>
            <a:chExt cx="7213599" cy="1137920"/>
          </a:xfrm>
          <a:solidFill>
            <a:schemeClr val="accent2"/>
          </a:solidFill>
        </p:grpSpPr>
        <p:sp>
          <p:nvSpPr>
            <p:cNvPr id="13" name="Arrow: Chevron 10">
              <a:extLst>
                <a:ext uri="{FF2B5EF4-FFF2-40B4-BE49-F238E27FC236}">
                  <a16:creationId xmlns:a16="http://schemas.microsoft.com/office/drawing/2014/main" id="{69D05AF8-0362-40E3-A7E7-10278B88F503}"/>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82F39"/>
                </a:solidFill>
                <a:latin typeface="Cambria" panose="02040503050406030204" pitchFamily="18" charset="0"/>
              </a:endParaRPr>
            </a:p>
          </p:txBody>
        </p:sp>
        <p:sp>
          <p:nvSpPr>
            <p:cNvPr id="14" name="Rectangle 13">
              <a:extLst>
                <a:ext uri="{FF2B5EF4-FFF2-40B4-BE49-F238E27FC236}">
                  <a16:creationId xmlns:a16="http://schemas.microsoft.com/office/drawing/2014/main" id="{70053719-8142-4D73-BD76-5FA6F7C9E069}"/>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Cambria" panose="02040503050406030204" pitchFamily="18" charset="0"/>
              </a:endParaRPr>
            </a:p>
          </p:txBody>
        </p:sp>
      </p:grpSp>
      <p:sp>
        <p:nvSpPr>
          <p:cNvPr id="15" name="Arrow: Pentagon 12">
            <a:extLst>
              <a:ext uri="{FF2B5EF4-FFF2-40B4-BE49-F238E27FC236}">
                <a16:creationId xmlns:a16="http://schemas.microsoft.com/office/drawing/2014/main" id="{8645047F-D9CB-4CC1-BC0F-1C4292F5A94A}"/>
              </a:ext>
            </a:extLst>
          </p:cNvPr>
          <p:cNvSpPr/>
          <p:nvPr/>
        </p:nvSpPr>
        <p:spPr>
          <a:xfrm>
            <a:off x="2033803" y="3822969"/>
            <a:ext cx="1483031" cy="859540"/>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Cambria" panose="02040503050406030204" pitchFamily="18" charset="0"/>
            </a:endParaRPr>
          </a:p>
        </p:txBody>
      </p:sp>
      <p:grpSp>
        <p:nvGrpSpPr>
          <p:cNvPr id="16" name="Group 15">
            <a:extLst>
              <a:ext uri="{FF2B5EF4-FFF2-40B4-BE49-F238E27FC236}">
                <a16:creationId xmlns:a16="http://schemas.microsoft.com/office/drawing/2014/main" id="{1F283355-3C29-4FB8-A131-09D9EB725ACF}"/>
              </a:ext>
            </a:extLst>
          </p:cNvPr>
          <p:cNvGrpSpPr/>
          <p:nvPr/>
        </p:nvGrpSpPr>
        <p:grpSpPr>
          <a:xfrm>
            <a:off x="3213889" y="3822969"/>
            <a:ext cx="6815222" cy="859540"/>
            <a:chOff x="2189480" y="2153920"/>
            <a:chExt cx="7213599" cy="1137920"/>
          </a:xfrm>
          <a:solidFill>
            <a:schemeClr val="accent4"/>
          </a:solidFill>
        </p:grpSpPr>
        <p:sp>
          <p:nvSpPr>
            <p:cNvPr id="17" name="Arrow: Chevron 14">
              <a:extLst>
                <a:ext uri="{FF2B5EF4-FFF2-40B4-BE49-F238E27FC236}">
                  <a16:creationId xmlns:a16="http://schemas.microsoft.com/office/drawing/2014/main" id="{7CEDD191-1D4E-49C5-8444-8F22619709F6}"/>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82F39"/>
                </a:solidFill>
                <a:latin typeface="Cambria" panose="02040503050406030204" pitchFamily="18" charset="0"/>
              </a:endParaRPr>
            </a:p>
          </p:txBody>
        </p:sp>
        <p:sp>
          <p:nvSpPr>
            <p:cNvPr id="18" name="Rectangle 17">
              <a:extLst>
                <a:ext uri="{FF2B5EF4-FFF2-40B4-BE49-F238E27FC236}">
                  <a16:creationId xmlns:a16="http://schemas.microsoft.com/office/drawing/2014/main" id="{C065D71D-6D12-4F7F-8EFA-813DA9004804}"/>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Cambria" panose="02040503050406030204" pitchFamily="18" charset="0"/>
              </a:endParaRPr>
            </a:p>
          </p:txBody>
        </p:sp>
      </p:grpSp>
      <p:sp>
        <p:nvSpPr>
          <p:cNvPr id="19" name="Arrow: Pentagon 16">
            <a:extLst>
              <a:ext uri="{FF2B5EF4-FFF2-40B4-BE49-F238E27FC236}">
                <a16:creationId xmlns:a16="http://schemas.microsoft.com/office/drawing/2014/main" id="{BF9B6AB6-6147-424D-8F82-81A2B273645F}"/>
              </a:ext>
            </a:extLst>
          </p:cNvPr>
          <p:cNvSpPr/>
          <p:nvPr/>
        </p:nvSpPr>
        <p:spPr>
          <a:xfrm>
            <a:off x="2033803" y="4769291"/>
            <a:ext cx="1483031" cy="859540"/>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Cambria" panose="02040503050406030204" pitchFamily="18" charset="0"/>
            </a:endParaRPr>
          </a:p>
        </p:txBody>
      </p:sp>
      <p:grpSp>
        <p:nvGrpSpPr>
          <p:cNvPr id="20" name="Group 19">
            <a:extLst>
              <a:ext uri="{FF2B5EF4-FFF2-40B4-BE49-F238E27FC236}">
                <a16:creationId xmlns:a16="http://schemas.microsoft.com/office/drawing/2014/main" id="{E733BE8E-BFBE-43EA-A9FD-BD45F197DD84}"/>
              </a:ext>
            </a:extLst>
          </p:cNvPr>
          <p:cNvGrpSpPr/>
          <p:nvPr/>
        </p:nvGrpSpPr>
        <p:grpSpPr>
          <a:xfrm>
            <a:off x="3213889" y="4769291"/>
            <a:ext cx="6815222" cy="859540"/>
            <a:chOff x="2189480" y="2153920"/>
            <a:chExt cx="7213599" cy="1137920"/>
          </a:xfrm>
          <a:solidFill>
            <a:schemeClr val="accent5"/>
          </a:solidFill>
        </p:grpSpPr>
        <p:sp>
          <p:nvSpPr>
            <p:cNvPr id="21" name="Arrow: Chevron 18">
              <a:extLst>
                <a:ext uri="{FF2B5EF4-FFF2-40B4-BE49-F238E27FC236}">
                  <a16:creationId xmlns:a16="http://schemas.microsoft.com/office/drawing/2014/main" id="{1E05DB33-7027-4243-B2B1-AE959B934587}"/>
                </a:ext>
              </a:extLst>
            </p:cNvPr>
            <p:cNvSpPr/>
            <p:nvPr/>
          </p:nvSpPr>
          <p:spPr>
            <a:xfrm>
              <a:off x="2189480" y="2153920"/>
              <a:ext cx="7172960" cy="113792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282F39"/>
                </a:solidFill>
                <a:latin typeface="Cambria" panose="02040503050406030204" pitchFamily="18" charset="0"/>
              </a:endParaRPr>
            </a:p>
          </p:txBody>
        </p:sp>
        <p:sp>
          <p:nvSpPr>
            <p:cNvPr id="22" name="Rectangle 21">
              <a:extLst>
                <a:ext uri="{FF2B5EF4-FFF2-40B4-BE49-F238E27FC236}">
                  <a16:creationId xmlns:a16="http://schemas.microsoft.com/office/drawing/2014/main" id="{53CAB0D8-22D4-44B8-BBE1-517EC44C45DC}"/>
                </a:ext>
              </a:extLst>
            </p:cNvPr>
            <p:cNvSpPr/>
            <p:nvPr/>
          </p:nvSpPr>
          <p:spPr>
            <a:xfrm>
              <a:off x="7779408" y="2153920"/>
              <a:ext cx="1623671" cy="1137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solidFill>
                  <a:srgbClr val="FFFFFF"/>
                </a:solidFill>
                <a:latin typeface="Cambria" panose="02040503050406030204" pitchFamily="18" charset="0"/>
              </a:endParaRPr>
            </a:p>
          </p:txBody>
        </p:sp>
      </p:grpSp>
      <p:sp>
        <p:nvSpPr>
          <p:cNvPr id="23" name="TextBox 22">
            <a:extLst>
              <a:ext uri="{FF2B5EF4-FFF2-40B4-BE49-F238E27FC236}">
                <a16:creationId xmlns:a16="http://schemas.microsoft.com/office/drawing/2014/main" id="{72A83EA8-E44D-4CC9-982F-1B8B609D21F2}"/>
              </a:ext>
            </a:extLst>
          </p:cNvPr>
          <p:cNvSpPr txBox="1"/>
          <p:nvPr/>
        </p:nvSpPr>
        <p:spPr>
          <a:xfrm>
            <a:off x="2101035" y="2000627"/>
            <a:ext cx="1010653" cy="707886"/>
          </a:xfrm>
          <a:prstGeom prst="rect">
            <a:avLst/>
          </a:prstGeom>
          <a:noFill/>
        </p:spPr>
        <p:txBody>
          <a:bodyPr wrap="square" rtlCol="0">
            <a:spAutoFit/>
          </a:bodyPr>
          <a:lstStyle/>
          <a:p>
            <a:pPr algn="ctr">
              <a:defRPr/>
            </a:pPr>
            <a:r>
              <a:rPr lang="ru-RU" sz="4000" b="1" dirty="0">
                <a:solidFill>
                  <a:srgbClr val="FFFFFF"/>
                </a:solidFill>
                <a:latin typeface="Cambria" panose="02040503050406030204" pitchFamily="18" charset="0"/>
              </a:rPr>
              <a:t>01</a:t>
            </a:r>
            <a:endParaRPr lang="en-GB" sz="40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24" name="TextBox 23">
            <a:extLst>
              <a:ext uri="{FF2B5EF4-FFF2-40B4-BE49-F238E27FC236}">
                <a16:creationId xmlns:a16="http://schemas.microsoft.com/office/drawing/2014/main" id="{AF674A17-AAE5-4964-89E9-E927EF4D90FD}"/>
              </a:ext>
            </a:extLst>
          </p:cNvPr>
          <p:cNvSpPr txBox="1"/>
          <p:nvPr/>
        </p:nvSpPr>
        <p:spPr>
          <a:xfrm>
            <a:off x="2101035" y="2943813"/>
            <a:ext cx="1010653" cy="707886"/>
          </a:xfrm>
          <a:prstGeom prst="rect">
            <a:avLst/>
          </a:prstGeom>
          <a:noFill/>
        </p:spPr>
        <p:txBody>
          <a:bodyPr wrap="square" rtlCol="0">
            <a:spAutoFit/>
          </a:bodyPr>
          <a:lstStyle/>
          <a:p>
            <a:pPr algn="ctr">
              <a:defRPr/>
            </a:pPr>
            <a:r>
              <a:rPr lang="ru-RU" sz="4000" b="1" dirty="0">
                <a:solidFill>
                  <a:srgbClr val="FFFFFF"/>
                </a:solidFill>
                <a:latin typeface="Cambria" panose="02040503050406030204" pitchFamily="18" charset="0"/>
              </a:rPr>
              <a:t>0</a:t>
            </a:r>
            <a:r>
              <a:rPr lang="en-US" sz="4000" b="1" dirty="0">
                <a:solidFill>
                  <a:srgbClr val="FFFFFF"/>
                </a:solidFill>
                <a:latin typeface="Cambria" panose="02040503050406030204" pitchFamily="18" charset="0"/>
              </a:rPr>
              <a:t>2</a:t>
            </a:r>
            <a:endParaRPr lang="en-GB" sz="40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25" name="TextBox 24">
            <a:extLst>
              <a:ext uri="{FF2B5EF4-FFF2-40B4-BE49-F238E27FC236}">
                <a16:creationId xmlns:a16="http://schemas.microsoft.com/office/drawing/2014/main" id="{F09FA8CE-2609-4B18-A96B-C2D56CF5BE9D}"/>
              </a:ext>
            </a:extLst>
          </p:cNvPr>
          <p:cNvSpPr txBox="1"/>
          <p:nvPr/>
        </p:nvSpPr>
        <p:spPr>
          <a:xfrm>
            <a:off x="2101034" y="3911154"/>
            <a:ext cx="1010653" cy="707886"/>
          </a:xfrm>
          <a:prstGeom prst="rect">
            <a:avLst/>
          </a:prstGeom>
          <a:noFill/>
        </p:spPr>
        <p:txBody>
          <a:bodyPr wrap="square" rtlCol="0">
            <a:spAutoFit/>
          </a:bodyPr>
          <a:lstStyle/>
          <a:p>
            <a:pPr algn="ctr">
              <a:defRPr/>
            </a:pPr>
            <a:r>
              <a:rPr lang="ru-RU" sz="4000" b="1" dirty="0">
                <a:solidFill>
                  <a:srgbClr val="FFFFFF"/>
                </a:solidFill>
                <a:latin typeface="Cambria" panose="02040503050406030204" pitchFamily="18" charset="0"/>
              </a:rPr>
              <a:t>0</a:t>
            </a:r>
            <a:r>
              <a:rPr lang="en-US" sz="4000" b="1" dirty="0">
                <a:solidFill>
                  <a:srgbClr val="FFFFFF"/>
                </a:solidFill>
                <a:latin typeface="Cambria" panose="02040503050406030204" pitchFamily="18" charset="0"/>
              </a:rPr>
              <a:t>3</a:t>
            </a:r>
            <a:endParaRPr lang="en-GB" sz="40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26" name="TextBox 25">
            <a:extLst>
              <a:ext uri="{FF2B5EF4-FFF2-40B4-BE49-F238E27FC236}">
                <a16:creationId xmlns:a16="http://schemas.microsoft.com/office/drawing/2014/main" id="{0FB775DB-7BDA-40F8-8943-FE3A0A82B375}"/>
              </a:ext>
            </a:extLst>
          </p:cNvPr>
          <p:cNvSpPr txBox="1"/>
          <p:nvPr/>
        </p:nvSpPr>
        <p:spPr>
          <a:xfrm>
            <a:off x="2101035" y="4845118"/>
            <a:ext cx="1010653" cy="707886"/>
          </a:xfrm>
          <a:prstGeom prst="rect">
            <a:avLst/>
          </a:prstGeom>
          <a:noFill/>
        </p:spPr>
        <p:txBody>
          <a:bodyPr wrap="square" rtlCol="0">
            <a:spAutoFit/>
          </a:bodyPr>
          <a:lstStyle/>
          <a:p>
            <a:pPr algn="ctr">
              <a:defRPr/>
            </a:pPr>
            <a:r>
              <a:rPr lang="ru-RU" sz="4000" b="1" dirty="0">
                <a:solidFill>
                  <a:srgbClr val="FFFFFF"/>
                </a:solidFill>
                <a:latin typeface="Cambria" panose="02040503050406030204" pitchFamily="18" charset="0"/>
              </a:rPr>
              <a:t>0</a:t>
            </a:r>
            <a:r>
              <a:rPr lang="en-US" sz="4000" b="1" dirty="0">
                <a:solidFill>
                  <a:srgbClr val="FFFFFF"/>
                </a:solidFill>
                <a:latin typeface="Cambria" panose="02040503050406030204" pitchFamily="18" charset="0"/>
              </a:rPr>
              <a:t>4</a:t>
            </a:r>
            <a:endParaRPr lang="en-GB" sz="4000"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27" name="TextBox 26">
            <a:extLst>
              <a:ext uri="{FF2B5EF4-FFF2-40B4-BE49-F238E27FC236}">
                <a16:creationId xmlns:a16="http://schemas.microsoft.com/office/drawing/2014/main" id="{6622EE78-8826-4D13-896F-3CE387814C90}"/>
              </a:ext>
            </a:extLst>
          </p:cNvPr>
          <p:cNvSpPr txBox="1"/>
          <p:nvPr/>
        </p:nvSpPr>
        <p:spPr>
          <a:xfrm>
            <a:off x="3682314" y="2061042"/>
            <a:ext cx="6203091" cy="646331"/>
          </a:xfrm>
          <a:prstGeom prst="rect">
            <a:avLst/>
          </a:prstGeom>
          <a:noFill/>
        </p:spPr>
        <p:txBody>
          <a:bodyPr wrap="square" rtlCol="0">
            <a:spAutoFit/>
          </a:bodyPr>
          <a:lstStyle/>
          <a:p>
            <a:pPr lvl="0" algn="just">
              <a:defRPr/>
            </a:pPr>
            <a:r>
              <a:rPr lang="en-US" b="1" cap="all" dirty="0" err="1">
                <a:solidFill>
                  <a:schemeClr val="bg1"/>
                </a:solidFill>
                <a:latin typeface="Cambria" pitchFamily="18" charset="0"/>
                <a:ea typeface="Cambria" pitchFamily="18" charset="0"/>
              </a:rPr>
              <a:t>Đọc</a:t>
            </a:r>
            <a:r>
              <a:rPr lang="en-US" b="1" cap="all" dirty="0">
                <a:solidFill>
                  <a:schemeClr val="bg1"/>
                </a:solidFill>
                <a:latin typeface="Cambria" pitchFamily="18" charset="0"/>
                <a:ea typeface="Cambria" pitchFamily="18" charset="0"/>
              </a:rPr>
              <a:t> file </a:t>
            </a:r>
            <a:r>
              <a:rPr lang="en-US" b="1" cap="all" dirty="0" err="1">
                <a:solidFill>
                  <a:schemeClr val="bg1"/>
                </a:solidFill>
                <a:latin typeface="Cambria" pitchFamily="18" charset="0"/>
                <a:ea typeface="Cambria" pitchFamily="18" charset="0"/>
              </a:rPr>
              <a:t>và</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xác</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định</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các</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ký</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tự</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xuất</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hiện</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trong</a:t>
            </a:r>
            <a:r>
              <a:rPr lang="en-US" b="1" cap="all" dirty="0">
                <a:solidFill>
                  <a:schemeClr val="bg1"/>
                </a:solidFill>
                <a:latin typeface="Cambria" pitchFamily="18" charset="0"/>
                <a:ea typeface="Cambria" pitchFamily="18" charset="0"/>
              </a:rPr>
              <a:t> file &amp; </a:t>
            </a:r>
            <a:r>
              <a:rPr lang="en-US" b="1" cap="all" dirty="0" err="1">
                <a:solidFill>
                  <a:schemeClr val="bg1"/>
                </a:solidFill>
                <a:latin typeface="Cambria" pitchFamily="18" charset="0"/>
                <a:ea typeface="Cambria" pitchFamily="18" charset="0"/>
              </a:rPr>
              <a:t>tần</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suất</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của</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chúng</a:t>
            </a:r>
            <a:endParaRPr lang="vi-VN" b="1" cap="all" dirty="0">
              <a:solidFill>
                <a:schemeClr val="bg1"/>
              </a:solidFill>
              <a:latin typeface="Cambria" pitchFamily="18" charset="0"/>
              <a:ea typeface="Cambria" pitchFamily="18" charset="0"/>
            </a:endParaRPr>
          </a:p>
        </p:txBody>
      </p:sp>
      <p:sp>
        <p:nvSpPr>
          <p:cNvPr id="28" name="TextBox 27">
            <a:extLst>
              <a:ext uri="{FF2B5EF4-FFF2-40B4-BE49-F238E27FC236}">
                <a16:creationId xmlns:a16="http://schemas.microsoft.com/office/drawing/2014/main" id="{D21EF9FC-F363-4D04-8D70-B84B5D145B65}"/>
              </a:ext>
            </a:extLst>
          </p:cNvPr>
          <p:cNvSpPr txBox="1"/>
          <p:nvPr/>
        </p:nvSpPr>
        <p:spPr>
          <a:xfrm>
            <a:off x="3682315" y="3113090"/>
            <a:ext cx="4873596" cy="369332"/>
          </a:xfrm>
          <a:prstGeom prst="rect">
            <a:avLst/>
          </a:prstGeom>
          <a:noFill/>
        </p:spPr>
        <p:txBody>
          <a:bodyPr wrap="square" rtlCol="0">
            <a:spAutoFit/>
          </a:bodyPr>
          <a:lstStyle/>
          <a:p>
            <a:pPr lvl="0" algn="just">
              <a:defRPr/>
            </a:pPr>
            <a:r>
              <a:rPr lang="en-US" b="1" cap="all" dirty="0" err="1">
                <a:solidFill>
                  <a:schemeClr val="bg1"/>
                </a:solidFill>
                <a:latin typeface="Cambria" pitchFamily="18" charset="0"/>
                <a:ea typeface="Cambria" pitchFamily="18" charset="0"/>
              </a:rPr>
              <a:t>Dựng</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cây</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mã</a:t>
            </a:r>
            <a:r>
              <a:rPr lang="en-US" b="1" cap="all" dirty="0">
                <a:solidFill>
                  <a:schemeClr val="bg1"/>
                </a:solidFill>
                <a:latin typeface="Cambria" pitchFamily="18" charset="0"/>
                <a:ea typeface="Cambria" pitchFamily="18" charset="0"/>
              </a:rPr>
              <a:t> Huffman</a:t>
            </a:r>
            <a:endParaRPr lang="vi-VN" b="1" cap="all" dirty="0">
              <a:solidFill>
                <a:schemeClr val="bg1"/>
              </a:solidFill>
              <a:latin typeface="Cambria" pitchFamily="18" charset="0"/>
              <a:ea typeface="Cambria" pitchFamily="18" charset="0"/>
            </a:endParaRPr>
          </a:p>
        </p:txBody>
      </p:sp>
      <p:sp>
        <p:nvSpPr>
          <p:cNvPr id="29" name="TextBox 28">
            <a:extLst>
              <a:ext uri="{FF2B5EF4-FFF2-40B4-BE49-F238E27FC236}">
                <a16:creationId xmlns:a16="http://schemas.microsoft.com/office/drawing/2014/main" id="{3A837B94-CD7C-46F8-B906-D4E292308213}"/>
              </a:ext>
            </a:extLst>
          </p:cNvPr>
          <p:cNvSpPr txBox="1"/>
          <p:nvPr/>
        </p:nvSpPr>
        <p:spPr>
          <a:xfrm>
            <a:off x="3682315" y="3960962"/>
            <a:ext cx="6203090" cy="646331"/>
          </a:xfrm>
          <a:prstGeom prst="rect">
            <a:avLst/>
          </a:prstGeom>
          <a:noFill/>
        </p:spPr>
        <p:txBody>
          <a:bodyPr wrap="square" rtlCol="0">
            <a:spAutoFit/>
          </a:bodyPr>
          <a:lstStyle/>
          <a:p>
            <a:pPr lvl="0" algn="just">
              <a:defRPr/>
            </a:pPr>
            <a:r>
              <a:rPr lang="en-US" b="1" cap="all" dirty="0" err="1">
                <a:solidFill>
                  <a:schemeClr val="bg1"/>
                </a:solidFill>
                <a:latin typeface="Cambria" pitchFamily="18" charset="0"/>
                <a:ea typeface="Cambria" pitchFamily="18" charset="0"/>
              </a:rPr>
              <a:t>Dựa</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vào</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cây</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mã</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thu</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được</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mã</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hóa</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từng</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ký</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tự</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và</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ghi</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vào</a:t>
            </a:r>
            <a:r>
              <a:rPr lang="en-US" b="1" cap="all" dirty="0">
                <a:solidFill>
                  <a:schemeClr val="bg1"/>
                </a:solidFill>
                <a:latin typeface="Cambria" pitchFamily="18" charset="0"/>
                <a:ea typeface="Cambria" pitchFamily="18" charset="0"/>
              </a:rPr>
              <a:t> file </a:t>
            </a:r>
            <a:r>
              <a:rPr lang="en-US" b="1" cap="all" dirty="0" err="1">
                <a:solidFill>
                  <a:schemeClr val="bg1"/>
                </a:solidFill>
                <a:latin typeface="Cambria" pitchFamily="18" charset="0"/>
                <a:ea typeface="Cambria" pitchFamily="18" charset="0"/>
              </a:rPr>
              <a:t>nén</a:t>
            </a:r>
            <a:endParaRPr lang="vi-VN" b="1" cap="all" dirty="0">
              <a:solidFill>
                <a:schemeClr val="bg1"/>
              </a:solidFill>
              <a:latin typeface="Cambria" pitchFamily="18" charset="0"/>
              <a:ea typeface="Cambria" pitchFamily="18" charset="0"/>
            </a:endParaRPr>
          </a:p>
        </p:txBody>
      </p:sp>
      <p:sp>
        <p:nvSpPr>
          <p:cNvPr id="30" name="TextBox 29">
            <a:extLst>
              <a:ext uri="{FF2B5EF4-FFF2-40B4-BE49-F238E27FC236}">
                <a16:creationId xmlns:a16="http://schemas.microsoft.com/office/drawing/2014/main" id="{BB2D7612-B51C-417D-8AB4-D43CA5AFCC99}"/>
              </a:ext>
            </a:extLst>
          </p:cNvPr>
          <p:cNvSpPr txBox="1"/>
          <p:nvPr/>
        </p:nvSpPr>
        <p:spPr>
          <a:xfrm>
            <a:off x="3682316" y="5014395"/>
            <a:ext cx="4873596" cy="369332"/>
          </a:xfrm>
          <a:prstGeom prst="rect">
            <a:avLst/>
          </a:prstGeom>
          <a:noFill/>
        </p:spPr>
        <p:txBody>
          <a:bodyPr wrap="square" rtlCol="0">
            <a:spAutoFit/>
          </a:bodyPr>
          <a:lstStyle/>
          <a:p>
            <a:pPr lvl="0" algn="just">
              <a:defRPr/>
            </a:pPr>
            <a:r>
              <a:rPr lang="en-US" b="1" cap="all" dirty="0" err="1">
                <a:solidFill>
                  <a:schemeClr val="bg1"/>
                </a:solidFill>
                <a:latin typeface="Cambria" pitchFamily="18" charset="0"/>
                <a:ea typeface="Cambria" pitchFamily="18" charset="0"/>
              </a:rPr>
              <a:t>Lưu</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cây</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mã</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vào</a:t>
            </a:r>
            <a:r>
              <a:rPr lang="en-US" b="1" cap="all" dirty="0">
                <a:solidFill>
                  <a:schemeClr val="bg1"/>
                </a:solidFill>
                <a:latin typeface="Cambria" pitchFamily="18" charset="0"/>
                <a:ea typeface="Cambria" pitchFamily="18" charset="0"/>
              </a:rPr>
              <a:t> </a:t>
            </a:r>
            <a:r>
              <a:rPr lang="en-US" b="1" cap="all" dirty="0" err="1">
                <a:solidFill>
                  <a:schemeClr val="bg1"/>
                </a:solidFill>
                <a:latin typeface="Cambria" pitchFamily="18" charset="0"/>
                <a:ea typeface="Cambria" pitchFamily="18" charset="0"/>
              </a:rPr>
              <a:t>cuối</a:t>
            </a:r>
            <a:r>
              <a:rPr lang="en-US" b="1" cap="all" dirty="0">
                <a:solidFill>
                  <a:schemeClr val="bg1"/>
                </a:solidFill>
                <a:latin typeface="Cambria" pitchFamily="18" charset="0"/>
                <a:ea typeface="Cambria" pitchFamily="18" charset="0"/>
              </a:rPr>
              <a:t> file </a:t>
            </a:r>
            <a:r>
              <a:rPr lang="en-US" b="1" cap="all" dirty="0" err="1">
                <a:solidFill>
                  <a:schemeClr val="bg1"/>
                </a:solidFill>
                <a:latin typeface="Cambria" pitchFamily="18" charset="0"/>
                <a:ea typeface="Cambria" pitchFamily="18" charset="0"/>
              </a:rPr>
              <a:t>nén</a:t>
            </a:r>
            <a:endParaRPr lang="vi-VN" b="1" cap="all" dirty="0">
              <a:solidFill>
                <a:schemeClr val="bg1"/>
              </a:solidFill>
              <a:latin typeface="Cambria" pitchFamily="18" charset="0"/>
              <a:ea typeface="Cambria" pitchFamily="18" charset="0"/>
            </a:endParaRPr>
          </a:p>
        </p:txBody>
      </p:sp>
      <p:sp>
        <p:nvSpPr>
          <p:cNvPr id="31" name="TextBox 30"/>
          <p:cNvSpPr txBox="1"/>
          <p:nvPr/>
        </p:nvSpPr>
        <p:spPr>
          <a:xfrm>
            <a:off x="2033803" y="1274116"/>
            <a:ext cx="6697362" cy="400110"/>
          </a:xfrm>
          <a:prstGeom prst="rect">
            <a:avLst/>
          </a:prstGeom>
          <a:noFill/>
        </p:spPr>
        <p:txBody>
          <a:bodyPr wrap="square" rtlCol="0">
            <a:spAutoFit/>
          </a:bodyPr>
          <a:lstStyle/>
          <a:p>
            <a:r>
              <a:rPr lang="en-US" sz="2000" b="1" dirty="0" err="1">
                <a:solidFill>
                  <a:schemeClr val="bg1"/>
                </a:solidFill>
                <a:latin typeface="Cambria" pitchFamily="18" charset="0"/>
                <a:ea typeface="Cambria" pitchFamily="18" charset="0"/>
              </a:rPr>
              <a:t>Các</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bước</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thực</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hiện</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nén</a:t>
            </a:r>
            <a:endParaRPr lang="vi-VN" sz="2000" b="1" dirty="0">
              <a:solidFill>
                <a:schemeClr val="bg1"/>
              </a:solidFill>
              <a:latin typeface="Cambria" pitchFamily="18" charset="0"/>
              <a:ea typeface="Cambria"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809" y="1141246"/>
            <a:ext cx="589176" cy="6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769898"/>
            <a:ext cx="589176" cy="66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 name="TextBox 2047"/>
          <p:cNvSpPr txBox="1"/>
          <p:nvPr/>
        </p:nvSpPr>
        <p:spPr>
          <a:xfrm>
            <a:off x="2101034" y="5966169"/>
            <a:ext cx="7778857" cy="400110"/>
          </a:xfrm>
          <a:prstGeom prst="rect">
            <a:avLst/>
          </a:prstGeom>
          <a:noFill/>
        </p:spPr>
        <p:txBody>
          <a:bodyPr wrap="square" rtlCol="0">
            <a:spAutoFit/>
          </a:bodyPr>
          <a:lstStyle/>
          <a:p>
            <a:r>
              <a:rPr lang="en-US" sz="2000" b="1" dirty="0" err="1">
                <a:solidFill>
                  <a:schemeClr val="bg1"/>
                </a:solidFill>
                <a:latin typeface="Cambria" pitchFamily="18" charset="0"/>
                <a:ea typeface="Cambria" pitchFamily="18" charset="0"/>
              </a:rPr>
              <a:t>Các</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bước</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giải</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nén</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ngược</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lại</a:t>
            </a:r>
            <a:endParaRPr lang="vi-VN" sz="2000" b="1" dirty="0">
              <a:solidFill>
                <a:schemeClr val="bg1"/>
              </a:solidFill>
              <a:latin typeface="Cambria" pitchFamily="18" charset="0"/>
              <a:ea typeface="Cambria" pitchFamily="18" charset="0"/>
            </a:endParaRPr>
          </a:p>
        </p:txBody>
      </p:sp>
    </p:spTree>
    <p:extLst>
      <p:ext uri="{BB962C8B-B14F-4D97-AF65-F5344CB8AC3E}">
        <p14:creationId xmlns:p14="http://schemas.microsoft.com/office/powerpoint/2010/main" val="282685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250"/>
                                        <p:tgtEl>
                                          <p:spTgt spid="20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250"/>
                                        <p:tgtEl>
                                          <p:spTgt spid="31"/>
                                        </p:tgtEl>
                                      </p:cBhvr>
                                    </p:animEffect>
                                  </p:childTnLst>
                                </p:cTn>
                              </p:par>
                            </p:childTnLst>
                          </p:cTn>
                        </p:par>
                        <p:par>
                          <p:cTn id="16" fill="hold">
                            <p:stCondLst>
                              <p:cond delay="250"/>
                            </p:stCondLst>
                            <p:childTnLst>
                              <p:par>
                                <p:cTn id="17" presetID="16" presetClass="entr" presetSubtype="21" fill="hold" grpId="0" nodeType="afterEffect">
                                  <p:stCondLst>
                                    <p:cond delay="25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par>
                          <p:cTn id="20" fill="hold">
                            <p:stCondLst>
                              <p:cond delay="1000"/>
                            </p:stCondLst>
                            <p:childTnLst>
                              <p:par>
                                <p:cTn id="21" presetID="16" presetClass="entr" presetSubtype="21" fill="hold" grpId="0" nodeType="afterEffect">
                                  <p:stCondLst>
                                    <p:cond delay="250"/>
                                  </p:stCondLst>
                                  <p:childTnLst>
                                    <p:set>
                                      <p:cBhvr>
                                        <p:cTn id="22" dur="1" fill="hold">
                                          <p:stCondLst>
                                            <p:cond delay="0"/>
                                          </p:stCondLst>
                                        </p:cTn>
                                        <p:tgtEl>
                                          <p:spTgt spid="23"/>
                                        </p:tgtEl>
                                        <p:attrNameLst>
                                          <p:attrName>style.visibility</p:attrName>
                                        </p:attrNameLst>
                                      </p:cBhvr>
                                      <p:to>
                                        <p:strVal val="visible"/>
                                      </p:to>
                                    </p:set>
                                    <p:animEffect transition="in" filter="barn(inVertical)">
                                      <p:cBhvr>
                                        <p:cTn id="23" dur="500"/>
                                        <p:tgtEl>
                                          <p:spTgt spid="23"/>
                                        </p:tgtEl>
                                      </p:cBhvr>
                                    </p:animEffect>
                                  </p:childTnLst>
                                </p:cTn>
                              </p:par>
                            </p:childTnLst>
                          </p:cTn>
                        </p:par>
                        <p:par>
                          <p:cTn id="24" fill="hold">
                            <p:stCondLst>
                              <p:cond delay="1750"/>
                            </p:stCondLst>
                            <p:childTnLst>
                              <p:par>
                                <p:cTn id="25" presetID="16" presetClass="entr" presetSubtype="21" fill="hold"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par>
                          <p:cTn id="28" fill="hold">
                            <p:stCondLst>
                              <p:cond delay="2500"/>
                            </p:stCondLst>
                            <p:childTnLst>
                              <p:par>
                                <p:cTn id="29" presetID="22" presetClass="entr" presetSubtype="4" fill="hold" grpId="0" nodeType="afterEffect">
                                  <p:stCondLst>
                                    <p:cond delay="250"/>
                                  </p:stCondLst>
                                  <p:childTnLst>
                                    <p:set>
                                      <p:cBhvr>
                                        <p:cTn id="30" dur="1" fill="hold">
                                          <p:stCondLst>
                                            <p:cond delay="0"/>
                                          </p:stCondLst>
                                        </p:cTn>
                                        <p:tgtEl>
                                          <p:spTgt spid="27"/>
                                        </p:tgtEl>
                                        <p:attrNameLst>
                                          <p:attrName>style.visibility</p:attrName>
                                        </p:attrNameLst>
                                      </p:cBhvr>
                                      <p:to>
                                        <p:strVal val="visible"/>
                                      </p:to>
                                    </p:set>
                                    <p:animEffect transition="in" filter="wipe(down)">
                                      <p:cBhvr>
                                        <p:cTn id="31" dur="500"/>
                                        <p:tgtEl>
                                          <p:spTgt spid="27"/>
                                        </p:tgtEl>
                                      </p:cBhvr>
                                    </p:animEffect>
                                  </p:childTnLst>
                                </p:cTn>
                              </p:par>
                            </p:childTnLst>
                          </p:cTn>
                        </p:par>
                        <p:par>
                          <p:cTn id="32" fill="hold">
                            <p:stCondLst>
                              <p:cond delay="3250"/>
                            </p:stCondLst>
                            <p:childTnLst>
                              <p:par>
                                <p:cTn id="33" presetID="16" presetClass="entr" presetSubtype="21" fill="hold" grpId="0" nodeType="afterEffect">
                                  <p:stCondLst>
                                    <p:cond delay="25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par>
                          <p:cTn id="36" fill="hold">
                            <p:stCondLst>
                              <p:cond delay="4000"/>
                            </p:stCondLst>
                            <p:childTnLst>
                              <p:par>
                                <p:cTn id="37" presetID="16" presetClass="entr" presetSubtype="21" fill="hold" grpId="0" nodeType="afterEffect">
                                  <p:stCondLst>
                                    <p:cond delay="250"/>
                                  </p:stCondLst>
                                  <p:childTnLst>
                                    <p:set>
                                      <p:cBhvr>
                                        <p:cTn id="38" dur="1" fill="hold">
                                          <p:stCondLst>
                                            <p:cond delay="0"/>
                                          </p:stCondLst>
                                        </p:cTn>
                                        <p:tgtEl>
                                          <p:spTgt spid="24"/>
                                        </p:tgtEl>
                                        <p:attrNameLst>
                                          <p:attrName>style.visibility</p:attrName>
                                        </p:attrNameLst>
                                      </p:cBhvr>
                                      <p:to>
                                        <p:strVal val="visible"/>
                                      </p:to>
                                    </p:set>
                                    <p:animEffect transition="in" filter="barn(inVertical)">
                                      <p:cBhvr>
                                        <p:cTn id="39" dur="500"/>
                                        <p:tgtEl>
                                          <p:spTgt spid="24"/>
                                        </p:tgtEl>
                                      </p:cBhvr>
                                    </p:animEffect>
                                  </p:childTnLst>
                                </p:cTn>
                              </p:par>
                            </p:childTnLst>
                          </p:cTn>
                        </p:par>
                        <p:par>
                          <p:cTn id="40" fill="hold">
                            <p:stCondLst>
                              <p:cond delay="4750"/>
                            </p:stCondLst>
                            <p:childTnLst>
                              <p:par>
                                <p:cTn id="41" presetID="16" presetClass="entr" presetSubtype="21" fill="hold" nodeType="afterEffect">
                                  <p:stCondLst>
                                    <p:cond delay="250"/>
                                  </p:stCondLst>
                                  <p:childTnLst>
                                    <p:set>
                                      <p:cBhvr>
                                        <p:cTn id="42" dur="1" fill="hold">
                                          <p:stCondLst>
                                            <p:cond delay="0"/>
                                          </p:stCondLst>
                                        </p:cTn>
                                        <p:tgtEl>
                                          <p:spTgt spid="12"/>
                                        </p:tgtEl>
                                        <p:attrNameLst>
                                          <p:attrName>style.visibility</p:attrName>
                                        </p:attrNameLst>
                                      </p:cBhvr>
                                      <p:to>
                                        <p:strVal val="visible"/>
                                      </p:to>
                                    </p:set>
                                    <p:animEffect transition="in" filter="barn(inVertical)">
                                      <p:cBhvr>
                                        <p:cTn id="43" dur="500"/>
                                        <p:tgtEl>
                                          <p:spTgt spid="12"/>
                                        </p:tgtEl>
                                      </p:cBhvr>
                                    </p:animEffect>
                                  </p:childTnLst>
                                </p:cTn>
                              </p:par>
                            </p:childTnLst>
                          </p:cTn>
                        </p:par>
                        <p:par>
                          <p:cTn id="44" fill="hold">
                            <p:stCondLst>
                              <p:cond delay="5500"/>
                            </p:stCondLst>
                            <p:childTnLst>
                              <p:par>
                                <p:cTn id="45" presetID="22" presetClass="entr" presetSubtype="4" fill="hold" grpId="0" nodeType="afterEffect">
                                  <p:stCondLst>
                                    <p:cond delay="250"/>
                                  </p:stCondLst>
                                  <p:childTnLst>
                                    <p:set>
                                      <p:cBhvr>
                                        <p:cTn id="46" dur="1" fill="hold">
                                          <p:stCondLst>
                                            <p:cond delay="0"/>
                                          </p:stCondLst>
                                        </p:cTn>
                                        <p:tgtEl>
                                          <p:spTgt spid="28"/>
                                        </p:tgtEl>
                                        <p:attrNameLst>
                                          <p:attrName>style.visibility</p:attrName>
                                        </p:attrNameLst>
                                      </p:cBhvr>
                                      <p:to>
                                        <p:strVal val="visible"/>
                                      </p:to>
                                    </p:set>
                                    <p:animEffect transition="in" filter="wipe(down)">
                                      <p:cBhvr>
                                        <p:cTn id="47" dur="500"/>
                                        <p:tgtEl>
                                          <p:spTgt spid="28"/>
                                        </p:tgtEl>
                                      </p:cBhvr>
                                    </p:animEffect>
                                  </p:childTnLst>
                                </p:cTn>
                              </p:par>
                            </p:childTnLst>
                          </p:cTn>
                        </p:par>
                        <p:par>
                          <p:cTn id="48" fill="hold">
                            <p:stCondLst>
                              <p:cond delay="6250"/>
                            </p:stCondLst>
                            <p:childTnLst>
                              <p:par>
                                <p:cTn id="49" presetID="16" presetClass="entr" presetSubtype="21" fill="hold" grpId="0" nodeType="afterEffect">
                                  <p:stCondLst>
                                    <p:cond delay="250"/>
                                  </p:stCondLst>
                                  <p:childTnLst>
                                    <p:set>
                                      <p:cBhvr>
                                        <p:cTn id="50" dur="1" fill="hold">
                                          <p:stCondLst>
                                            <p:cond delay="0"/>
                                          </p:stCondLst>
                                        </p:cTn>
                                        <p:tgtEl>
                                          <p:spTgt spid="15"/>
                                        </p:tgtEl>
                                        <p:attrNameLst>
                                          <p:attrName>style.visibility</p:attrName>
                                        </p:attrNameLst>
                                      </p:cBhvr>
                                      <p:to>
                                        <p:strVal val="visible"/>
                                      </p:to>
                                    </p:set>
                                    <p:animEffect transition="in" filter="barn(inVertical)">
                                      <p:cBhvr>
                                        <p:cTn id="51" dur="500"/>
                                        <p:tgtEl>
                                          <p:spTgt spid="15"/>
                                        </p:tgtEl>
                                      </p:cBhvr>
                                    </p:animEffect>
                                  </p:childTnLst>
                                </p:cTn>
                              </p:par>
                            </p:childTnLst>
                          </p:cTn>
                        </p:par>
                        <p:par>
                          <p:cTn id="52" fill="hold">
                            <p:stCondLst>
                              <p:cond delay="7000"/>
                            </p:stCondLst>
                            <p:childTnLst>
                              <p:par>
                                <p:cTn id="53" presetID="16" presetClass="entr" presetSubtype="21" fill="hold" grpId="0" nodeType="afterEffect">
                                  <p:stCondLst>
                                    <p:cond delay="250"/>
                                  </p:stCondLst>
                                  <p:childTnLst>
                                    <p:set>
                                      <p:cBhvr>
                                        <p:cTn id="54" dur="1" fill="hold">
                                          <p:stCondLst>
                                            <p:cond delay="0"/>
                                          </p:stCondLst>
                                        </p:cTn>
                                        <p:tgtEl>
                                          <p:spTgt spid="25"/>
                                        </p:tgtEl>
                                        <p:attrNameLst>
                                          <p:attrName>style.visibility</p:attrName>
                                        </p:attrNameLst>
                                      </p:cBhvr>
                                      <p:to>
                                        <p:strVal val="visible"/>
                                      </p:to>
                                    </p:set>
                                    <p:animEffect transition="in" filter="barn(inVertical)">
                                      <p:cBhvr>
                                        <p:cTn id="55" dur="500"/>
                                        <p:tgtEl>
                                          <p:spTgt spid="25"/>
                                        </p:tgtEl>
                                      </p:cBhvr>
                                    </p:animEffect>
                                  </p:childTnLst>
                                </p:cTn>
                              </p:par>
                            </p:childTnLst>
                          </p:cTn>
                        </p:par>
                        <p:par>
                          <p:cTn id="56" fill="hold">
                            <p:stCondLst>
                              <p:cond delay="7750"/>
                            </p:stCondLst>
                            <p:childTnLst>
                              <p:par>
                                <p:cTn id="57" presetID="16" presetClass="entr" presetSubtype="21" fill="hold" nodeType="afterEffect">
                                  <p:stCondLst>
                                    <p:cond delay="250"/>
                                  </p:stCondLst>
                                  <p:childTnLst>
                                    <p:set>
                                      <p:cBhvr>
                                        <p:cTn id="58" dur="1" fill="hold">
                                          <p:stCondLst>
                                            <p:cond delay="0"/>
                                          </p:stCondLst>
                                        </p:cTn>
                                        <p:tgtEl>
                                          <p:spTgt spid="16"/>
                                        </p:tgtEl>
                                        <p:attrNameLst>
                                          <p:attrName>style.visibility</p:attrName>
                                        </p:attrNameLst>
                                      </p:cBhvr>
                                      <p:to>
                                        <p:strVal val="visible"/>
                                      </p:to>
                                    </p:set>
                                    <p:animEffect transition="in" filter="barn(inVertical)">
                                      <p:cBhvr>
                                        <p:cTn id="59" dur="500"/>
                                        <p:tgtEl>
                                          <p:spTgt spid="16"/>
                                        </p:tgtEl>
                                      </p:cBhvr>
                                    </p:animEffect>
                                  </p:childTnLst>
                                </p:cTn>
                              </p:par>
                            </p:childTnLst>
                          </p:cTn>
                        </p:par>
                        <p:par>
                          <p:cTn id="60" fill="hold">
                            <p:stCondLst>
                              <p:cond delay="8500"/>
                            </p:stCondLst>
                            <p:childTnLst>
                              <p:par>
                                <p:cTn id="61" presetID="22" presetClass="entr" presetSubtype="4" fill="hold" grpId="0" nodeType="afterEffect">
                                  <p:stCondLst>
                                    <p:cond delay="250"/>
                                  </p:stCondLst>
                                  <p:childTnLst>
                                    <p:set>
                                      <p:cBhvr>
                                        <p:cTn id="62" dur="1" fill="hold">
                                          <p:stCondLst>
                                            <p:cond delay="0"/>
                                          </p:stCondLst>
                                        </p:cTn>
                                        <p:tgtEl>
                                          <p:spTgt spid="29"/>
                                        </p:tgtEl>
                                        <p:attrNameLst>
                                          <p:attrName>style.visibility</p:attrName>
                                        </p:attrNameLst>
                                      </p:cBhvr>
                                      <p:to>
                                        <p:strVal val="visible"/>
                                      </p:to>
                                    </p:set>
                                    <p:animEffect transition="in" filter="wipe(down)">
                                      <p:cBhvr>
                                        <p:cTn id="63" dur="500"/>
                                        <p:tgtEl>
                                          <p:spTgt spid="29"/>
                                        </p:tgtEl>
                                      </p:cBhvr>
                                    </p:animEffect>
                                  </p:childTnLst>
                                </p:cTn>
                              </p:par>
                            </p:childTnLst>
                          </p:cTn>
                        </p:par>
                        <p:par>
                          <p:cTn id="64" fill="hold">
                            <p:stCondLst>
                              <p:cond delay="9250"/>
                            </p:stCondLst>
                            <p:childTnLst>
                              <p:par>
                                <p:cTn id="65" presetID="16" presetClass="entr" presetSubtype="21" fill="hold" grpId="0" nodeType="afterEffect">
                                  <p:stCondLst>
                                    <p:cond delay="250"/>
                                  </p:stCondLst>
                                  <p:childTnLst>
                                    <p:set>
                                      <p:cBhvr>
                                        <p:cTn id="66" dur="1" fill="hold">
                                          <p:stCondLst>
                                            <p:cond delay="0"/>
                                          </p:stCondLst>
                                        </p:cTn>
                                        <p:tgtEl>
                                          <p:spTgt spid="19"/>
                                        </p:tgtEl>
                                        <p:attrNameLst>
                                          <p:attrName>style.visibility</p:attrName>
                                        </p:attrNameLst>
                                      </p:cBhvr>
                                      <p:to>
                                        <p:strVal val="visible"/>
                                      </p:to>
                                    </p:set>
                                    <p:animEffect transition="in" filter="barn(inVertical)">
                                      <p:cBhvr>
                                        <p:cTn id="67" dur="500"/>
                                        <p:tgtEl>
                                          <p:spTgt spid="19"/>
                                        </p:tgtEl>
                                      </p:cBhvr>
                                    </p:animEffect>
                                  </p:childTnLst>
                                </p:cTn>
                              </p:par>
                            </p:childTnLst>
                          </p:cTn>
                        </p:par>
                        <p:par>
                          <p:cTn id="68" fill="hold">
                            <p:stCondLst>
                              <p:cond delay="10000"/>
                            </p:stCondLst>
                            <p:childTnLst>
                              <p:par>
                                <p:cTn id="69" presetID="16" presetClass="entr" presetSubtype="21" fill="hold" grpId="0" nodeType="afterEffect">
                                  <p:stCondLst>
                                    <p:cond delay="250"/>
                                  </p:stCondLst>
                                  <p:childTnLst>
                                    <p:set>
                                      <p:cBhvr>
                                        <p:cTn id="70" dur="1" fill="hold">
                                          <p:stCondLst>
                                            <p:cond delay="0"/>
                                          </p:stCondLst>
                                        </p:cTn>
                                        <p:tgtEl>
                                          <p:spTgt spid="26"/>
                                        </p:tgtEl>
                                        <p:attrNameLst>
                                          <p:attrName>style.visibility</p:attrName>
                                        </p:attrNameLst>
                                      </p:cBhvr>
                                      <p:to>
                                        <p:strVal val="visible"/>
                                      </p:to>
                                    </p:set>
                                    <p:animEffect transition="in" filter="barn(inVertical)">
                                      <p:cBhvr>
                                        <p:cTn id="71" dur="500"/>
                                        <p:tgtEl>
                                          <p:spTgt spid="26"/>
                                        </p:tgtEl>
                                      </p:cBhvr>
                                    </p:animEffect>
                                  </p:childTnLst>
                                </p:cTn>
                              </p:par>
                            </p:childTnLst>
                          </p:cTn>
                        </p:par>
                        <p:par>
                          <p:cTn id="72" fill="hold">
                            <p:stCondLst>
                              <p:cond delay="10750"/>
                            </p:stCondLst>
                            <p:childTnLst>
                              <p:par>
                                <p:cTn id="73" presetID="16" presetClass="entr" presetSubtype="21" fill="hold" nodeType="afterEffect">
                                  <p:stCondLst>
                                    <p:cond delay="250"/>
                                  </p:stCondLst>
                                  <p:childTnLst>
                                    <p:set>
                                      <p:cBhvr>
                                        <p:cTn id="74" dur="1" fill="hold">
                                          <p:stCondLst>
                                            <p:cond delay="0"/>
                                          </p:stCondLst>
                                        </p:cTn>
                                        <p:tgtEl>
                                          <p:spTgt spid="20"/>
                                        </p:tgtEl>
                                        <p:attrNameLst>
                                          <p:attrName>style.visibility</p:attrName>
                                        </p:attrNameLst>
                                      </p:cBhvr>
                                      <p:to>
                                        <p:strVal val="visible"/>
                                      </p:to>
                                    </p:set>
                                    <p:animEffect transition="in" filter="barn(inVertical)">
                                      <p:cBhvr>
                                        <p:cTn id="75" dur="500"/>
                                        <p:tgtEl>
                                          <p:spTgt spid="20"/>
                                        </p:tgtEl>
                                      </p:cBhvr>
                                    </p:animEffect>
                                  </p:childTnLst>
                                </p:cTn>
                              </p:par>
                            </p:childTnLst>
                          </p:cTn>
                        </p:par>
                        <p:par>
                          <p:cTn id="76" fill="hold">
                            <p:stCondLst>
                              <p:cond delay="11500"/>
                            </p:stCondLst>
                            <p:childTnLst>
                              <p:par>
                                <p:cTn id="77" presetID="22" presetClass="entr" presetSubtype="4" fill="hold" grpId="0" nodeType="afterEffect">
                                  <p:stCondLst>
                                    <p:cond delay="250"/>
                                  </p:stCondLst>
                                  <p:childTnLst>
                                    <p:set>
                                      <p:cBhvr>
                                        <p:cTn id="78" dur="1" fill="hold">
                                          <p:stCondLst>
                                            <p:cond delay="0"/>
                                          </p:stCondLst>
                                        </p:cTn>
                                        <p:tgtEl>
                                          <p:spTgt spid="30"/>
                                        </p:tgtEl>
                                        <p:attrNameLst>
                                          <p:attrName>style.visibility</p:attrName>
                                        </p:attrNameLst>
                                      </p:cBhvr>
                                      <p:to>
                                        <p:strVal val="visible"/>
                                      </p:to>
                                    </p:set>
                                    <p:animEffect transition="in" filter="wipe(down)">
                                      <p:cBhvr>
                                        <p:cTn id="79" dur="500"/>
                                        <p:tgtEl>
                                          <p:spTgt spid="30"/>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additive="base">
                                        <p:cTn id="84" dur="250" fill="hold"/>
                                        <p:tgtEl>
                                          <p:spTgt spid="33"/>
                                        </p:tgtEl>
                                        <p:attrNameLst>
                                          <p:attrName>ppt_x</p:attrName>
                                        </p:attrNameLst>
                                      </p:cBhvr>
                                      <p:tavLst>
                                        <p:tav tm="0">
                                          <p:val>
                                            <p:strVal val="#ppt_x"/>
                                          </p:val>
                                        </p:tav>
                                        <p:tav tm="100000">
                                          <p:val>
                                            <p:strVal val="#ppt_x"/>
                                          </p:val>
                                        </p:tav>
                                      </p:tavLst>
                                    </p:anim>
                                    <p:anim calcmode="lin" valueType="num">
                                      <p:cBhvr additive="base">
                                        <p:cTn id="85" dur="250" fill="hold"/>
                                        <p:tgtEl>
                                          <p:spTgt spid="33"/>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2048"/>
                                        </p:tgtEl>
                                        <p:attrNameLst>
                                          <p:attrName>style.visibility</p:attrName>
                                        </p:attrNameLst>
                                      </p:cBhvr>
                                      <p:to>
                                        <p:strVal val="visible"/>
                                      </p:to>
                                    </p:set>
                                    <p:anim calcmode="lin" valueType="num">
                                      <p:cBhvr additive="base">
                                        <p:cTn id="88" dur="250" fill="hold"/>
                                        <p:tgtEl>
                                          <p:spTgt spid="2048"/>
                                        </p:tgtEl>
                                        <p:attrNameLst>
                                          <p:attrName>ppt_x</p:attrName>
                                        </p:attrNameLst>
                                      </p:cBhvr>
                                      <p:tavLst>
                                        <p:tav tm="0">
                                          <p:val>
                                            <p:strVal val="#ppt_x"/>
                                          </p:val>
                                        </p:tav>
                                        <p:tav tm="100000">
                                          <p:val>
                                            <p:strVal val="#ppt_x"/>
                                          </p:val>
                                        </p:tav>
                                      </p:tavLst>
                                    </p:anim>
                                    <p:anim calcmode="lin" valueType="num">
                                      <p:cBhvr additive="base">
                                        <p:cTn id="89" dur="250" fill="hold"/>
                                        <p:tgtEl>
                                          <p:spTgt spid="20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11" grpId="0" animBg="1"/>
      <p:bldP spid="15" grpId="0" animBg="1"/>
      <p:bldP spid="19" grpId="0" animBg="1"/>
      <p:bldP spid="23" grpId="0"/>
      <p:bldP spid="24" grpId="0"/>
      <p:bldP spid="25" grpId="0"/>
      <p:bldP spid="26" grpId="0"/>
      <p:bldP spid="27" grpId="0"/>
      <p:bldP spid="28" grpId="0"/>
      <p:bldP spid="29" grpId="0"/>
      <p:bldP spid="30" grpId="0"/>
      <p:bldP spid="31" grpId="0"/>
      <p:bldP spid="204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14150" y="383060"/>
            <a:ext cx="8662087"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6. </a:t>
            </a:r>
            <a:r>
              <a:rPr lang="vi-VN" sz="4800" b="1" dirty="0">
                <a:solidFill>
                  <a:schemeClr val="bg1"/>
                </a:solidFill>
                <a:latin typeface="Cambria" pitchFamily="18" charset="0"/>
                <a:ea typeface="Cambria" pitchFamily="18" charset="0"/>
              </a:rPr>
              <a:t>Ư</a:t>
            </a:r>
            <a:r>
              <a:rPr lang="en-US" sz="4800" b="1" dirty="0">
                <a:solidFill>
                  <a:schemeClr val="bg1"/>
                </a:solidFill>
                <a:latin typeface="Cambria" pitchFamily="18" charset="0"/>
                <a:ea typeface="Cambria" pitchFamily="18" charset="0"/>
              </a:rPr>
              <a:t>u </a:t>
            </a:r>
            <a:r>
              <a:rPr lang="en-US" sz="4800" b="1" dirty="0" err="1">
                <a:solidFill>
                  <a:schemeClr val="bg1"/>
                </a:solidFill>
                <a:latin typeface="Cambria" pitchFamily="18" charset="0"/>
                <a:ea typeface="Cambria" pitchFamily="18" charset="0"/>
              </a:rPr>
              <a:t>và</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nhược</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điểm</a:t>
            </a:r>
            <a:endParaRPr lang="vi-VN" sz="4800" b="1" dirty="0">
              <a:solidFill>
                <a:schemeClr val="bg1"/>
              </a:solidFill>
              <a:latin typeface="Cambria" pitchFamily="18" charset="0"/>
              <a:ea typeface="Cambria"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309" y="5203224"/>
            <a:ext cx="3767137"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5200" y="1919008"/>
            <a:ext cx="2502886" cy="2991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680" y="1733655"/>
            <a:ext cx="6669087" cy="437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390455" y="1827849"/>
            <a:ext cx="5733535" cy="4278094"/>
          </a:xfrm>
          <a:prstGeom prst="rect">
            <a:avLst/>
          </a:prstGeom>
          <a:noFill/>
        </p:spPr>
        <p:txBody>
          <a:bodyPr wrap="square" rtlCol="0">
            <a:spAutoFit/>
          </a:bodyPr>
          <a:lstStyle/>
          <a:p>
            <a:r>
              <a:rPr lang="en-US" sz="2800" b="1" dirty="0" err="1">
                <a:solidFill>
                  <a:schemeClr val="bg1"/>
                </a:solidFill>
                <a:latin typeface="Cambria" pitchFamily="18" charset="0"/>
                <a:ea typeface="Cambria" pitchFamily="18" charset="0"/>
              </a:rPr>
              <a:t>Nhược</a:t>
            </a:r>
            <a:r>
              <a:rPr lang="en-US" sz="2800" b="1" dirty="0">
                <a:solidFill>
                  <a:schemeClr val="bg1"/>
                </a:solidFill>
                <a:latin typeface="Cambria" pitchFamily="18" charset="0"/>
                <a:ea typeface="Cambria" pitchFamily="18" charset="0"/>
              </a:rPr>
              <a:t> </a:t>
            </a:r>
            <a:r>
              <a:rPr lang="en-US" sz="2800" b="1" dirty="0" err="1">
                <a:solidFill>
                  <a:schemeClr val="bg1"/>
                </a:solidFill>
                <a:latin typeface="Cambria" pitchFamily="18" charset="0"/>
                <a:ea typeface="Cambria" pitchFamily="18" charset="0"/>
              </a:rPr>
              <a:t>điểm</a:t>
            </a:r>
            <a:r>
              <a:rPr lang="en-US" sz="2800" b="1" dirty="0">
                <a:solidFill>
                  <a:schemeClr val="bg1"/>
                </a:solidFill>
                <a:latin typeface="Cambria" pitchFamily="18" charset="0"/>
                <a:ea typeface="Cambria" pitchFamily="18" charset="0"/>
              </a:rPr>
              <a:t>:</a:t>
            </a:r>
          </a:p>
          <a:p>
            <a:endParaRPr lang="en-US" sz="2800" b="1"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Đối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nhiều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tham</a:t>
            </a:r>
            <a:r>
              <a:rPr lang="en-US" dirty="0">
                <a:solidFill>
                  <a:schemeClr val="bg1"/>
                </a:solidFill>
                <a:latin typeface="Cambria" pitchFamily="18" charset="0"/>
                <a:ea typeface="Cambria" pitchFamily="18" charset="0"/>
              </a:rPr>
              <a:t> lam </a:t>
            </a:r>
            <a:r>
              <a:rPr lang="en-US" dirty="0" err="1">
                <a:solidFill>
                  <a:schemeClr val="bg1"/>
                </a:solidFill>
                <a:latin typeface="Cambria" pitchFamily="18" charset="0"/>
                <a:ea typeface="Cambria" pitchFamily="18" charset="0"/>
              </a:rPr>
              <a:t>hầu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như</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không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ra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lời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ưu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toàn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cục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vì</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thường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không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chạy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trên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tất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trường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hợp</a:t>
            </a:r>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bám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chặt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lấy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số</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lựa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nhất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định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quá</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sớm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điều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này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dẫn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đến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hậu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quả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trong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giai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đoạn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sau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này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không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tìm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ra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lời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toàn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cục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nhất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Ví</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dụ</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với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tô</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màu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đồ</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thị</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tất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NP-</a:t>
            </a:r>
            <a:r>
              <a:rPr lang="en-US" dirty="0" err="1">
                <a:solidFill>
                  <a:schemeClr val="bg1"/>
                </a:solidFill>
                <a:latin typeface="Cambria" pitchFamily="18" charset="0"/>
                <a:ea typeface="Cambria" pitchFamily="18" charset="0"/>
              </a:rPr>
              <a:t>đầy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đủ</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không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tham</a:t>
            </a:r>
            <a:r>
              <a:rPr lang="en-US" dirty="0">
                <a:solidFill>
                  <a:schemeClr val="bg1"/>
                </a:solidFill>
                <a:latin typeface="Cambria" pitchFamily="18" charset="0"/>
                <a:ea typeface="Cambria" pitchFamily="18" charset="0"/>
              </a:rPr>
              <a:t> lam </a:t>
            </a:r>
            <a:r>
              <a:rPr lang="en-US" dirty="0" err="1">
                <a:solidFill>
                  <a:schemeClr val="bg1"/>
                </a:solidFill>
                <a:latin typeface="Cambria" pitchFamily="18" charset="0"/>
                <a:ea typeface="Cambria" pitchFamily="18" charset="0"/>
              </a:rPr>
              <a:t>đã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biết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nào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đảm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bảo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tìm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thấy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lời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ưu</a:t>
            </a:r>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endParaRPr lang="vi-VN" dirty="0"/>
          </a:p>
        </p:txBody>
      </p:sp>
    </p:spTree>
    <p:extLst>
      <p:ext uri="{BB962C8B-B14F-4D97-AF65-F5344CB8AC3E}">
        <p14:creationId xmlns:p14="http://schemas.microsoft.com/office/powerpoint/2010/main" val="112278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250"/>
                                        <p:tgtEl>
                                          <p:spTgt spid="2052"/>
                                        </p:tgtEl>
                                      </p:cBhvr>
                                    </p:animEffect>
                                  </p:childTnLst>
                                </p:cTn>
                              </p:par>
                              <p:par>
                                <p:cTn id="16" presetID="10" presetClass="entr" presetSubtype="0" fill="hold" nodeType="withEffect">
                                  <p:stCondLst>
                                    <p:cond delay="0"/>
                                  </p:stCondLst>
                                  <p:childTnLst>
                                    <p:set>
                                      <p:cBhvr>
                                        <p:cTn id="17" dur="1" fill="hold">
                                          <p:stCondLst>
                                            <p:cond delay="0"/>
                                          </p:stCondLst>
                                        </p:cTn>
                                        <p:tgtEl>
                                          <p:spTgt spid="2051"/>
                                        </p:tgtEl>
                                        <p:attrNameLst>
                                          <p:attrName>style.visibility</p:attrName>
                                        </p:attrNameLst>
                                      </p:cBhvr>
                                      <p:to>
                                        <p:strVal val="visible"/>
                                      </p:to>
                                    </p:set>
                                    <p:animEffect transition="in" filter="fade">
                                      <p:cBhvr>
                                        <p:cTn id="18" dur="250"/>
                                        <p:tgtEl>
                                          <p:spTgt spid="2051"/>
                                        </p:tgtEl>
                                      </p:cBhvr>
                                    </p:animEffect>
                                  </p:childTnLst>
                                </p:cTn>
                              </p:par>
                              <p:par>
                                <p:cTn id="19" presetID="10"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25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3480" y="1749555"/>
            <a:ext cx="6669945" cy="3458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31091" y="321275"/>
            <a:ext cx="9230497"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6. </a:t>
            </a:r>
            <a:r>
              <a:rPr lang="vi-VN" sz="4800" b="1" dirty="0">
                <a:solidFill>
                  <a:schemeClr val="bg1"/>
                </a:solidFill>
                <a:latin typeface="Cambria" pitchFamily="18" charset="0"/>
                <a:ea typeface="Cambria" pitchFamily="18" charset="0"/>
              </a:rPr>
              <a:t>Ư</a:t>
            </a:r>
            <a:r>
              <a:rPr lang="en-US" sz="4800" b="1" dirty="0">
                <a:solidFill>
                  <a:schemeClr val="bg1"/>
                </a:solidFill>
                <a:latin typeface="Cambria" pitchFamily="18" charset="0"/>
                <a:ea typeface="Cambria" pitchFamily="18" charset="0"/>
              </a:rPr>
              <a:t>u </a:t>
            </a:r>
            <a:r>
              <a:rPr lang="en-US" sz="4800" b="1" dirty="0" err="1">
                <a:solidFill>
                  <a:schemeClr val="bg1"/>
                </a:solidFill>
                <a:latin typeface="Cambria" pitchFamily="18" charset="0"/>
                <a:ea typeface="Cambria" pitchFamily="18" charset="0"/>
              </a:rPr>
              <a:t>và</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nhược</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điểm</a:t>
            </a:r>
            <a:endParaRPr lang="vi-VN" sz="4800" b="1" dirty="0">
              <a:solidFill>
                <a:schemeClr val="bg1"/>
              </a:solidFill>
              <a:latin typeface="Cambria" pitchFamily="18" charset="0"/>
              <a:ea typeface="Cambria" pitchFamily="18" charset="0"/>
            </a:endParaRPr>
          </a:p>
        </p:txBody>
      </p:sp>
      <p:sp>
        <p:nvSpPr>
          <p:cNvPr id="5" name="TextBox 4"/>
          <p:cNvSpPr txBox="1"/>
          <p:nvPr/>
        </p:nvSpPr>
        <p:spPr>
          <a:xfrm>
            <a:off x="5276334" y="1862221"/>
            <a:ext cx="6104238" cy="3293209"/>
          </a:xfrm>
          <a:prstGeom prst="rect">
            <a:avLst/>
          </a:prstGeom>
          <a:noFill/>
        </p:spPr>
        <p:txBody>
          <a:bodyPr wrap="square" rtlCol="0">
            <a:spAutoFit/>
          </a:bodyPr>
          <a:lstStyle/>
          <a:p>
            <a:pPr algn="just"/>
            <a:r>
              <a:rPr lang="en-US" sz="2800" b="1" dirty="0" err="1">
                <a:solidFill>
                  <a:schemeClr val="bg1"/>
                </a:solidFill>
                <a:latin typeface="Cambria" pitchFamily="18" charset="0"/>
                <a:ea typeface="Cambria" pitchFamily="18" charset="0"/>
              </a:rPr>
              <a:t>Ưu</a:t>
            </a:r>
            <a:r>
              <a:rPr lang="en-US" sz="2800" b="1" dirty="0">
                <a:solidFill>
                  <a:schemeClr val="bg1"/>
                </a:solidFill>
                <a:latin typeface="Cambria" pitchFamily="18" charset="0"/>
                <a:ea typeface="Cambria" pitchFamily="18" charset="0"/>
              </a:rPr>
              <a:t> </a:t>
            </a:r>
            <a:r>
              <a:rPr lang="en-US" sz="2800" b="1" dirty="0" err="1">
                <a:solidFill>
                  <a:schemeClr val="bg1"/>
                </a:solidFill>
                <a:latin typeface="Cambria" pitchFamily="18" charset="0"/>
                <a:ea typeface="Cambria" pitchFamily="18" charset="0"/>
              </a:rPr>
              <a:t>điểm</a:t>
            </a:r>
            <a:r>
              <a:rPr lang="en-US" sz="2800" b="1" dirty="0">
                <a:solidFill>
                  <a:schemeClr val="bg1"/>
                </a:solidFill>
                <a:latin typeface="Cambria" pitchFamily="18" charset="0"/>
                <a:ea typeface="Cambria" pitchFamily="18" charset="0"/>
              </a:rPr>
              <a:t>:</a:t>
            </a:r>
          </a:p>
          <a:p>
            <a:pPr algn="just"/>
            <a:endParaRPr lang="en-US"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ra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kết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quả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ưu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toàn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cục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lớp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nào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thì</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thường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trở</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thành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phương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pháp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lựa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vì</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chạy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nhanh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phương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pháp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ưu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hóa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như</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quy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hoạch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động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ví</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dụ</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loại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này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Kruskal</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Prim </a:t>
            </a:r>
            <a:r>
              <a:rPr lang="en-US" dirty="0" err="1">
                <a:solidFill>
                  <a:schemeClr val="bg1"/>
                </a:solidFill>
                <a:latin typeface="Cambria" pitchFamily="18" charset="0"/>
                <a:ea typeface="Cambria" pitchFamily="18" charset="0"/>
              </a:rPr>
              <a:t>dành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cây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bao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trùm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nhỏ</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nhất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Dijkstra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dành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đường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ngắn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nhất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nguồn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tìm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cây</a:t>
            </a:r>
            <a:r>
              <a:rPr lang="en-US" dirty="0">
                <a:solidFill>
                  <a:schemeClr val="bg1"/>
                </a:solidFill>
                <a:latin typeface="Cambria" pitchFamily="18" charset="0"/>
                <a:ea typeface="Cambria" pitchFamily="18" charset="0"/>
              </a:rPr>
              <a:t> Huffman </a:t>
            </a:r>
            <a:r>
              <a:rPr lang="en-US" dirty="0" err="1">
                <a:solidFill>
                  <a:schemeClr val="bg1"/>
                </a:solidFill>
                <a:latin typeface="Cambria" pitchFamily="18" charset="0"/>
                <a:ea typeface="Cambria" pitchFamily="18" charset="0"/>
              </a:rPr>
              <a:t>tối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ưu</a:t>
            </a:r>
            <a:r>
              <a:rPr lang="en-US" dirty="0">
                <a:solidFill>
                  <a:schemeClr val="bg1"/>
                </a:solidFill>
                <a:latin typeface="Cambria" pitchFamily="18" charset="0"/>
                <a:ea typeface="Cambria" pitchFamily="18" charset="0"/>
              </a:rPr>
              <a:t>.</a:t>
            </a:r>
            <a:endParaRPr lang="vi-VN" dirty="0">
              <a:solidFill>
                <a:schemeClr val="bg1"/>
              </a:solidFill>
              <a:latin typeface="Cambria" pitchFamily="18" charset="0"/>
              <a:ea typeface="Cambria" pitchFamily="18" charset="0"/>
            </a:endParaRPr>
          </a:p>
          <a:p>
            <a:pPr algn="just"/>
            <a:endParaRPr lang="vi-VN" dirty="0">
              <a:solidFill>
                <a:schemeClr val="bg1"/>
              </a:solidFill>
              <a:latin typeface="Cambria" pitchFamily="18" charset="0"/>
              <a:ea typeface="Cambria"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915" y="3312901"/>
            <a:ext cx="1938337" cy="195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781" y="5438002"/>
            <a:ext cx="3767137"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6555" y="1779372"/>
            <a:ext cx="2011363"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56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gtEl>
                                        <p:attrNameLst>
                                          <p:attrName>style.visibility</p:attrName>
                                        </p:attrNameLst>
                                      </p:cBhvr>
                                      <p:to>
                                        <p:strVal val="visible"/>
                                      </p:to>
                                    </p:set>
                                    <p:animEffect transition="in" filter="fade">
                                      <p:cBhvr>
                                        <p:cTn id="12" dur="250"/>
                                        <p:tgtEl>
                                          <p:spTgt spid="1032"/>
                                        </p:tgtEl>
                                      </p:cBhvr>
                                    </p:animEffect>
                                  </p:childTnLst>
                                </p:cTn>
                              </p:par>
                              <p:par>
                                <p:cTn id="13" presetID="10"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50"/>
                                        <p:tgtEl>
                                          <p:spTgt spid="1026"/>
                                        </p:tgtEl>
                                      </p:cBhvr>
                                    </p:animEffect>
                                  </p:childTnLst>
                                </p:cTn>
                              </p:par>
                              <p:par>
                                <p:cTn id="16" presetID="10" presetClass="entr" presetSubtype="0" fill="hold" nodeType="withEffect">
                                  <p:stCondLst>
                                    <p:cond delay="0"/>
                                  </p:stCondLst>
                                  <p:childTnLst>
                                    <p:set>
                                      <p:cBhvr>
                                        <p:cTn id="17" dur="1" fill="hold">
                                          <p:stCondLst>
                                            <p:cond delay="0"/>
                                          </p:stCondLst>
                                        </p:cTn>
                                        <p:tgtEl>
                                          <p:spTgt spid="1031"/>
                                        </p:tgtEl>
                                        <p:attrNameLst>
                                          <p:attrName>style.visibility</p:attrName>
                                        </p:attrNameLst>
                                      </p:cBhvr>
                                      <p:to>
                                        <p:strVal val="visible"/>
                                      </p:to>
                                    </p:set>
                                    <p:animEffect transition="in" filter="fade">
                                      <p:cBhvr>
                                        <p:cTn id="18" dur="250"/>
                                        <p:tgtEl>
                                          <p:spTgt spid="10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50"/>
                                        <p:tgtEl>
                                          <p:spTgt spid="5"/>
                                        </p:tgtEl>
                                      </p:cBhvr>
                                    </p:animEffect>
                                  </p:childTnLst>
                                </p:cTn>
                              </p:par>
                              <p:par>
                                <p:cTn id="22" presetID="10" presetClass="entr" presetSubtype="0" fill="hold" nodeType="withEffect">
                                  <p:stCondLst>
                                    <p:cond delay="0"/>
                                  </p:stCondLst>
                                  <p:childTnLst>
                                    <p:set>
                                      <p:cBhvr>
                                        <p:cTn id="23" dur="1" fill="hold">
                                          <p:stCondLst>
                                            <p:cond delay="0"/>
                                          </p:stCondLst>
                                        </p:cTn>
                                        <p:tgtEl>
                                          <p:spTgt spid="1033"/>
                                        </p:tgtEl>
                                        <p:attrNameLst>
                                          <p:attrName>style.visibility</p:attrName>
                                        </p:attrNameLst>
                                      </p:cBhvr>
                                      <p:to>
                                        <p:strVal val="visible"/>
                                      </p:to>
                                    </p:set>
                                    <p:animEffect transition="in" filter="fade">
                                      <p:cBhvr>
                                        <p:cTn id="24" dur="25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4086" y="234778"/>
            <a:ext cx="8377882"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7. </a:t>
            </a:r>
            <a:r>
              <a:rPr lang="en-US" sz="4800" b="1" dirty="0" err="1">
                <a:solidFill>
                  <a:schemeClr val="bg1"/>
                </a:solidFill>
                <a:latin typeface="Cambria" pitchFamily="18" charset="0"/>
                <a:ea typeface="Cambria" pitchFamily="18" charset="0"/>
              </a:rPr>
              <a:t>Ứng</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dụng</a:t>
            </a:r>
            <a:endParaRPr lang="vi-VN" sz="4800" b="1" dirty="0">
              <a:solidFill>
                <a:schemeClr val="bg1"/>
              </a:solidFill>
              <a:latin typeface="Cambria" pitchFamily="18" charset="0"/>
              <a:ea typeface="Cambria" pitchFamily="18" charset="0"/>
            </a:endParaRPr>
          </a:p>
        </p:txBody>
      </p:sp>
      <p:sp>
        <p:nvSpPr>
          <p:cNvPr id="2" name="TextBox 1"/>
          <p:cNvSpPr txBox="1"/>
          <p:nvPr/>
        </p:nvSpPr>
        <p:spPr>
          <a:xfrm>
            <a:off x="1668161" y="1569308"/>
            <a:ext cx="9069862" cy="646331"/>
          </a:xfrm>
          <a:prstGeom prst="rect">
            <a:avLst/>
          </a:prstGeom>
          <a:noFill/>
        </p:spPr>
        <p:txBody>
          <a:bodyPr wrap="square" rtlCol="0">
            <a:spAutoFit/>
          </a:bodyPr>
          <a:lstStyle/>
          <a:p>
            <a:pPr algn="just"/>
            <a:r>
              <a:rPr lang="vi-VN" dirty="0">
                <a:solidFill>
                  <a:schemeClr val="bg1"/>
                </a:solidFill>
                <a:latin typeface="Cambria" pitchFamily="18" charset="0"/>
                <a:ea typeface="Cambria" pitchFamily="18" charset="0"/>
              </a:rPr>
              <a:t>Giải thuật tham lam là một thuật toán giải quyết một bài toán theo kiểu metaheuristic để tìm kiếm lựa chọn tối ưu địa phương ở mỗi bước đi với hy vọng tìm được tối ưu toàn cục.</a:t>
            </a:r>
          </a:p>
        </p:txBody>
      </p:sp>
      <p:sp>
        <p:nvSpPr>
          <p:cNvPr id="6" name="TextBox 5"/>
          <p:cNvSpPr txBox="1"/>
          <p:nvPr/>
        </p:nvSpPr>
        <p:spPr>
          <a:xfrm>
            <a:off x="1890583" y="2804985"/>
            <a:ext cx="4436076" cy="2031325"/>
          </a:xfrm>
          <a:prstGeom prst="rect">
            <a:avLst/>
          </a:prstGeom>
          <a:noFill/>
        </p:spPr>
        <p:txBody>
          <a:bodyPr wrap="square" rtlCol="0">
            <a:spAutoFit/>
          </a:bodyPr>
          <a:lstStyle/>
          <a:p>
            <a:pPr algn="just"/>
            <a:r>
              <a:rPr lang="vi-VN" dirty="0">
                <a:solidFill>
                  <a:schemeClr val="bg1"/>
                </a:solidFill>
                <a:latin typeface="Cambria" pitchFamily="18" charset="0"/>
                <a:ea typeface="Cambria" pitchFamily="18" charset="0"/>
              </a:rPr>
              <a:t>Cụ thể, các bài toán trong cuộc sống:</a:t>
            </a:r>
          </a:p>
          <a:p>
            <a:pPr marL="285750" indent="-285750" algn="just">
              <a:buFont typeface="Arial" charset="0"/>
              <a:buChar char="•"/>
            </a:pPr>
            <a:r>
              <a:rPr lang="vi-VN" dirty="0">
                <a:solidFill>
                  <a:schemeClr val="bg1"/>
                </a:solidFill>
                <a:latin typeface="Cambria" pitchFamily="18" charset="0"/>
                <a:ea typeface="Cambria" pitchFamily="18" charset="0"/>
              </a:rPr>
              <a:t>Bài toán sắp xếp công việc </a:t>
            </a:r>
          </a:p>
          <a:p>
            <a:pPr marL="285750" indent="-285750" algn="just">
              <a:buFont typeface="Arial" charset="0"/>
              <a:buChar char="•"/>
            </a:pPr>
            <a:r>
              <a:rPr lang="vi-VN" dirty="0">
                <a:solidFill>
                  <a:schemeClr val="bg1"/>
                </a:solidFill>
                <a:latin typeface="Cambria" pitchFamily="18" charset="0"/>
                <a:ea typeface="Cambria" pitchFamily="18" charset="0"/>
              </a:rPr>
              <a:t>Bài toán trả tiển của máy rút tiền tự động ATM. </a:t>
            </a:r>
          </a:p>
          <a:p>
            <a:pPr marL="285750" indent="-285750" algn="just">
              <a:buFont typeface="Arial" charset="0"/>
              <a:buChar char="•"/>
            </a:pPr>
            <a:r>
              <a:rPr lang="vi-VN" dirty="0">
                <a:solidFill>
                  <a:schemeClr val="bg1"/>
                </a:solidFill>
                <a:latin typeface="Cambria" pitchFamily="18" charset="0"/>
                <a:ea typeface="Cambria" pitchFamily="18" charset="0"/>
              </a:rPr>
              <a:t>Bài toán xếp túi</a:t>
            </a:r>
          </a:p>
          <a:p>
            <a:pPr marL="285750" indent="-285750" algn="just">
              <a:buFont typeface="Arial" charset="0"/>
              <a:buChar char="•"/>
            </a:pPr>
            <a:r>
              <a:rPr lang="vi-VN" dirty="0">
                <a:solidFill>
                  <a:schemeClr val="bg1"/>
                </a:solidFill>
                <a:latin typeface="Cambria" pitchFamily="18" charset="0"/>
                <a:ea typeface="Cambria" pitchFamily="18" charset="0"/>
              </a:rPr>
              <a:t>Bài toán trồng cây</a:t>
            </a:r>
          </a:p>
          <a:p>
            <a:pPr marL="285750" indent="-285750" algn="just">
              <a:buFont typeface="Arial" charset="0"/>
              <a:buChar char="•"/>
            </a:pPr>
            <a:r>
              <a:rPr lang="vi-VN" dirty="0">
                <a:solidFill>
                  <a:schemeClr val="bg1"/>
                </a:solidFill>
                <a:latin typeface="Cambria" pitchFamily="18" charset="0"/>
                <a:ea typeface="Cambria" pitchFamily="18" charset="0"/>
              </a:rPr>
              <a:t>...</a:t>
            </a:r>
          </a:p>
        </p:txBody>
      </p:sp>
      <p:sp>
        <p:nvSpPr>
          <p:cNvPr id="7" name="TextBox 6"/>
          <p:cNvSpPr txBox="1"/>
          <p:nvPr/>
        </p:nvSpPr>
        <p:spPr>
          <a:xfrm>
            <a:off x="7117493" y="2804985"/>
            <a:ext cx="4127157" cy="1477328"/>
          </a:xfrm>
          <a:prstGeom prst="rect">
            <a:avLst/>
          </a:prstGeom>
          <a:noFill/>
        </p:spPr>
        <p:txBody>
          <a:bodyPr wrap="square" rtlCol="0">
            <a:spAutoFit/>
          </a:bodyPr>
          <a:lstStyle/>
          <a:p>
            <a:pPr algn="just"/>
            <a:r>
              <a:rPr lang="vi-VN" dirty="0">
                <a:solidFill>
                  <a:schemeClr val="bg1"/>
                </a:solidFill>
                <a:latin typeface="Cambria" pitchFamily="18" charset="0"/>
                <a:ea typeface="Cambria" pitchFamily="18" charset="0"/>
              </a:rPr>
              <a:t>Ngoài ra còn được sử dụng trong các bài toán liên quan đến đồ thị</a:t>
            </a:r>
          </a:p>
          <a:p>
            <a:pPr marL="285750" indent="-285750" algn="just">
              <a:buFont typeface="Arial" charset="0"/>
              <a:buChar char="•"/>
            </a:pPr>
            <a:r>
              <a:rPr lang="vi-VN" dirty="0">
                <a:solidFill>
                  <a:schemeClr val="bg1"/>
                </a:solidFill>
                <a:latin typeface="Cambria" pitchFamily="18" charset="0"/>
                <a:ea typeface="Cambria" pitchFamily="18" charset="0"/>
              </a:rPr>
              <a:t>Bài toán cây khung nhỏ nhất</a:t>
            </a:r>
          </a:p>
          <a:p>
            <a:pPr marL="285750" indent="-285750" algn="just">
              <a:buFont typeface="Arial" charset="0"/>
              <a:buChar char="•"/>
            </a:pPr>
            <a:r>
              <a:rPr lang="vi-VN" dirty="0">
                <a:solidFill>
                  <a:schemeClr val="bg1"/>
                </a:solidFill>
                <a:latin typeface="Cambria" pitchFamily="18" charset="0"/>
                <a:ea typeface="Cambria" pitchFamily="18" charset="0"/>
              </a:rPr>
              <a:t>Bài toán tìm đường đi ngắn nhất</a:t>
            </a:r>
          </a:p>
          <a:p>
            <a:endParaRPr lang="vi-VN" dirty="0"/>
          </a:p>
        </p:txBody>
      </p:sp>
      <p:pic>
        <p:nvPicPr>
          <p:cNvPr id="3074" name="Picture 2"/>
          <p:cNvPicPr>
            <a:picLocks noChangeAspect="1" noChangeArrowheads="1"/>
          </p:cNvPicPr>
          <p:nvPr/>
        </p:nvPicPr>
        <p:blipFill>
          <a:blip r:embed="rId2" cstate="print">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092222" y="2580565"/>
            <a:ext cx="664046" cy="641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453447" y="2592922"/>
            <a:ext cx="664046" cy="641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45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5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4"/>
                                        </p:tgtEl>
                                        <p:attrNameLst>
                                          <p:attrName>style.visibility</p:attrName>
                                        </p:attrNameLst>
                                      </p:cBhvr>
                                      <p:to>
                                        <p:strVal val="visible"/>
                                      </p:to>
                                    </p:set>
                                    <p:animEffect transition="in" filter="fade">
                                      <p:cBhvr>
                                        <p:cTn id="17" dur="250"/>
                                        <p:tgtEl>
                                          <p:spTgt spid="307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25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25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3265" y="2127193"/>
            <a:ext cx="4670854" cy="1015663"/>
          </a:xfrm>
          <a:prstGeom prst="rect">
            <a:avLst/>
          </a:prstGeom>
          <a:noFill/>
        </p:spPr>
        <p:txBody>
          <a:bodyPr wrap="square" rtlCol="0">
            <a:spAutoFit/>
          </a:bodyPr>
          <a:lstStyle/>
          <a:p>
            <a:r>
              <a:rPr lang="en-US" sz="6000" b="1" dirty="0">
                <a:solidFill>
                  <a:schemeClr val="bg1"/>
                </a:solidFill>
                <a:latin typeface="Cambria" pitchFamily="18" charset="0"/>
                <a:ea typeface="Cambria" pitchFamily="18" charset="0"/>
              </a:rPr>
              <a:t> THANK YOU</a:t>
            </a:r>
            <a:endParaRPr lang="vi-VN" sz="6000" b="1" dirty="0">
              <a:solidFill>
                <a:schemeClr val="bg1"/>
              </a:solidFill>
              <a:latin typeface="Cambria" pitchFamily="18" charset="0"/>
              <a:ea typeface="Cambria" pitchFamily="18" charset="0"/>
            </a:endParaRPr>
          </a:p>
        </p:txBody>
      </p:sp>
      <p:sp>
        <p:nvSpPr>
          <p:cNvPr id="10" name="TextBox 9"/>
          <p:cNvSpPr txBox="1"/>
          <p:nvPr/>
        </p:nvSpPr>
        <p:spPr>
          <a:xfrm>
            <a:off x="3444445" y="3187598"/>
            <a:ext cx="4905633" cy="1015663"/>
          </a:xfrm>
          <a:prstGeom prst="rect">
            <a:avLst/>
          </a:prstGeom>
          <a:noFill/>
        </p:spPr>
        <p:txBody>
          <a:bodyPr wrap="square" rtlCol="0">
            <a:spAutoFit/>
          </a:bodyPr>
          <a:lstStyle/>
          <a:p>
            <a:pPr algn="ctr"/>
            <a:r>
              <a:rPr lang="en-US" sz="6000" b="1" dirty="0">
                <a:solidFill>
                  <a:schemeClr val="bg1"/>
                </a:solidFill>
                <a:latin typeface="Cambria" pitchFamily="18" charset="0"/>
                <a:ea typeface="Cambria" pitchFamily="18" charset="0"/>
              </a:rPr>
              <a:t>WATCHING </a:t>
            </a:r>
            <a:endParaRPr lang="vi-VN" sz="6000" b="1" dirty="0">
              <a:solidFill>
                <a:schemeClr val="bg1"/>
              </a:solidFill>
              <a:latin typeface="Cambria" pitchFamily="18" charset="0"/>
              <a:ea typeface="Cambria" pitchFamily="18" charset="0"/>
            </a:endParaRPr>
          </a:p>
        </p:txBody>
      </p:sp>
      <p:sp>
        <p:nvSpPr>
          <p:cNvPr id="14" name="Flowchart: Off-page Connector 13"/>
          <p:cNvSpPr/>
          <p:nvPr/>
        </p:nvSpPr>
        <p:spPr>
          <a:xfrm>
            <a:off x="7722973" y="2288524"/>
            <a:ext cx="1161535" cy="854332"/>
          </a:xfrm>
          <a:prstGeom prst="flowChartOffpageConnector">
            <a:avLst/>
          </a:prstGeom>
          <a:solidFill>
            <a:srgbClr val="8D496B"/>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vi-VN"/>
          </a:p>
        </p:txBody>
      </p:sp>
      <p:sp>
        <p:nvSpPr>
          <p:cNvPr id="15" name="TextBox 14"/>
          <p:cNvSpPr txBox="1"/>
          <p:nvPr/>
        </p:nvSpPr>
        <p:spPr>
          <a:xfrm>
            <a:off x="7846541" y="2342636"/>
            <a:ext cx="1037967" cy="584775"/>
          </a:xfrm>
          <a:prstGeom prst="rect">
            <a:avLst/>
          </a:prstGeom>
          <a:noFill/>
        </p:spPr>
        <p:txBody>
          <a:bodyPr wrap="square" rtlCol="0">
            <a:spAutoFit/>
          </a:bodyPr>
          <a:lstStyle/>
          <a:p>
            <a:r>
              <a:rPr lang="en-US" sz="3200" b="1" dirty="0">
                <a:solidFill>
                  <a:schemeClr val="bg1"/>
                </a:solidFill>
                <a:latin typeface="Cambria" pitchFamily="18" charset="0"/>
                <a:ea typeface="Cambria" pitchFamily="18" charset="0"/>
              </a:rPr>
              <a:t>FOR</a:t>
            </a:r>
            <a:endParaRPr lang="vi-VN" sz="3200" b="1" dirty="0">
              <a:solidFill>
                <a:schemeClr val="bg1"/>
              </a:solidFill>
              <a:latin typeface="Cambria" pitchFamily="18" charset="0"/>
              <a:ea typeface="Cambria" pitchFamily="18" charset="0"/>
            </a:endParaRPr>
          </a:p>
        </p:txBody>
      </p:sp>
    </p:spTree>
    <p:extLst>
      <p:ext uri="{BB962C8B-B14F-4D97-AF65-F5344CB8AC3E}">
        <p14:creationId xmlns:p14="http://schemas.microsoft.com/office/powerpoint/2010/main" val="30278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anim calcmode="lin" valueType="num">
                                      <p:cBhvr>
                                        <p:cTn id="13" dur="500" fill="hold"/>
                                        <p:tgtEl>
                                          <p:spTgt spid="14"/>
                                        </p:tgtEl>
                                        <p:attrNameLst>
                                          <p:attrName>ppt_x</p:attrName>
                                        </p:attrNameLst>
                                      </p:cBhvr>
                                      <p:tavLst>
                                        <p:tav tm="0">
                                          <p:val>
                                            <p:strVal val="#ppt_x"/>
                                          </p:val>
                                        </p:tav>
                                        <p:tav tm="100000">
                                          <p:val>
                                            <p:strVal val="#ppt_x"/>
                                          </p:val>
                                        </p:tav>
                                      </p:tavLst>
                                    </p:anim>
                                    <p:anim calcmode="lin" valueType="num">
                                      <p:cBhvr>
                                        <p:cTn id="14" dur="5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anim calcmode="lin" valueType="num">
                                      <p:cBhvr>
                                        <p:cTn id="18" dur="500" fill="hold"/>
                                        <p:tgtEl>
                                          <p:spTgt spid="15"/>
                                        </p:tgtEl>
                                        <p:attrNameLst>
                                          <p:attrName>ppt_x</p:attrName>
                                        </p:attrNameLst>
                                      </p:cBhvr>
                                      <p:tavLst>
                                        <p:tav tm="0">
                                          <p:val>
                                            <p:strVal val="#ppt_x"/>
                                          </p:val>
                                        </p:tav>
                                        <p:tav tm="100000">
                                          <p:val>
                                            <p:strVal val="#ppt_x"/>
                                          </p:val>
                                        </p:tav>
                                      </p:tavLst>
                                    </p:anim>
                                    <p:anim calcmode="lin" valueType="num">
                                      <p:cBhvr>
                                        <p:cTn id="19" dur="5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anim calcmode="lin" valueType="num">
                                      <p:cBhvr>
                                        <p:cTn id="23" dur="500" fill="hold"/>
                                        <p:tgtEl>
                                          <p:spTgt spid="10"/>
                                        </p:tgtEl>
                                        <p:attrNameLst>
                                          <p:attrName>ppt_x</p:attrName>
                                        </p:attrNameLst>
                                      </p:cBhvr>
                                      <p:tavLst>
                                        <p:tav tm="0">
                                          <p:val>
                                            <p:strVal val="#ppt_x"/>
                                          </p:val>
                                        </p:tav>
                                        <p:tav tm="100000">
                                          <p:val>
                                            <p:strVal val="#ppt_x"/>
                                          </p:val>
                                        </p:tav>
                                      </p:tavLst>
                                    </p:anim>
                                    <p:anim calcmode="lin" valueType="num">
                                      <p:cBhvr>
                                        <p:cTn id="24"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4" grpId="0" animBg="1"/>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8924" y="494270"/>
            <a:ext cx="9687697"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1.1. </a:t>
            </a:r>
            <a:r>
              <a:rPr lang="en-US" sz="4800" b="1" dirty="0" err="1">
                <a:solidFill>
                  <a:schemeClr val="bg1"/>
                </a:solidFill>
                <a:latin typeface="Cambria" pitchFamily="18" charset="0"/>
                <a:ea typeface="Cambria" pitchFamily="18" charset="0"/>
              </a:rPr>
              <a:t>Các</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thành</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phần</a:t>
            </a:r>
            <a:endParaRPr lang="vi-VN" sz="4800" b="1" dirty="0">
              <a:solidFill>
                <a:schemeClr val="bg1"/>
              </a:solidFill>
              <a:latin typeface="Cambria" pitchFamily="18" charset="0"/>
              <a:ea typeface="Cambria" pitchFamily="18" charset="0"/>
            </a:endParaRPr>
          </a:p>
        </p:txBody>
      </p:sp>
      <p:sp>
        <p:nvSpPr>
          <p:cNvPr id="9" name="Rectangle 2"/>
          <p:cNvSpPr/>
          <p:nvPr/>
        </p:nvSpPr>
        <p:spPr>
          <a:xfrm>
            <a:off x="1631091" y="2669997"/>
            <a:ext cx="1477411" cy="2935069"/>
          </a:xfrm>
          <a:custGeom>
            <a:avLst/>
            <a:gdLst>
              <a:gd name="connsiteX0" fmla="*/ 0 w 1447800"/>
              <a:gd name="connsiteY0" fmla="*/ 0 h 1900104"/>
              <a:gd name="connsiteX1" fmla="*/ 1447800 w 1447800"/>
              <a:gd name="connsiteY1" fmla="*/ 0 h 1900104"/>
              <a:gd name="connsiteX2" fmla="*/ 1447800 w 1447800"/>
              <a:gd name="connsiteY2" fmla="*/ 1900104 h 1900104"/>
              <a:gd name="connsiteX3" fmla="*/ 0 w 1447800"/>
              <a:gd name="connsiteY3" fmla="*/ 1900104 h 1900104"/>
              <a:gd name="connsiteX4" fmla="*/ 0 w 1447800"/>
              <a:gd name="connsiteY4" fmla="*/ 0 h 1900104"/>
              <a:gd name="connsiteX0-1" fmla="*/ 0 w 1447800"/>
              <a:gd name="connsiteY0-2" fmla="*/ 0 h 1900104"/>
              <a:gd name="connsiteX1-3" fmla="*/ 1447800 w 1447800"/>
              <a:gd name="connsiteY1-4" fmla="*/ 0 h 1900104"/>
              <a:gd name="connsiteX2-5" fmla="*/ 1447800 w 1447800"/>
              <a:gd name="connsiteY2-6" fmla="*/ 1900104 h 1900104"/>
              <a:gd name="connsiteX3-7" fmla="*/ 711200 w 1447800"/>
              <a:gd name="connsiteY3-8" fmla="*/ 1892300 h 1900104"/>
              <a:gd name="connsiteX4-9" fmla="*/ 0 w 1447800"/>
              <a:gd name="connsiteY4-10" fmla="*/ 1900104 h 1900104"/>
              <a:gd name="connsiteX5" fmla="*/ 0 w 1447800"/>
              <a:gd name="connsiteY5" fmla="*/ 0 h 1900104"/>
              <a:gd name="connsiteX0-11" fmla="*/ 0 w 1447800"/>
              <a:gd name="connsiteY0-12" fmla="*/ 0 h 1900104"/>
              <a:gd name="connsiteX1-13" fmla="*/ 1447800 w 1447800"/>
              <a:gd name="connsiteY1-14" fmla="*/ 0 h 1900104"/>
              <a:gd name="connsiteX2-15" fmla="*/ 1447800 w 1447800"/>
              <a:gd name="connsiteY2-16" fmla="*/ 1900104 h 1900104"/>
              <a:gd name="connsiteX3-17" fmla="*/ 673100 w 1447800"/>
              <a:gd name="connsiteY3-18" fmla="*/ 1892300 h 1900104"/>
              <a:gd name="connsiteX4-19" fmla="*/ 0 w 1447800"/>
              <a:gd name="connsiteY4-20" fmla="*/ 1900104 h 1900104"/>
              <a:gd name="connsiteX5-21" fmla="*/ 0 w 1447800"/>
              <a:gd name="connsiteY5-22" fmla="*/ 0 h 1900104"/>
              <a:gd name="connsiteX0-23" fmla="*/ 0 w 1447800"/>
              <a:gd name="connsiteY0-24" fmla="*/ 0 h 1900104"/>
              <a:gd name="connsiteX1-25" fmla="*/ 1447800 w 1447800"/>
              <a:gd name="connsiteY1-26" fmla="*/ 0 h 1900104"/>
              <a:gd name="connsiteX2-27" fmla="*/ 1447800 w 1447800"/>
              <a:gd name="connsiteY2-28" fmla="*/ 1900104 h 1900104"/>
              <a:gd name="connsiteX3-29" fmla="*/ 736600 w 1447800"/>
              <a:gd name="connsiteY3-30" fmla="*/ 1644650 h 1900104"/>
              <a:gd name="connsiteX4-31" fmla="*/ 0 w 1447800"/>
              <a:gd name="connsiteY4-32" fmla="*/ 1900104 h 1900104"/>
              <a:gd name="connsiteX5-33" fmla="*/ 0 w 1447800"/>
              <a:gd name="connsiteY5-34" fmla="*/ 0 h 1900104"/>
              <a:gd name="connsiteX0-35" fmla="*/ 0 w 1447800"/>
              <a:gd name="connsiteY0-36" fmla="*/ 0 h 1968500"/>
              <a:gd name="connsiteX1-37" fmla="*/ 1447800 w 1447800"/>
              <a:gd name="connsiteY1-38" fmla="*/ 0 h 1968500"/>
              <a:gd name="connsiteX2-39" fmla="*/ 1447800 w 1447800"/>
              <a:gd name="connsiteY2-40" fmla="*/ 1900104 h 1968500"/>
              <a:gd name="connsiteX3-41" fmla="*/ 729782 w 1447800"/>
              <a:gd name="connsiteY3-42" fmla="*/ 1968500 h 1968500"/>
              <a:gd name="connsiteX4-43" fmla="*/ 0 w 1447800"/>
              <a:gd name="connsiteY4-44" fmla="*/ 1900104 h 1968500"/>
              <a:gd name="connsiteX5-45" fmla="*/ 0 w 1447800"/>
              <a:gd name="connsiteY5-46" fmla="*/ 0 h 1968500"/>
              <a:gd name="connsiteX0-47" fmla="*/ 0 w 1447800"/>
              <a:gd name="connsiteY0-48" fmla="*/ 0 h 1901825"/>
              <a:gd name="connsiteX1-49" fmla="*/ 1447800 w 1447800"/>
              <a:gd name="connsiteY1-50" fmla="*/ 0 h 1901825"/>
              <a:gd name="connsiteX2-51" fmla="*/ 1447800 w 1447800"/>
              <a:gd name="connsiteY2-52" fmla="*/ 1900104 h 1901825"/>
              <a:gd name="connsiteX3-53" fmla="*/ 727225 w 1447800"/>
              <a:gd name="connsiteY3-54" fmla="*/ 1901825 h 1901825"/>
              <a:gd name="connsiteX4-55" fmla="*/ 0 w 1447800"/>
              <a:gd name="connsiteY4-56" fmla="*/ 1900104 h 1901825"/>
              <a:gd name="connsiteX5-57" fmla="*/ 0 w 1447800"/>
              <a:gd name="connsiteY5-58" fmla="*/ 0 h 1901825"/>
              <a:gd name="connsiteX0-59" fmla="*/ 0 w 1447800"/>
              <a:gd name="connsiteY0-60" fmla="*/ 0 h 1900104"/>
              <a:gd name="connsiteX1-61" fmla="*/ 1447800 w 1447800"/>
              <a:gd name="connsiteY1-62" fmla="*/ 0 h 1900104"/>
              <a:gd name="connsiteX2-63" fmla="*/ 1447800 w 1447800"/>
              <a:gd name="connsiteY2-64" fmla="*/ 1900104 h 1900104"/>
              <a:gd name="connsiteX3-65" fmla="*/ 729783 w 1447800"/>
              <a:gd name="connsiteY3-66" fmla="*/ 1725612 h 1900104"/>
              <a:gd name="connsiteX4-67" fmla="*/ 0 w 1447800"/>
              <a:gd name="connsiteY4-68" fmla="*/ 1900104 h 1900104"/>
              <a:gd name="connsiteX5-69" fmla="*/ 0 w 1447800"/>
              <a:gd name="connsiteY5-70" fmla="*/ 0 h 1900104"/>
              <a:gd name="connsiteX0-71" fmla="*/ 0 w 1447800"/>
              <a:gd name="connsiteY0-72" fmla="*/ 0 h 1900104"/>
              <a:gd name="connsiteX1-73" fmla="*/ 1447800 w 1447800"/>
              <a:gd name="connsiteY1-74" fmla="*/ 0 h 1900104"/>
              <a:gd name="connsiteX2-75" fmla="*/ 1447800 w 1447800"/>
              <a:gd name="connsiteY2-76" fmla="*/ 1900104 h 1900104"/>
              <a:gd name="connsiteX3-77" fmla="*/ 729783 w 1447800"/>
              <a:gd name="connsiteY3-78" fmla="*/ 1697037 h 1900104"/>
              <a:gd name="connsiteX4-79" fmla="*/ 0 w 1447800"/>
              <a:gd name="connsiteY4-80" fmla="*/ 1900104 h 1900104"/>
              <a:gd name="connsiteX5-81" fmla="*/ 0 w 1447800"/>
              <a:gd name="connsiteY5-82" fmla="*/ 0 h 1900104"/>
              <a:gd name="connsiteX0-83" fmla="*/ 0 w 1447800"/>
              <a:gd name="connsiteY0-84" fmla="*/ 0 h 1900104"/>
              <a:gd name="connsiteX1-85" fmla="*/ 1447800 w 1447800"/>
              <a:gd name="connsiteY1-86" fmla="*/ 0 h 1900104"/>
              <a:gd name="connsiteX2-87" fmla="*/ 1447800 w 1447800"/>
              <a:gd name="connsiteY2-88" fmla="*/ 1900104 h 1900104"/>
              <a:gd name="connsiteX3-89" fmla="*/ 732341 w 1447800"/>
              <a:gd name="connsiteY3-90" fmla="*/ 1673224 h 1900104"/>
              <a:gd name="connsiteX4-91" fmla="*/ 0 w 1447800"/>
              <a:gd name="connsiteY4-92" fmla="*/ 1900104 h 1900104"/>
              <a:gd name="connsiteX5-93" fmla="*/ 0 w 1447800"/>
              <a:gd name="connsiteY5-94" fmla="*/ 0 h 190010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47800" h="1900104">
                <a:moveTo>
                  <a:pt x="0" y="0"/>
                </a:moveTo>
                <a:lnTo>
                  <a:pt x="1447800" y="0"/>
                </a:lnTo>
                <a:lnTo>
                  <a:pt x="1447800" y="1900104"/>
                </a:lnTo>
                <a:lnTo>
                  <a:pt x="732341" y="1673224"/>
                </a:lnTo>
                <a:lnTo>
                  <a:pt x="0" y="1900104"/>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700" b="1" dirty="0" err="1">
                <a:latin typeface="Cambria" pitchFamily="18" charset="0"/>
                <a:ea typeface="Cambria" pitchFamily="18" charset="0"/>
              </a:rPr>
              <a:t>Một</a:t>
            </a:r>
            <a:r>
              <a:rPr lang="en-US" sz="1700" b="1" dirty="0">
                <a:latin typeface="Cambria" pitchFamily="18" charset="0"/>
                <a:ea typeface="Cambria" pitchFamily="18" charset="0"/>
              </a:rPr>
              <a:t> </a:t>
            </a:r>
            <a:r>
              <a:rPr lang="en-US" sz="1700" b="1" dirty="0" err="1">
                <a:latin typeface="Cambria" pitchFamily="18" charset="0"/>
                <a:ea typeface="Cambria" pitchFamily="18" charset="0"/>
              </a:rPr>
              <a:t>tập</a:t>
            </a:r>
            <a:r>
              <a:rPr lang="en-US" sz="1700" b="1" dirty="0">
                <a:latin typeface="Cambria" pitchFamily="18" charset="0"/>
                <a:ea typeface="Cambria" pitchFamily="18" charset="0"/>
              </a:rPr>
              <a:t> </a:t>
            </a:r>
            <a:r>
              <a:rPr lang="en-US" sz="1700" b="1" dirty="0" err="1">
                <a:latin typeface="Cambria" pitchFamily="18" charset="0"/>
                <a:ea typeface="Cambria" pitchFamily="18" charset="0"/>
              </a:rPr>
              <a:t>hợp</a:t>
            </a:r>
            <a:r>
              <a:rPr lang="en-US" sz="1700" b="1" dirty="0">
                <a:latin typeface="Cambria" pitchFamily="18" charset="0"/>
                <a:ea typeface="Cambria" pitchFamily="18" charset="0"/>
              </a:rPr>
              <a:t> </a:t>
            </a:r>
            <a:r>
              <a:rPr lang="en-US" sz="1700" b="1" dirty="0" err="1">
                <a:latin typeface="Cambria" pitchFamily="18" charset="0"/>
                <a:ea typeface="Cambria" pitchFamily="18" charset="0"/>
              </a:rPr>
              <a:t>các</a:t>
            </a:r>
            <a:r>
              <a:rPr lang="en-US" sz="1700" b="1" dirty="0">
                <a:latin typeface="Cambria" pitchFamily="18" charset="0"/>
                <a:ea typeface="Cambria" pitchFamily="18" charset="0"/>
              </a:rPr>
              <a:t> </a:t>
            </a:r>
            <a:r>
              <a:rPr lang="en-US" sz="1700" b="1" dirty="0" err="1">
                <a:latin typeface="Cambria" pitchFamily="18" charset="0"/>
                <a:ea typeface="Cambria" pitchFamily="18" charset="0"/>
              </a:rPr>
              <a:t>ứng</a:t>
            </a:r>
            <a:r>
              <a:rPr lang="en-US" sz="1700" b="1" dirty="0">
                <a:latin typeface="Cambria" pitchFamily="18" charset="0"/>
                <a:ea typeface="Cambria" pitchFamily="18" charset="0"/>
              </a:rPr>
              <a:t> </a:t>
            </a:r>
            <a:r>
              <a:rPr lang="en-US" sz="1700" b="1" dirty="0" err="1">
                <a:latin typeface="Cambria" pitchFamily="18" charset="0"/>
                <a:ea typeface="Cambria" pitchFamily="18" charset="0"/>
              </a:rPr>
              <a:t>viên</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để</a:t>
            </a:r>
            <a:r>
              <a:rPr lang="en-US" sz="1700" b="1" dirty="0">
                <a:latin typeface="Cambria" pitchFamily="18" charset="0"/>
                <a:ea typeface="Cambria" pitchFamily="18" charset="0"/>
              </a:rPr>
              <a:t> </a:t>
            </a:r>
            <a:r>
              <a:rPr lang="en-US" sz="1700" b="1" dirty="0" err="1">
                <a:latin typeface="Cambria" pitchFamily="18" charset="0"/>
                <a:ea typeface="Cambria" pitchFamily="18" charset="0"/>
              </a:rPr>
              <a:t>từ</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đó</a:t>
            </a:r>
            <a:r>
              <a:rPr lang="en-US" sz="1700" b="1" dirty="0">
                <a:latin typeface="Cambria" pitchFamily="18" charset="0"/>
                <a:ea typeface="Cambria" pitchFamily="18" charset="0"/>
              </a:rPr>
              <a:t> </a:t>
            </a:r>
            <a:r>
              <a:rPr lang="en-US" sz="1700" b="1" dirty="0" err="1">
                <a:latin typeface="Cambria" pitchFamily="18" charset="0"/>
                <a:ea typeface="Cambria" pitchFamily="18" charset="0"/>
              </a:rPr>
              <a:t>tạo</a:t>
            </a:r>
            <a:r>
              <a:rPr lang="en-US" sz="1700" b="1" dirty="0">
                <a:latin typeface="Cambria" pitchFamily="18" charset="0"/>
                <a:ea typeface="Cambria" pitchFamily="18" charset="0"/>
              </a:rPr>
              <a:t> </a:t>
            </a:r>
            <a:r>
              <a:rPr lang="en-US" sz="1700" b="1" dirty="0" err="1">
                <a:latin typeface="Cambria" pitchFamily="18" charset="0"/>
                <a:ea typeface="Cambria" pitchFamily="18" charset="0"/>
              </a:rPr>
              <a:t>ra</a:t>
            </a:r>
            <a:r>
              <a:rPr lang="en-US" sz="1700" b="1" dirty="0">
                <a:latin typeface="Cambria" pitchFamily="18" charset="0"/>
                <a:ea typeface="Cambria" pitchFamily="18" charset="0"/>
              </a:rPr>
              <a:t> </a:t>
            </a:r>
            <a:r>
              <a:rPr lang="en-US" sz="1700" b="1" dirty="0" err="1">
                <a:latin typeface="Cambria" pitchFamily="18" charset="0"/>
                <a:ea typeface="Cambria" pitchFamily="18" charset="0"/>
              </a:rPr>
              <a:t>lời</a:t>
            </a:r>
            <a:r>
              <a:rPr lang="en-US" sz="1700" b="1" dirty="0">
                <a:latin typeface="Cambria" pitchFamily="18" charset="0"/>
                <a:ea typeface="Cambria" pitchFamily="18" charset="0"/>
              </a:rPr>
              <a:t> </a:t>
            </a:r>
            <a:r>
              <a:rPr lang="en-US" sz="1700" b="1" dirty="0" err="1">
                <a:latin typeface="Cambria" pitchFamily="18" charset="0"/>
                <a:ea typeface="Cambria" pitchFamily="18" charset="0"/>
              </a:rPr>
              <a:t>giải</a:t>
            </a:r>
            <a:endParaRPr lang="vi-VN" sz="1700" b="1" dirty="0">
              <a:latin typeface="Cambria" pitchFamily="18" charset="0"/>
              <a:ea typeface="Cambria" pitchFamily="18" charset="0"/>
            </a:endParaRPr>
          </a:p>
          <a:p>
            <a:pPr lvl="0" algn="just"/>
            <a:endParaRPr lang="en-US" sz="1700" dirty="0">
              <a:latin typeface="Cambria" pitchFamily="18" charset="0"/>
              <a:ea typeface="Cambria" pitchFamily="18" charset="0"/>
            </a:endParaRPr>
          </a:p>
        </p:txBody>
      </p:sp>
      <p:sp>
        <p:nvSpPr>
          <p:cNvPr id="10" name="Rectangle 2"/>
          <p:cNvSpPr/>
          <p:nvPr/>
        </p:nvSpPr>
        <p:spPr>
          <a:xfrm>
            <a:off x="3522720" y="2678965"/>
            <a:ext cx="1432339" cy="2926101"/>
          </a:xfrm>
          <a:custGeom>
            <a:avLst/>
            <a:gdLst>
              <a:gd name="connsiteX0" fmla="*/ 0 w 1447800"/>
              <a:gd name="connsiteY0" fmla="*/ 0 h 1900104"/>
              <a:gd name="connsiteX1" fmla="*/ 1447800 w 1447800"/>
              <a:gd name="connsiteY1" fmla="*/ 0 h 1900104"/>
              <a:gd name="connsiteX2" fmla="*/ 1447800 w 1447800"/>
              <a:gd name="connsiteY2" fmla="*/ 1900104 h 1900104"/>
              <a:gd name="connsiteX3" fmla="*/ 0 w 1447800"/>
              <a:gd name="connsiteY3" fmla="*/ 1900104 h 1900104"/>
              <a:gd name="connsiteX4" fmla="*/ 0 w 1447800"/>
              <a:gd name="connsiteY4" fmla="*/ 0 h 1900104"/>
              <a:gd name="connsiteX0-1" fmla="*/ 0 w 1447800"/>
              <a:gd name="connsiteY0-2" fmla="*/ 0 h 1900104"/>
              <a:gd name="connsiteX1-3" fmla="*/ 1447800 w 1447800"/>
              <a:gd name="connsiteY1-4" fmla="*/ 0 h 1900104"/>
              <a:gd name="connsiteX2-5" fmla="*/ 1447800 w 1447800"/>
              <a:gd name="connsiteY2-6" fmla="*/ 1900104 h 1900104"/>
              <a:gd name="connsiteX3-7" fmla="*/ 711200 w 1447800"/>
              <a:gd name="connsiteY3-8" fmla="*/ 1892300 h 1900104"/>
              <a:gd name="connsiteX4-9" fmla="*/ 0 w 1447800"/>
              <a:gd name="connsiteY4-10" fmla="*/ 1900104 h 1900104"/>
              <a:gd name="connsiteX5" fmla="*/ 0 w 1447800"/>
              <a:gd name="connsiteY5" fmla="*/ 0 h 1900104"/>
              <a:gd name="connsiteX0-11" fmla="*/ 0 w 1447800"/>
              <a:gd name="connsiteY0-12" fmla="*/ 0 h 1900104"/>
              <a:gd name="connsiteX1-13" fmla="*/ 1447800 w 1447800"/>
              <a:gd name="connsiteY1-14" fmla="*/ 0 h 1900104"/>
              <a:gd name="connsiteX2-15" fmla="*/ 1447800 w 1447800"/>
              <a:gd name="connsiteY2-16" fmla="*/ 1900104 h 1900104"/>
              <a:gd name="connsiteX3-17" fmla="*/ 673100 w 1447800"/>
              <a:gd name="connsiteY3-18" fmla="*/ 1892300 h 1900104"/>
              <a:gd name="connsiteX4-19" fmla="*/ 0 w 1447800"/>
              <a:gd name="connsiteY4-20" fmla="*/ 1900104 h 1900104"/>
              <a:gd name="connsiteX5-21" fmla="*/ 0 w 1447800"/>
              <a:gd name="connsiteY5-22" fmla="*/ 0 h 1900104"/>
              <a:gd name="connsiteX0-23" fmla="*/ 0 w 1447800"/>
              <a:gd name="connsiteY0-24" fmla="*/ 0 h 1900104"/>
              <a:gd name="connsiteX1-25" fmla="*/ 1447800 w 1447800"/>
              <a:gd name="connsiteY1-26" fmla="*/ 0 h 1900104"/>
              <a:gd name="connsiteX2-27" fmla="*/ 1447800 w 1447800"/>
              <a:gd name="connsiteY2-28" fmla="*/ 1900104 h 1900104"/>
              <a:gd name="connsiteX3-29" fmla="*/ 736600 w 1447800"/>
              <a:gd name="connsiteY3-30" fmla="*/ 1644650 h 1900104"/>
              <a:gd name="connsiteX4-31" fmla="*/ 0 w 1447800"/>
              <a:gd name="connsiteY4-32" fmla="*/ 1900104 h 1900104"/>
              <a:gd name="connsiteX5-33" fmla="*/ 0 w 1447800"/>
              <a:gd name="connsiteY5-34" fmla="*/ 0 h 1900104"/>
              <a:gd name="connsiteX0-35" fmla="*/ 0 w 1447800"/>
              <a:gd name="connsiteY0-36" fmla="*/ 0 h 1968500"/>
              <a:gd name="connsiteX1-37" fmla="*/ 1447800 w 1447800"/>
              <a:gd name="connsiteY1-38" fmla="*/ 0 h 1968500"/>
              <a:gd name="connsiteX2-39" fmla="*/ 1447800 w 1447800"/>
              <a:gd name="connsiteY2-40" fmla="*/ 1900104 h 1968500"/>
              <a:gd name="connsiteX3-41" fmla="*/ 729782 w 1447800"/>
              <a:gd name="connsiteY3-42" fmla="*/ 1968500 h 1968500"/>
              <a:gd name="connsiteX4-43" fmla="*/ 0 w 1447800"/>
              <a:gd name="connsiteY4-44" fmla="*/ 1900104 h 1968500"/>
              <a:gd name="connsiteX5-45" fmla="*/ 0 w 1447800"/>
              <a:gd name="connsiteY5-46" fmla="*/ 0 h 1968500"/>
              <a:gd name="connsiteX0-47" fmla="*/ 0 w 1447800"/>
              <a:gd name="connsiteY0-48" fmla="*/ 0 h 1901825"/>
              <a:gd name="connsiteX1-49" fmla="*/ 1447800 w 1447800"/>
              <a:gd name="connsiteY1-50" fmla="*/ 0 h 1901825"/>
              <a:gd name="connsiteX2-51" fmla="*/ 1447800 w 1447800"/>
              <a:gd name="connsiteY2-52" fmla="*/ 1900104 h 1901825"/>
              <a:gd name="connsiteX3-53" fmla="*/ 727225 w 1447800"/>
              <a:gd name="connsiteY3-54" fmla="*/ 1901825 h 1901825"/>
              <a:gd name="connsiteX4-55" fmla="*/ 0 w 1447800"/>
              <a:gd name="connsiteY4-56" fmla="*/ 1900104 h 1901825"/>
              <a:gd name="connsiteX5-57" fmla="*/ 0 w 1447800"/>
              <a:gd name="connsiteY5-58" fmla="*/ 0 h 1901825"/>
              <a:gd name="connsiteX0-59" fmla="*/ 0 w 1447800"/>
              <a:gd name="connsiteY0-60" fmla="*/ 0 h 1900104"/>
              <a:gd name="connsiteX1-61" fmla="*/ 1447800 w 1447800"/>
              <a:gd name="connsiteY1-62" fmla="*/ 0 h 1900104"/>
              <a:gd name="connsiteX2-63" fmla="*/ 1447800 w 1447800"/>
              <a:gd name="connsiteY2-64" fmla="*/ 1900104 h 1900104"/>
              <a:gd name="connsiteX3-65" fmla="*/ 729783 w 1447800"/>
              <a:gd name="connsiteY3-66" fmla="*/ 1725612 h 1900104"/>
              <a:gd name="connsiteX4-67" fmla="*/ 0 w 1447800"/>
              <a:gd name="connsiteY4-68" fmla="*/ 1900104 h 1900104"/>
              <a:gd name="connsiteX5-69" fmla="*/ 0 w 1447800"/>
              <a:gd name="connsiteY5-70" fmla="*/ 0 h 1900104"/>
              <a:gd name="connsiteX0-71" fmla="*/ 0 w 1447800"/>
              <a:gd name="connsiteY0-72" fmla="*/ 0 h 1900104"/>
              <a:gd name="connsiteX1-73" fmla="*/ 1447800 w 1447800"/>
              <a:gd name="connsiteY1-74" fmla="*/ 0 h 1900104"/>
              <a:gd name="connsiteX2-75" fmla="*/ 1447800 w 1447800"/>
              <a:gd name="connsiteY2-76" fmla="*/ 1900104 h 1900104"/>
              <a:gd name="connsiteX3-77" fmla="*/ 729783 w 1447800"/>
              <a:gd name="connsiteY3-78" fmla="*/ 1697037 h 1900104"/>
              <a:gd name="connsiteX4-79" fmla="*/ 0 w 1447800"/>
              <a:gd name="connsiteY4-80" fmla="*/ 1900104 h 1900104"/>
              <a:gd name="connsiteX5-81" fmla="*/ 0 w 1447800"/>
              <a:gd name="connsiteY5-82" fmla="*/ 0 h 1900104"/>
              <a:gd name="connsiteX0-83" fmla="*/ 0 w 1447800"/>
              <a:gd name="connsiteY0-84" fmla="*/ 0 h 1900104"/>
              <a:gd name="connsiteX1-85" fmla="*/ 1447800 w 1447800"/>
              <a:gd name="connsiteY1-86" fmla="*/ 0 h 1900104"/>
              <a:gd name="connsiteX2-87" fmla="*/ 1447800 w 1447800"/>
              <a:gd name="connsiteY2-88" fmla="*/ 1900104 h 1900104"/>
              <a:gd name="connsiteX3-89" fmla="*/ 732341 w 1447800"/>
              <a:gd name="connsiteY3-90" fmla="*/ 1673224 h 1900104"/>
              <a:gd name="connsiteX4-91" fmla="*/ 0 w 1447800"/>
              <a:gd name="connsiteY4-92" fmla="*/ 1900104 h 1900104"/>
              <a:gd name="connsiteX5-93" fmla="*/ 0 w 1447800"/>
              <a:gd name="connsiteY5-94" fmla="*/ 0 h 190010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47800" h="1900104">
                <a:moveTo>
                  <a:pt x="0" y="0"/>
                </a:moveTo>
                <a:lnTo>
                  <a:pt x="1447800" y="0"/>
                </a:lnTo>
                <a:lnTo>
                  <a:pt x="1447800" y="1900104"/>
                </a:lnTo>
                <a:lnTo>
                  <a:pt x="732341" y="1673224"/>
                </a:lnTo>
                <a:lnTo>
                  <a:pt x="0" y="190010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700" b="1" dirty="0" err="1">
                <a:latin typeface="Cambria" pitchFamily="18" charset="0"/>
                <a:ea typeface="Cambria" pitchFamily="18" charset="0"/>
              </a:rPr>
              <a:t>Một</a:t>
            </a:r>
            <a:r>
              <a:rPr lang="en-US" sz="1700" b="1" dirty="0">
                <a:latin typeface="Cambria" pitchFamily="18" charset="0"/>
                <a:ea typeface="Cambria" pitchFamily="18" charset="0"/>
              </a:rPr>
              <a:t> </a:t>
            </a:r>
            <a:r>
              <a:rPr lang="en-US" sz="1700" b="1" dirty="0" err="1">
                <a:latin typeface="Cambria" pitchFamily="18" charset="0"/>
                <a:ea typeface="Cambria" pitchFamily="18" charset="0"/>
              </a:rPr>
              <a:t>hàm</a:t>
            </a:r>
            <a:r>
              <a:rPr lang="en-US" sz="1700" b="1" dirty="0">
                <a:latin typeface="Cambria" pitchFamily="18" charset="0"/>
                <a:ea typeface="Cambria" pitchFamily="18" charset="0"/>
              </a:rPr>
              <a:t> </a:t>
            </a:r>
            <a:r>
              <a:rPr lang="en-US" sz="1700" b="1" dirty="0" err="1">
                <a:latin typeface="Cambria" pitchFamily="18" charset="0"/>
                <a:ea typeface="Cambria" pitchFamily="18" charset="0"/>
              </a:rPr>
              <a:t>lựa</a:t>
            </a:r>
            <a:r>
              <a:rPr lang="en-US" sz="1700" b="1" dirty="0">
                <a:latin typeface="Cambria" pitchFamily="18" charset="0"/>
                <a:ea typeface="Cambria" pitchFamily="18" charset="0"/>
              </a:rPr>
              <a:t> </a:t>
            </a:r>
            <a:r>
              <a:rPr lang="en-US" sz="1700" b="1" dirty="0" err="1">
                <a:latin typeface="Cambria" pitchFamily="18" charset="0"/>
                <a:ea typeface="Cambria" pitchFamily="18" charset="0"/>
              </a:rPr>
              <a:t>chọn</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để</a:t>
            </a:r>
            <a:r>
              <a:rPr lang="en-US" sz="1700" b="1" dirty="0">
                <a:latin typeface="Cambria" pitchFamily="18" charset="0"/>
                <a:ea typeface="Cambria" pitchFamily="18" charset="0"/>
              </a:rPr>
              <a:t> </a:t>
            </a:r>
            <a:r>
              <a:rPr lang="en-US" sz="1700" b="1" dirty="0" err="1">
                <a:latin typeface="Cambria" pitchFamily="18" charset="0"/>
                <a:ea typeface="Cambria" pitchFamily="18" charset="0"/>
              </a:rPr>
              <a:t>theo</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đó</a:t>
            </a:r>
            <a:r>
              <a:rPr lang="en-US" sz="1700" b="1" dirty="0">
                <a:latin typeface="Cambria" pitchFamily="18" charset="0"/>
                <a:ea typeface="Cambria" pitchFamily="18" charset="0"/>
              </a:rPr>
              <a:t> </a:t>
            </a:r>
            <a:r>
              <a:rPr lang="en-US" sz="1700" b="1" dirty="0" err="1">
                <a:latin typeface="Cambria" pitchFamily="18" charset="0"/>
                <a:ea typeface="Cambria" pitchFamily="18" charset="0"/>
              </a:rPr>
              <a:t>lựa</a:t>
            </a:r>
            <a:r>
              <a:rPr lang="en-US" sz="1700" b="1" dirty="0">
                <a:latin typeface="Cambria" pitchFamily="18" charset="0"/>
                <a:ea typeface="Cambria" pitchFamily="18" charset="0"/>
              </a:rPr>
              <a:t> </a:t>
            </a:r>
            <a:r>
              <a:rPr lang="en-US" sz="1700" b="1" dirty="0" err="1">
                <a:latin typeface="Cambria" pitchFamily="18" charset="0"/>
                <a:ea typeface="Cambria" pitchFamily="18" charset="0"/>
              </a:rPr>
              <a:t>chọn</a:t>
            </a:r>
            <a:r>
              <a:rPr lang="en-US" sz="1700" b="1" dirty="0">
                <a:latin typeface="Cambria" pitchFamily="18" charset="0"/>
                <a:ea typeface="Cambria" pitchFamily="18" charset="0"/>
              </a:rPr>
              <a:t> </a:t>
            </a:r>
            <a:r>
              <a:rPr lang="en-US" sz="1700" b="1" dirty="0" err="1">
                <a:latin typeface="Cambria" pitchFamily="18" charset="0"/>
                <a:ea typeface="Cambria" pitchFamily="18" charset="0"/>
              </a:rPr>
              <a:t>ứng</a:t>
            </a:r>
            <a:r>
              <a:rPr lang="en-US" sz="1700" b="1" dirty="0">
                <a:latin typeface="Cambria" pitchFamily="18" charset="0"/>
                <a:ea typeface="Cambria" pitchFamily="18" charset="0"/>
              </a:rPr>
              <a:t> </a:t>
            </a:r>
            <a:r>
              <a:rPr lang="en-US" sz="1700" b="1" dirty="0" err="1">
                <a:latin typeface="Cambria" pitchFamily="18" charset="0"/>
                <a:ea typeface="Cambria" pitchFamily="18" charset="0"/>
              </a:rPr>
              <a:t>viên</a:t>
            </a:r>
            <a:r>
              <a:rPr lang="en-US" sz="1700" b="1" dirty="0">
                <a:latin typeface="Cambria" pitchFamily="18" charset="0"/>
                <a:ea typeface="Cambria" pitchFamily="18" charset="0"/>
              </a:rPr>
              <a:t> </a:t>
            </a:r>
            <a:r>
              <a:rPr lang="en-US" sz="1700" b="1" dirty="0" err="1">
                <a:latin typeface="Cambria" pitchFamily="18" charset="0"/>
                <a:ea typeface="Cambria" pitchFamily="18" charset="0"/>
              </a:rPr>
              <a:t>tốt</a:t>
            </a:r>
            <a:r>
              <a:rPr lang="en-US" sz="1700" b="1" dirty="0">
                <a:latin typeface="Cambria" pitchFamily="18" charset="0"/>
                <a:ea typeface="Cambria" pitchFamily="18" charset="0"/>
              </a:rPr>
              <a:t> </a:t>
            </a:r>
            <a:r>
              <a:rPr lang="en-US" sz="1700" b="1" dirty="0" err="1">
                <a:latin typeface="Cambria" pitchFamily="18" charset="0"/>
                <a:ea typeface="Cambria" pitchFamily="18" charset="0"/>
              </a:rPr>
              <a:t>nhất</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để</a:t>
            </a:r>
            <a:r>
              <a:rPr lang="en-US" sz="1700" b="1" dirty="0">
                <a:latin typeface="Cambria" pitchFamily="18" charset="0"/>
                <a:ea typeface="Cambria" pitchFamily="18" charset="0"/>
              </a:rPr>
              <a:t> </a:t>
            </a:r>
            <a:r>
              <a:rPr lang="en-US" sz="1700" b="1" dirty="0" err="1">
                <a:latin typeface="Cambria" pitchFamily="18" charset="0"/>
                <a:ea typeface="Cambria" pitchFamily="18" charset="0"/>
              </a:rPr>
              <a:t>bổ</a:t>
            </a:r>
            <a:r>
              <a:rPr lang="en-US" sz="1700" b="1" dirty="0">
                <a:latin typeface="Cambria" pitchFamily="18" charset="0"/>
                <a:ea typeface="Cambria" pitchFamily="18" charset="0"/>
              </a:rPr>
              <a:t> sung </a:t>
            </a:r>
            <a:r>
              <a:rPr lang="en-US" sz="1700" b="1" dirty="0" err="1">
                <a:latin typeface="Cambria" pitchFamily="18" charset="0"/>
                <a:ea typeface="Cambria" pitchFamily="18" charset="0"/>
              </a:rPr>
              <a:t>vào</a:t>
            </a:r>
            <a:r>
              <a:rPr lang="en-US" sz="1700" b="1" dirty="0">
                <a:latin typeface="Cambria" pitchFamily="18" charset="0"/>
                <a:ea typeface="Cambria" pitchFamily="18" charset="0"/>
              </a:rPr>
              <a:t> </a:t>
            </a:r>
            <a:r>
              <a:rPr lang="en-US" sz="1700" b="1" dirty="0" err="1">
                <a:latin typeface="Cambria" pitchFamily="18" charset="0"/>
                <a:ea typeface="Cambria" pitchFamily="18" charset="0"/>
              </a:rPr>
              <a:t>lời</a:t>
            </a:r>
            <a:r>
              <a:rPr lang="en-US" sz="1700" b="1" dirty="0">
                <a:latin typeface="Cambria" pitchFamily="18" charset="0"/>
                <a:ea typeface="Cambria" pitchFamily="18" charset="0"/>
              </a:rPr>
              <a:t> </a:t>
            </a:r>
            <a:r>
              <a:rPr lang="en-US" sz="1700" b="1" dirty="0" err="1">
                <a:latin typeface="Cambria" pitchFamily="18" charset="0"/>
                <a:ea typeface="Cambria" pitchFamily="18" charset="0"/>
              </a:rPr>
              <a:t>giải</a:t>
            </a:r>
            <a:endParaRPr lang="vi-VN" sz="1700" b="1" dirty="0">
              <a:latin typeface="Cambria" pitchFamily="18" charset="0"/>
              <a:ea typeface="Cambria" pitchFamily="18" charset="0"/>
            </a:endParaRPr>
          </a:p>
          <a:p>
            <a:pPr algn="ctr">
              <a:defRPr/>
            </a:pPr>
            <a:r>
              <a:rPr lang="en-GB" b="1" dirty="0">
                <a:solidFill>
                  <a:srgbClr val="FFFFFF"/>
                </a:solidFill>
                <a:latin typeface="Cambria" panose="02040503050406030204" pitchFamily="18" charset="0"/>
                <a:ea typeface="Noto Sans" panose="020B0502040504020204" pitchFamily="34"/>
                <a:cs typeface="Noto Sans" panose="020B0502040504020204" pitchFamily="34"/>
              </a:rPr>
              <a:t> </a:t>
            </a:r>
          </a:p>
        </p:txBody>
      </p:sp>
      <p:sp>
        <p:nvSpPr>
          <p:cNvPr id="11" name="Rectangle 2"/>
          <p:cNvSpPr/>
          <p:nvPr/>
        </p:nvSpPr>
        <p:spPr>
          <a:xfrm>
            <a:off x="5375189" y="2676516"/>
            <a:ext cx="1495168" cy="2928551"/>
          </a:xfrm>
          <a:custGeom>
            <a:avLst/>
            <a:gdLst>
              <a:gd name="connsiteX0" fmla="*/ 0 w 1447800"/>
              <a:gd name="connsiteY0" fmla="*/ 0 h 1900104"/>
              <a:gd name="connsiteX1" fmla="*/ 1447800 w 1447800"/>
              <a:gd name="connsiteY1" fmla="*/ 0 h 1900104"/>
              <a:gd name="connsiteX2" fmla="*/ 1447800 w 1447800"/>
              <a:gd name="connsiteY2" fmla="*/ 1900104 h 1900104"/>
              <a:gd name="connsiteX3" fmla="*/ 0 w 1447800"/>
              <a:gd name="connsiteY3" fmla="*/ 1900104 h 1900104"/>
              <a:gd name="connsiteX4" fmla="*/ 0 w 1447800"/>
              <a:gd name="connsiteY4" fmla="*/ 0 h 1900104"/>
              <a:gd name="connsiteX0-1" fmla="*/ 0 w 1447800"/>
              <a:gd name="connsiteY0-2" fmla="*/ 0 h 1900104"/>
              <a:gd name="connsiteX1-3" fmla="*/ 1447800 w 1447800"/>
              <a:gd name="connsiteY1-4" fmla="*/ 0 h 1900104"/>
              <a:gd name="connsiteX2-5" fmla="*/ 1447800 w 1447800"/>
              <a:gd name="connsiteY2-6" fmla="*/ 1900104 h 1900104"/>
              <a:gd name="connsiteX3-7" fmla="*/ 711200 w 1447800"/>
              <a:gd name="connsiteY3-8" fmla="*/ 1892300 h 1900104"/>
              <a:gd name="connsiteX4-9" fmla="*/ 0 w 1447800"/>
              <a:gd name="connsiteY4-10" fmla="*/ 1900104 h 1900104"/>
              <a:gd name="connsiteX5" fmla="*/ 0 w 1447800"/>
              <a:gd name="connsiteY5" fmla="*/ 0 h 1900104"/>
              <a:gd name="connsiteX0-11" fmla="*/ 0 w 1447800"/>
              <a:gd name="connsiteY0-12" fmla="*/ 0 h 1900104"/>
              <a:gd name="connsiteX1-13" fmla="*/ 1447800 w 1447800"/>
              <a:gd name="connsiteY1-14" fmla="*/ 0 h 1900104"/>
              <a:gd name="connsiteX2-15" fmla="*/ 1447800 w 1447800"/>
              <a:gd name="connsiteY2-16" fmla="*/ 1900104 h 1900104"/>
              <a:gd name="connsiteX3-17" fmla="*/ 673100 w 1447800"/>
              <a:gd name="connsiteY3-18" fmla="*/ 1892300 h 1900104"/>
              <a:gd name="connsiteX4-19" fmla="*/ 0 w 1447800"/>
              <a:gd name="connsiteY4-20" fmla="*/ 1900104 h 1900104"/>
              <a:gd name="connsiteX5-21" fmla="*/ 0 w 1447800"/>
              <a:gd name="connsiteY5-22" fmla="*/ 0 h 1900104"/>
              <a:gd name="connsiteX0-23" fmla="*/ 0 w 1447800"/>
              <a:gd name="connsiteY0-24" fmla="*/ 0 h 1900104"/>
              <a:gd name="connsiteX1-25" fmla="*/ 1447800 w 1447800"/>
              <a:gd name="connsiteY1-26" fmla="*/ 0 h 1900104"/>
              <a:gd name="connsiteX2-27" fmla="*/ 1447800 w 1447800"/>
              <a:gd name="connsiteY2-28" fmla="*/ 1900104 h 1900104"/>
              <a:gd name="connsiteX3-29" fmla="*/ 736600 w 1447800"/>
              <a:gd name="connsiteY3-30" fmla="*/ 1644650 h 1900104"/>
              <a:gd name="connsiteX4-31" fmla="*/ 0 w 1447800"/>
              <a:gd name="connsiteY4-32" fmla="*/ 1900104 h 1900104"/>
              <a:gd name="connsiteX5-33" fmla="*/ 0 w 1447800"/>
              <a:gd name="connsiteY5-34" fmla="*/ 0 h 1900104"/>
              <a:gd name="connsiteX0-35" fmla="*/ 0 w 1447800"/>
              <a:gd name="connsiteY0-36" fmla="*/ 0 h 1968500"/>
              <a:gd name="connsiteX1-37" fmla="*/ 1447800 w 1447800"/>
              <a:gd name="connsiteY1-38" fmla="*/ 0 h 1968500"/>
              <a:gd name="connsiteX2-39" fmla="*/ 1447800 w 1447800"/>
              <a:gd name="connsiteY2-40" fmla="*/ 1900104 h 1968500"/>
              <a:gd name="connsiteX3-41" fmla="*/ 729782 w 1447800"/>
              <a:gd name="connsiteY3-42" fmla="*/ 1968500 h 1968500"/>
              <a:gd name="connsiteX4-43" fmla="*/ 0 w 1447800"/>
              <a:gd name="connsiteY4-44" fmla="*/ 1900104 h 1968500"/>
              <a:gd name="connsiteX5-45" fmla="*/ 0 w 1447800"/>
              <a:gd name="connsiteY5-46" fmla="*/ 0 h 1968500"/>
              <a:gd name="connsiteX0-47" fmla="*/ 0 w 1447800"/>
              <a:gd name="connsiteY0-48" fmla="*/ 0 h 1901825"/>
              <a:gd name="connsiteX1-49" fmla="*/ 1447800 w 1447800"/>
              <a:gd name="connsiteY1-50" fmla="*/ 0 h 1901825"/>
              <a:gd name="connsiteX2-51" fmla="*/ 1447800 w 1447800"/>
              <a:gd name="connsiteY2-52" fmla="*/ 1900104 h 1901825"/>
              <a:gd name="connsiteX3-53" fmla="*/ 727225 w 1447800"/>
              <a:gd name="connsiteY3-54" fmla="*/ 1901825 h 1901825"/>
              <a:gd name="connsiteX4-55" fmla="*/ 0 w 1447800"/>
              <a:gd name="connsiteY4-56" fmla="*/ 1900104 h 1901825"/>
              <a:gd name="connsiteX5-57" fmla="*/ 0 w 1447800"/>
              <a:gd name="connsiteY5-58" fmla="*/ 0 h 1901825"/>
              <a:gd name="connsiteX0-59" fmla="*/ 0 w 1447800"/>
              <a:gd name="connsiteY0-60" fmla="*/ 0 h 1900104"/>
              <a:gd name="connsiteX1-61" fmla="*/ 1447800 w 1447800"/>
              <a:gd name="connsiteY1-62" fmla="*/ 0 h 1900104"/>
              <a:gd name="connsiteX2-63" fmla="*/ 1447800 w 1447800"/>
              <a:gd name="connsiteY2-64" fmla="*/ 1900104 h 1900104"/>
              <a:gd name="connsiteX3-65" fmla="*/ 729783 w 1447800"/>
              <a:gd name="connsiteY3-66" fmla="*/ 1725612 h 1900104"/>
              <a:gd name="connsiteX4-67" fmla="*/ 0 w 1447800"/>
              <a:gd name="connsiteY4-68" fmla="*/ 1900104 h 1900104"/>
              <a:gd name="connsiteX5-69" fmla="*/ 0 w 1447800"/>
              <a:gd name="connsiteY5-70" fmla="*/ 0 h 1900104"/>
              <a:gd name="connsiteX0-71" fmla="*/ 0 w 1447800"/>
              <a:gd name="connsiteY0-72" fmla="*/ 0 h 1900104"/>
              <a:gd name="connsiteX1-73" fmla="*/ 1447800 w 1447800"/>
              <a:gd name="connsiteY1-74" fmla="*/ 0 h 1900104"/>
              <a:gd name="connsiteX2-75" fmla="*/ 1447800 w 1447800"/>
              <a:gd name="connsiteY2-76" fmla="*/ 1900104 h 1900104"/>
              <a:gd name="connsiteX3-77" fmla="*/ 729783 w 1447800"/>
              <a:gd name="connsiteY3-78" fmla="*/ 1697037 h 1900104"/>
              <a:gd name="connsiteX4-79" fmla="*/ 0 w 1447800"/>
              <a:gd name="connsiteY4-80" fmla="*/ 1900104 h 1900104"/>
              <a:gd name="connsiteX5-81" fmla="*/ 0 w 1447800"/>
              <a:gd name="connsiteY5-82" fmla="*/ 0 h 1900104"/>
              <a:gd name="connsiteX0-83" fmla="*/ 0 w 1447800"/>
              <a:gd name="connsiteY0-84" fmla="*/ 0 h 1900104"/>
              <a:gd name="connsiteX1-85" fmla="*/ 1447800 w 1447800"/>
              <a:gd name="connsiteY1-86" fmla="*/ 0 h 1900104"/>
              <a:gd name="connsiteX2-87" fmla="*/ 1447800 w 1447800"/>
              <a:gd name="connsiteY2-88" fmla="*/ 1900104 h 1900104"/>
              <a:gd name="connsiteX3-89" fmla="*/ 732341 w 1447800"/>
              <a:gd name="connsiteY3-90" fmla="*/ 1673224 h 1900104"/>
              <a:gd name="connsiteX4-91" fmla="*/ 0 w 1447800"/>
              <a:gd name="connsiteY4-92" fmla="*/ 1900104 h 1900104"/>
              <a:gd name="connsiteX5-93" fmla="*/ 0 w 1447800"/>
              <a:gd name="connsiteY5-94" fmla="*/ 0 h 190010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47800" h="1900104">
                <a:moveTo>
                  <a:pt x="0" y="0"/>
                </a:moveTo>
                <a:lnTo>
                  <a:pt x="1447800" y="0"/>
                </a:lnTo>
                <a:lnTo>
                  <a:pt x="1447800" y="1900104"/>
                </a:lnTo>
                <a:lnTo>
                  <a:pt x="732341" y="1673224"/>
                </a:lnTo>
                <a:lnTo>
                  <a:pt x="0" y="190010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700" b="1" dirty="0" err="1">
                <a:latin typeface="Cambria" pitchFamily="18" charset="0"/>
                <a:ea typeface="Cambria" pitchFamily="18" charset="0"/>
              </a:rPr>
              <a:t>Một</a:t>
            </a:r>
            <a:r>
              <a:rPr lang="en-US" sz="1700" b="1" dirty="0">
                <a:latin typeface="Cambria" pitchFamily="18" charset="0"/>
                <a:ea typeface="Cambria" pitchFamily="18" charset="0"/>
              </a:rPr>
              <a:t> </a:t>
            </a:r>
            <a:r>
              <a:rPr lang="en-US" sz="1700" b="1" dirty="0" err="1">
                <a:latin typeface="Cambria" pitchFamily="18" charset="0"/>
                <a:ea typeface="Cambria" pitchFamily="18" charset="0"/>
              </a:rPr>
              <a:t>hàm</a:t>
            </a:r>
            <a:r>
              <a:rPr lang="en-US" sz="1700" b="1" dirty="0">
                <a:latin typeface="Cambria" pitchFamily="18" charset="0"/>
                <a:ea typeface="Cambria" pitchFamily="18" charset="0"/>
              </a:rPr>
              <a:t> </a:t>
            </a:r>
            <a:r>
              <a:rPr lang="en-US" sz="1700" b="1" dirty="0" err="1">
                <a:latin typeface="Cambria" pitchFamily="18" charset="0"/>
                <a:ea typeface="Cambria" pitchFamily="18" charset="0"/>
              </a:rPr>
              <a:t>khả</a:t>
            </a:r>
            <a:r>
              <a:rPr lang="en-US" sz="1700" b="1" dirty="0">
                <a:latin typeface="Cambria" pitchFamily="18" charset="0"/>
                <a:ea typeface="Cambria" pitchFamily="18" charset="0"/>
              </a:rPr>
              <a:t> </a:t>
            </a:r>
            <a:r>
              <a:rPr lang="en-US" sz="1700" b="1" dirty="0" err="1">
                <a:latin typeface="Cambria" pitchFamily="18" charset="0"/>
                <a:ea typeface="Cambria" pitchFamily="18" charset="0"/>
              </a:rPr>
              <a:t>thi</a:t>
            </a:r>
            <a:r>
              <a:rPr lang="en-US" sz="1700" b="1" dirty="0">
                <a:latin typeface="Cambria" pitchFamily="18" charset="0"/>
                <a:ea typeface="Cambria" pitchFamily="18" charset="0"/>
              </a:rPr>
              <a:t>, </a:t>
            </a:r>
            <a:r>
              <a:rPr lang="en-US" sz="1700" b="1" dirty="0" err="1">
                <a:latin typeface="Cambria" pitchFamily="18" charset="0"/>
                <a:ea typeface="Cambria" pitchFamily="18" charset="0"/>
              </a:rPr>
              <a:t>dùng</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để</a:t>
            </a:r>
            <a:r>
              <a:rPr lang="en-US" sz="1700" b="1" dirty="0">
                <a:latin typeface="Cambria" pitchFamily="18" charset="0"/>
                <a:ea typeface="Cambria" pitchFamily="18" charset="0"/>
              </a:rPr>
              <a:t> </a:t>
            </a:r>
            <a:r>
              <a:rPr lang="en-US" sz="1700" b="1" dirty="0" err="1">
                <a:latin typeface="Cambria" pitchFamily="18" charset="0"/>
                <a:ea typeface="Cambria" pitchFamily="18" charset="0"/>
              </a:rPr>
              <a:t>quyết</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định</a:t>
            </a:r>
            <a:r>
              <a:rPr lang="en-US" sz="1700" b="1" dirty="0">
                <a:latin typeface="Cambria" pitchFamily="18" charset="0"/>
                <a:ea typeface="Cambria" pitchFamily="18" charset="0"/>
              </a:rPr>
              <a:t> </a:t>
            </a:r>
            <a:r>
              <a:rPr lang="en-US" sz="1700" b="1" dirty="0" err="1">
                <a:latin typeface="Cambria" pitchFamily="18" charset="0"/>
                <a:ea typeface="Cambria" pitchFamily="18" charset="0"/>
              </a:rPr>
              <a:t>nếu</a:t>
            </a:r>
            <a:r>
              <a:rPr lang="en-US" sz="1700" b="1" dirty="0">
                <a:latin typeface="Cambria" pitchFamily="18" charset="0"/>
                <a:ea typeface="Cambria" pitchFamily="18" charset="0"/>
              </a:rPr>
              <a:t> </a:t>
            </a:r>
            <a:r>
              <a:rPr lang="en-US" sz="1700" b="1" dirty="0" err="1">
                <a:latin typeface="Cambria" pitchFamily="18" charset="0"/>
                <a:ea typeface="Cambria" pitchFamily="18" charset="0"/>
              </a:rPr>
              <a:t>một</a:t>
            </a:r>
            <a:r>
              <a:rPr lang="en-US" sz="1700" b="1" dirty="0">
                <a:latin typeface="Cambria" pitchFamily="18" charset="0"/>
                <a:ea typeface="Cambria" pitchFamily="18" charset="0"/>
              </a:rPr>
              <a:t> </a:t>
            </a:r>
            <a:r>
              <a:rPr lang="en-US" sz="1700" b="1" dirty="0" err="1">
                <a:latin typeface="Cambria" pitchFamily="18" charset="0"/>
                <a:ea typeface="Cambria" pitchFamily="18" charset="0"/>
              </a:rPr>
              <a:t>ứng</a:t>
            </a:r>
            <a:r>
              <a:rPr lang="en-US" sz="1700" b="1" dirty="0">
                <a:latin typeface="Cambria" pitchFamily="18" charset="0"/>
                <a:ea typeface="Cambria" pitchFamily="18" charset="0"/>
              </a:rPr>
              <a:t> </a:t>
            </a:r>
            <a:r>
              <a:rPr lang="en-US" sz="1700" b="1" dirty="0" err="1">
                <a:latin typeface="Cambria" pitchFamily="18" charset="0"/>
                <a:ea typeface="Cambria" pitchFamily="18" charset="0"/>
              </a:rPr>
              <a:t>viên</a:t>
            </a:r>
            <a:r>
              <a:rPr lang="en-US" sz="1700" b="1" dirty="0">
                <a:latin typeface="Cambria" pitchFamily="18" charset="0"/>
                <a:ea typeface="Cambria" pitchFamily="18" charset="0"/>
              </a:rPr>
              <a:t> </a:t>
            </a:r>
            <a:r>
              <a:rPr lang="en-US" sz="1700" b="1" dirty="0" err="1">
                <a:latin typeface="Cambria" pitchFamily="18" charset="0"/>
                <a:ea typeface="Cambria" pitchFamily="18" charset="0"/>
              </a:rPr>
              <a:t>có</a:t>
            </a:r>
            <a:r>
              <a:rPr lang="en-US" sz="1700" b="1" dirty="0">
                <a:latin typeface="Cambria" pitchFamily="18" charset="0"/>
                <a:ea typeface="Cambria" pitchFamily="18" charset="0"/>
              </a:rPr>
              <a:t> </a:t>
            </a:r>
            <a:r>
              <a:rPr lang="en-US" sz="1700" b="1" dirty="0" err="1">
                <a:latin typeface="Cambria" pitchFamily="18" charset="0"/>
                <a:ea typeface="Cambria" pitchFamily="18" charset="0"/>
              </a:rPr>
              <a:t>thể</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được</a:t>
            </a:r>
            <a:r>
              <a:rPr lang="en-US" sz="1700" b="1" dirty="0">
                <a:latin typeface="Cambria" pitchFamily="18" charset="0"/>
                <a:ea typeface="Cambria" pitchFamily="18" charset="0"/>
              </a:rPr>
              <a:t> </a:t>
            </a:r>
            <a:r>
              <a:rPr lang="en-US" sz="1700" b="1" dirty="0" err="1">
                <a:latin typeface="Cambria" pitchFamily="18" charset="0"/>
                <a:ea typeface="Cambria" pitchFamily="18" charset="0"/>
              </a:rPr>
              <a:t>dùng</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để</a:t>
            </a:r>
            <a:r>
              <a:rPr lang="en-US" sz="1700" b="1" dirty="0">
                <a:latin typeface="Cambria" pitchFamily="18" charset="0"/>
                <a:ea typeface="Cambria" pitchFamily="18" charset="0"/>
              </a:rPr>
              <a:t> </a:t>
            </a:r>
            <a:r>
              <a:rPr lang="en-US" sz="1700" b="1" dirty="0" err="1">
                <a:latin typeface="Cambria" pitchFamily="18" charset="0"/>
                <a:ea typeface="Cambria" pitchFamily="18" charset="0"/>
              </a:rPr>
              <a:t>xây</a:t>
            </a:r>
            <a:r>
              <a:rPr lang="en-US" sz="1700" b="1" dirty="0">
                <a:latin typeface="Cambria" pitchFamily="18" charset="0"/>
                <a:ea typeface="Cambria" pitchFamily="18" charset="0"/>
              </a:rPr>
              <a:t> </a:t>
            </a:r>
            <a:r>
              <a:rPr lang="en-US" sz="1700" b="1" dirty="0" err="1">
                <a:latin typeface="Cambria" pitchFamily="18" charset="0"/>
                <a:ea typeface="Cambria" pitchFamily="18" charset="0"/>
              </a:rPr>
              <a:t>dựng</a:t>
            </a:r>
            <a:r>
              <a:rPr lang="en-US" sz="1700" b="1" dirty="0">
                <a:latin typeface="Cambria" pitchFamily="18" charset="0"/>
                <a:ea typeface="Cambria" pitchFamily="18" charset="0"/>
              </a:rPr>
              <a:t> </a:t>
            </a:r>
            <a:r>
              <a:rPr lang="en-US" sz="1700" b="1" dirty="0" err="1">
                <a:latin typeface="Cambria" pitchFamily="18" charset="0"/>
                <a:ea typeface="Cambria" pitchFamily="18" charset="0"/>
              </a:rPr>
              <a:t>lời</a:t>
            </a:r>
            <a:r>
              <a:rPr lang="en-US" sz="1700" b="1" dirty="0">
                <a:latin typeface="Cambria" pitchFamily="18" charset="0"/>
                <a:ea typeface="Cambria" pitchFamily="18" charset="0"/>
              </a:rPr>
              <a:t> </a:t>
            </a:r>
            <a:r>
              <a:rPr lang="en-US" sz="1700" b="1" dirty="0" err="1">
                <a:latin typeface="Cambria" pitchFamily="18" charset="0"/>
                <a:ea typeface="Cambria" pitchFamily="18" charset="0"/>
              </a:rPr>
              <a:t>giải</a:t>
            </a:r>
            <a:endParaRPr lang="vi-VN" sz="1700" b="1" dirty="0">
              <a:latin typeface="Cambria" pitchFamily="18" charset="0"/>
              <a:ea typeface="Cambria" pitchFamily="18" charset="0"/>
            </a:endParaRPr>
          </a:p>
          <a:p>
            <a:pPr algn="ctr">
              <a:defRPr/>
            </a:pPr>
            <a:endParaRPr lang="en-GB"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12" name="Rectangle 2"/>
          <p:cNvSpPr/>
          <p:nvPr/>
        </p:nvSpPr>
        <p:spPr>
          <a:xfrm>
            <a:off x="7302843" y="2678966"/>
            <a:ext cx="1519882" cy="2926101"/>
          </a:xfrm>
          <a:custGeom>
            <a:avLst/>
            <a:gdLst>
              <a:gd name="connsiteX0" fmla="*/ 0 w 1447800"/>
              <a:gd name="connsiteY0" fmla="*/ 0 h 1900104"/>
              <a:gd name="connsiteX1" fmla="*/ 1447800 w 1447800"/>
              <a:gd name="connsiteY1" fmla="*/ 0 h 1900104"/>
              <a:gd name="connsiteX2" fmla="*/ 1447800 w 1447800"/>
              <a:gd name="connsiteY2" fmla="*/ 1900104 h 1900104"/>
              <a:gd name="connsiteX3" fmla="*/ 0 w 1447800"/>
              <a:gd name="connsiteY3" fmla="*/ 1900104 h 1900104"/>
              <a:gd name="connsiteX4" fmla="*/ 0 w 1447800"/>
              <a:gd name="connsiteY4" fmla="*/ 0 h 1900104"/>
              <a:gd name="connsiteX0-1" fmla="*/ 0 w 1447800"/>
              <a:gd name="connsiteY0-2" fmla="*/ 0 h 1900104"/>
              <a:gd name="connsiteX1-3" fmla="*/ 1447800 w 1447800"/>
              <a:gd name="connsiteY1-4" fmla="*/ 0 h 1900104"/>
              <a:gd name="connsiteX2-5" fmla="*/ 1447800 w 1447800"/>
              <a:gd name="connsiteY2-6" fmla="*/ 1900104 h 1900104"/>
              <a:gd name="connsiteX3-7" fmla="*/ 711200 w 1447800"/>
              <a:gd name="connsiteY3-8" fmla="*/ 1892300 h 1900104"/>
              <a:gd name="connsiteX4-9" fmla="*/ 0 w 1447800"/>
              <a:gd name="connsiteY4-10" fmla="*/ 1900104 h 1900104"/>
              <a:gd name="connsiteX5" fmla="*/ 0 w 1447800"/>
              <a:gd name="connsiteY5" fmla="*/ 0 h 1900104"/>
              <a:gd name="connsiteX0-11" fmla="*/ 0 w 1447800"/>
              <a:gd name="connsiteY0-12" fmla="*/ 0 h 1900104"/>
              <a:gd name="connsiteX1-13" fmla="*/ 1447800 w 1447800"/>
              <a:gd name="connsiteY1-14" fmla="*/ 0 h 1900104"/>
              <a:gd name="connsiteX2-15" fmla="*/ 1447800 w 1447800"/>
              <a:gd name="connsiteY2-16" fmla="*/ 1900104 h 1900104"/>
              <a:gd name="connsiteX3-17" fmla="*/ 673100 w 1447800"/>
              <a:gd name="connsiteY3-18" fmla="*/ 1892300 h 1900104"/>
              <a:gd name="connsiteX4-19" fmla="*/ 0 w 1447800"/>
              <a:gd name="connsiteY4-20" fmla="*/ 1900104 h 1900104"/>
              <a:gd name="connsiteX5-21" fmla="*/ 0 w 1447800"/>
              <a:gd name="connsiteY5-22" fmla="*/ 0 h 1900104"/>
              <a:gd name="connsiteX0-23" fmla="*/ 0 w 1447800"/>
              <a:gd name="connsiteY0-24" fmla="*/ 0 h 1900104"/>
              <a:gd name="connsiteX1-25" fmla="*/ 1447800 w 1447800"/>
              <a:gd name="connsiteY1-26" fmla="*/ 0 h 1900104"/>
              <a:gd name="connsiteX2-27" fmla="*/ 1447800 w 1447800"/>
              <a:gd name="connsiteY2-28" fmla="*/ 1900104 h 1900104"/>
              <a:gd name="connsiteX3-29" fmla="*/ 736600 w 1447800"/>
              <a:gd name="connsiteY3-30" fmla="*/ 1644650 h 1900104"/>
              <a:gd name="connsiteX4-31" fmla="*/ 0 w 1447800"/>
              <a:gd name="connsiteY4-32" fmla="*/ 1900104 h 1900104"/>
              <a:gd name="connsiteX5-33" fmla="*/ 0 w 1447800"/>
              <a:gd name="connsiteY5-34" fmla="*/ 0 h 1900104"/>
              <a:gd name="connsiteX0-35" fmla="*/ 0 w 1447800"/>
              <a:gd name="connsiteY0-36" fmla="*/ 0 h 1968500"/>
              <a:gd name="connsiteX1-37" fmla="*/ 1447800 w 1447800"/>
              <a:gd name="connsiteY1-38" fmla="*/ 0 h 1968500"/>
              <a:gd name="connsiteX2-39" fmla="*/ 1447800 w 1447800"/>
              <a:gd name="connsiteY2-40" fmla="*/ 1900104 h 1968500"/>
              <a:gd name="connsiteX3-41" fmla="*/ 729782 w 1447800"/>
              <a:gd name="connsiteY3-42" fmla="*/ 1968500 h 1968500"/>
              <a:gd name="connsiteX4-43" fmla="*/ 0 w 1447800"/>
              <a:gd name="connsiteY4-44" fmla="*/ 1900104 h 1968500"/>
              <a:gd name="connsiteX5-45" fmla="*/ 0 w 1447800"/>
              <a:gd name="connsiteY5-46" fmla="*/ 0 h 1968500"/>
              <a:gd name="connsiteX0-47" fmla="*/ 0 w 1447800"/>
              <a:gd name="connsiteY0-48" fmla="*/ 0 h 1901825"/>
              <a:gd name="connsiteX1-49" fmla="*/ 1447800 w 1447800"/>
              <a:gd name="connsiteY1-50" fmla="*/ 0 h 1901825"/>
              <a:gd name="connsiteX2-51" fmla="*/ 1447800 w 1447800"/>
              <a:gd name="connsiteY2-52" fmla="*/ 1900104 h 1901825"/>
              <a:gd name="connsiteX3-53" fmla="*/ 727225 w 1447800"/>
              <a:gd name="connsiteY3-54" fmla="*/ 1901825 h 1901825"/>
              <a:gd name="connsiteX4-55" fmla="*/ 0 w 1447800"/>
              <a:gd name="connsiteY4-56" fmla="*/ 1900104 h 1901825"/>
              <a:gd name="connsiteX5-57" fmla="*/ 0 w 1447800"/>
              <a:gd name="connsiteY5-58" fmla="*/ 0 h 1901825"/>
              <a:gd name="connsiteX0-59" fmla="*/ 0 w 1447800"/>
              <a:gd name="connsiteY0-60" fmla="*/ 0 h 1900104"/>
              <a:gd name="connsiteX1-61" fmla="*/ 1447800 w 1447800"/>
              <a:gd name="connsiteY1-62" fmla="*/ 0 h 1900104"/>
              <a:gd name="connsiteX2-63" fmla="*/ 1447800 w 1447800"/>
              <a:gd name="connsiteY2-64" fmla="*/ 1900104 h 1900104"/>
              <a:gd name="connsiteX3-65" fmla="*/ 729783 w 1447800"/>
              <a:gd name="connsiteY3-66" fmla="*/ 1725612 h 1900104"/>
              <a:gd name="connsiteX4-67" fmla="*/ 0 w 1447800"/>
              <a:gd name="connsiteY4-68" fmla="*/ 1900104 h 1900104"/>
              <a:gd name="connsiteX5-69" fmla="*/ 0 w 1447800"/>
              <a:gd name="connsiteY5-70" fmla="*/ 0 h 1900104"/>
              <a:gd name="connsiteX0-71" fmla="*/ 0 w 1447800"/>
              <a:gd name="connsiteY0-72" fmla="*/ 0 h 1900104"/>
              <a:gd name="connsiteX1-73" fmla="*/ 1447800 w 1447800"/>
              <a:gd name="connsiteY1-74" fmla="*/ 0 h 1900104"/>
              <a:gd name="connsiteX2-75" fmla="*/ 1447800 w 1447800"/>
              <a:gd name="connsiteY2-76" fmla="*/ 1900104 h 1900104"/>
              <a:gd name="connsiteX3-77" fmla="*/ 729783 w 1447800"/>
              <a:gd name="connsiteY3-78" fmla="*/ 1697037 h 1900104"/>
              <a:gd name="connsiteX4-79" fmla="*/ 0 w 1447800"/>
              <a:gd name="connsiteY4-80" fmla="*/ 1900104 h 1900104"/>
              <a:gd name="connsiteX5-81" fmla="*/ 0 w 1447800"/>
              <a:gd name="connsiteY5-82" fmla="*/ 0 h 1900104"/>
              <a:gd name="connsiteX0-83" fmla="*/ 0 w 1447800"/>
              <a:gd name="connsiteY0-84" fmla="*/ 0 h 1900104"/>
              <a:gd name="connsiteX1-85" fmla="*/ 1447800 w 1447800"/>
              <a:gd name="connsiteY1-86" fmla="*/ 0 h 1900104"/>
              <a:gd name="connsiteX2-87" fmla="*/ 1447800 w 1447800"/>
              <a:gd name="connsiteY2-88" fmla="*/ 1900104 h 1900104"/>
              <a:gd name="connsiteX3-89" fmla="*/ 732341 w 1447800"/>
              <a:gd name="connsiteY3-90" fmla="*/ 1673224 h 1900104"/>
              <a:gd name="connsiteX4-91" fmla="*/ 0 w 1447800"/>
              <a:gd name="connsiteY4-92" fmla="*/ 1900104 h 1900104"/>
              <a:gd name="connsiteX5-93" fmla="*/ 0 w 1447800"/>
              <a:gd name="connsiteY5-94" fmla="*/ 0 h 190010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47800" h="1900104">
                <a:moveTo>
                  <a:pt x="0" y="0"/>
                </a:moveTo>
                <a:lnTo>
                  <a:pt x="1447800" y="0"/>
                </a:lnTo>
                <a:lnTo>
                  <a:pt x="1447800" y="1900104"/>
                </a:lnTo>
                <a:lnTo>
                  <a:pt x="732341" y="1673224"/>
                </a:lnTo>
                <a:lnTo>
                  <a:pt x="0" y="1900104"/>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700" b="1" dirty="0" err="1">
                <a:latin typeface="Cambria" pitchFamily="18" charset="0"/>
                <a:ea typeface="Cambria" pitchFamily="18" charset="0"/>
              </a:rPr>
              <a:t>Một</a:t>
            </a:r>
            <a:r>
              <a:rPr lang="en-US" sz="1700" b="1" dirty="0">
                <a:latin typeface="Cambria" pitchFamily="18" charset="0"/>
                <a:ea typeface="Cambria" pitchFamily="18" charset="0"/>
              </a:rPr>
              <a:t> </a:t>
            </a:r>
            <a:r>
              <a:rPr lang="en-US" sz="1700" b="1" dirty="0" err="1">
                <a:latin typeface="Cambria" pitchFamily="18" charset="0"/>
                <a:ea typeface="Cambria" pitchFamily="18" charset="0"/>
              </a:rPr>
              <a:t>hàm</a:t>
            </a:r>
            <a:r>
              <a:rPr lang="en-US" sz="1700" b="1" dirty="0">
                <a:latin typeface="Cambria" pitchFamily="18" charset="0"/>
                <a:ea typeface="Cambria" pitchFamily="18" charset="0"/>
              </a:rPr>
              <a:t> </a:t>
            </a:r>
            <a:r>
              <a:rPr lang="en-US" sz="1700" b="1" dirty="0" err="1">
                <a:latin typeface="Cambria" pitchFamily="18" charset="0"/>
                <a:ea typeface="Cambria" pitchFamily="18" charset="0"/>
              </a:rPr>
              <a:t>mục</a:t>
            </a:r>
            <a:r>
              <a:rPr lang="en-US" sz="1700" b="1" dirty="0">
                <a:latin typeface="Cambria" pitchFamily="18" charset="0"/>
                <a:ea typeface="Cambria" pitchFamily="18" charset="0"/>
              </a:rPr>
              <a:t> </a:t>
            </a:r>
            <a:r>
              <a:rPr lang="en-US" sz="1700" b="1" dirty="0" err="1">
                <a:latin typeface="Cambria" pitchFamily="18" charset="0"/>
                <a:ea typeface="Cambria" pitchFamily="18" charset="0"/>
              </a:rPr>
              <a:t>tiêu</a:t>
            </a:r>
            <a:r>
              <a:rPr lang="en-US" sz="1700" b="1" dirty="0">
                <a:latin typeface="Cambria" pitchFamily="18" charset="0"/>
                <a:ea typeface="Cambria" pitchFamily="18" charset="0"/>
              </a:rPr>
              <a:t>, </a:t>
            </a:r>
            <a:r>
              <a:rPr lang="en-US" sz="1700" b="1" dirty="0" err="1">
                <a:latin typeface="Cambria" pitchFamily="18" charset="0"/>
                <a:ea typeface="Cambria" pitchFamily="18" charset="0"/>
              </a:rPr>
              <a:t>ấn</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định</a:t>
            </a:r>
            <a:r>
              <a:rPr lang="en-US" sz="1700" b="1" dirty="0">
                <a:latin typeface="Cambria" pitchFamily="18" charset="0"/>
                <a:ea typeface="Cambria" pitchFamily="18" charset="0"/>
              </a:rPr>
              <a:t> </a:t>
            </a:r>
            <a:r>
              <a:rPr lang="en-US" sz="1700" b="1" dirty="0" err="1">
                <a:latin typeface="Cambria" pitchFamily="18" charset="0"/>
                <a:ea typeface="Cambria" pitchFamily="18" charset="0"/>
              </a:rPr>
              <a:t>giá</a:t>
            </a:r>
            <a:r>
              <a:rPr lang="en-US" sz="1700" b="1" dirty="0">
                <a:latin typeface="Cambria" pitchFamily="18" charset="0"/>
                <a:ea typeface="Cambria" pitchFamily="18" charset="0"/>
              </a:rPr>
              <a:t> </a:t>
            </a:r>
            <a:r>
              <a:rPr lang="en-US" sz="1700" b="1" dirty="0" err="1">
                <a:latin typeface="Cambria" pitchFamily="18" charset="0"/>
                <a:ea typeface="Cambria" pitchFamily="18" charset="0"/>
              </a:rPr>
              <a:t>trị</a:t>
            </a:r>
            <a:r>
              <a:rPr lang="en-US" sz="1700" b="1" dirty="0">
                <a:latin typeface="Cambria" pitchFamily="18" charset="0"/>
                <a:ea typeface="Cambria" pitchFamily="18" charset="0"/>
              </a:rPr>
              <a:t> </a:t>
            </a:r>
            <a:r>
              <a:rPr lang="en-US" sz="1700" b="1" dirty="0" err="1">
                <a:latin typeface="Cambria" pitchFamily="18" charset="0"/>
                <a:ea typeface="Cambria" pitchFamily="18" charset="0"/>
              </a:rPr>
              <a:t>của</a:t>
            </a:r>
            <a:r>
              <a:rPr lang="en-US" sz="1700" b="1" dirty="0">
                <a:latin typeface="Cambria" pitchFamily="18" charset="0"/>
                <a:ea typeface="Cambria" pitchFamily="18" charset="0"/>
              </a:rPr>
              <a:t> </a:t>
            </a:r>
            <a:r>
              <a:rPr lang="en-US" sz="1700" b="1" dirty="0" err="1">
                <a:latin typeface="Cambria" pitchFamily="18" charset="0"/>
                <a:ea typeface="Cambria" pitchFamily="18" charset="0"/>
              </a:rPr>
              <a:t>lời</a:t>
            </a:r>
            <a:r>
              <a:rPr lang="en-US" sz="1700" b="1" dirty="0">
                <a:latin typeface="Cambria" pitchFamily="18" charset="0"/>
                <a:ea typeface="Cambria" pitchFamily="18" charset="0"/>
              </a:rPr>
              <a:t> </a:t>
            </a:r>
            <a:r>
              <a:rPr lang="en-US" sz="1700" b="1" dirty="0" err="1">
                <a:latin typeface="Cambria" pitchFamily="18" charset="0"/>
                <a:ea typeface="Cambria" pitchFamily="18" charset="0"/>
              </a:rPr>
              <a:t>giải</a:t>
            </a:r>
            <a:r>
              <a:rPr lang="en-US" sz="1700" b="1" dirty="0">
                <a:latin typeface="Cambria" pitchFamily="18" charset="0"/>
                <a:ea typeface="Cambria" pitchFamily="18" charset="0"/>
              </a:rPr>
              <a:t> </a:t>
            </a:r>
            <a:r>
              <a:rPr lang="en-US" sz="1700" b="1" dirty="0" err="1">
                <a:latin typeface="Cambria" pitchFamily="18" charset="0"/>
                <a:ea typeface="Cambria" pitchFamily="18" charset="0"/>
              </a:rPr>
              <a:t>hoặc</a:t>
            </a:r>
            <a:r>
              <a:rPr lang="en-US" sz="1700" b="1" dirty="0">
                <a:latin typeface="Cambria" pitchFamily="18" charset="0"/>
                <a:ea typeface="Cambria" pitchFamily="18" charset="0"/>
              </a:rPr>
              <a:t> </a:t>
            </a:r>
            <a:r>
              <a:rPr lang="en-US" sz="1700" b="1" dirty="0" err="1">
                <a:latin typeface="Cambria" pitchFamily="18" charset="0"/>
                <a:ea typeface="Cambria" pitchFamily="18" charset="0"/>
              </a:rPr>
              <a:t>một</a:t>
            </a:r>
            <a:r>
              <a:rPr lang="en-US" sz="1700" b="1" dirty="0">
                <a:latin typeface="Cambria" pitchFamily="18" charset="0"/>
                <a:ea typeface="Cambria" pitchFamily="18" charset="0"/>
              </a:rPr>
              <a:t> </a:t>
            </a:r>
            <a:r>
              <a:rPr lang="en-US" sz="1700" b="1" dirty="0" err="1">
                <a:latin typeface="Cambria" pitchFamily="18" charset="0"/>
                <a:ea typeface="Cambria" pitchFamily="18" charset="0"/>
              </a:rPr>
              <a:t>lời</a:t>
            </a:r>
            <a:r>
              <a:rPr lang="en-US" sz="1700" b="1" dirty="0">
                <a:latin typeface="Cambria" pitchFamily="18" charset="0"/>
                <a:ea typeface="Cambria" pitchFamily="18" charset="0"/>
              </a:rPr>
              <a:t> </a:t>
            </a:r>
            <a:r>
              <a:rPr lang="en-US" sz="1700" b="1" dirty="0" err="1">
                <a:latin typeface="Cambria" pitchFamily="18" charset="0"/>
                <a:ea typeface="Cambria" pitchFamily="18" charset="0"/>
              </a:rPr>
              <a:t>giải</a:t>
            </a:r>
            <a:r>
              <a:rPr lang="en-US" sz="1700" b="1" dirty="0">
                <a:latin typeface="Cambria" pitchFamily="18" charset="0"/>
                <a:ea typeface="Cambria" pitchFamily="18" charset="0"/>
              </a:rPr>
              <a:t> </a:t>
            </a:r>
            <a:r>
              <a:rPr lang="en-US" sz="1700" b="1" dirty="0" err="1">
                <a:latin typeface="Cambria" pitchFamily="18" charset="0"/>
                <a:ea typeface="Cambria" pitchFamily="18" charset="0"/>
              </a:rPr>
              <a:t>chưa</a:t>
            </a:r>
            <a:r>
              <a:rPr lang="en-US" sz="1700" b="1" dirty="0">
                <a:latin typeface="Cambria" pitchFamily="18" charset="0"/>
                <a:ea typeface="Cambria" pitchFamily="18" charset="0"/>
              </a:rPr>
              <a:t> </a:t>
            </a:r>
            <a:r>
              <a:rPr lang="en-US" sz="1700" b="1" dirty="0" err="1">
                <a:latin typeface="Cambria" pitchFamily="18" charset="0"/>
                <a:ea typeface="Cambria" pitchFamily="18" charset="0"/>
              </a:rPr>
              <a:t>hoàn</a:t>
            </a:r>
            <a:r>
              <a:rPr lang="en-US" sz="1700" b="1" dirty="0">
                <a:latin typeface="Cambria" pitchFamily="18" charset="0"/>
                <a:ea typeface="Cambria" pitchFamily="18" charset="0"/>
              </a:rPr>
              <a:t> </a:t>
            </a:r>
            <a:r>
              <a:rPr lang="en-US" sz="1700" b="1" dirty="0" err="1">
                <a:latin typeface="Cambria" pitchFamily="18" charset="0"/>
                <a:ea typeface="Cambria" pitchFamily="18" charset="0"/>
              </a:rPr>
              <a:t>chỉnh</a:t>
            </a:r>
            <a:endParaRPr lang="vi-VN" sz="1700" b="1" dirty="0">
              <a:latin typeface="Cambria" pitchFamily="18" charset="0"/>
              <a:ea typeface="Cambria" pitchFamily="18" charset="0"/>
            </a:endParaRPr>
          </a:p>
          <a:p>
            <a:pPr algn="ctr">
              <a:defRPr/>
            </a:pPr>
            <a:endParaRPr lang="en-GB"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13" name="Rectangle 2"/>
          <p:cNvSpPr/>
          <p:nvPr/>
        </p:nvSpPr>
        <p:spPr>
          <a:xfrm>
            <a:off x="9288696" y="2669998"/>
            <a:ext cx="1560536" cy="2935068"/>
          </a:xfrm>
          <a:custGeom>
            <a:avLst/>
            <a:gdLst>
              <a:gd name="connsiteX0" fmla="*/ 0 w 1447800"/>
              <a:gd name="connsiteY0" fmla="*/ 0 h 1900104"/>
              <a:gd name="connsiteX1" fmla="*/ 1447800 w 1447800"/>
              <a:gd name="connsiteY1" fmla="*/ 0 h 1900104"/>
              <a:gd name="connsiteX2" fmla="*/ 1447800 w 1447800"/>
              <a:gd name="connsiteY2" fmla="*/ 1900104 h 1900104"/>
              <a:gd name="connsiteX3" fmla="*/ 0 w 1447800"/>
              <a:gd name="connsiteY3" fmla="*/ 1900104 h 1900104"/>
              <a:gd name="connsiteX4" fmla="*/ 0 w 1447800"/>
              <a:gd name="connsiteY4" fmla="*/ 0 h 1900104"/>
              <a:gd name="connsiteX0-1" fmla="*/ 0 w 1447800"/>
              <a:gd name="connsiteY0-2" fmla="*/ 0 h 1900104"/>
              <a:gd name="connsiteX1-3" fmla="*/ 1447800 w 1447800"/>
              <a:gd name="connsiteY1-4" fmla="*/ 0 h 1900104"/>
              <a:gd name="connsiteX2-5" fmla="*/ 1447800 w 1447800"/>
              <a:gd name="connsiteY2-6" fmla="*/ 1900104 h 1900104"/>
              <a:gd name="connsiteX3-7" fmla="*/ 711200 w 1447800"/>
              <a:gd name="connsiteY3-8" fmla="*/ 1892300 h 1900104"/>
              <a:gd name="connsiteX4-9" fmla="*/ 0 w 1447800"/>
              <a:gd name="connsiteY4-10" fmla="*/ 1900104 h 1900104"/>
              <a:gd name="connsiteX5" fmla="*/ 0 w 1447800"/>
              <a:gd name="connsiteY5" fmla="*/ 0 h 1900104"/>
              <a:gd name="connsiteX0-11" fmla="*/ 0 w 1447800"/>
              <a:gd name="connsiteY0-12" fmla="*/ 0 h 1900104"/>
              <a:gd name="connsiteX1-13" fmla="*/ 1447800 w 1447800"/>
              <a:gd name="connsiteY1-14" fmla="*/ 0 h 1900104"/>
              <a:gd name="connsiteX2-15" fmla="*/ 1447800 w 1447800"/>
              <a:gd name="connsiteY2-16" fmla="*/ 1900104 h 1900104"/>
              <a:gd name="connsiteX3-17" fmla="*/ 673100 w 1447800"/>
              <a:gd name="connsiteY3-18" fmla="*/ 1892300 h 1900104"/>
              <a:gd name="connsiteX4-19" fmla="*/ 0 w 1447800"/>
              <a:gd name="connsiteY4-20" fmla="*/ 1900104 h 1900104"/>
              <a:gd name="connsiteX5-21" fmla="*/ 0 w 1447800"/>
              <a:gd name="connsiteY5-22" fmla="*/ 0 h 1900104"/>
              <a:gd name="connsiteX0-23" fmla="*/ 0 w 1447800"/>
              <a:gd name="connsiteY0-24" fmla="*/ 0 h 1900104"/>
              <a:gd name="connsiteX1-25" fmla="*/ 1447800 w 1447800"/>
              <a:gd name="connsiteY1-26" fmla="*/ 0 h 1900104"/>
              <a:gd name="connsiteX2-27" fmla="*/ 1447800 w 1447800"/>
              <a:gd name="connsiteY2-28" fmla="*/ 1900104 h 1900104"/>
              <a:gd name="connsiteX3-29" fmla="*/ 736600 w 1447800"/>
              <a:gd name="connsiteY3-30" fmla="*/ 1644650 h 1900104"/>
              <a:gd name="connsiteX4-31" fmla="*/ 0 w 1447800"/>
              <a:gd name="connsiteY4-32" fmla="*/ 1900104 h 1900104"/>
              <a:gd name="connsiteX5-33" fmla="*/ 0 w 1447800"/>
              <a:gd name="connsiteY5-34" fmla="*/ 0 h 1900104"/>
              <a:gd name="connsiteX0-35" fmla="*/ 0 w 1447800"/>
              <a:gd name="connsiteY0-36" fmla="*/ 0 h 1968500"/>
              <a:gd name="connsiteX1-37" fmla="*/ 1447800 w 1447800"/>
              <a:gd name="connsiteY1-38" fmla="*/ 0 h 1968500"/>
              <a:gd name="connsiteX2-39" fmla="*/ 1447800 w 1447800"/>
              <a:gd name="connsiteY2-40" fmla="*/ 1900104 h 1968500"/>
              <a:gd name="connsiteX3-41" fmla="*/ 729782 w 1447800"/>
              <a:gd name="connsiteY3-42" fmla="*/ 1968500 h 1968500"/>
              <a:gd name="connsiteX4-43" fmla="*/ 0 w 1447800"/>
              <a:gd name="connsiteY4-44" fmla="*/ 1900104 h 1968500"/>
              <a:gd name="connsiteX5-45" fmla="*/ 0 w 1447800"/>
              <a:gd name="connsiteY5-46" fmla="*/ 0 h 1968500"/>
              <a:gd name="connsiteX0-47" fmla="*/ 0 w 1447800"/>
              <a:gd name="connsiteY0-48" fmla="*/ 0 h 1901825"/>
              <a:gd name="connsiteX1-49" fmla="*/ 1447800 w 1447800"/>
              <a:gd name="connsiteY1-50" fmla="*/ 0 h 1901825"/>
              <a:gd name="connsiteX2-51" fmla="*/ 1447800 w 1447800"/>
              <a:gd name="connsiteY2-52" fmla="*/ 1900104 h 1901825"/>
              <a:gd name="connsiteX3-53" fmla="*/ 727225 w 1447800"/>
              <a:gd name="connsiteY3-54" fmla="*/ 1901825 h 1901825"/>
              <a:gd name="connsiteX4-55" fmla="*/ 0 w 1447800"/>
              <a:gd name="connsiteY4-56" fmla="*/ 1900104 h 1901825"/>
              <a:gd name="connsiteX5-57" fmla="*/ 0 w 1447800"/>
              <a:gd name="connsiteY5-58" fmla="*/ 0 h 1901825"/>
              <a:gd name="connsiteX0-59" fmla="*/ 0 w 1447800"/>
              <a:gd name="connsiteY0-60" fmla="*/ 0 h 1900104"/>
              <a:gd name="connsiteX1-61" fmla="*/ 1447800 w 1447800"/>
              <a:gd name="connsiteY1-62" fmla="*/ 0 h 1900104"/>
              <a:gd name="connsiteX2-63" fmla="*/ 1447800 w 1447800"/>
              <a:gd name="connsiteY2-64" fmla="*/ 1900104 h 1900104"/>
              <a:gd name="connsiteX3-65" fmla="*/ 729783 w 1447800"/>
              <a:gd name="connsiteY3-66" fmla="*/ 1725612 h 1900104"/>
              <a:gd name="connsiteX4-67" fmla="*/ 0 w 1447800"/>
              <a:gd name="connsiteY4-68" fmla="*/ 1900104 h 1900104"/>
              <a:gd name="connsiteX5-69" fmla="*/ 0 w 1447800"/>
              <a:gd name="connsiteY5-70" fmla="*/ 0 h 1900104"/>
              <a:gd name="connsiteX0-71" fmla="*/ 0 w 1447800"/>
              <a:gd name="connsiteY0-72" fmla="*/ 0 h 1900104"/>
              <a:gd name="connsiteX1-73" fmla="*/ 1447800 w 1447800"/>
              <a:gd name="connsiteY1-74" fmla="*/ 0 h 1900104"/>
              <a:gd name="connsiteX2-75" fmla="*/ 1447800 w 1447800"/>
              <a:gd name="connsiteY2-76" fmla="*/ 1900104 h 1900104"/>
              <a:gd name="connsiteX3-77" fmla="*/ 729783 w 1447800"/>
              <a:gd name="connsiteY3-78" fmla="*/ 1697037 h 1900104"/>
              <a:gd name="connsiteX4-79" fmla="*/ 0 w 1447800"/>
              <a:gd name="connsiteY4-80" fmla="*/ 1900104 h 1900104"/>
              <a:gd name="connsiteX5-81" fmla="*/ 0 w 1447800"/>
              <a:gd name="connsiteY5-82" fmla="*/ 0 h 1900104"/>
              <a:gd name="connsiteX0-83" fmla="*/ 0 w 1447800"/>
              <a:gd name="connsiteY0-84" fmla="*/ 0 h 1900104"/>
              <a:gd name="connsiteX1-85" fmla="*/ 1447800 w 1447800"/>
              <a:gd name="connsiteY1-86" fmla="*/ 0 h 1900104"/>
              <a:gd name="connsiteX2-87" fmla="*/ 1447800 w 1447800"/>
              <a:gd name="connsiteY2-88" fmla="*/ 1900104 h 1900104"/>
              <a:gd name="connsiteX3-89" fmla="*/ 732341 w 1447800"/>
              <a:gd name="connsiteY3-90" fmla="*/ 1673224 h 1900104"/>
              <a:gd name="connsiteX4-91" fmla="*/ 0 w 1447800"/>
              <a:gd name="connsiteY4-92" fmla="*/ 1900104 h 1900104"/>
              <a:gd name="connsiteX5-93" fmla="*/ 0 w 1447800"/>
              <a:gd name="connsiteY5-94" fmla="*/ 0 h 190010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447800" h="1900104">
                <a:moveTo>
                  <a:pt x="0" y="0"/>
                </a:moveTo>
                <a:lnTo>
                  <a:pt x="1447800" y="0"/>
                </a:lnTo>
                <a:lnTo>
                  <a:pt x="1447800" y="1900104"/>
                </a:lnTo>
                <a:lnTo>
                  <a:pt x="732341" y="1673224"/>
                </a:lnTo>
                <a:lnTo>
                  <a:pt x="0" y="190010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1700" b="1" dirty="0" err="1">
                <a:latin typeface="Cambria" pitchFamily="18" charset="0"/>
                <a:ea typeface="Cambria" pitchFamily="18" charset="0"/>
              </a:rPr>
              <a:t>Một</a:t>
            </a:r>
            <a:r>
              <a:rPr lang="en-US" sz="1700" b="1" dirty="0">
                <a:latin typeface="Cambria" pitchFamily="18" charset="0"/>
                <a:ea typeface="Cambria" pitchFamily="18" charset="0"/>
              </a:rPr>
              <a:t> </a:t>
            </a:r>
            <a:r>
              <a:rPr lang="en-US" sz="1700" b="1" dirty="0" err="1">
                <a:latin typeface="Cambria" pitchFamily="18" charset="0"/>
                <a:ea typeface="Cambria" pitchFamily="18" charset="0"/>
              </a:rPr>
              <a:t>hàm</a:t>
            </a:r>
            <a:r>
              <a:rPr lang="en-US" sz="1700" b="1" dirty="0">
                <a:latin typeface="Cambria" pitchFamily="18" charset="0"/>
                <a:ea typeface="Cambria" pitchFamily="18" charset="0"/>
              </a:rPr>
              <a:t> </a:t>
            </a:r>
            <a:r>
              <a:rPr lang="en-US" sz="1700" b="1" dirty="0" err="1">
                <a:latin typeface="Cambria" pitchFamily="18" charset="0"/>
                <a:ea typeface="Cambria" pitchFamily="18" charset="0"/>
              </a:rPr>
              <a:t>đánh</a:t>
            </a:r>
            <a:r>
              <a:rPr lang="en-US" sz="1700" b="1" dirty="0">
                <a:latin typeface="Cambria" pitchFamily="18" charset="0"/>
                <a:ea typeface="Cambria" pitchFamily="18" charset="0"/>
              </a:rPr>
              <a:t> </a:t>
            </a:r>
            <a:r>
              <a:rPr lang="en-US" sz="1700" b="1" dirty="0" err="1">
                <a:latin typeface="Cambria" pitchFamily="18" charset="0"/>
                <a:ea typeface="Cambria" pitchFamily="18" charset="0"/>
              </a:rPr>
              <a:t>giá</a:t>
            </a:r>
            <a:r>
              <a:rPr lang="en-US" sz="1700" b="1" dirty="0">
                <a:latin typeface="Cambria" pitchFamily="18" charset="0"/>
                <a:ea typeface="Cambria" pitchFamily="18" charset="0"/>
              </a:rPr>
              <a:t>, </a:t>
            </a:r>
            <a:r>
              <a:rPr lang="en-US" sz="1700" b="1" dirty="0" err="1">
                <a:latin typeface="Cambria" pitchFamily="18" charset="0"/>
                <a:ea typeface="Cambria" pitchFamily="18" charset="0"/>
              </a:rPr>
              <a:t>chỉ</a:t>
            </a:r>
            <a:r>
              <a:rPr lang="en-US" sz="1700" b="1" dirty="0">
                <a:latin typeface="Cambria" pitchFamily="18" charset="0"/>
                <a:ea typeface="Cambria" pitchFamily="18" charset="0"/>
              </a:rPr>
              <a:t> </a:t>
            </a:r>
            <a:r>
              <a:rPr lang="en-US" sz="1700" b="1" dirty="0" err="1">
                <a:latin typeface="Cambria" pitchFamily="18" charset="0"/>
                <a:ea typeface="Cambria" pitchFamily="18" charset="0"/>
              </a:rPr>
              <a:t>ra</a:t>
            </a:r>
            <a:r>
              <a:rPr lang="en-US" sz="1700" b="1" dirty="0">
                <a:latin typeface="Cambria" pitchFamily="18" charset="0"/>
                <a:ea typeface="Cambria" pitchFamily="18" charset="0"/>
              </a:rPr>
              <a:t> </a:t>
            </a:r>
            <a:r>
              <a:rPr lang="en-US" sz="1700" b="1" dirty="0" err="1">
                <a:latin typeface="Cambria" pitchFamily="18" charset="0"/>
                <a:ea typeface="Cambria" pitchFamily="18" charset="0"/>
              </a:rPr>
              <a:t>khi</a:t>
            </a:r>
            <a:r>
              <a:rPr lang="en-US" sz="1700" b="1" dirty="0">
                <a:latin typeface="Cambria" pitchFamily="18" charset="0"/>
                <a:ea typeface="Cambria" pitchFamily="18" charset="0"/>
              </a:rPr>
              <a:t> </a:t>
            </a:r>
            <a:r>
              <a:rPr lang="en-US" sz="1700" b="1" dirty="0" err="1">
                <a:latin typeface="Cambria" pitchFamily="18" charset="0"/>
                <a:ea typeface="Cambria" pitchFamily="18" charset="0"/>
              </a:rPr>
              <a:t>nào</a:t>
            </a:r>
            <a:r>
              <a:rPr lang="en-US" sz="1700" b="1" dirty="0">
                <a:latin typeface="Cambria" pitchFamily="18" charset="0"/>
                <a:ea typeface="Cambria" pitchFamily="18" charset="0"/>
              </a:rPr>
              <a:t> ta </a:t>
            </a:r>
            <a:r>
              <a:rPr lang="en-US" sz="1700" b="1" dirty="0" err="1">
                <a:latin typeface="Cambria" pitchFamily="18" charset="0"/>
                <a:ea typeface="Cambria" pitchFamily="18" charset="0"/>
              </a:rPr>
              <a:t>tìm</a:t>
            </a:r>
            <a:r>
              <a:rPr lang="en-US" sz="1700" b="1" dirty="0">
                <a:latin typeface="Cambria" pitchFamily="18" charset="0"/>
                <a:ea typeface="Cambria" pitchFamily="18" charset="0"/>
              </a:rPr>
              <a:t> </a:t>
            </a:r>
            <a:r>
              <a:rPr lang="en-US" sz="1700" b="1" dirty="0" err="1">
                <a:latin typeface="Cambria" pitchFamily="18" charset="0"/>
                <a:ea typeface="Cambria" pitchFamily="18" charset="0"/>
              </a:rPr>
              <a:t>ra</a:t>
            </a:r>
            <a:r>
              <a:rPr lang="en-US" sz="1700" b="1" dirty="0">
                <a:latin typeface="Cambria" pitchFamily="18" charset="0"/>
                <a:ea typeface="Cambria" pitchFamily="18" charset="0"/>
              </a:rPr>
              <a:t> </a:t>
            </a:r>
            <a:r>
              <a:rPr lang="en-US" sz="1700" b="1" dirty="0" err="1">
                <a:latin typeface="Cambria" pitchFamily="18" charset="0"/>
                <a:ea typeface="Cambria" pitchFamily="18" charset="0"/>
              </a:rPr>
              <a:t>một</a:t>
            </a:r>
            <a:r>
              <a:rPr lang="en-US" sz="1700" b="1" dirty="0">
                <a:latin typeface="Cambria" pitchFamily="18" charset="0"/>
                <a:ea typeface="Cambria" pitchFamily="18" charset="0"/>
              </a:rPr>
              <a:t> </a:t>
            </a:r>
            <a:r>
              <a:rPr lang="en-US" sz="1700" b="1" dirty="0" err="1">
                <a:latin typeface="Cambria" pitchFamily="18" charset="0"/>
                <a:ea typeface="Cambria" pitchFamily="18" charset="0"/>
              </a:rPr>
              <a:t>lời</a:t>
            </a:r>
            <a:r>
              <a:rPr lang="en-US" sz="1700" b="1" dirty="0">
                <a:latin typeface="Cambria" pitchFamily="18" charset="0"/>
                <a:ea typeface="Cambria" pitchFamily="18" charset="0"/>
              </a:rPr>
              <a:t> </a:t>
            </a:r>
            <a:r>
              <a:rPr lang="en-US" sz="1700" b="1" dirty="0" err="1">
                <a:latin typeface="Cambria" pitchFamily="18" charset="0"/>
                <a:ea typeface="Cambria" pitchFamily="18" charset="0"/>
              </a:rPr>
              <a:t>giải</a:t>
            </a:r>
            <a:r>
              <a:rPr lang="en-US" sz="1700" b="1" dirty="0">
                <a:latin typeface="Cambria" pitchFamily="18" charset="0"/>
                <a:ea typeface="Cambria" pitchFamily="18" charset="0"/>
              </a:rPr>
              <a:t> </a:t>
            </a:r>
            <a:r>
              <a:rPr lang="en-US" sz="1700" b="1" dirty="0" err="1">
                <a:latin typeface="Cambria" pitchFamily="18" charset="0"/>
                <a:ea typeface="Cambria" pitchFamily="18" charset="0"/>
              </a:rPr>
              <a:t>hoàn</a:t>
            </a:r>
            <a:r>
              <a:rPr lang="en-US" sz="1700" b="1" dirty="0">
                <a:latin typeface="Cambria" pitchFamily="18" charset="0"/>
                <a:ea typeface="Cambria" pitchFamily="18" charset="0"/>
              </a:rPr>
              <a:t> </a:t>
            </a:r>
            <a:r>
              <a:rPr lang="en-US" sz="1700" b="1" dirty="0" err="1">
                <a:latin typeface="Cambria" pitchFamily="18" charset="0"/>
                <a:ea typeface="Cambria" pitchFamily="18" charset="0"/>
              </a:rPr>
              <a:t>chỉnh</a:t>
            </a:r>
            <a:r>
              <a:rPr lang="en-US" sz="1700" b="1" dirty="0">
                <a:latin typeface="Cambria" pitchFamily="18" charset="0"/>
                <a:ea typeface="Cambria" pitchFamily="18" charset="0"/>
              </a:rPr>
              <a:t>.</a:t>
            </a:r>
            <a:endParaRPr lang="vi-VN" sz="1700" b="1" dirty="0">
              <a:latin typeface="Cambria" pitchFamily="18" charset="0"/>
              <a:ea typeface="Cambria" pitchFamily="18" charset="0"/>
            </a:endParaRPr>
          </a:p>
          <a:p>
            <a:pPr algn="ctr"/>
            <a:r>
              <a:rPr lang="en-US" sz="1700" b="1" dirty="0">
                <a:latin typeface="Cambria" pitchFamily="18" charset="0"/>
                <a:ea typeface="Cambria" pitchFamily="18" charset="0"/>
              </a:rPr>
              <a:t> </a:t>
            </a:r>
            <a:endParaRPr lang="vi-VN" sz="1700" b="1" dirty="0">
              <a:latin typeface="Cambria" pitchFamily="18" charset="0"/>
              <a:ea typeface="Cambria" pitchFamily="18" charset="0"/>
            </a:endParaRPr>
          </a:p>
          <a:p>
            <a:pPr algn="ctr">
              <a:defRPr/>
            </a:pPr>
            <a:endParaRPr lang="en-GB" b="1" dirty="0">
              <a:solidFill>
                <a:srgbClr val="FFFFFF"/>
              </a:solidFill>
              <a:latin typeface="Cambria" panose="02040503050406030204" pitchFamily="18" charset="0"/>
              <a:ea typeface="Noto Sans" panose="020B0502040504020204" pitchFamily="34"/>
              <a:cs typeface="Noto Sans" panose="020B0502040504020204" pitchFamily="34"/>
            </a:endParaRPr>
          </a:p>
        </p:txBody>
      </p:sp>
      <p:sp>
        <p:nvSpPr>
          <p:cNvPr id="14" name="Rectangle 13"/>
          <p:cNvSpPr/>
          <p:nvPr/>
        </p:nvSpPr>
        <p:spPr>
          <a:xfrm>
            <a:off x="1631091" y="2054988"/>
            <a:ext cx="1477410" cy="6150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5" name="Rectangle 14"/>
          <p:cNvSpPr/>
          <p:nvPr/>
        </p:nvSpPr>
        <p:spPr>
          <a:xfrm>
            <a:off x="3522720" y="2046174"/>
            <a:ext cx="1432338" cy="6426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6" name="Rectangle 15"/>
          <p:cNvSpPr/>
          <p:nvPr/>
        </p:nvSpPr>
        <p:spPr>
          <a:xfrm>
            <a:off x="5375189" y="2037207"/>
            <a:ext cx="1495168" cy="65166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7" name="Rectangle 16"/>
          <p:cNvSpPr/>
          <p:nvPr/>
        </p:nvSpPr>
        <p:spPr>
          <a:xfrm>
            <a:off x="7302844" y="2046174"/>
            <a:ext cx="1519881" cy="64269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
        <p:nvSpPr>
          <p:cNvPr id="18" name="Rectangle 17"/>
          <p:cNvSpPr/>
          <p:nvPr/>
        </p:nvSpPr>
        <p:spPr>
          <a:xfrm>
            <a:off x="9288696" y="2054989"/>
            <a:ext cx="1560536" cy="63388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FFFFFF"/>
              </a:solidFill>
              <a:latin typeface="Noto Sans" panose="020B0502040504020204" pitchFamily="34"/>
              <a:ea typeface="Noto Sans" panose="020B0502040504020204" pitchFamily="34"/>
              <a:cs typeface="Noto Sans" panose="020B0502040504020204" pitchFamily="34"/>
            </a:endParaRPr>
          </a:p>
        </p:txBody>
      </p:sp>
    </p:spTree>
    <p:extLst>
      <p:ext uri="{BB962C8B-B14F-4D97-AF65-F5344CB8AC3E}">
        <p14:creationId xmlns:p14="http://schemas.microsoft.com/office/powerpoint/2010/main" val="341120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25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250"/>
                                        <p:tgtEl>
                                          <p:spTgt spid="1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5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25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25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25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25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25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2043" y="432487"/>
            <a:ext cx="10873946"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1.2. </a:t>
            </a:r>
            <a:r>
              <a:rPr lang="en-US" sz="4800" b="1" dirty="0" err="1">
                <a:solidFill>
                  <a:schemeClr val="bg1"/>
                </a:solidFill>
                <a:latin typeface="Cambria" pitchFamily="18" charset="0"/>
                <a:ea typeface="Cambria" pitchFamily="18" charset="0"/>
              </a:rPr>
              <a:t>Thành</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phần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quyết</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định</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tham</a:t>
            </a:r>
            <a:r>
              <a:rPr lang="en-US" sz="4800" b="1" dirty="0">
                <a:solidFill>
                  <a:schemeClr val="bg1"/>
                </a:solidFill>
                <a:latin typeface="Cambria" pitchFamily="18" charset="0"/>
                <a:ea typeface="Cambria" pitchFamily="18" charset="0"/>
              </a:rPr>
              <a:t> lam</a:t>
            </a:r>
            <a:endParaRPr lang="vi-VN" sz="4800" b="1" dirty="0">
              <a:solidFill>
                <a:schemeClr val="bg1"/>
              </a:solidFill>
              <a:latin typeface="Cambria" pitchFamily="18" charset="0"/>
              <a:ea typeface="Cambria"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883" y="1825835"/>
            <a:ext cx="70167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967770" y="1896847"/>
            <a:ext cx="3707027" cy="4247317"/>
          </a:xfrm>
          <a:prstGeom prst="rect">
            <a:avLst/>
          </a:prstGeom>
          <a:noFill/>
        </p:spPr>
        <p:txBody>
          <a:bodyPr wrap="square" rtlCol="0">
            <a:spAutoFit/>
          </a:bodyPr>
          <a:lstStyle/>
          <a:p>
            <a:r>
              <a:rPr lang="en-US" sz="2000" b="1" dirty="0" err="1">
                <a:solidFill>
                  <a:schemeClr val="bg1"/>
                </a:solidFill>
                <a:latin typeface="Cambria" pitchFamily="18" charset="0"/>
                <a:ea typeface="Cambria" pitchFamily="18" charset="0"/>
              </a:rPr>
              <a:t>Tính</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chất</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lựa</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chọn</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tham</a:t>
            </a:r>
            <a:r>
              <a:rPr lang="en-US" sz="2000" b="1" dirty="0">
                <a:solidFill>
                  <a:schemeClr val="bg1"/>
                </a:solidFill>
                <a:latin typeface="Cambria" pitchFamily="18" charset="0"/>
                <a:ea typeface="Cambria" pitchFamily="18" charset="0"/>
              </a:rPr>
              <a:t> lam</a:t>
            </a:r>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pPr marL="285750" indent="-285750" algn="just">
              <a:buFont typeface="Arial" charset="0"/>
              <a:buChar char="•"/>
            </a:pPr>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lựa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pháp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nào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nhất</a:t>
            </a:r>
            <a:r>
              <a:rPr lang="en-US" dirty="0">
                <a:solidFill>
                  <a:schemeClr val="bg1"/>
                </a:solidFill>
                <a:latin typeface="Cambria" pitchFamily="18" charset="0"/>
                <a:ea typeface="Cambria" pitchFamily="18" charset="0"/>
              </a:rPr>
              <a:t> ở </a:t>
            </a:r>
            <a:r>
              <a:rPr lang="en-US" dirty="0" err="1">
                <a:solidFill>
                  <a:schemeClr val="bg1"/>
                </a:solidFill>
                <a:latin typeface="Cambria" pitchFamily="18" charset="0"/>
                <a:ea typeface="Cambria" pitchFamily="18" charset="0"/>
              </a:rPr>
              <a:t>thời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điểm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tại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sau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con </a:t>
            </a:r>
            <a:r>
              <a:rPr lang="en-US" dirty="0" err="1">
                <a:solidFill>
                  <a:schemeClr val="bg1"/>
                </a:solidFill>
                <a:latin typeface="Cambria" pitchFamily="18" charset="0"/>
                <a:ea typeface="Cambria" pitchFamily="18" charset="0"/>
              </a:rPr>
              <a:t>nảy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sinh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từ</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việc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thực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lựa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vừa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rồi</a:t>
            </a:r>
            <a:r>
              <a:rPr lang="en-US" dirty="0">
                <a:solidFill>
                  <a:schemeClr val="bg1"/>
                </a:solidFill>
                <a:latin typeface="Cambria" pitchFamily="18" charset="0"/>
                <a:ea typeface="Cambria" pitchFamily="18" charset="0"/>
              </a:rPr>
              <a:t>. </a:t>
            </a:r>
          </a:p>
          <a:p>
            <a:pPr algn="just"/>
            <a:endParaRPr lang="en-US" dirty="0">
              <a:solidFill>
                <a:schemeClr val="bg1"/>
              </a:solidFill>
              <a:latin typeface="Cambria" pitchFamily="18" charset="0"/>
              <a:ea typeface="Cambria" pitchFamily="18" charset="0"/>
            </a:endParaRPr>
          </a:p>
          <a:p>
            <a:pPr marL="285750" indent="-285750" algn="just">
              <a:buFont typeface="Arial" charset="0"/>
              <a:buChar char="•"/>
            </a:pP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tiến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triển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theo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kiểu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thực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lựa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theo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vòng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lặp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cùng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lúc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nhỏ</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đã</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về</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con </a:t>
            </a:r>
            <a:r>
              <a:rPr lang="en-US" dirty="0" err="1">
                <a:solidFill>
                  <a:schemeClr val="bg1"/>
                </a:solidFill>
                <a:latin typeface="Cambria" pitchFamily="18" charset="0"/>
                <a:ea typeface="Cambria" pitchFamily="18" charset="0"/>
              </a:rPr>
              <a:t>nhỏ</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hơn</a:t>
            </a:r>
            <a:r>
              <a:rPr lang="en-US" dirty="0">
                <a:solidFill>
                  <a:schemeClr val="bg1"/>
                </a:solidFill>
                <a:latin typeface="Cambria" pitchFamily="18" charset="0"/>
                <a:ea typeface="Cambria" pitchFamily="18" charset="0"/>
              </a:rPr>
              <a:t>.</a:t>
            </a:r>
            <a:endParaRPr lang="vi-VN"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endParaRPr lang="vi-VN" dirty="0">
              <a:solidFill>
                <a:schemeClr val="bg1"/>
              </a:solidFill>
              <a:latin typeface="Cambria" pitchFamily="18" charset="0"/>
              <a:ea typeface="Cambria" pitchFamily="18" charset="0"/>
            </a:endParaRP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7866" y="1825837"/>
            <a:ext cx="701675" cy="85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525264" y="1906072"/>
            <a:ext cx="3286898" cy="2123658"/>
          </a:xfrm>
          <a:prstGeom prst="rect">
            <a:avLst/>
          </a:prstGeom>
          <a:noFill/>
        </p:spPr>
        <p:txBody>
          <a:bodyPr wrap="square" rtlCol="0">
            <a:spAutoFit/>
          </a:bodyPr>
          <a:lstStyle/>
          <a:p>
            <a:pPr algn="just"/>
            <a:r>
              <a:rPr lang="en-US" sz="2000" b="1" dirty="0" err="1">
                <a:solidFill>
                  <a:schemeClr val="bg1"/>
                </a:solidFill>
                <a:latin typeface="Cambria" pitchFamily="18" charset="0"/>
                <a:ea typeface="Cambria" pitchFamily="18" charset="0"/>
              </a:rPr>
              <a:t>Cấu</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trúc</a:t>
            </a:r>
            <a:r>
              <a:rPr lang="en-US" sz="2000" b="1" dirty="0">
                <a:solidFill>
                  <a:schemeClr val="bg1"/>
                </a:solidFill>
                <a:latin typeface="Cambria" pitchFamily="18" charset="0"/>
                <a:ea typeface="Cambria" pitchFamily="18" charset="0"/>
              </a:rPr>
              <a:t> con </a:t>
            </a:r>
            <a:r>
              <a:rPr lang="en-US" sz="2000" b="1" dirty="0" err="1">
                <a:solidFill>
                  <a:schemeClr val="bg1"/>
                </a:solidFill>
                <a:latin typeface="Cambria" pitchFamily="18" charset="0"/>
                <a:ea typeface="Cambria" pitchFamily="18" charset="0"/>
              </a:rPr>
              <a:t>tối</a:t>
            </a:r>
            <a:r>
              <a:rPr lang="en-US" sz="2000" b="1" dirty="0">
                <a:solidFill>
                  <a:schemeClr val="bg1"/>
                </a:solidFill>
                <a:latin typeface="Cambria" pitchFamily="18" charset="0"/>
                <a:ea typeface="Cambria" pitchFamily="18" charset="0"/>
              </a:rPr>
              <a:t> </a:t>
            </a:r>
            <a:r>
              <a:rPr lang="en-US" sz="2000" b="1" dirty="0" err="1">
                <a:solidFill>
                  <a:schemeClr val="bg1"/>
                </a:solidFill>
                <a:latin typeface="Cambria" pitchFamily="18" charset="0"/>
                <a:ea typeface="Cambria" pitchFamily="18" charset="0"/>
              </a:rPr>
              <a:t>ưu</a:t>
            </a:r>
            <a:r>
              <a:rPr lang="en-US" sz="2000" b="1" dirty="0">
                <a:solidFill>
                  <a:schemeClr val="bg1"/>
                </a:solidFill>
                <a:latin typeface="Cambria" pitchFamily="18" charset="0"/>
                <a:ea typeface="Cambria" pitchFamily="18" charset="0"/>
              </a:rPr>
              <a:t>:</a:t>
            </a:r>
            <a:endParaRPr lang="vi-VN" sz="2000" b="1"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gọi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cấu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trúc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ưu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nếu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lời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ưu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con </a:t>
            </a:r>
            <a:r>
              <a:rPr lang="en-US" dirty="0" err="1">
                <a:solidFill>
                  <a:schemeClr val="bg1"/>
                </a:solidFill>
                <a:latin typeface="Cambria" pitchFamily="18" charset="0"/>
                <a:ea typeface="Cambria" pitchFamily="18" charset="0"/>
              </a:rPr>
              <a:t>chứa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lời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giải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ưu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bài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lớn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hơn</a:t>
            </a:r>
            <a:r>
              <a:rPr lang="en-US" dirty="0">
                <a:solidFill>
                  <a:schemeClr val="bg1"/>
                </a:solidFill>
                <a:latin typeface="Cambria" pitchFamily="18" charset="0"/>
                <a:ea typeface="Cambria" pitchFamily="18" charset="0"/>
              </a:rPr>
              <a:t>.</a:t>
            </a:r>
            <a:endParaRPr lang="vi-VN" dirty="0">
              <a:solidFill>
                <a:schemeClr val="bg1"/>
              </a:solidFill>
              <a:latin typeface="Cambria" pitchFamily="18" charset="0"/>
              <a:ea typeface="Cambria" pitchFamily="18" charset="0"/>
            </a:endParaRPr>
          </a:p>
          <a:p>
            <a:pPr algn="just"/>
            <a:endParaRPr lang="vi-VN" dirty="0">
              <a:solidFill>
                <a:schemeClr val="bg1"/>
              </a:solidFill>
              <a:latin typeface="Cambria" pitchFamily="18" charset="0"/>
              <a:ea typeface="Cambria" pitchFamily="18" charset="0"/>
            </a:endParaRPr>
          </a:p>
        </p:txBody>
      </p:sp>
    </p:spTree>
    <p:extLst>
      <p:ext uri="{BB962C8B-B14F-4D97-AF65-F5344CB8AC3E}">
        <p14:creationId xmlns:p14="http://schemas.microsoft.com/office/powerpoint/2010/main" val="122509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123"/>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31092" y="333632"/>
            <a:ext cx="8946292"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1.3. </a:t>
            </a:r>
            <a:r>
              <a:rPr lang="en-US" sz="4800" b="1" dirty="0" err="1">
                <a:solidFill>
                  <a:schemeClr val="bg1"/>
                </a:solidFill>
                <a:latin typeface="Cambria" pitchFamily="18" charset="0"/>
                <a:ea typeface="Cambria" pitchFamily="18" charset="0"/>
              </a:rPr>
              <a:t>Đặc</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trưng</a:t>
            </a:r>
            <a:endParaRPr lang="vi-VN" sz="4800" b="1" dirty="0">
              <a:solidFill>
                <a:schemeClr val="bg1"/>
              </a:solidFill>
              <a:latin typeface="Cambria" pitchFamily="18" charset="0"/>
              <a:ea typeface="Cambria" pitchFamily="18" charset="0"/>
            </a:endParaRPr>
          </a:p>
        </p:txBody>
      </p:sp>
      <p:sp>
        <p:nvSpPr>
          <p:cNvPr id="5" name="TextBox 4"/>
          <p:cNvSpPr txBox="1"/>
          <p:nvPr/>
        </p:nvSpPr>
        <p:spPr>
          <a:xfrm>
            <a:off x="6796216" y="1684176"/>
            <a:ext cx="4497860" cy="3416320"/>
          </a:xfrm>
          <a:prstGeom prst="rect">
            <a:avLst/>
          </a:prstGeom>
          <a:noFill/>
        </p:spPr>
        <p:txBody>
          <a:bodyPr wrap="square" rtlCol="0">
            <a:spAutoFit/>
          </a:bodyPr>
          <a:lstStyle/>
          <a:p>
            <a:pPr algn="just"/>
            <a:r>
              <a:rPr lang="en-US" dirty="0" err="1">
                <a:solidFill>
                  <a:schemeClr val="bg1"/>
                </a:solidFill>
                <a:latin typeface="Cambria" pitchFamily="18" charset="0"/>
                <a:ea typeface="Cambria" pitchFamily="18" charset="0"/>
              </a:rPr>
              <a:t>Phương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pháp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tham</a:t>
            </a:r>
            <a:r>
              <a:rPr lang="en-US" dirty="0">
                <a:solidFill>
                  <a:schemeClr val="bg1"/>
                </a:solidFill>
                <a:latin typeface="Cambria" pitchFamily="18" charset="0"/>
                <a:ea typeface="Cambria" pitchFamily="18" charset="0"/>
              </a:rPr>
              <a:t> lam </a:t>
            </a:r>
            <a:r>
              <a:rPr lang="en-US" dirty="0" err="1">
                <a:solidFill>
                  <a:schemeClr val="bg1"/>
                </a:solidFill>
                <a:latin typeface="Cambria" pitchFamily="18" charset="0"/>
                <a:ea typeface="Cambria" pitchFamily="18" charset="0"/>
              </a:rPr>
              <a:t>gợi</a:t>
            </a:r>
            <a:r>
              <a:rPr lang="en-US" dirty="0">
                <a:solidFill>
                  <a:schemeClr val="bg1"/>
                </a:solidFill>
                <a:latin typeface="Cambria" pitchFamily="18" charset="0"/>
                <a:ea typeface="Cambria" pitchFamily="18" charset="0"/>
              </a:rPr>
              <a:t> ý </a:t>
            </a:r>
            <a:r>
              <a:rPr lang="en-US" dirty="0" err="1">
                <a:solidFill>
                  <a:schemeClr val="bg1"/>
                </a:solidFill>
                <a:latin typeface="Cambria" pitchFamily="18" charset="0"/>
                <a:ea typeface="Cambria" pitchFamily="18" charset="0"/>
              </a:rPr>
              <a:t>chúng</a:t>
            </a:r>
            <a:r>
              <a:rPr lang="en-US" dirty="0">
                <a:solidFill>
                  <a:schemeClr val="bg1"/>
                </a:solidFill>
                <a:latin typeface="Cambria" pitchFamily="18" charset="0"/>
                <a:ea typeface="Cambria" pitchFamily="18" charset="0"/>
              </a:rPr>
              <a:t> ta </a:t>
            </a:r>
            <a:r>
              <a:rPr lang="en-US" dirty="0" err="1">
                <a:solidFill>
                  <a:schemeClr val="bg1"/>
                </a:solidFill>
                <a:latin typeface="Cambria" pitchFamily="18" charset="0"/>
                <a:ea typeface="Cambria" pitchFamily="18" charset="0"/>
              </a:rPr>
              <a:t>tìm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hợp</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lí</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duyệt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dữ</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liệu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nhằm</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đạt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được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mục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tiêu</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cách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chắc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chắn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và</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nhanh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chóng</a:t>
            </a:r>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pPr algn="just"/>
            <a:r>
              <a:rPr lang="en-US" dirty="0" err="1">
                <a:solidFill>
                  <a:schemeClr val="bg1"/>
                </a:solidFill>
                <a:latin typeface="Cambria" pitchFamily="18" charset="0"/>
                <a:ea typeface="Cambria" pitchFamily="18" charset="0"/>
              </a:rPr>
              <a:t>Đặc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trưng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của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thuật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toán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tham</a:t>
            </a:r>
            <a:r>
              <a:rPr lang="en-US" dirty="0">
                <a:solidFill>
                  <a:schemeClr val="bg1"/>
                </a:solidFill>
                <a:latin typeface="Cambria" pitchFamily="18" charset="0"/>
                <a:ea typeface="Cambria" pitchFamily="18" charset="0"/>
              </a:rPr>
              <a:t> lam </a:t>
            </a:r>
            <a:r>
              <a:rPr lang="en-US" dirty="0" err="1">
                <a:solidFill>
                  <a:schemeClr val="bg1"/>
                </a:solidFill>
                <a:latin typeface="Cambria" pitchFamily="18" charset="0"/>
                <a:ea typeface="Cambria" pitchFamily="18" charset="0"/>
              </a:rPr>
              <a:t>thường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bởi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trong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mỗi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bước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việc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xử</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lí</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sẽ</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tuân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theo</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một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sự</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lựa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trước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không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đến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tình</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trạng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không</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tốt</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có</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thể</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xảy</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ra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khi</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thực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hiện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lựa</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chọn</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lúc</a:t>
            </a:r>
            <a:r>
              <a:rPr lang="en-US" dirty="0">
                <a:solidFill>
                  <a:schemeClr val="bg1"/>
                </a:solidFill>
                <a:latin typeface="Cambria" pitchFamily="18" charset="0"/>
                <a:ea typeface="Cambria" pitchFamily="18" charset="0"/>
              </a:rPr>
              <a:t> </a:t>
            </a:r>
            <a:r>
              <a:rPr lang="en-US" dirty="0" err="1">
                <a:solidFill>
                  <a:schemeClr val="bg1"/>
                </a:solidFill>
                <a:latin typeface="Cambria" pitchFamily="18" charset="0"/>
                <a:ea typeface="Cambria" pitchFamily="18" charset="0"/>
              </a:rPr>
              <a:t>đầu</a:t>
            </a:r>
            <a:r>
              <a:rPr lang="en-US" dirty="0">
                <a:solidFill>
                  <a:schemeClr val="bg1"/>
                </a:solidFill>
                <a:latin typeface="Cambria" pitchFamily="18" charset="0"/>
                <a:ea typeface="Cambria" pitchFamily="18" charset="0"/>
              </a:rPr>
              <a:t>.</a:t>
            </a:r>
            <a:endParaRPr lang="vi-VN" dirty="0">
              <a:solidFill>
                <a:schemeClr val="bg1"/>
              </a:solidFill>
              <a:latin typeface="Cambria" pitchFamily="18" charset="0"/>
              <a:ea typeface="Cambria" pitchFamily="18" charset="0"/>
            </a:endParaRPr>
          </a:p>
          <a:p>
            <a:pPr algn="just"/>
            <a:r>
              <a:rPr lang="en-US" dirty="0">
                <a:solidFill>
                  <a:schemeClr val="bg1"/>
                </a:solidFill>
                <a:latin typeface="Cambria" pitchFamily="18" charset="0"/>
                <a:ea typeface="Cambria" pitchFamily="18" charset="0"/>
              </a:rPr>
              <a:t> </a:t>
            </a:r>
            <a:endParaRPr lang="vi-VN" dirty="0">
              <a:solidFill>
                <a:schemeClr val="bg1"/>
              </a:solidFill>
              <a:latin typeface="Cambria" pitchFamily="18" charset="0"/>
              <a:ea typeface="Cambria" pitchFamily="18" charset="0"/>
            </a:endParaRPr>
          </a:p>
          <a:p>
            <a:pPr algn="just"/>
            <a:endParaRPr lang="vi-VN" dirty="0">
              <a:solidFill>
                <a:schemeClr val="bg1"/>
              </a:solidFill>
              <a:latin typeface="Cambria" pitchFamily="18" charset="0"/>
              <a:ea typeface="Cambria"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838" y="1665262"/>
            <a:ext cx="5628974" cy="3335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90" y="5251622"/>
            <a:ext cx="624363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71474" y="2134458"/>
            <a:ext cx="1357526" cy="137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429000" y="2819400"/>
            <a:ext cx="1357526" cy="1378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15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250"/>
                                        <p:tgtEl>
                                          <p:spTgt spid="6146"/>
                                        </p:tgtEl>
                                      </p:cBhvr>
                                    </p:animEffect>
                                  </p:childTnLst>
                                </p:cTn>
                              </p:par>
                              <p:par>
                                <p:cTn id="13" presetID="10"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fade">
                                      <p:cBhvr>
                                        <p:cTn id="15" dur="250"/>
                                        <p:tgtEl>
                                          <p:spTgt spid="3074"/>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5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25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9178" y="333633"/>
            <a:ext cx="9885406"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2. </a:t>
            </a:r>
            <a:r>
              <a:rPr lang="en-US" sz="4800" b="1" dirty="0" err="1">
                <a:solidFill>
                  <a:schemeClr val="bg1"/>
                </a:solidFill>
                <a:latin typeface="Cambria" pitchFamily="18" charset="0"/>
                <a:ea typeface="Cambria" pitchFamily="18" charset="0"/>
              </a:rPr>
              <a:t>Bài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toán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xếp</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lịch</a:t>
            </a:r>
            <a:endParaRPr lang="vi-VN" sz="4800" b="1" dirty="0">
              <a:solidFill>
                <a:schemeClr val="bg1"/>
              </a:solidFill>
              <a:latin typeface="Cambria" pitchFamily="18" charset="0"/>
              <a:ea typeface="Cambria"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361" y="1425491"/>
            <a:ext cx="730249" cy="73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286610" y="2161061"/>
            <a:ext cx="4982818" cy="3600986"/>
          </a:xfrm>
          <a:prstGeom prst="rect">
            <a:avLst/>
          </a:prstGeom>
        </p:spPr>
        <p:txBody>
          <a:bodyPr wrap="square">
            <a:spAutoFit/>
          </a:bodyPr>
          <a:lstStyle/>
          <a:p>
            <a:pPr algn="just"/>
            <a:r>
              <a:rPr lang="en-US" sz="1900" b="1" dirty="0" err="1">
                <a:solidFill>
                  <a:schemeClr val="bg1"/>
                </a:solidFill>
                <a:latin typeface="Cambira"/>
                <a:ea typeface="Times New Roman"/>
              </a:rPr>
              <a:t>Đưa</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ra</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một</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danh</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sách</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các</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công</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việc</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có</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thời</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hạn</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và</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lợi</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nhuận</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kiếm</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được</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khi</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hoàn</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thành</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Giả</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sử</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bất</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kỳ</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nhiệm</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vụ</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nào</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cũng</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sẽ</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mất</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một</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đơn</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vị</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thời</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gian</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để</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thực</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hiện</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và</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không</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nhiệm</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vụ</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nào</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được</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thực</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hiện</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vượt</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quá</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thời</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hạn</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Ngoài</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ra</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chỉ</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có</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một</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nhiệm</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vụ</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có</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thể</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được</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thực</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hiện</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tại</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một</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thời</a:t>
            </a:r>
            <a:r>
              <a:rPr lang="en-US" sz="1900" b="1" dirty="0">
                <a:solidFill>
                  <a:schemeClr val="bg1"/>
                </a:solidFill>
                <a:latin typeface="Cambira"/>
                <a:ea typeface="Times New Roman"/>
              </a:rPr>
              <a:t> </a:t>
            </a:r>
            <a:r>
              <a:rPr lang="en-US" sz="1900" b="1" dirty="0" err="1">
                <a:solidFill>
                  <a:schemeClr val="bg1"/>
                </a:solidFill>
                <a:latin typeface="Cambira"/>
                <a:ea typeface="Times New Roman"/>
              </a:rPr>
              <a:t>điểm</a:t>
            </a:r>
            <a:r>
              <a:rPr lang="en-US" sz="1900" b="1" dirty="0">
                <a:solidFill>
                  <a:schemeClr val="bg1"/>
                </a:solidFill>
                <a:latin typeface="Cambira"/>
                <a:ea typeface="Times New Roman"/>
              </a:rPr>
              <a:t>.</a:t>
            </a:r>
          </a:p>
          <a:p>
            <a:endParaRPr lang="en-US" sz="1900" b="1" dirty="0">
              <a:solidFill>
                <a:schemeClr val="bg1"/>
              </a:solidFill>
              <a:latin typeface="Cambira"/>
              <a:ea typeface="Times New Roman"/>
            </a:endParaRPr>
          </a:p>
          <a:p>
            <a:pPr algn="just"/>
            <a:r>
              <a:rPr lang="vi-VN" sz="1900" b="1" dirty="0">
                <a:solidFill>
                  <a:schemeClr val="bg1"/>
                </a:solidFill>
                <a:latin typeface="Cambira"/>
                <a:ea typeface="Times New Roman"/>
              </a:rPr>
              <a:t>Tìm lợi nhuận tối đa kiếm được bằng cách thực hiện các nhiệm vụ trong thời hạn quy định. </a:t>
            </a:r>
            <a:endParaRPr lang="en-US" sz="1900" b="1" dirty="0">
              <a:solidFill>
                <a:schemeClr val="bg1"/>
              </a:solidFill>
              <a:effectLst/>
              <a:latin typeface="Cambira"/>
              <a:ea typeface="Times New Roman"/>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026" y="1560443"/>
            <a:ext cx="4886740" cy="4423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TextBox 2"/>
          <p:cNvSpPr txBox="1"/>
          <p:nvPr/>
        </p:nvSpPr>
        <p:spPr>
          <a:xfrm>
            <a:off x="1286610" y="1560443"/>
            <a:ext cx="5138531" cy="461665"/>
          </a:xfrm>
          <a:prstGeom prst="rect">
            <a:avLst/>
          </a:prstGeom>
          <a:noFill/>
        </p:spPr>
        <p:txBody>
          <a:bodyPr wrap="square" rtlCol="0">
            <a:spAutoFit/>
          </a:bodyPr>
          <a:lstStyle/>
          <a:p>
            <a:r>
              <a:rPr lang="en-US" sz="2400" dirty="0" err="1">
                <a:solidFill>
                  <a:schemeClr val="bg1"/>
                </a:solidFill>
                <a:latin typeface="Cambira"/>
              </a:rPr>
              <a:t>Nội</a:t>
            </a:r>
            <a:r>
              <a:rPr lang="en-US" sz="2400" dirty="0">
                <a:solidFill>
                  <a:schemeClr val="bg1"/>
                </a:solidFill>
                <a:latin typeface="Cambira"/>
              </a:rPr>
              <a:t> dung </a:t>
            </a:r>
            <a:r>
              <a:rPr lang="en-US" sz="2400" dirty="0" err="1">
                <a:solidFill>
                  <a:schemeClr val="bg1"/>
                </a:solidFill>
                <a:latin typeface="Cambira"/>
              </a:rPr>
              <a:t>bài</a:t>
            </a:r>
            <a:r>
              <a:rPr lang="en-US" sz="2400" dirty="0">
                <a:solidFill>
                  <a:schemeClr val="bg1"/>
                </a:solidFill>
                <a:latin typeface="Cambira"/>
              </a:rPr>
              <a:t> </a:t>
            </a:r>
            <a:r>
              <a:rPr lang="en-US" sz="2400" dirty="0" err="1">
                <a:solidFill>
                  <a:schemeClr val="bg1"/>
                </a:solidFill>
                <a:latin typeface="Cambira"/>
              </a:rPr>
              <a:t>toán</a:t>
            </a:r>
            <a:endParaRPr lang="en-US" sz="2400" dirty="0">
              <a:solidFill>
                <a:schemeClr val="bg1"/>
              </a:solidFill>
              <a:latin typeface="Cambira"/>
            </a:endParaRPr>
          </a:p>
        </p:txBody>
      </p:sp>
    </p:spTree>
    <p:extLst>
      <p:ext uri="{BB962C8B-B14F-4D97-AF65-F5344CB8AC3E}">
        <p14:creationId xmlns:p14="http://schemas.microsoft.com/office/powerpoint/2010/main" val="5072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49178" y="333633"/>
            <a:ext cx="9885406" cy="830997"/>
          </a:xfrm>
          <a:prstGeom prst="rect">
            <a:avLst/>
          </a:prstGeom>
          <a:noFill/>
        </p:spPr>
        <p:txBody>
          <a:bodyPr wrap="square" rtlCol="0">
            <a:spAutoFit/>
          </a:bodyPr>
          <a:lstStyle/>
          <a:p>
            <a:pPr algn="ctr"/>
            <a:r>
              <a:rPr lang="en-US" sz="4800" b="1" dirty="0">
                <a:solidFill>
                  <a:schemeClr val="bg1"/>
                </a:solidFill>
                <a:latin typeface="Cambria" pitchFamily="18" charset="0"/>
                <a:ea typeface="Cambria" pitchFamily="18" charset="0"/>
              </a:rPr>
              <a:t>2. </a:t>
            </a:r>
            <a:r>
              <a:rPr lang="en-US" sz="4800" b="1" dirty="0" err="1">
                <a:solidFill>
                  <a:schemeClr val="bg1"/>
                </a:solidFill>
                <a:latin typeface="Cambria" pitchFamily="18" charset="0"/>
                <a:ea typeface="Cambria" pitchFamily="18" charset="0"/>
              </a:rPr>
              <a:t>Bài</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toán</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xếp</a:t>
            </a:r>
            <a:r>
              <a:rPr lang="en-US" sz="4800" b="1" dirty="0">
                <a:solidFill>
                  <a:schemeClr val="bg1"/>
                </a:solidFill>
                <a:latin typeface="Cambria" pitchFamily="18" charset="0"/>
                <a:ea typeface="Cambria" pitchFamily="18" charset="0"/>
              </a:rPr>
              <a:t> </a:t>
            </a:r>
            <a:r>
              <a:rPr lang="en-US" sz="4800" b="1" dirty="0" err="1">
                <a:solidFill>
                  <a:schemeClr val="bg1"/>
                </a:solidFill>
                <a:latin typeface="Cambria" pitchFamily="18" charset="0"/>
                <a:ea typeface="Cambria" pitchFamily="18" charset="0"/>
              </a:rPr>
              <a:t>lịch</a:t>
            </a:r>
            <a:endParaRPr lang="vi-VN" sz="4800" b="1" dirty="0">
              <a:solidFill>
                <a:schemeClr val="bg1"/>
              </a:solidFill>
              <a:latin typeface="Cambria" pitchFamily="18" charset="0"/>
              <a:ea typeface="Cambria" pitchFamily="18"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V="1">
            <a:off x="914401" y="1986063"/>
            <a:ext cx="2699692" cy="329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4846983" y="1858692"/>
            <a:ext cx="6096000" cy="3600986"/>
          </a:xfrm>
          <a:prstGeom prst="rect">
            <a:avLst/>
          </a:prstGeom>
        </p:spPr>
        <p:txBody>
          <a:bodyPr>
            <a:spAutoFit/>
          </a:bodyPr>
          <a:lstStyle/>
          <a:p>
            <a:r>
              <a:rPr lang="vi-VN" sz="1900" dirty="0">
                <a:solidFill>
                  <a:schemeClr val="bg1"/>
                </a:solidFill>
                <a:latin typeface="Cambira"/>
              </a:rPr>
              <a:t>B1: Sắp xếp tất cả các công việc theo thứ tự lợi nhuận giảm dần.</a:t>
            </a:r>
          </a:p>
          <a:p>
            <a:r>
              <a:rPr lang="vi-VN" sz="1900" dirty="0">
                <a:solidFill>
                  <a:schemeClr val="bg1"/>
                </a:solidFill>
                <a:latin typeface="Cambira"/>
              </a:rPr>
              <a:t>B2: Khởi tạo chuỗi kết quả là công việc đầu tiên trong các công việc đã được sắp xếp ở bước 1, thực hiện như sau:</a:t>
            </a:r>
          </a:p>
          <a:p>
            <a:r>
              <a:rPr lang="en-US" sz="1900" dirty="0">
                <a:solidFill>
                  <a:schemeClr val="bg1"/>
                </a:solidFill>
                <a:latin typeface="Cambira"/>
              </a:rPr>
              <a:t>	</a:t>
            </a:r>
            <a:r>
              <a:rPr lang="vi-VN" sz="1900" dirty="0">
                <a:solidFill>
                  <a:schemeClr val="bg1"/>
                </a:solidFill>
                <a:latin typeface="Cambira"/>
              </a:rPr>
              <a:t>•Tìm khoảng thời gian i phù hợp với chuỗi kết quả ở hiện tại sao cho i &lt; thời hạn công việc đang xét và i lớn nhất có thể thì đặt công việc vào khoảng thời gian này và đánh dấu thời gian i này đã có công việc cần làm</a:t>
            </a:r>
          </a:p>
          <a:p>
            <a:r>
              <a:rPr lang="en-US" sz="1900" dirty="0">
                <a:solidFill>
                  <a:schemeClr val="bg1"/>
                </a:solidFill>
                <a:latin typeface="Cambira"/>
              </a:rPr>
              <a:t>	</a:t>
            </a:r>
            <a:r>
              <a:rPr lang="vi-VN" sz="1900" dirty="0">
                <a:solidFill>
                  <a:schemeClr val="bg1"/>
                </a:solidFill>
                <a:latin typeface="Cambira"/>
              </a:rPr>
              <a:t>•Nếu không tìm được i thỏa mãn yêu cầu trên thì bỏ qua công việc này</a:t>
            </a:r>
          </a:p>
        </p:txBody>
      </p:sp>
    </p:spTree>
    <p:extLst>
      <p:ext uri="{BB962C8B-B14F-4D97-AF65-F5344CB8AC3E}">
        <p14:creationId xmlns:p14="http://schemas.microsoft.com/office/powerpoint/2010/main" val="1984937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2770</TotalTime>
  <Words>3116</Words>
  <Application>Microsoft Office PowerPoint</Application>
  <PresentationFormat>Widescreen</PresentationFormat>
  <Paragraphs>425</Paragraphs>
  <Slides>49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49</vt:i4>
      </vt:variant>
    </vt:vector>
  </HeadingPairs>
  <TitlesOfParts>
    <vt:vector size="61" baseType="lpstr">
      <vt:lpstr>Arial</vt:lpstr>
      <vt:lpstr>BatangChe</vt:lpstr>
      <vt:lpstr>Calibri</vt:lpstr>
      <vt:lpstr>Cambira</vt:lpstr>
      <vt:lpstr>Cambria</vt:lpstr>
      <vt:lpstr>Corbel</vt:lpstr>
      <vt:lpstr>Estrangelo Edessa</vt:lpstr>
      <vt:lpstr>Noto Sans</vt:lpstr>
      <vt:lpstr>Noto Sans Disp ExtBd</vt:lpstr>
      <vt:lpstr>Open Sans</vt:lpstr>
      <vt:lpstr>Times New Roman</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Bài toán xếp lịch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Mã Huffman </vt:lpstr>
      <vt:lpstr>4. Mã Huffman </vt:lpstr>
      <vt:lpstr>4. Mã Huffman </vt:lpstr>
      <vt:lpstr>4. Mã Huffman </vt:lpstr>
      <vt:lpstr>4. Mã Huffman </vt:lpstr>
      <vt:lpstr>4. Mã Huffman </vt:lpstr>
      <vt:lpstr>4. Mã Huffman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UserPC</dc:creator>
  <cp:lastModifiedBy>Anh Tuan</cp:lastModifiedBy>
  <cp:revision>597</cp:revision>
  <dcterms:created xsi:type="dcterms:W3CDTF">2020-04-20T13:42:00Z</dcterms:created>
  <dcterms:modified xsi:type="dcterms:W3CDTF">2020-09-17T12:05:19Z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1033-11.2.0.9281</vt:lpwstr>
  </property>
</Properties>
</file>