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300" r:id="rId4"/>
    <p:sldId id="301" r:id="rId5"/>
    <p:sldId id="302" r:id="rId6"/>
    <p:sldId id="284" r:id="rId7"/>
    <p:sldId id="270" r:id="rId8"/>
    <p:sldId id="289" r:id="rId9"/>
    <p:sldId id="290" r:id="rId10"/>
    <p:sldId id="288" r:id="rId11"/>
    <p:sldId id="296" r:id="rId12"/>
    <p:sldId id="298" r:id="rId13"/>
    <p:sldId id="299" r:id="rId14"/>
    <p:sldId id="297" r:id="rId15"/>
    <p:sldId id="286" r:id="rId16"/>
    <p:sldId id="281" r:id="rId17"/>
    <p:sldId id="282" r:id="rId18"/>
    <p:sldId id="303" r:id="rId19"/>
    <p:sldId id="258" r:id="rId20"/>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937AA30-30DB-455D-88AA-EA8510A5887B}">
          <p14:sldIdLst>
            <p14:sldId id="256"/>
            <p14:sldId id="260"/>
            <p14:sldId id="300"/>
            <p14:sldId id="301"/>
            <p14:sldId id="302"/>
            <p14:sldId id="284"/>
            <p14:sldId id="270"/>
            <p14:sldId id="289"/>
            <p14:sldId id="290"/>
            <p14:sldId id="288"/>
            <p14:sldId id="296"/>
            <p14:sldId id="298"/>
            <p14:sldId id="299"/>
            <p14:sldId id="297"/>
            <p14:sldId id="286"/>
            <p14:sldId id="281"/>
            <p14:sldId id="282"/>
            <p14:sldId id="303"/>
            <p14:sldId id="258"/>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80" y="6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17/09/2020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17/09/2020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17/09/2020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17/09/2020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17/09/2020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17/09/2020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17/09/2020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17/09/2020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17/09/2020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17/09/2020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17/09/2020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17/09/2020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4" y="1921470"/>
            <a:ext cx="8786812" cy="889843"/>
          </a:xfrm>
        </p:spPr>
        <p:txBody>
          <a:bodyPr>
            <a:noAutofit/>
          </a:bodyPr>
          <a:lstStyle/>
          <a:p>
            <a:pPr>
              <a:lnSpc>
                <a:spcPct val="100000"/>
              </a:lnSpc>
            </a:pPr>
            <a:r>
              <a:rPr lang="en-US" sz="4800" b="1" smtClean="0">
                <a:solidFill>
                  <a:schemeClr val="accent1">
                    <a:lumMod val="50000"/>
                  </a:schemeClr>
                </a:solidFill>
                <a:effectLst>
                  <a:outerShdw blurRad="38100" dist="38100" dir="2700000" algn="tl">
                    <a:srgbClr val="000000">
                      <a:alpha val="43137"/>
                    </a:srgbClr>
                  </a:outerShdw>
                </a:effectLst>
                <a:latin typeface="+mn-lt"/>
              </a:rPr>
              <a:t>CHƯƠNG 5</a:t>
            </a:r>
            <a:br>
              <a:rPr lang="en-US" sz="4800" b="1" smtClean="0">
                <a:solidFill>
                  <a:schemeClr val="accent1">
                    <a:lumMod val="50000"/>
                  </a:schemeClr>
                </a:solidFill>
                <a:effectLst>
                  <a:outerShdw blurRad="38100" dist="38100" dir="2700000" algn="tl">
                    <a:srgbClr val="000000">
                      <a:alpha val="43137"/>
                    </a:srgbClr>
                  </a:outerShdw>
                </a:effectLst>
                <a:latin typeface="+mn-lt"/>
              </a:rPr>
            </a:br>
            <a:r>
              <a:rPr lang="en-US" sz="4800" b="1" smtClean="0">
                <a:solidFill>
                  <a:schemeClr val="accent1">
                    <a:lumMod val="50000"/>
                  </a:schemeClr>
                </a:solidFill>
                <a:effectLst>
                  <a:outerShdw blurRad="38100" dist="38100" dir="2700000" algn="tl">
                    <a:srgbClr val="000000">
                      <a:alpha val="43137"/>
                    </a:srgbClr>
                  </a:outerShdw>
                </a:effectLst>
                <a:latin typeface="+mn-lt"/>
              </a:rPr>
              <a:t>PHÂN </a:t>
            </a:r>
            <a:r>
              <a:rPr lang="en-US" sz="5400" b="1" dirty="0">
                <a:solidFill>
                  <a:schemeClr val="accent1">
                    <a:lumMod val="50000"/>
                  </a:schemeClr>
                </a:solidFill>
                <a:effectLst>
                  <a:outerShdw blurRad="38100" dist="38100" dir="2700000" algn="tl">
                    <a:srgbClr val="000000">
                      <a:alpha val="43137"/>
                    </a:srgbClr>
                  </a:outerShdw>
                </a:effectLst>
                <a:latin typeface="+mn-lt"/>
              </a:rPr>
              <a:t>TÍCH</a:t>
            </a:r>
            <a:r>
              <a:rPr lang="en-US" sz="4800" b="1" dirty="0">
                <a:solidFill>
                  <a:schemeClr val="accent1">
                    <a:lumMod val="50000"/>
                  </a:schemeClr>
                </a:solidFill>
                <a:effectLst>
                  <a:outerShdw blurRad="38100" dist="38100" dir="2700000" algn="tl">
                    <a:srgbClr val="000000">
                      <a:alpha val="43137"/>
                    </a:srgbClr>
                  </a:outerShdw>
                </a:effectLst>
                <a:latin typeface="+mn-lt"/>
              </a:rPr>
              <a:t> THIẾT KẾ GIẢI THUẬT</a:t>
            </a:r>
            <a:endParaRPr lang="vi-VN" sz="4800" b="1" dirty="0">
              <a:solidFill>
                <a:schemeClr val="accent1">
                  <a:lumMod val="50000"/>
                </a:schemeClr>
              </a:solidFill>
              <a:effectLst>
                <a:outerShdw blurRad="38100" dist="38100" dir="2700000" algn="tl">
                  <a:srgbClr val="000000">
                    <a:alpha val="43137"/>
                  </a:srgbClr>
                </a:outerShdw>
              </a:effectLst>
              <a:latin typeface="+mn-lt"/>
            </a:endParaRPr>
          </a:p>
        </p:txBody>
      </p:sp>
      <p:sp>
        <p:nvSpPr>
          <p:cNvPr id="3" name="TextBox 2"/>
          <p:cNvSpPr txBox="1"/>
          <p:nvPr/>
        </p:nvSpPr>
        <p:spPr>
          <a:xfrm>
            <a:off x="2216261" y="415170"/>
            <a:ext cx="6852863" cy="523220"/>
          </a:xfrm>
          <a:prstGeom prst="rect">
            <a:avLst/>
          </a:prstGeom>
          <a:noFill/>
        </p:spPr>
        <p:txBody>
          <a:bodyPr wrap="square" rtlCol="0">
            <a:spAutoFit/>
          </a:bodyPr>
          <a:lstStyle/>
          <a:p>
            <a:pPr algn="ctr"/>
            <a:r>
              <a:rPr lang="en-US" sz="2800" b="1" dirty="0">
                <a:solidFill>
                  <a:schemeClr val="accent5">
                    <a:lumMod val="75000"/>
                  </a:schemeClr>
                </a:solidFill>
              </a:rPr>
              <a:t>HCMC University Of Transport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242" y="217512"/>
            <a:ext cx="805122" cy="1093230"/>
          </a:xfrm>
          <a:prstGeom prst="rect">
            <a:avLst/>
          </a:prstGeom>
        </p:spPr>
      </p:pic>
      <p:sp>
        <p:nvSpPr>
          <p:cNvPr id="7" name="Title 1">
            <a:extLst>
              <a:ext uri="{FF2B5EF4-FFF2-40B4-BE49-F238E27FC236}">
                <a16:creationId xmlns:a16="http://schemas.microsoft.com/office/drawing/2014/main" id="{4180FE45-335A-4453-BBEF-5973F1CA636B}"/>
              </a:ext>
            </a:extLst>
          </p:cNvPr>
          <p:cNvSpPr txBox="1">
            <a:spLocks/>
          </p:cNvSpPr>
          <p:nvPr/>
        </p:nvSpPr>
        <p:spPr>
          <a:xfrm>
            <a:off x="928724" y="2977119"/>
            <a:ext cx="8255374" cy="8898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200" b="1" dirty="0">
                <a:solidFill>
                  <a:schemeClr val="accent1">
                    <a:lumMod val="75000"/>
                  </a:schemeClr>
                </a:solidFill>
                <a:effectLst>
                  <a:outerShdw blurRad="38100" dist="38100" dir="2700000" algn="tl">
                    <a:srgbClr val="000000">
                      <a:alpha val="43137"/>
                    </a:srgbClr>
                  </a:outerShdw>
                </a:effectLst>
                <a:latin typeface="+mn-lt"/>
              </a:rPr>
              <a:t>ĐỀ TÀI: CÁC KĨ THUẬT THIẾT KẾ GIẢI THUẬT</a:t>
            </a:r>
          </a:p>
          <a:p>
            <a:pPr>
              <a:lnSpc>
                <a:spcPct val="100000"/>
              </a:lnSpc>
            </a:pPr>
            <a:r>
              <a:rPr lang="en-US" sz="3200" b="1" dirty="0">
                <a:solidFill>
                  <a:schemeClr val="accent1">
                    <a:lumMod val="75000"/>
                  </a:schemeClr>
                </a:solidFill>
                <a:effectLst>
                  <a:outerShdw blurRad="38100" dist="38100" dir="2700000" algn="tl">
                    <a:srgbClr val="000000">
                      <a:alpha val="43137"/>
                    </a:srgbClr>
                  </a:outerShdw>
                </a:effectLst>
                <a:latin typeface="+mn-lt"/>
              </a:rPr>
              <a:t>GIẢI THUẬT QUAY LUI</a:t>
            </a:r>
            <a:endParaRPr lang="vi-VN" sz="3200" b="1" dirty="0">
              <a:solidFill>
                <a:schemeClr val="accent1">
                  <a:lumMod val="75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269140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0" fill="hold"/>
                                        <p:tgtEl>
                                          <p:spTgt spid="4"/>
                                        </p:tgtEl>
                                        <p:attrNameLst>
                                          <p:attrName>ppt_x</p:attrName>
                                        </p:attrNameLst>
                                      </p:cBhvr>
                                      <p:tavLst>
                                        <p:tav tm="0">
                                          <p:val>
                                            <p:strVal val="0-#ppt_w/2"/>
                                          </p:val>
                                        </p:tav>
                                        <p:tav tm="100000">
                                          <p:val>
                                            <p:strVal val="#ppt_x"/>
                                          </p:val>
                                        </p:tav>
                                      </p:tavLst>
                                    </p:anim>
                                    <p:anim calcmode="lin" valueType="num">
                                      <p:cBhvr additive="base">
                                        <p:cTn id="8" dur="2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0" fill="hold"/>
                                        <p:tgtEl>
                                          <p:spTgt spid="3"/>
                                        </p:tgtEl>
                                        <p:attrNameLst>
                                          <p:attrName>ppt_x</p:attrName>
                                        </p:attrNameLst>
                                      </p:cBhvr>
                                      <p:tavLst>
                                        <p:tav tm="0">
                                          <p:val>
                                            <p:strVal val="1+#ppt_w/2"/>
                                          </p:val>
                                        </p:tav>
                                        <p:tav tm="100000">
                                          <p:val>
                                            <p:strVal val="#ppt_x"/>
                                          </p:val>
                                        </p:tav>
                                      </p:tavLst>
                                    </p:anim>
                                    <p:anim calcmode="lin" valueType="num">
                                      <p:cBhvr additive="base">
                                        <p:cTn id="12" dur="2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3B078E-8DBA-48CE-87A9-64712E9F7BF6}"/>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2.3. </a:t>
            </a:r>
            <a:r>
              <a:rPr lang="en-US" sz="2000" b="1" dirty="0" err="1">
                <a:latin typeface="Times New Roman" panose="02020603050405020304" pitchFamily="18" charset="0"/>
                <a:cs typeface="Times New Roman" panose="02020603050405020304" pitchFamily="18" charset="0"/>
              </a:rPr>
              <a:t>Quân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tuần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Quay Lui:</a:t>
            </a:r>
          </a:p>
        </p:txBody>
      </p:sp>
      <p:sp>
        <p:nvSpPr>
          <p:cNvPr id="7" name="TextBox 6">
            <a:extLst>
              <a:ext uri="{FF2B5EF4-FFF2-40B4-BE49-F238E27FC236}">
                <a16:creationId xmlns:a16="http://schemas.microsoft.com/office/drawing/2014/main" id="{D3CBFE22-132D-4479-8383-DBB64FCC3641}"/>
              </a:ext>
            </a:extLst>
          </p:cNvPr>
          <p:cNvSpPr txBox="1"/>
          <p:nvPr/>
        </p:nvSpPr>
        <p:spPr>
          <a:xfrm>
            <a:off x="1486494" y="1398835"/>
            <a:ext cx="7006342" cy="3693319"/>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Quay Lui:</a:t>
            </a:r>
            <a:endParaRPr lang="vi-V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vi-VN" b="1"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(1).</a:t>
            </a:r>
          </a:p>
          <a:p>
            <a:pPr marL="1200150" lvl="2"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 ta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(k+1).</a:t>
            </a:r>
          </a:p>
          <a:p>
            <a:pPr marL="1200150" lvl="2"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(k+1).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(k+1) ta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n*n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n*n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(k+2).</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(k+1),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8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quay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p:txBody>
      </p:sp>
      <p:pic>
        <p:nvPicPr>
          <p:cNvPr id="8" name="Content Placeholder 5">
            <a:extLst>
              <a:ext uri="{FF2B5EF4-FFF2-40B4-BE49-F238E27FC236}">
                <a16:creationId xmlns:a16="http://schemas.microsoft.com/office/drawing/2014/main" id="{24691BD9-2DAA-4438-AD43-19BD72DF64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9" name="TextBox 8">
            <a:extLst>
              <a:ext uri="{FF2B5EF4-FFF2-40B4-BE49-F238E27FC236}">
                <a16:creationId xmlns:a16="http://schemas.microsoft.com/office/drawing/2014/main" id="{9BFCD80D-1054-48B2-88E8-5CE61F5051A9}"/>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88888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182D20-8BBD-4A1F-B268-09DC215A6E02}"/>
              </a:ext>
            </a:extLst>
          </p:cNvPr>
          <p:cNvPicPr>
            <a:picLocks noChangeAspect="1"/>
          </p:cNvPicPr>
          <p:nvPr/>
        </p:nvPicPr>
        <p:blipFill>
          <a:blip r:embed="rId2"/>
          <a:stretch>
            <a:fillRect/>
          </a:stretch>
        </p:blipFill>
        <p:spPr>
          <a:xfrm>
            <a:off x="392558" y="1130956"/>
            <a:ext cx="5504359" cy="5504359"/>
          </a:xfrm>
          <a:prstGeom prst="rect">
            <a:avLst/>
          </a:prstGeom>
        </p:spPr>
      </p:pic>
      <p:pic>
        <p:nvPicPr>
          <p:cNvPr id="9" name="Picture 8">
            <a:extLst>
              <a:ext uri="{FF2B5EF4-FFF2-40B4-BE49-F238E27FC236}">
                <a16:creationId xmlns:a16="http://schemas.microsoft.com/office/drawing/2014/main" id="{F9214E5C-183C-4B0B-A633-F8DEA6709F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1184" y="3193022"/>
            <a:ext cx="673074" cy="673074"/>
          </a:xfrm>
          <a:prstGeom prst="rect">
            <a:avLst/>
          </a:prstGeom>
        </p:spPr>
      </p:pic>
      <p:sp>
        <p:nvSpPr>
          <p:cNvPr id="10" name="TextBox 9">
            <a:extLst>
              <a:ext uri="{FF2B5EF4-FFF2-40B4-BE49-F238E27FC236}">
                <a16:creationId xmlns:a16="http://schemas.microsoft.com/office/drawing/2014/main" id="{014F69BD-88F3-4038-A9DF-56BA48A558BE}"/>
              </a:ext>
            </a:extLst>
          </p:cNvPr>
          <p:cNvSpPr txBox="1"/>
          <p:nvPr/>
        </p:nvSpPr>
        <p:spPr>
          <a:xfrm>
            <a:off x="2562758" y="3344893"/>
            <a:ext cx="439544" cy="369332"/>
          </a:xfrm>
          <a:prstGeom prst="rect">
            <a:avLst/>
          </a:prstGeom>
          <a:noFill/>
        </p:spPr>
        <p:txBody>
          <a:bodyPr wrap="none" rtlCol="0">
            <a:spAutoFit/>
          </a:bodyPr>
          <a:lstStyle/>
          <a:p>
            <a:r>
              <a:rPr lang="en-US" b="1" dirty="0">
                <a:solidFill>
                  <a:schemeClr val="bg1"/>
                </a:solidFill>
              </a:rPr>
              <a:t>(k)</a:t>
            </a:r>
            <a:endParaRPr lang="en-ID" b="1" dirty="0">
              <a:solidFill>
                <a:schemeClr val="bg1"/>
              </a:solidFill>
            </a:endParaRPr>
          </a:p>
        </p:txBody>
      </p:sp>
      <p:sp>
        <p:nvSpPr>
          <p:cNvPr id="12" name="TextBox 11">
            <a:extLst>
              <a:ext uri="{FF2B5EF4-FFF2-40B4-BE49-F238E27FC236}">
                <a16:creationId xmlns:a16="http://schemas.microsoft.com/office/drawing/2014/main" id="{270A9C85-1291-437C-AEBE-91FB490CEB08}"/>
              </a:ext>
            </a:extLst>
          </p:cNvPr>
          <p:cNvSpPr txBox="1"/>
          <p:nvPr/>
        </p:nvSpPr>
        <p:spPr>
          <a:xfrm>
            <a:off x="6024880" y="1130956"/>
            <a:ext cx="354584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(k+1)</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(k+1)</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a:t>
            </a:r>
          </a:p>
        </p:txBody>
      </p:sp>
      <p:pic>
        <p:nvPicPr>
          <p:cNvPr id="14" name="Picture 13">
            <a:extLst>
              <a:ext uri="{FF2B5EF4-FFF2-40B4-BE49-F238E27FC236}">
                <a16:creationId xmlns:a16="http://schemas.microsoft.com/office/drawing/2014/main" id="{68A3AA8A-7BA8-429D-B8DD-F2AA6257CE91}"/>
              </a:ext>
            </a:extLst>
          </p:cNvPr>
          <p:cNvPicPr>
            <a:picLocks noChangeAspect="1"/>
          </p:cNvPicPr>
          <p:nvPr/>
        </p:nvPicPr>
        <p:blipFill>
          <a:blip r:embed="rId4"/>
          <a:stretch>
            <a:fillRect/>
          </a:stretch>
        </p:blipFill>
        <p:spPr>
          <a:xfrm>
            <a:off x="3124418" y="4557311"/>
            <a:ext cx="675672" cy="673074"/>
          </a:xfrm>
          <a:prstGeom prst="rect">
            <a:avLst/>
          </a:prstGeom>
        </p:spPr>
      </p:pic>
      <p:sp>
        <p:nvSpPr>
          <p:cNvPr id="15" name="TextBox 14">
            <a:extLst>
              <a:ext uri="{FF2B5EF4-FFF2-40B4-BE49-F238E27FC236}">
                <a16:creationId xmlns:a16="http://schemas.microsoft.com/office/drawing/2014/main" id="{66C7BFC8-0E0F-430F-9458-D49C1931A9FD}"/>
              </a:ext>
            </a:extLst>
          </p:cNvPr>
          <p:cNvSpPr txBox="1"/>
          <p:nvPr/>
        </p:nvSpPr>
        <p:spPr>
          <a:xfrm>
            <a:off x="3137298" y="4669392"/>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16" name="Picture 15">
            <a:extLst>
              <a:ext uri="{FF2B5EF4-FFF2-40B4-BE49-F238E27FC236}">
                <a16:creationId xmlns:a16="http://schemas.microsoft.com/office/drawing/2014/main" id="{FCED5022-07C0-4755-BB0A-36A39B2DF887}"/>
              </a:ext>
            </a:extLst>
          </p:cNvPr>
          <p:cNvPicPr>
            <a:picLocks noChangeAspect="1"/>
          </p:cNvPicPr>
          <p:nvPr/>
        </p:nvPicPr>
        <p:blipFill>
          <a:blip r:embed="rId4"/>
          <a:stretch>
            <a:fillRect/>
          </a:stretch>
        </p:blipFill>
        <p:spPr>
          <a:xfrm>
            <a:off x="1776645" y="4557311"/>
            <a:ext cx="675672" cy="673074"/>
          </a:xfrm>
          <a:prstGeom prst="rect">
            <a:avLst/>
          </a:prstGeom>
        </p:spPr>
      </p:pic>
      <p:sp>
        <p:nvSpPr>
          <p:cNvPr id="17" name="TextBox 16">
            <a:extLst>
              <a:ext uri="{FF2B5EF4-FFF2-40B4-BE49-F238E27FC236}">
                <a16:creationId xmlns:a16="http://schemas.microsoft.com/office/drawing/2014/main" id="{3F6FDF9F-6A0B-4420-A0A1-B293FE79BF61}"/>
              </a:ext>
            </a:extLst>
          </p:cNvPr>
          <p:cNvSpPr txBox="1"/>
          <p:nvPr/>
        </p:nvSpPr>
        <p:spPr>
          <a:xfrm>
            <a:off x="1779365" y="4669392"/>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18" name="Picture 17">
            <a:extLst>
              <a:ext uri="{FF2B5EF4-FFF2-40B4-BE49-F238E27FC236}">
                <a16:creationId xmlns:a16="http://schemas.microsoft.com/office/drawing/2014/main" id="{9FDEAB30-DAE8-4C85-B37D-117C7251D813}"/>
              </a:ext>
            </a:extLst>
          </p:cNvPr>
          <p:cNvPicPr>
            <a:picLocks noChangeAspect="1"/>
          </p:cNvPicPr>
          <p:nvPr/>
        </p:nvPicPr>
        <p:blipFill>
          <a:blip r:embed="rId4"/>
          <a:stretch>
            <a:fillRect/>
          </a:stretch>
        </p:blipFill>
        <p:spPr>
          <a:xfrm>
            <a:off x="1103693" y="3876256"/>
            <a:ext cx="675672" cy="673074"/>
          </a:xfrm>
          <a:prstGeom prst="rect">
            <a:avLst/>
          </a:prstGeom>
        </p:spPr>
      </p:pic>
      <p:sp>
        <p:nvSpPr>
          <p:cNvPr id="19" name="TextBox 18">
            <a:extLst>
              <a:ext uri="{FF2B5EF4-FFF2-40B4-BE49-F238E27FC236}">
                <a16:creationId xmlns:a16="http://schemas.microsoft.com/office/drawing/2014/main" id="{EEB92068-9F1C-4EC3-ACD6-3A3993B53975}"/>
              </a:ext>
            </a:extLst>
          </p:cNvPr>
          <p:cNvSpPr txBox="1"/>
          <p:nvPr/>
        </p:nvSpPr>
        <p:spPr>
          <a:xfrm>
            <a:off x="1116573" y="3978177"/>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20" name="Picture 19">
            <a:extLst>
              <a:ext uri="{FF2B5EF4-FFF2-40B4-BE49-F238E27FC236}">
                <a16:creationId xmlns:a16="http://schemas.microsoft.com/office/drawing/2014/main" id="{4CF934DF-DDB3-42AE-B533-9B4175A67552}"/>
              </a:ext>
            </a:extLst>
          </p:cNvPr>
          <p:cNvPicPr>
            <a:picLocks noChangeAspect="1"/>
          </p:cNvPicPr>
          <p:nvPr/>
        </p:nvPicPr>
        <p:blipFill>
          <a:blip r:embed="rId4"/>
          <a:stretch>
            <a:fillRect/>
          </a:stretch>
        </p:blipFill>
        <p:spPr>
          <a:xfrm>
            <a:off x="1103693" y="2519948"/>
            <a:ext cx="675672" cy="673074"/>
          </a:xfrm>
          <a:prstGeom prst="rect">
            <a:avLst/>
          </a:prstGeom>
        </p:spPr>
      </p:pic>
      <p:sp>
        <p:nvSpPr>
          <p:cNvPr id="21" name="TextBox 20">
            <a:extLst>
              <a:ext uri="{FF2B5EF4-FFF2-40B4-BE49-F238E27FC236}">
                <a16:creationId xmlns:a16="http://schemas.microsoft.com/office/drawing/2014/main" id="{26004AAF-F50A-46C9-A7EC-F2B480947CAD}"/>
              </a:ext>
            </a:extLst>
          </p:cNvPr>
          <p:cNvSpPr txBox="1"/>
          <p:nvPr/>
        </p:nvSpPr>
        <p:spPr>
          <a:xfrm>
            <a:off x="1116573" y="2632029"/>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22" name="Picture 21">
            <a:extLst>
              <a:ext uri="{FF2B5EF4-FFF2-40B4-BE49-F238E27FC236}">
                <a16:creationId xmlns:a16="http://schemas.microsoft.com/office/drawing/2014/main" id="{94D90BC8-CD46-42F1-8E77-D682F1D74D94}"/>
              </a:ext>
            </a:extLst>
          </p:cNvPr>
          <p:cNvPicPr>
            <a:picLocks noChangeAspect="1"/>
          </p:cNvPicPr>
          <p:nvPr/>
        </p:nvPicPr>
        <p:blipFill>
          <a:blip r:embed="rId4"/>
          <a:stretch>
            <a:fillRect/>
          </a:stretch>
        </p:blipFill>
        <p:spPr>
          <a:xfrm>
            <a:off x="1775672" y="1848539"/>
            <a:ext cx="675672" cy="673074"/>
          </a:xfrm>
          <a:prstGeom prst="rect">
            <a:avLst/>
          </a:prstGeom>
        </p:spPr>
      </p:pic>
      <p:sp>
        <p:nvSpPr>
          <p:cNvPr id="23" name="TextBox 22">
            <a:extLst>
              <a:ext uri="{FF2B5EF4-FFF2-40B4-BE49-F238E27FC236}">
                <a16:creationId xmlns:a16="http://schemas.microsoft.com/office/drawing/2014/main" id="{E62220C3-D070-4478-890A-827374EEA2C2}"/>
              </a:ext>
            </a:extLst>
          </p:cNvPr>
          <p:cNvSpPr txBox="1"/>
          <p:nvPr/>
        </p:nvSpPr>
        <p:spPr>
          <a:xfrm>
            <a:off x="1788552" y="1960620"/>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24" name="Picture 23">
            <a:extLst>
              <a:ext uri="{FF2B5EF4-FFF2-40B4-BE49-F238E27FC236}">
                <a16:creationId xmlns:a16="http://schemas.microsoft.com/office/drawing/2014/main" id="{E420BB39-230B-415F-82A4-7877477ED78C}"/>
              </a:ext>
            </a:extLst>
          </p:cNvPr>
          <p:cNvPicPr>
            <a:picLocks noChangeAspect="1"/>
          </p:cNvPicPr>
          <p:nvPr/>
        </p:nvPicPr>
        <p:blipFill>
          <a:blip r:embed="rId4"/>
          <a:stretch>
            <a:fillRect/>
          </a:stretch>
        </p:blipFill>
        <p:spPr>
          <a:xfrm>
            <a:off x="3124418" y="1834523"/>
            <a:ext cx="675672" cy="673074"/>
          </a:xfrm>
          <a:prstGeom prst="rect">
            <a:avLst/>
          </a:prstGeom>
        </p:spPr>
      </p:pic>
      <p:sp>
        <p:nvSpPr>
          <p:cNvPr id="25" name="TextBox 24">
            <a:extLst>
              <a:ext uri="{FF2B5EF4-FFF2-40B4-BE49-F238E27FC236}">
                <a16:creationId xmlns:a16="http://schemas.microsoft.com/office/drawing/2014/main" id="{E2BD7DF5-C0D8-48F7-AD32-DE40E89B13F8}"/>
              </a:ext>
            </a:extLst>
          </p:cNvPr>
          <p:cNvSpPr txBox="1"/>
          <p:nvPr/>
        </p:nvSpPr>
        <p:spPr>
          <a:xfrm>
            <a:off x="3137298" y="1946604"/>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26" name="Picture 25">
            <a:extLst>
              <a:ext uri="{FF2B5EF4-FFF2-40B4-BE49-F238E27FC236}">
                <a16:creationId xmlns:a16="http://schemas.microsoft.com/office/drawing/2014/main" id="{5D1722D9-3CCE-4192-9FD7-A4028B9BF414}"/>
              </a:ext>
            </a:extLst>
          </p:cNvPr>
          <p:cNvPicPr>
            <a:picLocks noChangeAspect="1"/>
          </p:cNvPicPr>
          <p:nvPr/>
        </p:nvPicPr>
        <p:blipFill>
          <a:blip r:embed="rId4"/>
          <a:stretch>
            <a:fillRect/>
          </a:stretch>
        </p:blipFill>
        <p:spPr>
          <a:xfrm>
            <a:off x="3800090" y="2517189"/>
            <a:ext cx="675672" cy="673074"/>
          </a:xfrm>
          <a:prstGeom prst="rect">
            <a:avLst/>
          </a:prstGeom>
        </p:spPr>
      </p:pic>
      <p:sp>
        <p:nvSpPr>
          <p:cNvPr id="27" name="TextBox 26">
            <a:extLst>
              <a:ext uri="{FF2B5EF4-FFF2-40B4-BE49-F238E27FC236}">
                <a16:creationId xmlns:a16="http://schemas.microsoft.com/office/drawing/2014/main" id="{B247C64F-2FB0-45F7-8262-802AEECE2450}"/>
              </a:ext>
            </a:extLst>
          </p:cNvPr>
          <p:cNvSpPr txBox="1"/>
          <p:nvPr/>
        </p:nvSpPr>
        <p:spPr>
          <a:xfrm>
            <a:off x="3812970" y="2629270"/>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28" name="Picture 27">
            <a:extLst>
              <a:ext uri="{FF2B5EF4-FFF2-40B4-BE49-F238E27FC236}">
                <a16:creationId xmlns:a16="http://schemas.microsoft.com/office/drawing/2014/main" id="{F74DA492-4299-40D7-8A62-FFEFD3FAA03F}"/>
              </a:ext>
            </a:extLst>
          </p:cNvPr>
          <p:cNvPicPr>
            <a:picLocks noChangeAspect="1"/>
          </p:cNvPicPr>
          <p:nvPr/>
        </p:nvPicPr>
        <p:blipFill>
          <a:blip r:embed="rId4"/>
          <a:stretch>
            <a:fillRect/>
          </a:stretch>
        </p:blipFill>
        <p:spPr>
          <a:xfrm>
            <a:off x="3800090" y="3883587"/>
            <a:ext cx="675672" cy="673074"/>
          </a:xfrm>
          <a:prstGeom prst="rect">
            <a:avLst/>
          </a:prstGeom>
        </p:spPr>
      </p:pic>
      <p:sp>
        <p:nvSpPr>
          <p:cNvPr id="29" name="TextBox 28">
            <a:extLst>
              <a:ext uri="{FF2B5EF4-FFF2-40B4-BE49-F238E27FC236}">
                <a16:creationId xmlns:a16="http://schemas.microsoft.com/office/drawing/2014/main" id="{B3F5D119-F047-4C37-A186-D765AB653340}"/>
              </a:ext>
            </a:extLst>
          </p:cNvPr>
          <p:cNvSpPr txBox="1"/>
          <p:nvPr/>
        </p:nvSpPr>
        <p:spPr>
          <a:xfrm>
            <a:off x="3822157" y="3982288"/>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pic>
        <p:nvPicPr>
          <p:cNvPr id="30" name="Content Placeholder 5">
            <a:extLst>
              <a:ext uri="{FF2B5EF4-FFF2-40B4-BE49-F238E27FC236}">
                <a16:creationId xmlns:a16="http://schemas.microsoft.com/office/drawing/2014/main" id="{A556C93B-949D-4A08-ABE6-44EA74F068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31" name="TextBox 30">
            <a:extLst>
              <a:ext uri="{FF2B5EF4-FFF2-40B4-BE49-F238E27FC236}">
                <a16:creationId xmlns:a16="http://schemas.microsoft.com/office/drawing/2014/main" id="{07DD5E63-D86B-42D8-8E8E-98CBC218F015}"/>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65184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1+#ppt_w/2"/>
                                          </p:val>
                                        </p:tav>
                                        <p:tav tm="100000">
                                          <p:val>
                                            <p:strVal val="#ppt_x"/>
                                          </p:val>
                                        </p:tav>
                                      </p:tavLst>
                                    </p:anim>
                                    <p:anim calcmode="lin" valueType="num">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fade">
                                      <p:cBhvr>
                                        <p:cTn id="26" dur="500"/>
                                        <p:tgtEl>
                                          <p:spTgt spid="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par>
                                <p:cTn id="32" presetID="6" presetClass="entr" presetSubtype="16"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ircle(in)">
                                      <p:cBhvr>
                                        <p:cTn id="34" dur="2000"/>
                                        <p:tgtEl>
                                          <p:spTgt spid="22"/>
                                        </p:tgtEl>
                                      </p:cBhvr>
                                    </p:animEffect>
                                  </p:childTnLst>
                                </p:cTn>
                              </p:par>
                              <p:par>
                                <p:cTn id="35" presetID="6" presetClass="entr" presetSubtype="16"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circle(in)">
                                      <p:cBhvr>
                                        <p:cTn id="37" dur="2000"/>
                                        <p:tgtEl>
                                          <p:spTgt spid="24"/>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circle(in)">
                                      <p:cBhvr>
                                        <p:cTn id="40" dur="2000"/>
                                        <p:tgtEl>
                                          <p:spTgt spid="25"/>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circle(in)">
                                      <p:cBhvr>
                                        <p:cTn id="43" dur="2000"/>
                                        <p:tgtEl>
                                          <p:spTgt spid="27"/>
                                        </p:tgtEl>
                                      </p:cBhvr>
                                    </p:animEffect>
                                  </p:childTnLst>
                                </p:cTn>
                              </p:par>
                              <p:par>
                                <p:cTn id="44" presetID="6"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circle(in)">
                                      <p:cBhvr>
                                        <p:cTn id="46" dur="2000"/>
                                        <p:tgtEl>
                                          <p:spTgt spid="26"/>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circle(in)">
                                      <p:cBhvr>
                                        <p:cTn id="49" dur="2000"/>
                                        <p:tgtEl>
                                          <p:spTgt spid="29"/>
                                        </p:tgtEl>
                                      </p:cBhvr>
                                    </p:animEffect>
                                  </p:childTnLst>
                                </p:cTn>
                              </p:par>
                              <p:par>
                                <p:cTn id="50" presetID="6"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circle(in)">
                                      <p:cBhvr>
                                        <p:cTn id="52" dur="2000"/>
                                        <p:tgtEl>
                                          <p:spTgt spid="28"/>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circle(in)">
                                      <p:cBhvr>
                                        <p:cTn id="55" dur="2000"/>
                                        <p:tgtEl>
                                          <p:spTgt spid="15"/>
                                        </p:tgtEl>
                                      </p:cBhvr>
                                    </p:animEffect>
                                  </p:childTnLst>
                                </p:cTn>
                              </p:par>
                              <p:par>
                                <p:cTn id="56" presetID="6" presetClass="entr" presetSubtype="16"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circle(in)">
                                      <p:cBhvr>
                                        <p:cTn id="58" dur="2000"/>
                                        <p:tgtEl>
                                          <p:spTgt spid="1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circle(in)">
                                      <p:cBhvr>
                                        <p:cTn id="61" dur="2000"/>
                                        <p:tgtEl>
                                          <p:spTgt spid="17"/>
                                        </p:tgtEl>
                                      </p:cBhvr>
                                    </p:animEffect>
                                  </p:childTnLst>
                                </p:cTn>
                              </p:par>
                              <p:par>
                                <p:cTn id="62" presetID="6" presetClass="entr" presetSubtype="16"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circle(in)">
                                      <p:cBhvr>
                                        <p:cTn id="64" dur="2000"/>
                                        <p:tgtEl>
                                          <p:spTgt spid="16"/>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circle(in)">
                                      <p:cBhvr>
                                        <p:cTn id="67" dur="2000"/>
                                        <p:tgtEl>
                                          <p:spTgt spid="19"/>
                                        </p:tgtEl>
                                      </p:cBhvr>
                                    </p:animEffect>
                                  </p:childTnLst>
                                </p:cTn>
                              </p:par>
                              <p:par>
                                <p:cTn id="68" presetID="6" presetClass="entr" presetSubtype="16"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circle(in)">
                                      <p:cBhvr>
                                        <p:cTn id="70" dur="2000"/>
                                        <p:tgtEl>
                                          <p:spTgt spid="18"/>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ircle(in)">
                                      <p:cBhvr>
                                        <p:cTn id="73" dur="2000"/>
                                        <p:tgtEl>
                                          <p:spTgt spid="21"/>
                                        </p:tgtEl>
                                      </p:cBhvr>
                                    </p:animEffect>
                                  </p:childTnLst>
                                </p:cTn>
                              </p:par>
                              <p:par>
                                <p:cTn id="74" presetID="6" presetClass="entr" presetSubtype="16" fill="hold"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circle(in)">
                                      <p:cBhvr>
                                        <p:cTn id="76" dur="2000"/>
                                        <p:tgtEl>
                                          <p:spTgt spid="20"/>
                                        </p:tgtEl>
                                      </p:cBhvr>
                                    </p:animEffect>
                                  </p:childTnLst>
                                </p:cTn>
                              </p:par>
                              <p:par>
                                <p:cTn id="77" presetID="10" presetClass="entr" presetSubtype="0" fill="hold" nodeType="with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Effect transition="in" filter="fade">
                                      <p:cBhvr>
                                        <p:cTn id="79" dur="500"/>
                                        <p:tgtEl>
                                          <p:spTgt spid="12">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2">
                                            <p:txEl>
                                              <p:pRg st="4" end="4"/>
                                            </p:txEl>
                                          </p:spTgt>
                                        </p:tgtEl>
                                        <p:attrNameLst>
                                          <p:attrName>style.visibility</p:attrName>
                                        </p:attrNameLst>
                                      </p:cBhvr>
                                      <p:to>
                                        <p:strVal val="visible"/>
                                      </p:to>
                                    </p:set>
                                    <p:animEffect transition="in" filter="fade">
                                      <p:cBhvr>
                                        <p:cTn id="84"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7" grpId="0"/>
      <p:bldP spid="19" grpId="0"/>
      <p:bldP spid="21" grpId="0"/>
      <p:bldP spid="23" grpId="0"/>
      <p:bldP spid="25" grpId="0"/>
      <p:bldP spid="27" grpId="0"/>
      <p:bldP spid="29"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1D4A840-4ABB-4C94-BD33-33B0E9E275A7}"/>
              </a:ext>
            </a:extLst>
          </p:cNvPr>
          <p:cNvPicPr>
            <a:picLocks noChangeAspect="1"/>
          </p:cNvPicPr>
          <p:nvPr/>
        </p:nvPicPr>
        <p:blipFill>
          <a:blip r:embed="rId2"/>
          <a:stretch>
            <a:fillRect/>
          </a:stretch>
        </p:blipFill>
        <p:spPr>
          <a:xfrm>
            <a:off x="437318" y="1130956"/>
            <a:ext cx="5504359" cy="5504359"/>
          </a:xfrm>
          <a:prstGeom prst="rect">
            <a:avLst/>
          </a:prstGeom>
        </p:spPr>
      </p:pic>
      <p:pic>
        <p:nvPicPr>
          <p:cNvPr id="34" name="Picture 33">
            <a:extLst>
              <a:ext uri="{FF2B5EF4-FFF2-40B4-BE49-F238E27FC236}">
                <a16:creationId xmlns:a16="http://schemas.microsoft.com/office/drawing/2014/main" id="{BDE3C4FB-DDE3-4C1C-AD9A-3ADAA263A180}"/>
              </a:ext>
            </a:extLst>
          </p:cNvPr>
          <p:cNvPicPr>
            <a:picLocks noChangeAspect="1"/>
          </p:cNvPicPr>
          <p:nvPr/>
        </p:nvPicPr>
        <p:blipFill>
          <a:blip r:embed="rId3"/>
          <a:stretch>
            <a:fillRect/>
          </a:stretch>
        </p:blipFill>
        <p:spPr>
          <a:xfrm>
            <a:off x="3852131" y="5238467"/>
            <a:ext cx="675672" cy="673074"/>
          </a:xfrm>
          <a:prstGeom prst="rect">
            <a:avLst/>
          </a:prstGeom>
        </p:spPr>
      </p:pic>
      <p:sp>
        <p:nvSpPr>
          <p:cNvPr id="30" name="TextBox 29">
            <a:extLst>
              <a:ext uri="{FF2B5EF4-FFF2-40B4-BE49-F238E27FC236}">
                <a16:creationId xmlns:a16="http://schemas.microsoft.com/office/drawing/2014/main" id="{6FA7B8B7-FA04-41D6-B41D-991B88CFF101}"/>
              </a:ext>
            </a:extLst>
          </p:cNvPr>
          <p:cNvSpPr txBox="1"/>
          <p:nvPr/>
        </p:nvSpPr>
        <p:spPr>
          <a:xfrm>
            <a:off x="3865011" y="5360708"/>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sp>
        <p:nvSpPr>
          <p:cNvPr id="9" name="TextBox 8">
            <a:extLst>
              <a:ext uri="{FF2B5EF4-FFF2-40B4-BE49-F238E27FC236}">
                <a16:creationId xmlns:a16="http://schemas.microsoft.com/office/drawing/2014/main" id="{7E32E04A-85D0-4BB2-9E21-9A4A77A109CC}"/>
              </a:ext>
            </a:extLst>
          </p:cNvPr>
          <p:cNvSpPr txBox="1"/>
          <p:nvPr/>
        </p:nvSpPr>
        <p:spPr>
          <a:xfrm>
            <a:off x="6024880" y="1130956"/>
            <a:ext cx="3545840"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n*n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a:t>
            </a:r>
            <a:endParaRPr lang="en-ID" dirty="0"/>
          </a:p>
        </p:txBody>
      </p:sp>
      <p:pic>
        <p:nvPicPr>
          <p:cNvPr id="13" name="Picture 12">
            <a:extLst>
              <a:ext uri="{FF2B5EF4-FFF2-40B4-BE49-F238E27FC236}">
                <a16:creationId xmlns:a16="http://schemas.microsoft.com/office/drawing/2014/main" id="{D848CBC2-81C3-4159-B407-0DCF0F0E37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7495" y="5913086"/>
            <a:ext cx="673074" cy="673074"/>
          </a:xfrm>
          <a:prstGeom prst="rect">
            <a:avLst/>
          </a:prstGeom>
        </p:spPr>
      </p:pic>
      <p:sp>
        <p:nvSpPr>
          <p:cNvPr id="14" name="TextBox 13">
            <a:extLst>
              <a:ext uri="{FF2B5EF4-FFF2-40B4-BE49-F238E27FC236}">
                <a16:creationId xmlns:a16="http://schemas.microsoft.com/office/drawing/2014/main" id="{ACFC27B9-6234-408E-A259-6419A56AB966}"/>
              </a:ext>
            </a:extLst>
          </p:cNvPr>
          <p:cNvSpPr txBox="1"/>
          <p:nvPr/>
        </p:nvSpPr>
        <p:spPr>
          <a:xfrm>
            <a:off x="5343137" y="6052384"/>
            <a:ext cx="439544" cy="369332"/>
          </a:xfrm>
          <a:prstGeom prst="rect">
            <a:avLst/>
          </a:prstGeom>
          <a:noFill/>
        </p:spPr>
        <p:txBody>
          <a:bodyPr wrap="none" rtlCol="0">
            <a:spAutoFit/>
          </a:bodyPr>
          <a:lstStyle/>
          <a:p>
            <a:r>
              <a:rPr lang="en-US" b="1" dirty="0">
                <a:solidFill>
                  <a:schemeClr val="bg1"/>
                </a:solidFill>
              </a:rPr>
              <a:t>(k)</a:t>
            </a:r>
            <a:endParaRPr lang="en-ID" b="1" dirty="0">
              <a:solidFill>
                <a:schemeClr val="bg1"/>
              </a:solidFill>
            </a:endParaRPr>
          </a:p>
        </p:txBody>
      </p:sp>
      <p:sp>
        <p:nvSpPr>
          <p:cNvPr id="16" name="TextBox 15">
            <a:extLst>
              <a:ext uri="{FF2B5EF4-FFF2-40B4-BE49-F238E27FC236}">
                <a16:creationId xmlns:a16="http://schemas.microsoft.com/office/drawing/2014/main" id="{6DD61400-DBDB-4255-AB25-1129554F832A}"/>
              </a:ext>
            </a:extLst>
          </p:cNvPr>
          <p:cNvSpPr txBox="1"/>
          <p:nvPr/>
        </p:nvSpPr>
        <p:spPr>
          <a:xfrm>
            <a:off x="3317705" y="1944209"/>
            <a:ext cx="445956" cy="369332"/>
          </a:xfrm>
          <a:prstGeom prst="rect">
            <a:avLst/>
          </a:prstGeom>
          <a:noFill/>
        </p:spPr>
        <p:txBody>
          <a:bodyPr wrap="none" rtlCol="0">
            <a:spAutoFit/>
          </a:bodyPr>
          <a:lstStyle/>
          <a:p>
            <a:r>
              <a:rPr lang="en-US" b="1" dirty="0"/>
              <a:t>(2)</a:t>
            </a:r>
            <a:endParaRPr lang="en-ID" b="1" dirty="0"/>
          </a:p>
        </p:txBody>
      </p:sp>
      <p:sp>
        <p:nvSpPr>
          <p:cNvPr id="17" name="TextBox 16">
            <a:extLst>
              <a:ext uri="{FF2B5EF4-FFF2-40B4-BE49-F238E27FC236}">
                <a16:creationId xmlns:a16="http://schemas.microsoft.com/office/drawing/2014/main" id="{E6FBD112-9658-4272-A8D3-C3FB41C6EAF2}"/>
              </a:ext>
            </a:extLst>
          </p:cNvPr>
          <p:cNvSpPr txBox="1"/>
          <p:nvPr/>
        </p:nvSpPr>
        <p:spPr>
          <a:xfrm>
            <a:off x="5333550" y="2632555"/>
            <a:ext cx="445956" cy="369332"/>
          </a:xfrm>
          <a:prstGeom prst="rect">
            <a:avLst/>
          </a:prstGeom>
          <a:noFill/>
        </p:spPr>
        <p:txBody>
          <a:bodyPr wrap="none" rtlCol="0">
            <a:spAutoFit/>
          </a:bodyPr>
          <a:lstStyle/>
          <a:p>
            <a:r>
              <a:rPr lang="en-US" b="1" dirty="0"/>
              <a:t>(4)</a:t>
            </a:r>
            <a:endParaRPr lang="en-ID" b="1" dirty="0"/>
          </a:p>
        </p:txBody>
      </p:sp>
      <p:sp>
        <p:nvSpPr>
          <p:cNvPr id="24" name="TextBox 23">
            <a:extLst>
              <a:ext uri="{FF2B5EF4-FFF2-40B4-BE49-F238E27FC236}">
                <a16:creationId xmlns:a16="http://schemas.microsoft.com/office/drawing/2014/main" id="{1409B7A4-457E-444F-B18E-3AA93F2C20ED}"/>
              </a:ext>
            </a:extLst>
          </p:cNvPr>
          <p:cNvSpPr txBox="1"/>
          <p:nvPr/>
        </p:nvSpPr>
        <p:spPr>
          <a:xfrm>
            <a:off x="5316270" y="5371612"/>
            <a:ext cx="445956" cy="369332"/>
          </a:xfrm>
          <a:prstGeom prst="rect">
            <a:avLst/>
          </a:prstGeom>
          <a:noFill/>
        </p:spPr>
        <p:txBody>
          <a:bodyPr wrap="none" rtlCol="0">
            <a:spAutoFit/>
          </a:bodyPr>
          <a:lstStyle/>
          <a:p>
            <a:r>
              <a:rPr lang="en-US" b="1" dirty="0"/>
              <a:t>(6)</a:t>
            </a:r>
            <a:endParaRPr lang="en-ID" b="1" dirty="0"/>
          </a:p>
        </p:txBody>
      </p:sp>
      <p:sp>
        <p:nvSpPr>
          <p:cNvPr id="25" name="TextBox 24">
            <a:extLst>
              <a:ext uri="{FF2B5EF4-FFF2-40B4-BE49-F238E27FC236}">
                <a16:creationId xmlns:a16="http://schemas.microsoft.com/office/drawing/2014/main" id="{A9714608-E545-463C-8B31-3A0D997EE018}"/>
              </a:ext>
            </a:extLst>
          </p:cNvPr>
          <p:cNvSpPr txBox="1"/>
          <p:nvPr/>
        </p:nvSpPr>
        <p:spPr>
          <a:xfrm>
            <a:off x="4659323" y="4696909"/>
            <a:ext cx="445956" cy="369332"/>
          </a:xfrm>
          <a:prstGeom prst="rect">
            <a:avLst/>
          </a:prstGeom>
          <a:noFill/>
        </p:spPr>
        <p:txBody>
          <a:bodyPr wrap="none" rtlCol="0">
            <a:spAutoFit/>
          </a:bodyPr>
          <a:lstStyle/>
          <a:p>
            <a:r>
              <a:rPr lang="en-US" b="1" dirty="0"/>
              <a:t>(8)</a:t>
            </a:r>
            <a:endParaRPr lang="en-ID" b="1" dirty="0"/>
          </a:p>
        </p:txBody>
      </p:sp>
      <p:sp>
        <p:nvSpPr>
          <p:cNvPr id="26" name="TextBox 25">
            <a:extLst>
              <a:ext uri="{FF2B5EF4-FFF2-40B4-BE49-F238E27FC236}">
                <a16:creationId xmlns:a16="http://schemas.microsoft.com/office/drawing/2014/main" id="{F8B17BB1-A80E-4ECE-BC60-B55BA6166501}"/>
              </a:ext>
            </a:extLst>
          </p:cNvPr>
          <p:cNvSpPr txBox="1"/>
          <p:nvPr/>
        </p:nvSpPr>
        <p:spPr>
          <a:xfrm>
            <a:off x="2627376" y="3335458"/>
            <a:ext cx="445956" cy="369332"/>
          </a:xfrm>
          <a:prstGeom prst="rect">
            <a:avLst/>
          </a:prstGeom>
          <a:noFill/>
        </p:spPr>
        <p:txBody>
          <a:bodyPr wrap="none" rtlCol="0">
            <a:spAutoFit/>
          </a:bodyPr>
          <a:lstStyle/>
          <a:p>
            <a:r>
              <a:rPr lang="en-US" b="1" dirty="0">
                <a:solidFill>
                  <a:schemeClr val="bg1"/>
                </a:solidFill>
              </a:rPr>
              <a:t>(1)</a:t>
            </a:r>
            <a:endParaRPr lang="en-ID" b="1" dirty="0">
              <a:solidFill>
                <a:schemeClr val="bg1"/>
              </a:solidFill>
            </a:endParaRPr>
          </a:p>
        </p:txBody>
      </p:sp>
      <p:sp>
        <p:nvSpPr>
          <p:cNvPr id="27" name="TextBox 26">
            <a:extLst>
              <a:ext uri="{FF2B5EF4-FFF2-40B4-BE49-F238E27FC236}">
                <a16:creationId xmlns:a16="http://schemas.microsoft.com/office/drawing/2014/main" id="{EADBEC40-19AD-40E1-8D34-24DBE56F6C71}"/>
              </a:ext>
            </a:extLst>
          </p:cNvPr>
          <p:cNvSpPr txBox="1"/>
          <p:nvPr/>
        </p:nvSpPr>
        <p:spPr>
          <a:xfrm>
            <a:off x="4659323" y="1264690"/>
            <a:ext cx="445956" cy="369332"/>
          </a:xfrm>
          <a:prstGeom prst="rect">
            <a:avLst/>
          </a:prstGeom>
          <a:noFill/>
        </p:spPr>
        <p:txBody>
          <a:bodyPr wrap="none" rtlCol="0">
            <a:spAutoFit/>
          </a:bodyPr>
          <a:lstStyle/>
          <a:p>
            <a:r>
              <a:rPr lang="en-US" b="1" dirty="0">
                <a:solidFill>
                  <a:schemeClr val="bg1"/>
                </a:solidFill>
              </a:rPr>
              <a:t>(3)</a:t>
            </a:r>
            <a:endParaRPr lang="en-ID" b="1" dirty="0">
              <a:solidFill>
                <a:schemeClr val="bg1"/>
              </a:solidFill>
            </a:endParaRPr>
          </a:p>
        </p:txBody>
      </p:sp>
      <p:sp>
        <p:nvSpPr>
          <p:cNvPr id="28" name="TextBox 27">
            <a:extLst>
              <a:ext uri="{FF2B5EF4-FFF2-40B4-BE49-F238E27FC236}">
                <a16:creationId xmlns:a16="http://schemas.microsoft.com/office/drawing/2014/main" id="{D518F6F8-0A72-4B0D-8986-8CE6892FD349}"/>
              </a:ext>
            </a:extLst>
          </p:cNvPr>
          <p:cNvSpPr txBox="1"/>
          <p:nvPr/>
        </p:nvSpPr>
        <p:spPr>
          <a:xfrm>
            <a:off x="4663087" y="4005233"/>
            <a:ext cx="445956" cy="369332"/>
          </a:xfrm>
          <a:prstGeom prst="rect">
            <a:avLst/>
          </a:prstGeom>
          <a:noFill/>
        </p:spPr>
        <p:txBody>
          <a:bodyPr wrap="none" rtlCol="0">
            <a:spAutoFit/>
          </a:bodyPr>
          <a:lstStyle/>
          <a:p>
            <a:r>
              <a:rPr lang="en-US" b="1" dirty="0">
                <a:solidFill>
                  <a:schemeClr val="bg1"/>
                </a:solidFill>
              </a:rPr>
              <a:t>(5)</a:t>
            </a:r>
            <a:endParaRPr lang="en-ID" b="1" dirty="0">
              <a:solidFill>
                <a:schemeClr val="bg1"/>
              </a:solidFill>
            </a:endParaRPr>
          </a:p>
        </p:txBody>
      </p:sp>
      <p:sp>
        <p:nvSpPr>
          <p:cNvPr id="29" name="TextBox 28">
            <a:extLst>
              <a:ext uri="{FF2B5EF4-FFF2-40B4-BE49-F238E27FC236}">
                <a16:creationId xmlns:a16="http://schemas.microsoft.com/office/drawing/2014/main" id="{453AC845-87AD-4F25-98BF-5B29BB36CC3B}"/>
              </a:ext>
            </a:extLst>
          </p:cNvPr>
          <p:cNvSpPr txBox="1"/>
          <p:nvPr/>
        </p:nvSpPr>
        <p:spPr>
          <a:xfrm>
            <a:off x="3978023" y="6052384"/>
            <a:ext cx="445956" cy="369332"/>
          </a:xfrm>
          <a:prstGeom prst="rect">
            <a:avLst/>
          </a:prstGeom>
          <a:noFill/>
        </p:spPr>
        <p:txBody>
          <a:bodyPr wrap="none" rtlCol="0">
            <a:spAutoFit/>
          </a:bodyPr>
          <a:lstStyle/>
          <a:p>
            <a:r>
              <a:rPr lang="en-US" b="1" dirty="0">
                <a:solidFill>
                  <a:schemeClr val="bg1"/>
                </a:solidFill>
              </a:rPr>
              <a:t>(7)</a:t>
            </a:r>
            <a:endParaRPr lang="en-ID" b="1" dirty="0">
              <a:solidFill>
                <a:schemeClr val="bg1"/>
              </a:solidFill>
            </a:endParaRPr>
          </a:p>
        </p:txBody>
      </p:sp>
      <p:pic>
        <p:nvPicPr>
          <p:cNvPr id="35" name="Picture 34">
            <a:extLst>
              <a:ext uri="{FF2B5EF4-FFF2-40B4-BE49-F238E27FC236}">
                <a16:creationId xmlns:a16="http://schemas.microsoft.com/office/drawing/2014/main" id="{DD1FB6D7-7417-4A9F-996C-5B4D09D8CC25}"/>
              </a:ext>
            </a:extLst>
          </p:cNvPr>
          <p:cNvPicPr>
            <a:picLocks noChangeAspect="1"/>
          </p:cNvPicPr>
          <p:nvPr/>
        </p:nvPicPr>
        <p:blipFill>
          <a:blip r:embed="rId3"/>
          <a:stretch>
            <a:fillRect/>
          </a:stretch>
        </p:blipFill>
        <p:spPr>
          <a:xfrm>
            <a:off x="3176459" y="3883135"/>
            <a:ext cx="675672" cy="673074"/>
          </a:xfrm>
          <a:prstGeom prst="rect">
            <a:avLst/>
          </a:prstGeom>
        </p:spPr>
      </p:pic>
      <p:pic>
        <p:nvPicPr>
          <p:cNvPr id="36" name="Picture 35">
            <a:extLst>
              <a:ext uri="{FF2B5EF4-FFF2-40B4-BE49-F238E27FC236}">
                <a16:creationId xmlns:a16="http://schemas.microsoft.com/office/drawing/2014/main" id="{63CAEEB1-8C13-4192-96A7-3334B2B9E08A}"/>
              </a:ext>
            </a:extLst>
          </p:cNvPr>
          <p:cNvPicPr>
            <a:picLocks noChangeAspect="1"/>
          </p:cNvPicPr>
          <p:nvPr/>
        </p:nvPicPr>
        <p:blipFill>
          <a:blip r:embed="rId3"/>
          <a:stretch>
            <a:fillRect/>
          </a:stretch>
        </p:blipFill>
        <p:spPr>
          <a:xfrm>
            <a:off x="2500787" y="4556209"/>
            <a:ext cx="675672" cy="673074"/>
          </a:xfrm>
          <a:prstGeom prst="rect">
            <a:avLst/>
          </a:prstGeom>
        </p:spPr>
      </p:pic>
      <p:pic>
        <p:nvPicPr>
          <p:cNvPr id="37" name="Picture 36">
            <a:extLst>
              <a:ext uri="{FF2B5EF4-FFF2-40B4-BE49-F238E27FC236}">
                <a16:creationId xmlns:a16="http://schemas.microsoft.com/office/drawing/2014/main" id="{67BEB125-4B92-4CEB-8E5E-59C7216FA90B}"/>
              </a:ext>
            </a:extLst>
          </p:cNvPr>
          <p:cNvPicPr>
            <a:picLocks noChangeAspect="1"/>
          </p:cNvPicPr>
          <p:nvPr/>
        </p:nvPicPr>
        <p:blipFill>
          <a:blip r:embed="rId3"/>
          <a:stretch>
            <a:fillRect/>
          </a:stretch>
        </p:blipFill>
        <p:spPr>
          <a:xfrm>
            <a:off x="2486767" y="5909391"/>
            <a:ext cx="675672" cy="673074"/>
          </a:xfrm>
          <a:prstGeom prst="rect">
            <a:avLst/>
          </a:prstGeom>
        </p:spPr>
      </p:pic>
      <p:sp>
        <p:nvSpPr>
          <p:cNvPr id="31" name="TextBox 30">
            <a:extLst>
              <a:ext uri="{FF2B5EF4-FFF2-40B4-BE49-F238E27FC236}">
                <a16:creationId xmlns:a16="http://schemas.microsoft.com/office/drawing/2014/main" id="{3C938AEC-3812-4F7D-8C0E-B5C8F9C4BC41}"/>
              </a:ext>
            </a:extLst>
          </p:cNvPr>
          <p:cNvSpPr txBox="1"/>
          <p:nvPr/>
        </p:nvSpPr>
        <p:spPr>
          <a:xfrm>
            <a:off x="2512527" y="4712341"/>
            <a:ext cx="671979" cy="369332"/>
          </a:xfrm>
          <a:prstGeom prst="rect">
            <a:avLst/>
          </a:prstGeom>
          <a:noFill/>
        </p:spPr>
        <p:txBody>
          <a:bodyPr wrap="none" rtlCol="0">
            <a:spAutoFit/>
          </a:bodyPr>
          <a:lstStyle/>
          <a:p>
            <a:r>
              <a:rPr lang="en-US" b="1" dirty="0">
                <a:solidFill>
                  <a:schemeClr val="bg1"/>
                </a:solidFill>
              </a:rPr>
              <a:t>(k+2)</a:t>
            </a:r>
            <a:endParaRPr lang="en-ID" b="1" dirty="0">
              <a:solidFill>
                <a:schemeClr val="bg1"/>
              </a:solidFill>
            </a:endParaRPr>
          </a:p>
        </p:txBody>
      </p:sp>
      <p:sp>
        <p:nvSpPr>
          <p:cNvPr id="32" name="TextBox 31">
            <a:extLst>
              <a:ext uri="{FF2B5EF4-FFF2-40B4-BE49-F238E27FC236}">
                <a16:creationId xmlns:a16="http://schemas.microsoft.com/office/drawing/2014/main" id="{08B75A1B-E464-463C-ACBA-96EEC2D6A019}"/>
              </a:ext>
            </a:extLst>
          </p:cNvPr>
          <p:cNvSpPr txBox="1"/>
          <p:nvPr/>
        </p:nvSpPr>
        <p:spPr>
          <a:xfrm>
            <a:off x="3204693" y="4011402"/>
            <a:ext cx="671979" cy="369332"/>
          </a:xfrm>
          <a:prstGeom prst="rect">
            <a:avLst/>
          </a:prstGeom>
          <a:noFill/>
        </p:spPr>
        <p:txBody>
          <a:bodyPr wrap="none" rtlCol="0">
            <a:spAutoFit/>
          </a:bodyPr>
          <a:lstStyle/>
          <a:p>
            <a:r>
              <a:rPr lang="en-US" b="1" dirty="0">
                <a:solidFill>
                  <a:schemeClr val="bg1"/>
                </a:solidFill>
              </a:rPr>
              <a:t>(k+2)</a:t>
            </a:r>
            <a:endParaRPr lang="en-ID" b="1" dirty="0">
              <a:solidFill>
                <a:schemeClr val="bg1"/>
              </a:solidFill>
            </a:endParaRPr>
          </a:p>
        </p:txBody>
      </p:sp>
      <p:sp>
        <p:nvSpPr>
          <p:cNvPr id="33" name="TextBox 32">
            <a:extLst>
              <a:ext uri="{FF2B5EF4-FFF2-40B4-BE49-F238E27FC236}">
                <a16:creationId xmlns:a16="http://schemas.microsoft.com/office/drawing/2014/main" id="{0EFC2AEC-DB9D-44DD-A003-B4181D7BB50A}"/>
              </a:ext>
            </a:extLst>
          </p:cNvPr>
          <p:cNvSpPr txBox="1"/>
          <p:nvPr/>
        </p:nvSpPr>
        <p:spPr>
          <a:xfrm>
            <a:off x="2512528" y="6084922"/>
            <a:ext cx="671979" cy="369332"/>
          </a:xfrm>
          <a:prstGeom prst="rect">
            <a:avLst/>
          </a:prstGeom>
          <a:noFill/>
        </p:spPr>
        <p:txBody>
          <a:bodyPr wrap="none" rtlCol="0">
            <a:spAutoFit/>
          </a:bodyPr>
          <a:lstStyle/>
          <a:p>
            <a:r>
              <a:rPr lang="en-US" b="1" dirty="0">
                <a:solidFill>
                  <a:schemeClr val="bg1"/>
                </a:solidFill>
              </a:rPr>
              <a:t>(k+2)</a:t>
            </a:r>
            <a:endParaRPr lang="en-ID" b="1" dirty="0">
              <a:solidFill>
                <a:schemeClr val="bg1"/>
              </a:solidFill>
            </a:endParaRPr>
          </a:p>
        </p:txBody>
      </p:sp>
      <p:pic>
        <p:nvPicPr>
          <p:cNvPr id="40" name="Content Placeholder 5">
            <a:extLst>
              <a:ext uri="{FF2B5EF4-FFF2-40B4-BE49-F238E27FC236}">
                <a16:creationId xmlns:a16="http://schemas.microsoft.com/office/drawing/2014/main" id="{4372C739-12CF-402F-B78E-7F703194E6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41" name="TextBox 40">
            <a:extLst>
              <a:ext uri="{FF2B5EF4-FFF2-40B4-BE49-F238E27FC236}">
                <a16:creationId xmlns:a16="http://schemas.microsoft.com/office/drawing/2014/main" id="{B366467A-1D31-4D47-988F-29B039711481}"/>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479794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fade">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circle(in)">
                                      <p:cBhvr>
                                        <p:cTn id="62" dur="1000"/>
                                        <p:tgtEl>
                                          <p:spTgt spid="32"/>
                                        </p:tgtEl>
                                      </p:cBhvr>
                                    </p:animEffect>
                                  </p:childTnLst>
                                </p:cTn>
                              </p:par>
                              <p:par>
                                <p:cTn id="63" presetID="42" presetClass="path" presetSubtype="0" accel="50000" decel="50000" fill="hold" nodeType="withEffect">
                                  <p:stCondLst>
                                    <p:cond delay="0"/>
                                  </p:stCondLst>
                                  <p:childTnLst>
                                    <p:animMotion origin="layout" path="M 2.82051E-6 -2.59259E-6 L -0.13814 -0.09815 " pathEditMode="relative" rAng="0" ptsTypes="AA">
                                      <p:cBhvr>
                                        <p:cTn id="64" dur="1000" fill="hold"/>
                                        <p:tgtEl>
                                          <p:spTgt spid="13"/>
                                        </p:tgtEl>
                                        <p:attrNameLst>
                                          <p:attrName>ppt_x</p:attrName>
                                          <p:attrName>ppt_y</p:attrName>
                                        </p:attrNameLst>
                                      </p:cBhvr>
                                      <p:rCtr x="-6907" y="-4907"/>
                                    </p:animMotion>
                                  </p:childTnLst>
                                </p:cTn>
                              </p:par>
                              <p:par>
                                <p:cTn id="65" presetID="6" presetClass="entr" presetSubtype="16"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circle(in)">
                                      <p:cBhvr>
                                        <p:cTn id="67" dur="1000"/>
                                        <p:tgtEl>
                                          <p:spTgt spid="35"/>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circle(in)">
                                      <p:cBhvr>
                                        <p:cTn id="70" dur="1000"/>
                                        <p:tgtEl>
                                          <p:spTgt spid="31"/>
                                        </p:tgtEl>
                                      </p:cBhvr>
                                    </p:animEffect>
                                  </p:childTnLst>
                                </p:cTn>
                              </p:par>
                              <p:par>
                                <p:cTn id="71" presetID="6" presetClass="entr" presetSubtype="16"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circle(in)">
                                      <p:cBhvr>
                                        <p:cTn id="73" dur="1000"/>
                                        <p:tgtEl>
                                          <p:spTgt spid="36"/>
                                        </p:tgtEl>
                                      </p:cBhvr>
                                    </p:animEffect>
                                  </p:childTnLst>
                                </p:cTn>
                              </p:par>
                              <p:par>
                                <p:cTn id="74" presetID="6" presetClass="entr" presetSubtype="16"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circle(in)">
                                      <p:cBhvr>
                                        <p:cTn id="76" dur="1000"/>
                                        <p:tgtEl>
                                          <p:spTgt spid="37"/>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circle(in)">
                                      <p:cBhvr>
                                        <p:cTn id="79" dur="1000"/>
                                        <p:tgtEl>
                                          <p:spTgt spid="33"/>
                                        </p:tgtEl>
                                      </p:cBhvr>
                                    </p:animEffect>
                                  </p:childTnLst>
                                </p:cTn>
                              </p:par>
                              <p:par>
                                <p:cTn id="80" presetID="10" presetClass="entr" presetSubtype="0" fill="hold" nodeType="withEffect">
                                  <p:stCondLst>
                                    <p:cond delay="0"/>
                                  </p:stCondLst>
                                  <p:childTnLst>
                                    <p:set>
                                      <p:cBhvr>
                                        <p:cTn id="81" dur="1" fill="hold">
                                          <p:stCondLst>
                                            <p:cond delay="0"/>
                                          </p:stCondLst>
                                        </p:cTn>
                                        <p:tgtEl>
                                          <p:spTgt spid="9">
                                            <p:txEl>
                                              <p:pRg st="1" end="1"/>
                                            </p:txEl>
                                          </p:spTgt>
                                        </p:tgtEl>
                                        <p:attrNameLst>
                                          <p:attrName>style.visibility</p:attrName>
                                        </p:attrNameLst>
                                      </p:cBhvr>
                                      <p:to>
                                        <p:strVal val="visible"/>
                                      </p:to>
                                    </p:set>
                                    <p:animEffect transition="in" filter="fade">
                                      <p:cBhvr>
                                        <p:cTn id="8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P spid="16" grpId="0"/>
      <p:bldP spid="17" grpId="0"/>
      <p:bldP spid="24" grpId="0"/>
      <p:bldP spid="25" grpId="0"/>
      <p:bldP spid="26" grpId="0"/>
      <p:bldP spid="27" grpId="0"/>
      <p:bldP spid="28" grpId="0"/>
      <p:bldP spid="29" grpId="0"/>
      <p:bldP spid="31" grpId="0"/>
      <p:bldP spid="32" grpId="0"/>
      <p:bldP spid="33"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10860-1B78-4C96-97B5-1E89630FBE79}"/>
              </a:ext>
            </a:extLst>
          </p:cNvPr>
          <p:cNvPicPr>
            <a:picLocks noChangeAspect="1"/>
          </p:cNvPicPr>
          <p:nvPr/>
        </p:nvPicPr>
        <p:blipFill>
          <a:blip r:embed="rId2"/>
          <a:stretch>
            <a:fillRect/>
          </a:stretch>
        </p:blipFill>
        <p:spPr>
          <a:xfrm>
            <a:off x="392558" y="1130956"/>
            <a:ext cx="5504359" cy="5504359"/>
          </a:xfrm>
          <a:prstGeom prst="rect">
            <a:avLst/>
          </a:prstGeom>
        </p:spPr>
      </p:pic>
      <p:pic>
        <p:nvPicPr>
          <p:cNvPr id="24" name="Picture 23">
            <a:extLst>
              <a:ext uri="{FF2B5EF4-FFF2-40B4-BE49-F238E27FC236}">
                <a16:creationId xmlns:a16="http://schemas.microsoft.com/office/drawing/2014/main" id="{1474569E-6352-4F94-8F96-06225E335AD8}"/>
              </a:ext>
            </a:extLst>
          </p:cNvPr>
          <p:cNvPicPr>
            <a:picLocks noChangeAspect="1"/>
          </p:cNvPicPr>
          <p:nvPr/>
        </p:nvPicPr>
        <p:blipFill>
          <a:blip r:embed="rId3"/>
          <a:stretch>
            <a:fillRect/>
          </a:stretch>
        </p:blipFill>
        <p:spPr>
          <a:xfrm>
            <a:off x="1101895" y="5236273"/>
            <a:ext cx="675672" cy="673074"/>
          </a:xfrm>
          <a:prstGeom prst="rect">
            <a:avLst/>
          </a:prstGeom>
        </p:spPr>
      </p:pic>
      <p:pic>
        <p:nvPicPr>
          <p:cNvPr id="25" name="Picture 24">
            <a:extLst>
              <a:ext uri="{FF2B5EF4-FFF2-40B4-BE49-F238E27FC236}">
                <a16:creationId xmlns:a16="http://schemas.microsoft.com/office/drawing/2014/main" id="{0636B0B8-47D3-4A77-B711-00A6EB52D1F8}"/>
              </a:ext>
            </a:extLst>
          </p:cNvPr>
          <p:cNvPicPr>
            <a:picLocks noChangeAspect="1"/>
          </p:cNvPicPr>
          <p:nvPr/>
        </p:nvPicPr>
        <p:blipFill>
          <a:blip r:embed="rId3"/>
          <a:stretch>
            <a:fillRect/>
          </a:stretch>
        </p:blipFill>
        <p:spPr>
          <a:xfrm>
            <a:off x="1777567" y="4561396"/>
            <a:ext cx="675672" cy="673074"/>
          </a:xfrm>
          <a:prstGeom prst="rect">
            <a:avLst/>
          </a:prstGeom>
        </p:spPr>
      </p:pic>
      <p:sp>
        <p:nvSpPr>
          <p:cNvPr id="18" name="TextBox 17">
            <a:extLst>
              <a:ext uri="{FF2B5EF4-FFF2-40B4-BE49-F238E27FC236}">
                <a16:creationId xmlns:a16="http://schemas.microsoft.com/office/drawing/2014/main" id="{E3AA2405-4EF0-45F0-82B9-E48E865B112B}"/>
              </a:ext>
            </a:extLst>
          </p:cNvPr>
          <p:cNvSpPr txBox="1"/>
          <p:nvPr/>
        </p:nvSpPr>
        <p:spPr>
          <a:xfrm>
            <a:off x="1779339" y="4701052"/>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sp>
        <p:nvSpPr>
          <p:cNvPr id="11" name="TextBox 10">
            <a:extLst>
              <a:ext uri="{FF2B5EF4-FFF2-40B4-BE49-F238E27FC236}">
                <a16:creationId xmlns:a16="http://schemas.microsoft.com/office/drawing/2014/main" id="{18797670-C084-409D-BB0E-3DE735BDA682}"/>
              </a:ext>
            </a:extLst>
          </p:cNvPr>
          <p:cNvSpPr txBox="1"/>
          <p:nvPr/>
        </p:nvSpPr>
        <p:spPr>
          <a:xfrm>
            <a:off x="1105588" y="5357712"/>
            <a:ext cx="671979" cy="369332"/>
          </a:xfrm>
          <a:prstGeom prst="rect">
            <a:avLst/>
          </a:prstGeom>
          <a:noFill/>
        </p:spPr>
        <p:txBody>
          <a:bodyPr wrap="none" rtlCol="0">
            <a:spAutoFit/>
          </a:bodyPr>
          <a:lstStyle/>
          <a:p>
            <a:r>
              <a:rPr lang="en-US" b="1" dirty="0">
                <a:solidFill>
                  <a:schemeClr val="bg1"/>
                </a:solidFill>
              </a:rPr>
              <a:t>(k+1)</a:t>
            </a:r>
            <a:endParaRPr lang="en-ID" b="1" dirty="0">
              <a:solidFill>
                <a:schemeClr val="bg1"/>
              </a:solidFill>
            </a:endParaRPr>
          </a:p>
        </p:txBody>
      </p:sp>
      <p:sp>
        <p:nvSpPr>
          <p:cNvPr id="8" name="TextBox 7">
            <a:extLst>
              <a:ext uri="{FF2B5EF4-FFF2-40B4-BE49-F238E27FC236}">
                <a16:creationId xmlns:a16="http://schemas.microsoft.com/office/drawing/2014/main" id="{20FAB81C-4BB9-4FD6-82ED-B5A54260B091}"/>
              </a:ext>
            </a:extLst>
          </p:cNvPr>
          <p:cNvSpPr txBox="1"/>
          <p:nvPr/>
        </p:nvSpPr>
        <p:spPr>
          <a:xfrm>
            <a:off x="6024880" y="1130956"/>
            <a:ext cx="3545840"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8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quay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endParaRPr lang="en-ID" dirty="0"/>
          </a:p>
        </p:txBody>
      </p:sp>
      <p:pic>
        <p:nvPicPr>
          <p:cNvPr id="7" name="Picture 6">
            <a:extLst>
              <a:ext uri="{FF2B5EF4-FFF2-40B4-BE49-F238E27FC236}">
                <a16:creationId xmlns:a16="http://schemas.microsoft.com/office/drawing/2014/main" id="{A3AEC4BA-A27C-4D8C-B4BD-DE4987B57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3639" y="5917851"/>
            <a:ext cx="673074" cy="673074"/>
          </a:xfrm>
          <a:prstGeom prst="rect">
            <a:avLst/>
          </a:prstGeom>
        </p:spPr>
      </p:pic>
      <p:sp>
        <p:nvSpPr>
          <p:cNvPr id="10" name="TextBox 9">
            <a:extLst>
              <a:ext uri="{FF2B5EF4-FFF2-40B4-BE49-F238E27FC236}">
                <a16:creationId xmlns:a16="http://schemas.microsoft.com/office/drawing/2014/main" id="{68005F18-19CD-467F-A04B-33DE1A7A3755}"/>
              </a:ext>
            </a:extLst>
          </p:cNvPr>
          <p:cNvSpPr txBox="1"/>
          <p:nvPr/>
        </p:nvSpPr>
        <p:spPr>
          <a:xfrm>
            <a:off x="2579281" y="6057149"/>
            <a:ext cx="439544" cy="369332"/>
          </a:xfrm>
          <a:prstGeom prst="rect">
            <a:avLst/>
          </a:prstGeom>
          <a:noFill/>
        </p:spPr>
        <p:txBody>
          <a:bodyPr wrap="none" rtlCol="0">
            <a:spAutoFit/>
          </a:bodyPr>
          <a:lstStyle/>
          <a:p>
            <a:r>
              <a:rPr lang="en-US" b="1" dirty="0">
                <a:solidFill>
                  <a:schemeClr val="bg1"/>
                </a:solidFill>
              </a:rPr>
              <a:t>(k)</a:t>
            </a:r>
            <a:endParaRPr lang="en-ID" b="1" dirty="0">
              <a:solidFill>
                <a:schemeClr val="bg1"/>
              </a:solidFill>
            </a:endParaRPr>
          </a:p>
        </p:txBody>
      </p:sp>
      <p:sp>
        <p:nvSpPr>
          <p:cNvPr id="12" name="TextBox 11">
            <a:extLst>
              <a:ext uri="{FF2B5EF4-FFF2-40B4-BE49-F238E27FC236}">
                <a16:creationId xmlns:a16="http://schemas.microsoft.com/office/drawing/2014/main" id="{94B99EA7-F2DA-4721-A8E1-55D57FFFF6A6}"/>
              </a:ext>
            </a:extLst>
          </p:cNvPr>
          <p:cNvSpPr txBox="1"/>
          <p:nvPr/>
        </p:nvSpPr>
        <p:spPr>
          <a:xfrm>
            <a:off x="519661" y="4059673"/>
            <a:ext cx="348172" cy="369332"/>
          </a:xfrm>
          <a:prstGeom prst="rect">
            <a:avLst/>
          </a:prstGeom>
          <a:noFill/>
        </p:spPr>
        <p:txBody>
          <a:bodyPr wrap="none" rtlCol="0">
            <a:spAutoFit/>
          </a:bodyPr>
          <a:lstStyle/>
          <a:p>
            <a:r>
              <a:rPr lang="en-US" b="1" dirty="0">
                <a:solidFill>
                  <a:schemeClr val="bg1"/>
                </a:solidFill>
              </a:rPr>
              <a:t>…</a:t>
            </a:r>
            <a:endParaRPr lang="en-ID" b="1" dirty="0">
              <a:solidFill>
                <a:schemeClr val="bg1"/>
              </a:solidFill>
            </a:endParaRPr>
          </a:p>
        </p:txBody>
      </p:sp>
      <p:sp>
        <p:nvSpPr>
          <p:cNvPr id="13" name="TextBox 12">
            <a:extLst>
              <a:ext uri="{FF2B5EF4-FFF2-40B4-BE49-F238E27FC236}">
                <a16:creationId xmlns:a16="http://schemas.microsoft.com/office/drawing/2014/main" id="{1BB1A243-C340-41AD-812E-74501CB1B538}"/>
              </a:ext>
            </a:extLst>
          </p:cNvPr>
          <p:cNvSpPr txBox="1"/>
          <p:nvPr/>
        </p:nvSpPr>
        <p:spPr>
          <a:xfrm>
            <a:off x="1221805" y="4716621"/>
            <a:ext cx="348172" cy="369332"/>
          </a:xfrm>
          <a:prstGeom prst="rect">
            <a:avLst/>
          </a:prstGeom>
          <a:noFill/>
        </p:spPr>
        <p:txBody>
          <a:bodyPr wrap="none" rtlCol="0">
            <a:spAutoFit/>
          </a:bodyPr>
          <a:lstStyle/>
          <a:p>
            <a:r>
              <a:rPr lang="en-US" b="1" dirty="0">
                <a:solidFill>
                  <a:schemeClr val="bg1"/>
                </a:solidFill>
              </a:rPr>
              <a:t>…</a:t>
            </a:r>
            <a:endParaRPr lang="en-ID" b="1" dirty="0">
              <a:solidFill>
                <a:schemeClr val="bg1"/>
              </a:solidFill>
            </a:endParaRPr>
          </a:p>
        </p:txBody>
      </p:sp>
      <p:sp>
        <p:nvSpPr>
          <p:cNvPr id="16" name="TextBox 15">
            <a:extLst>
              <a:ext uri="{FF2B5EF4-FFF2-40B4-BE49-F238E27FC236}">
                <a16:creationId xmlns:a16="http://schemas.microsoft.com/office/drawing/2014/main" id="{67CE20EB-0D33-4017-B25D-1FDB9305B2CA}"/>
              </a:ext>
            </a:extLst>
          </p:cNvPr>
          <p:cNvSpPr txBox="1"/>
          <p:nvPr/>
        </p:nvSpPr>
        <p:spPr>
          <a:xfrm>
            <a:off x="1892977" y="4062251"/>
            <a:ext cx="348172" cy="369332"/>
          </a:xfrm>
          <a:prstGeom prst="rect">
            <a:avLst/>
          </a:prstGeom>
          <a:noFill/>
        </p:spPr>
        <p:txBody>
          <a:bodyPr wrap="none" rtlCol="0">
            <a:spAutoFit/>
          </a:bodyPr>
          <a:lstStyle/>
          <a:p>
            <a:r>
              <a:rPr lang="en-US" b="1" dirty="0">
                <a:solidFill>
                  <a:schemeClr val="bg1"/>
                </a:solidFill>
              </a:rPr>
              <a:t>…</a:t>
            </a:r>
            <a:endParaRPr lang="en-ID" b="1" dirty="0">
              <a:solidFill>
                <a:schemeClr val="bg1"/>
              </a:solidFill>
            </a:endParaRPr>
          </a:p>
        </p:txBody>
      </p:sp>
      <p:sp>
        <p:nvSpPr>
          <p:cNvPr id="26" name="Multiplication Sign 25">
            <a:extLst>
              <a:ext uri="{FF2B5EF4-FFF2-40B4-BE49-F238E27FC236}">
                <a16:creationId xmlns:a16="http://schemas.microsoft.com/office/drawing/2014/main" id="{E1212CF6-28E4-4624-B469-7579588CC430}"/>
              </a:ext>
            </a:extLst>
          </p:cNvPr>
          <p:cNvSpPr/>
          <p:nvPr/>
        </p:nvSpPr>
        <p:spPr>
          <a:xfrm>
            <a:off x="431321" y="3892415"/>
            <a:ext cx="643581" cy="643581"/>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Multiplication Sign 26">
            <a:extLst>
              <a:ext uri="{FF2B5EF4-FFF2-40B4-BE49-F238E27FC236}">
                <a16:creationId xmlns:a16="http://schemas.microsoft.com/office/drawing/2014/main" id="{B4FE55C6-40BA-4AAA-88B4-EBC117B6414A}"/>
              </a:ext>
            </a:extLst>
          </p:cNvPr>
          <p:cNvSpPr/>
          <p:nvPr/>
        </p:nvSpPr>
        <p:spPr>
          <a:xfrm>
            <a:off x="1793537" y="3892415"/>
            <a:ext cx="643581" cy="643581"/>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D4F3FFB1-CC53-4777-B5BE-BAC2AEAC1F28}"/>
              </a:ext>
            </a:extLst>
          </p:cNvPr>
          <p:cNvSpPr txBox="1"/>
          <p:nvPr/>
        </p:nvSpPr>
        <p:spPr>
          <a:xfrm>
            <a:off x="2579281" y="4716621"/>
            <a:ext cx="348172" cy="369332"/>
          </a:xfrm>
          <a:prstGeom prst="rect">
            <a:avLst/>
          </a:prstGeom>
          <a:noFill/>
        </p:spPr>
        <p:txBody>
          <a:bodyPr wrap="none" rtlCol="0">
            <a:spAutoFit/>
          </a:bodyPr>
          <a:lstStyle/>
          <a:p>
            <a:r>
              <a:rPr lang="en-US" b="1" dirty="0">
                <a:solidFill>
                  <a:schemeClr val="bg1"/>
                </a:solidFill>
              </a:rPr>
              <a:t>…</a:t>
            </a:r>
            <a:endParaRPr lang="en-ID" b="1" dirty="0">
              <a:solidFill>
                <a:schemeClr val="bg1"/>
              </a:solidFill>
            </a:endParaRPr>
          </a:p>
        </p:txBody>
      </p:sp>
      <p:sp>
        <p:nvSpPr>
          <p:cNvPr id="28" name="Multiplication Sign 27">
            <a:extLst>
              <a:ext uri="{FF2B5EF4-FFF2-40B4-BE49-F238E27FC236}">
                <a16:creationId xmlns:a16="http://schemas.microsoft.com/office/drawing/2014/main" id="{AACADC4A-3F26-4317-AED4-295AEC8A145E}"/>
              </a:ext>
            </a:extLst>
          </p:cNvPr>
          <p:cNvSpPr/>
          <p:nvPr/>
        </p:nvSpPr>
        <p:spPr>
          <a:xfrm>
            <a:off x="2448285" y="4565019"/>
            <a:ext cx="643581" cy="643581"/>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Content Placeholder 5">
            <a:extLst>
              <a:ext uri="{FF2B5EF4-FFF2-40B4-BE49-F238E27FC236}">
                <a16:creationId xmlns:a16="http://schemas.microsoft.com/office/drawing/2014/main" id="{FE3D0029-7135-4343-98F9-4BB1B3F578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22" name="TextBox 21">
            <a:extLst>
              <a:ext uri="{FF2B5EF4-FFF2-40B4-BE49-F238E27FC236}">
                <a16:creationId xmlns:a16="http://schemas.microsoft.com/office/drawing/2014/main" id="{170A9D44-64DF-4853-8D3A-76672D178281}"/>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99250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Effect transition="in" filter="fade">
                                      <p:cBhvr>
                                        <p:cTn id="50" dur="500"/>
                                        <p:tgtEl>
                                          <p:spTgt spid="8">
                                            <p:txEl>
                                              <p:pRg st="0" end="0"/>
                                            </p:txEl>
                                          </p:spTgt>
                                        </p:tgtEl>
                                      </p:cBhvr>
                                    </p:animEffect>
                                  </p:childTnLst>
                                </p:cTn>
                              </p:par>
                            </p:childTnLst>
                          </p:cTn>
                        </p:par>
                        <p:par>
                          <p:cTn id="51" fill="hold">
                            <p:stCondLst>
                              <p:cond delay="500"/>
                            </p:stCondLst>
                            <p:childTnLst>
                              <p:par>
                                <p:cTn id="52" presetID="42" presetClass="path" presetSubtype="0" accel="50000" decel="50000" fill="hold" nodeType="afterEffect">
                                  <p:stCondLst>
                                    <p:cond delay="0"/>
                                  </p:stCondLst>
                                  <p:childTnLst>
                                    <p:animMotion origin="layout" path="M -7.69231E-7 2.96296E-6 L -0.13718 -0.09815 " pathEditMode="relative" rAng="0" ptsTypes="AA">
                                      <p:cBhvr>
                                        <p:cTn id="53" dur="1000" fill="hold"/>
                                        <p:tgtEl>
                                          <p:spTgt spid="7"/>
                                        </p:tgtEl>
                                        <p:attrNameLst>
                                          <p:attrName>ppt_x</p:attrName>
                                          <p:attrName>ppt_y</p:attrName>
                                        </p:attrNameLst>
                                      </p:cBhvr>
                                      <p:rCtr x="-6859" y="-4907"/>
                                    </p:animMotion>
                                  </p:childTnLst>
                                </p:cTn>
                              </p:par>
                            </p:childTnLst>
                          </p:cTn>
                        </p:par>
                        <p:par>
                          <p:cTn id="54" fill="hold">
                            <p:stCondLst>
                              <p:cond delay="1500"/>
                            </p:stCondLst>
                            <p:childTnLst>
                              <p:par>
                                <p:cTn id="55" presetID="14" presetClass="entr" presetSubtype="1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randombar(horizontal)">
                                      <p:cBhvr>
                                        <p:cTn id="60" dur="500"/>
                                        <p:tgtEl>
                                          <p:spTgt spid="2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randombar(horizontal)">
                                      <p:cBhvr>
                                        <p:cTn id="63" dur="500"/>
                                        <p:tgtEl>
                                          <p:spTgt spid="26"/>
                                        </p:tgtEl>
                                      </p:cBhvr>
                                    </p:animEffect>
                                  </p:childTnLst>
                                </p:cTn>
                              </p:par>
                              <p:par>
                                <p:cTn id="64" presetID="10" presetClass="entr" presetSubtype="0" fill="hold" nodeType="withEffect">
                                  <p:stCondLst>
                                    <p:cond delay="0"/>
                                  </p:stCondLst>
                                  <p:childTnLst>
                                    <p:set>
                                      <p:cBhvr>
                                        <p:cTn id="65" dur="1" fill="hold">
                                          <p:stCondLst>
                                            <p:cond delay="0"/>
                                          </p:stCondLst>
                                        </p:cTn>
                                        <p:tgtEl>
                                          <p:spTgt spid="8">
                                            <p:txEl>
                                              <p:pRg st="1" end="1"/>
                                            </p:txEl>
                                          </p:spTgt>
                                        </p:tgtEl>
                                        <p:attrNameLst>
                                          <p:attrName>style.visibility</p:attrName>
                                        </p:attrNameLst>
                                      </p:cBhvr>
                                      <p:to>
                                        <p:strVal val="visible"/>
                                      </p:to>
                                    </p:set>
                                    <p:animEffect transition="in" filter="fade">
                                      <p:cBhvr>
                                        <p:cTn id="66" dur="500"/>
                                        <p:tgtEl>
                                          <p:spTgt spid="8">
                                            <p:txEl>
                                              <p:pRg st="1" end="1"/>
                                            </p:txEl>
                                          </p:spTgt>
                                        </p:tgtEl>
                                      </p:cBhvr>
                                    </p:animEffect>
                                  </p:childTnLst>
                                </p:cTn>
                              </p:par>
                            </p:childTnLst>
                          </p:cTn>
                        </p:par>
                        <p:par>
                          <p:cTn id="67" fill="hold">
                            <p:stCondLst>
                              <p:cond delay="2000"/>
                            </p:stCondLst>
                            <p:childTnLst>
                              <p:par>
                                <p:cTn id="68" presetID="42" presetClass="path" presetSubtype="0" accel="50000" decel="50000" fill="hold" nodeType="afterEffect">
                                  <p:stCondLst>
                                    <p:cond delay="0"/>
                                  </p:stCondLst>
                                  <p:childTnLst>
                                    <p:animMotion origin="layout" path="M -0.13718 -0.09815 L -1.28205E-6 2.96296E-6 " pathEditMode="relative" rAng="0" ptsTypes="AA">
                                      <p:cBhvr>
                                        <p:cTn id="69" dur="1000" fill="hold"/>
                                        <p:tgtEl>
                                          <p:spTgt spid="7"/>
                                        </p:tgtEl>
                                        <p:attrNameLst>
                                          <p:attrName>ppt_x</p:attrName>
                                          <p:attrName>ppt_y</p:attrName>
                                        </p:attrNameLst>
                                      </p:cBhvr>
                                      <p:rCtr x="6875" y="4907"/>
                                    </p:animMotion>
                                  </p:childTnLst>
                                </p:cTn>
                              </p:par>
                            </p:childTnLst>
                          </p:cTn>
                        </p:par>
                        <p:par>
                          <p:cTn id="70" fill="hold">
                            <p:stCondLst>
                              <p:cond delay="3000"/>
                            </p:stCondLst>
                            <p:childTnLst>
                              <p:par>
                                <p:cTn id="71" presetID="42" presetClass="path" presetSubtype="0" accel="50000" decel="50000" fill="hold" nodeType="afterEffect">
                                  <p:stCondLst>
                                    <p:cond delay="0"/>
                                  </p:stCondLst>
                                  <p:childTnLst>
                                    <p:animMotion origin="layout" path="M 1.73472E-18 7.40741E-7 L -0.06827 -0.1963 " pathEditMode="relative" rAng="0" ptsTypes="AA">
                                      <p:cBhvr>
                                        <p:cTn id="72" dur="1000" fill="hold"/>
                                        <p:tgtEl>
                                          <p:spTgt spid="7"/>
                                        </p:tgtEl>
                                        <p:attrNameLst>
                                          <p:attrName>ppt_x</p:attrName>
                                          <p:attrName>ppt_y</p:attrName>
                                        </p:attrNameLst>
                                      </p:cBhvr>
                                      <p:rCtr x="-3397"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0" grpId="0"/>
      <p:bldP spid="12" grpId="0"/>
      <p:bldP spid="13" grpId="0"/>
      <p:bldP spid="16" grpId="0"/>
      <p:bldP spid="26" grpId="0" animBg="1"/>
      <p:bldP spid="27" grpId="0" animBg="1"/>
      <p:bldP spid="17" grpId="0"/>
      <p:bldP spid="28"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3D9D331-3FF7-4904-806B-95977FC56C3F}"/>
              </a:ext>
            </a:extLst>
          </p:cNvPr>
          <p:cNvGraphicFramePr>
            <a:graphicFrameLocks noGrp="1"/>
          </p:cNvGraphicFramePr>
          <p:nvPr>
            <p:extLst>
              <p:ext uri="{D42A27DB-BD31-4B8C-83A1-F6EECF244321}">
                <p14:modId xmlns:p14="http://schemas.microsoft.com/office/powerpoint/2010/main" val="3324613287"/>
              </p:ext>
            </p:extLst>
          </p:nvPr>
        </p:nvGraphicFramePr>
        <p:xfrm>
          <a:off x="437318" y="1130956"/>
          <a:ext cx="5414840" cy="5429640"/>
        </p:xfrm>
        <a:graphic>
          <a:graphicData uri="http://schemas.openxmlformats.org/drawingml/2006/table">
            <a:tbl>
              <a:tblPr firstRow="1" bandRow="1">
                <a:tableStyleId>{2D5ABB26-0587-4C30-8999-92F81FD0307C}</a:tableStyleId>
              </a:tblPr>
              <a:tblGrid>
                <a:gridCol w="676855">
                  <a:extLst>
                    <a:ext uri="{9D8B030D-6E8A-4147-A177-3AD203B41FA5}">
                      <a16:colId xmlns:a16="http://schemas.microsoft.com/office/drawing/2014/main" val="3145461894"/>
                    </a:ext>
                  </a:extLst>
                </a:gridCol>
                <a:gridCol w="676855">
                  <a:extLst>
                    <a:ext uri="{9D8B030D-6E8A-4147-A177-3AD203B41FA5}">
                      <a16:colId xmlns:a16="http://schemas.microsoft.com/office/drawing/2014/main" val="1779521591"/>
                    </a:ext>
                  </a:extLst>
                </a:gridCol>
                <a:gridCol w="676855">
                  <a:extLst>
                    <a:ext uri="{9D8B030D-6E8A-4147-A177-3AD203B41FA5}">
                      <a16:colId xmlns:a16="http://schemas.microsoft.com/office/drawing/2014/main" val="2286288633"/>
                    </a:ext>
                  </a:extLst>
                </a:gridCol>
                <a:gridCol w="676855">
                  <a:extLst>
                    <a:ext uri="{9D8B030D-6E8A-4147-A177-3AD203B41FA5}">
                      <a16:colId xmlns:a16="http://schemas.microsoft.com/office/drawing/2014/main" val="410445622"/>
                    </a:ext>
                  </a:extLst>
                </a:gridCol>
                <a:gridCol w="676855">
                  <a:extLst>
                    <a:ext uri="{9D8B030D-6E8A-4147-A177-3AD203B41FA5}">
                      <a16:colId xmlns:a16="http://schemas.microsoft.com/office/drawing/2014/main" val="2129388897"/>
                    </a:ext>
                  </a:extLst>
                </a:gridCol>
                <a:gridCol w="676855">
                  <a:extLst>
                    <a:ext uri="{9D8B030D-6E8A-4147-A177-3AD203B41FA5}">
                      <a16:colId xmlns:a16="http://schemas.microsoft.com/office/drawing/2014/main" val="1364684086"/>
                    </a:ext>
                  </a:extLst>
                </a:gridCol>
                <a:gridCol w="676855">
                  <a:extLst>
                    <a:ext uri="{9D8B030D-6E8A-4147-A177-3AD203B41FA5}">
                      <a16:colId xmlns:a16="http://schemas.microsoft.com/office/drawing/2014/main" val="3664035914"/>
                    </a:ext>
                  </a:extLst>
                </a:gridCol>
                <a:gridCol w="676855">
                  <a:extLst>
                    <a:ext uri="{9D8B030D-6E8A-4147-A177-3AD203B41FA5}">
                      <a16:colId xmlns:a16="http://schemas.microsoft.com/office/drawing/2014/main" val="3391249534"/>
                    </a:ext>
                  </a:extLst>
                </a:gridCol>
              </a:tblGrid>
              <a:tr h="678705">
                <a:tc>
                  <a:txBody>
                    <a:bodyPr/>
                    <a:lstStyle/>
                    <a:p>
                      <a:pPr algn="ctr"/>
                      <a:r>
                        <a:rPr lang="en-US" dirty="0">
                          <a:solidFill>
                            <a:schemeClr val="bg1"/>
                          </a:solidFill>
                        </a:rPr>
                        <a:t>…</a:t>
                      </a:r>
                      <a:endParaRPr lang="en-ID" dirty="0">
                        <a:solidFill>
                          <a:schemeClr val="bg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dirty="0"/>
                        <a:t>…</a:t>
                      </a:r>
                      <a:endParaRPr lang="en-ID"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a:solidFill>
                            <a:schemeClr val="bg1"/>
                          </a:solidFill>
                        </a:rPr>
                        <a:t>…</a:t>
                      </a:r>
                      <a:endParaRPr lang="en-ID" dirty="0">
                        <a:solidFill>
                          <a:schemeClr val="bg1"/>
                        </a:solidFill>
                      </a:endParaRPr>
                    </a:p>
                  </a:txBody>
                  <a:tcPr anchor="ct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dirty="0"/>
                        <a:t>…</a:t>
                      </a:r>
                      <a:endParaRPr lang="en-ID" dirty="0"/>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a:t>
                      </a:r>
                      <a:endParaRPr lang="en-ID" dirty="0">
                        <a:solidFill>
                          <a:schemeClr val="bg1"/>
                        </a:solidFill>
                      </a:endParaRPr>
                    </a:p>
                  </a:txBody>
                  <a:tcPr anchor="ct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dirty="0"/>
                        <a:t>…</a:t>
                      </a:r>
                      <a:endParaRPr lang="en-ID" dirty="0"/>
                    </a:p>
                  </a:txBody>
                  <a:tcPr anchor="ctr">
                    <a:lnT w="12700" cap="flat" cmpd="sng" algn="ctr">
                      <a:solidFill>
                        <a:schemeClr val="tx1"/>
                      </a:solidFill>
                      <a:prstDash val="solid"/>
                      <a:round/>
                      <a:headEnd type="none" w="med" len="med"/>
                      <a:tailEnd type="none" w="med" len="med"/>
                    </a:lnT>
                  </a:tcPr>
                </a:tc>
                <a:tc>
                  <a:txBody>
                    <a:bodyPr/>
                    <a:lstStyle/>
                    <a:p>
                      <a:pPr algn="ctr"/>
                      <a:r>
                        <a:rPr lang="en-US" b="1" dirty="0">
                          <a:solidFill>
                            <a:schemeClr val="bg1"/>
                          </a:solidFill>
                        </a:rPr>
                        <a:t>(3)</a:t>
                      </a:r>
                      <a:endParaRPr lang="en-ID" b="1" dirty="0">
                        <a:solidFill>
                          <a:schemeClr val="bg1"/>
                        </a:solidFill>
                      </a:endParaRPr>
                    </a:p>
                  </a:txBody>
                  <a:tcPr anchor="ct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dirty="0"/>
                        <a:t>…</a:t>
                      </a:r>
                      <a:endParaRPr lang="en-ID"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56524287"/>
                  </a:ext>
                </a:extLst>
              </a:tr>
              <a:tr h="678705">
                <a:tc>
                  <a:txBody>
                    <a:bodyPr/>
                    <a:lstStyle/>
                    <a:p>
                      <a:pPr algn="ctr"/>
                      <a:r>
                        <a:rPr lang="en-US" dirty="0"/>
                        <a:t>…</a:t>
                      </a:r>
                      <a:endParaRPr lang="en-ID"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solidFill>
                            <a:schemeClr val="tx1"/>
                          </a:solidFill>
                        </a:rPr>
                        <a:t>…</a:t>
                      </a:r>
                      <a:endParaRPr lang="en-ID"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(2)</a:t>
                      </a:r>
                      <a:endParaRPr lang="en-ID" b="1"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lnR w="127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023423255"/>
                  </a:ext>
                </a:extLst>
              </a:tr>
              <a:tr h="678705">
                <a:tc>
                  <a:txBody>
                    <a:bodyPr/>
                    <a:lstStyle/>
                    <a:p>
                      <a:pPr algn="ctr"/>
                      <a:r>
                        <a:rPr lang="en-US" dirty="0">
                          <a:solidFill>
                            <a:schemeClr val="bg1"/>
                          </a:solidFill>
                        </a:rPr>
                        <a:t>…</a:t>
                      </a:r>
                      <a:endParaRPr lang="en-ID" dirty="0"/>
                    </a:p>
                  </a:txBody>
                  <a:tcPr anchor="ctr">
                    <a:lnL w="12700" cap="flat" cmpd="sng" algn="ctr">
                      <a:solidFill>
                        <a:schemeClr val="tx1"/>
                      </a:solidFill>
                      <a:prstDash val="solid"/>
                      <a:round/>
                      <a:headEnd type="none" w="med" len="med"/>
                      <a:tailEnd type="none" w="med" len="med"/>
                    </a:lnL>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endParaRPr lang="en-ID"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solidFill>
                          <a:schemeClr val="tx1"/>
                        </a:solidFill>
                      </a:endParaRPr>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endParaRPr lang="en-ID"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b="1" dirty="0"/>
                        <a:t>(4)</a:t>
                      </a:r>
                      <a:endParaRPr lang="en-ID" b="1"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8797208"/>
                  </a:ext>
                </a:extLst>
              </a:tr>
              <a:tr h="678705">
                <a:tc>
                  <a:txBody>
                    <a:bodyPr/>
                    <a:lstStyle/>
                    <a:p>
                      <a:pPr algn="ctr"/>
                      <a:r>
                        <a:rPr lang="en-US" dirty="0"/>
                        <a:t>…</a:t>
                      </a:r>
                      <a:endParaRPr lang="en-ID" dirty="0"/>
                    </a:p>
                  </a:txBody>
                  <a:tcPr anchor="ctr">
                    <a:lnL w="12700" cap="flat" cmpd="sng" algn="ctr">
                      <a:solidFill>
                        <a:schemeClr val="tx1"/>
                      </a:solidFill>
                      <a:prstDash val="solid"/>
                      <a:round/>
                      <a:headEnd type="none" w="med" len="med"/>
                      <a:tailEnd type="none" w="med" len="med"/>
                    </a:lnL>
                  </a:tcPr>
                </a:tc>
                <a:tc>
                  <a:txBody>
                    <a:bodyPr/>
                    <a:lstStyle/>
                    <a:p>
                      <a:pPr algn="ctr"/>
                      <a:r>
                        <a:rPr lang="en-US" b="1" dirty="0">
                          <a:solidFill>
                            <a:schemeClr val="bg1"/>
                          </a:solidFill>
                        </a:rPr>
                        <a:t>(k-2)</a:t>
                      </a:r>
                      <a:endParaRPr lang="en-ID" b="1" dirty="0"/>
                    </a:p>
                  </a:txBody>
                  <a:tcPr anchor="ctr">
                    <a:solidFill>
                      <a:schemeClr val="tx1"/>
                    </a:solidFill>
                  </a:tcPr>
                </a:tc>
                <a:tc>
                  <a:txBody>
                    <a:bodyPr/>
                    <a:lstStyle/>
                    <a:p>
                      <a:pPr algn="ctr"/>
                      <a:r>
                        <a:rPr lang="en-US" dirty="0"/>
                        <a:t>…</a:t>
                      </a:r>
                      <a:endParaRPr lang="en-ID" dirty="0"/>
                    </a:p>
                  </a:txBody>
                  <a:tcPr anchor="ctr"/>
                </a:tc>
                <a:tc>
                  <a:txBody>
                    <a:bodyPr/>
                    <a:lstStyle/>
                    <a:p>
                      <a:pPr algn="ctr"/>
                      <a:r>
                        <a:rPr lang="en-US" b="1" dirty="0">
                          <a:solidFill>
                            <a:schemeClr val="bg1"/>
                          </a:solidFill>
                        </a:rPr>
                        <a:t>(1)</a:t>
                      </a:r>
                      <a:endParaRPr lang="en-ID" b="1" dirty="0">
                        <a:solidFill>
                          <a:schemeClr val="bg1"/>
                        </a:solidFill>
                      </a:endParaRPr>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lnR w="127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2059169973"/>
                  </a:ext>
                </a:extLst>
              </a:tr>
              <a:tr h="678705">
                <a:tc>
                  <a:txBody>
                    <a:bodyPr/>
                    <a:lstStyle/>
                    <a:p>
                      <a:pPr algn="ctr"/>
                      <a:r>
                        <a:rPr lang="en-US" dirty="0">
                          <a:solidFill>
                            <a:schemeClr val="bg1"/>
                          </a:solidFill>
                        </a:rPr>
                        <a:t>…</a:t>
                      </a:r>
                      <a:endParaRPr lang="en-ID" dirty="0"/>
                    </a:p>
                  </a:txBody>
                  <a:tcPr anchor="ctr">
                    <a:lnL w="12700" cap="flat" cmpd="sng" algn="ctr">
                      <a:solidFill>
                        <a:schemeClr val="tx1"/>
                      </a:solidFill>
                      <a:prstDash val="solid"/>
                      <a:round/>
                      <a:headEnd type="none" w="med" len="med"/>
                      <a:tailEnd type="none" w="med" len="med"/>
                    </a:lnL>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endParaRPr lang="en-ID"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endParaRPr lang="en-ID" dirty="0">
                        <a:solidFill>
                          <a:schemeClr val="tx1"/>
                        </a:solidFill>
                      </a:endParaRPr>
                    </a:p>
                  </a:txBody>
                  <a:tcPr anchor="ctr">
                    <a:solidFill>
                      <a:schemeClr val="bg1"/>
                    </a:solidFill>
                  </a:tcPr>
                </a:tc>
                <a:tc>
                  <a:txBody>
                    <a:bodyPr/>
                    <a:lstStyle/>
                    <a:p>
                      <a:pPr algn="ctr"/>
                      <a:r>
                        <a:rPr lang="en-US" b="1" dirty="0">
                          <a:solidFill>
                            <a:schemeClr val="bg1"/>
                          </a:solidFill>
                        </a:rPr>
                        <a:t>(5)</a:t>
                      </a:r>
                      <a:endParaRPr lang="en-ID" b="1" dirty="0">
                        <a:solidFill>
                          <a:schemeClr val="bg1"/>
                        </a:solidFill>
                      </a:endParaRPr>
                    </a:p>
                  </a:txBody>
                  <a:tcPr anchor="ctr">
                    <a:solidFill>
                      <a:schemeClr val="tx1"/>
                    </a:solidFill>
                  </a:tcPr>
                </a:tc>
                <a:tc>
                  <a:txBody>
                    <a:bodyPr/>
                    <a:lstStyle/>
                    <a:p>
                      <a:pPr algn="ctr"/>
                      <a:r>
                        <a:rPr lang="en-US" dirty="0"/>
                        <a:t>…</a:t>
                      </a:r>
                      <a:endParaRPr lang="en-ID"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3145614"/>
                  </a:ext>
                </a:extLst>
              </a:tr>
              <a:tr h="678705">
                <a:tc>
                  <a:txBody>
                    <a:bodyPr/>
                    <a:lstStyle/>
                    <a:p>
                      <a:pPr algn="ctr"/>
                      <a:r>
                        <a:rPr lang="en-US" b="1" dirty="0">
                          <a:solidFill>
                            <a:schemeClr val="bg1"/>
                          </a:solidFill>
                        </a:rPr>
                        <a:t>(k+1)</a:t>
                      </a:r>
                      <a:endParaRPr lang="en-ID" b="1" dirty="0">
                        <a:solidFill>
                          <a:schemeClr val="bg1"/>
                        </a:solidFill>
                      </a:endParaRPr>
                    </a:p>
                  </a:txBody>
                  <a:tcPr anchor="ctr">
                    <a:lnL w="12700" cap="flat" cmpd="sng" algn="ctr">
                      <a:solidFill>
                        <a:schemeClr val="tx1"/>
                      </a:solidFill>
                      <a:prstDash val="solid"/>
                      <a:round/>
                      <a:headEnd type="none" w="med" len="med"/>
                      <a:tailEnd type="none" w="med" len="med"/>
                    </a:lnL>
                    <a:solidFill>
                      <a:srgbClr val="FF0000"/>
                    </a:solidFill>
                  </a:tcPr>
                </a:tc>
                <a:tc>
                  <a:txBody>
                    <a:bodyPr/>
                    <a:lstStyle/>
                    <a:p>
                      <a:pPr algn="ctr"/>
                      <a:r>
                        <a:rPr lang="en-US" dirty="0">
                          <a:solidFill>
                            <a:schemeClr val="bg1"/>
                          </a:solidFill>
                        </a:rPr>
                        <a:t>…</a:t>
                      </a:r>
                      <a:endParaRPr lang="en-ID" dirty="0"/>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(k-1)</a:t>
                      </a:r>
                      <a:endParaRPr lang="en-ID" b="1"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solidFill>
                          <a:schemeClr val="tx1"/>
                        </a:solidFill>
                      </a:endParaRP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endParaRPr lang="en-ID" dirty="0">
                        <a:solidFill>
                          <a:schemeClr val="tx1"/>
                        </a:solidFill>
                      </a:endParaRPr>
                    </a:p>
                  </a:txBody>
                  <a:tcPr anchor="ctr">
                    <a:solidFill>
                      <a:schemeClr val="bg1"/>
                    </a:solidFill>
                  </a:tcP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solidFill>
                            <a:schemeClr val="tx1"/>
                          </a:solidFill>
                        </a:rPr>
                        <a:t>…</a:t>
                      </a:r>
                      <a:endParaRPr lang="en-ID" dirty="0">
                        <a:solidFill>
                          <a:schemeClr val="tx1"/>
                        </a:solidFill>
                      </a:endParaRPr>
                    </a:p>
                  </a:txBody>
                  <a:tcPr anchor="ctr"/>
                </a:tc>
                <a:tc>
                  <a:txBody>
                    <a:bodyPr/>
                    <a:lstStyle/>
                    <a:p>
                      <a:pPr algn="ctr"/>
                      <a:r>
                        <a:rPr lang="en-US" dirty="0">
                          <a:solidFill>
                            <a:schemeClr val="bg1"/>
                          </a:solidFill>
                        </a:rPr>
                        <a:t>…</a:t>
                      </a:r>
                      <a:endParaRPr lang="en-ID" dirty="0"/>
                    </a:p>
                  </a:txBody>
                  <a:tcPr anchor="ctr">
                    <a:lnR w="127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274102599"/>
                  </a:ext>
                </a:extLst>
              </a:tr>
              <a:tr h="678705">
                <a:tc>
                  <a:txBody>
                    <a:bodyPr/>
                    <a:lstStyle/>
                    <a:p>
                      <a:pPr algn="ctr"/>
                      <a:r>
                        <a:rPr lang="en-US" dirty="0">
                          <a:solidFill>
                            <a:schemeClr val="bg1"/>
                          </a:solidFill>
                        </a:rPr>
                        <a:t>…</a:t>
                      </a:r>
                      <a:endParaRPr lang="en-ID" dirty="0"/>
                    </a:p>
                  </a:txBody>
                  <a:tcPr anchor="ctr">
                    <a:lnL w="12700" cap="flat" cmpd="sng" algn="ctr">
                      <a:solidFill>
                        <a:schemeClr val="tx1"/>
                      </a:solidFill>
                      <a:prstDash val="solid"/>
                      <a:round/>
                      <a:headEnd type="none" w="med" len="med"/>
                      <a:tailEnd type="none" w="med" len="med"/>
                    </a:lnL>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dirty="0"/>
                        <a:t>…</a:t>
                      </a:r>
                      <a:endParaRPr lang="en-ID" dirty="0"/>
                    </a:p>
                  </a:txBody>
                  <a:tcPr anchor="ctr"/>
                </a:tc>
                <a:tc>
                  <a:txBody>
                    <a:bodyPr/>
                    <a:lstStyle/>
                    <a:p>
                      <a:pPr algn="ctr"/>
                      <a:r>
                        <a:rPr lang="en-US" dirty="0">
                          <a:solidFill>
                            <a:schemeClr val="bg1"/>
                          </a:solidFill>
                        </a:rPr>
                        <a:t>…</a:t>
                      </a:r>
                      <a:endParaRPr lang="en-ID" dirty="0"/>
                    </a:p>
                  </a:txBody>
                  <a:tcPr anchor="ctr">
                    <a:solidFill>
                      <a:schemeClr val="tx1"/>
                    </a:solidFill>
                  </a:tcPr>
                </a:tc>
                <a:tc>
                  <a:txBody>
                    <a:bodyPr/>
                    <a:lstStyle/>
                    <a:p>
                      <a:pPr algn="ctr"/>
                      <a:r>
                        <a:rPr lang="en-US" b="1" dirty="0"/>
                        <a:t>(6)</a:t>
                      </a:r>
                      <a:endParaRPr lang="en-ID" b="1"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6402885"/>
                  </a:ext>
                </a:extLst>
              </a:tr>
              <a:tr h="678705">
                <a:tc>
                  <a:txBody>
                    <a:bodyPr/>
                    <a:lstStyle/>
                    <a:p>
                      <a:pPr algn="ctr"/>
                      <a:r>
                        <a:rPr lang="en-US" dirty="0"/>
                        <a:t>…</a:t>
                      </a:r>
                      <a:endParaRPr lang="en-ID"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ID" dirty="0"/>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t>…</a:t>
                      </a:r>
                      <a:endParaRPr lang="en-ID"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a:t>
                      </a:r>
                      <a:endParaRPr lang="en-ID" dirty="0"/>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t>…</a:t>
                      </a:r>
                      <a:endParaRPr lang="en-ID" dirty="0"/>
                    </a:p>
                  </a:txBody>
                  <a:tcPr anchor="ctr">
                    <a:lnB w="12700" cap="flat" cmpd="sng" algn="ctr">
                      <a:solidFill>
                        <a:schemeClr val="tx1"/>
                      </a:solidFill>
                      <a:prstDash val="solid"/>
                      <a:round/>
                      <a:headEnd type="none" w="med" len="med"/>
                      <a:tailEnd type="none" w="med" len="med"/>
                    </a:lnB>
                  </a:tcPr>
                </a:tc>
                <a:tc>
                  <a:txBody>
                    <a:bodyPr/>
                    <a:lstStyle/>
                    <a:p>
                      <a:pPr algn="ctr"/>
                      <a:r>
                        <a:rPr lang="en-US" b="1" dirty="0">
                          <a:solidFill>
                            <a:schemeClr val="bg1"/>
                          </a:solidFill>
                        </a:rPr>
                        <a:t>(7)</a:t>
                      </a:r>
                      <a:endParaRPr lang="en-ID" b="1" dirty="0"/>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t>…</a:t>
                      </a:r>
                      <a:endParaRPr lang="en-ID"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a:t>
                      </a:r>
                      <a:endParaRPr lang="en-ID"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749329253"/>
                  </a:ext>
                </a:extLst>
              </a:tr>
            </a:tbl>
          </a:graphicData>
        </a:graphic>
      </p:graphicFrame>
      <p:pic>
        <p:nvPicPr>
          <p:cNvPr id="8" name="Picture 7">
            <a:extLst>
              <a:ext uri="{FF2B5EF4-FFF2-40B4-BE49-F238E27FC236}">
                <a16:creationId xmlns:a16="http://schemas.microsoft.com/office/drawing/2014/main" id="{8915AFA3-1E19-4447-AEDA-DDCAC28C98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86" y="5887522"/>
            <a:ext cx="673074" cy="673074"/>
          </a:xfrm>
          <a:prstGeom prst="rect">
            <a:avLst/>
          </a:prstGeom>
        </p:spPr>
      </p:pic>
      <p:sp>
        <p:nvSpPr>
          <p:cNvPr id="9" name="TextBox 8">
            <a:extLst>
              <a:ext uri="{FF2B5EF4-FFF2-40B4-BE49-F238E27FC236}">
                <a16:creationId xmlns:a16="http://schemas.microsoft.com/office/drawing/2014/main" id="{37624182-D90E-4E01-9D6F-9B7B4706822B}"/>
              </a:ext>
            </a:extLst>
          </p:cNvPr>
          <p:cNvSpPr txBox="1"/>
          <p:nvPr/>
        </p:nvSpPr>
        <p:spPr>
          <a:xfrm>
            <a:off x="1235351" y="6039393"/>
            <a:ext cx="439544" cy="369332"/>
          </a:xfrm>
          <a:prstGeom prst="rect">
            <a:avLst/>
          </a:prstGeom>
          <a:noFill/>
        </p:spPr>
        <p:txBody>
          <a:bodyPr wrap="none" rtlCol="0">
            <a:spAutoFit/>
          </a:bodyPr>
          <a:lstStyle/>
          <a:p>
            <a:r>
              <a:rPr lang="en-US" b="1" dirty="0">
                <a:solidFill>
                  <a:schemeClr val="bg1"/>
                </a:solidFill>
              </a:rPr>
              <a:t>(k)</a:t>
            </a:r>
            <a:endParaRPr lang="en-ID" b="1" dirty="0">
              <a:solidFill>
                <a:schemeClr val="bg1"/>
              </a:solidFill>
            </a:endParaRPr>
          </a:p>
        </p:txBody>
      </p:sp>
      <p:sp>
        <p:nvSpPr>
          <p:cNvPr id="10" name="TextBox 9">
            <a:extLst>
              <a:ext uri="{FF2B5EF4-FFF2-40B4-BE49-F238E27FC236}">
                <a16:creationId xmlns:a16="http://schemas.microsoft.com/office/drawing/2014/main" id="{9513E2B4-0750-4B6B-A083-F3AAF6FA1F9A}"/>
              </a:ext>
            </a:extLst>
          </p:cNvPr>
          <p:cNvSpPr txBox="1"/>
          <p:nvPr/>
        </p:nvSpPr>
        <p:spPr>
          <a:xfrm>
            <a:off x="6024880" y="1130956"/>
            <a:ext cx="3545840"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n*n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endParaRPr lang="en-ID" dirty="0"/>
          </a:p>
        </p:txBody>
      </p:sp>
      <p:sp>
        <p:nvSpPr>
          <p:cNvPr id="11" name="Rectangle 10">
            <a:extLst>
              <a:ext uri="{FF2B5EF4-FFF2-40B4-BE49-F238E27FC236}">
                <a16:creationId xmlns:a16="http://schemas.microsoft.com/office/drawing/2014/main" id="{5642552A-1B25-4E6F-964D-A22982084C13}"/>
              </a:ext>
            </a:extLst>
          </p:cNvPr>
          <p:cNvSpPr/>
          <p:nvPr/>
        </p:nvSpPr>
        <p:spPr>
          <a:xfrm>
            <a:off x="949277" y="3384111"/>
            <a:ext cx="4390921" cy="923330"/>
          </a:xfrm>
          <a:prstGeom prst="rect">
            <a:avLst/>
          </a:prstGeom>
          <a:solidFill>
            <a:srgbClr val="FF0000"/>
          </a:solidFill>
          <a:ln>
            <a:solidFill>
              <a:schemeClr val="bg1"/>
            </a:solidFill>
          </a:ln>
        </p:spPr>
        <p:txBody>
          <a:bodyPr wrap="squar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Finished</a:t>
            </a:r>
          </a:p>
        </p:txBody>
      </p:sp>
      <p:pic>
        <p:nvPicPr>
          <p:cNvPr id="12" name="Content Placeholder 5">
            <a:extLst>
              <a:ext uri="{FF2B5EF4-FFF2-40B4-BE49-F238E27FC236}">
                <a16:creationId xmlns:a16="http://schemas.microsoft.com/office/drawing/2014/main" id="{472DD09B-6C53-4C36-87D6-1C9209613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13" name="TextBox 12">
            <a:extLst>
              <a:ext uri="{FF2B5EF4-FFF2-40B4-BE49-F238E27FC236}">
                <a16:creationId xmlns:a16="http://schemas.microsoft.com/office/drawing/2014/main" id="{F4F94784-B13E-4FEA-9CF7-5B9B0C28FCD4}"/>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01073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1+#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4.87179E-6 1.11111E-6 L -0.06795 -0.19792 " pathEditMode="relative" rAng="0" ptsTypes="AA">
                                      <p:cBhvr>
                                        <p:cTn id="30" dur="900" fill="hold"/>
                                        <p:tgtEl>
                                          <p:spTgt spid="8"/>
                                        </p:tgtEl>
                                        <p:attrNameLst>
                                          <p:attrName>ppt_x</p:attrName>
                                          <p:attrName>ppt_y</p:attrName>
                                        </p:attrNameLst>
                                      </p:cBhvr>
                                      <p:rCtr x="-3397" y="-9907"/>
                                    </p:animMotion>
                                  </p:childTnLst>
                                </p:cTn>
                              </p:par>
                            </p:childTnLst>
                          </p:cTn>
                        </p:par>
                        <p:par>
                          <p:cTn id="31" fill="hold">
                            <p:stCondLst>
                              <p:cond delay="900"/>
                            </p:stCondLst>
                            <p:childTnLst>
                              <p:par>
                                <p:cTn id="32" presetID="53" presetClass="entr" presetSubtype="16"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71138-89AE-489D-AC4F-E2FA5475D320}"/>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2.3. </a:t>
            </a:r>
            <a:r>
              <a:rPr lang="en-US" sz="2000" b="1" dirty="0" err="1">
                <a:latin typeface="Times New Roman" panose="02020603050405020304" pitchFamily="18" charset="0"/>
                <a:cs typeface="Times New Roman" panose="02020603050405020304" pitchFamily="18" charset="0"/>
              </a:rPr>
              <a:t>Quân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tuần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Quay Lui:</a:t>
            </a:r>
          </a:p>
        </p:txBody>
      </p:sp>
      <p:sp>
        <p:nvSpPr>
          <p:cNvPr id="6" name="TextBox 5">
            <a:extLst>
              <a:ext uri="{FF2B5EF4-FFF2-40B4-BE49-F238E27FC236}">
                <a16:creationId xmlns:a16="http://schemas.microsoft.com/office/drawing/2014/main" id="{A2F673FB-BD72-4B37-86B6-45693FE22734}"/>
              </a:ext>
            </a:extLst>
          </p:cNvPr>
          <p:cNvSpPr txBox="1"/>
          <p:nvPr/>
        </p:nvSpPr>
        <p:spPr>
          <a:xfrm>
            <a:off x="1486494" y="1398835"/>
            <a:ext cx="7006342" cy="2308324"/>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Quay Lui:</a:t>
            </a:r>
            <a:endParaRPr lang="vi-V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vi-VN" b="1"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O(n</a:t>
            </a:r>
            <a:r>
              <a:rPr lang="en-US" baseline="30000" dirty="0">
                <a:latin typeface="Times New Roman" panose="02020603050405020304" pitchFamily="18" charset="0"/>
                <a:cs typeface="Times New Roman" panose="02020603050405020304" pitchFamily="18" charset="0"/>
              </a:rPr>
              <a:t>64</a:t>
            </a:r>
            <a:r>
              <a:rPr lang="en-US" dirty="0">
                <a:latin typeface="Times New Roman" panose="02020603050405020304" pitchFamily="18" charset="0"/>
                <a:cs typeface="Times New Roman" panose="02020603050405020304" pitchFamily="18" charset="0"/>
              </a:rPr>
              <a:t>)</a:t>
            </a:r>
          </a:p>
        </p:txBody>
      </p:sp>
      <p:pic>
        <p:nvPicPr>
          <p:cNvPr id="8" name="Content Placeholder 5">
            <a:extLst>
              <a:ext uri="{FF2B5EF4-FFF2-40B4-BE49-F238E27FC236}">
                <a16:creationId xmlns:a16="http://schemas.microsoft.com/office/drawing/2014/main" id="{FB2E8287-2E74-44F5-9C97-02A5C4693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9" name="TextBox 8">
            <a:extLst>
              <a:ext uri="{FF2B5EF4-FFF2-40B4-BE49-F238E27FC236}">
                <a16:creationId xmlns:a16="http://schemas.microsoft.com/office/drawing/2014/main" id="{1073F5B5-0B83-457D-84D6-EDEB6FB37E25}"/>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41825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0C9699-79CF-478A-89FC-202A01C6A414}"/>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2.4. </a:t>
            </a:r>
            <a:r>
              <a:rPr lang="en-US" sz="2000" b="1" dirty="0" err="1">
                <a:latin typeface="Times New Roman" panose="02020603050405020304" pitchFamily="18" charset="0"/>
                <a:cs typeface="Times New Roman" panose="02020603050405020304" pitchFamily="18" charset="0"/>
              </a:rPr>
              <a:t>Quân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tuần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Warnsdorff</a:t>
            </a:r>
            <a:r>
              <a:rPr lang="en-US" sz="20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CF25A94F-C0F0-4154-B998-F752516D4158}"/>
              </a:ext>
            </a:extLst>
          </p:cNvPr>
          <p:cNvSpPr txBox="1"/>
          <p:nvPr/>
        </p:nvSpPr>
        <p:spPr>
          <a:xfrm>
            <a:off x="1486494" y="1398835"/>
            <a:ext cx="6933012" cy="2862322"/>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Warnsdorff</a:t>
            </a:r>
            <a:r>
              <a:rPr lang="en-US" b="1" dirty="0">
                <a:latin typeface="Times New Roman" panose="02020603050405020304" pitchFamily="18" charset="0"/>
                <a:cs typeface="Times New Roman" panose="02020603050405020304" pitchFamily="18" charset="0"/>
              </a:rPr>
              <a:t>:</a:t>
            </a:r>
            <a:endParaRPr lang="vi-V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vi-VN" b="1"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a:t>
            </a:r>
            <a:r>
              <a:rPr lang="en-ID" dirty="0"/>
              <a:t> </a:t>
            </a:r>
            <a:r>
              <a:rPr lang="vi-VN" dirty="0">
                <a:latin typeface="Times New Roman" panose="02020603050405020304" pitchFamily="18" charset="0"/>
                <a:cs typeface="Times New Roman" panose="02020603050405020304" pitchFamily="18" charset="0"/>
              </a:rPr>
              <a:t>g</a:t>
            </a:r>
            <a:r>
              <a:rPr lang="en-ID" dirty="0" err="1">
                <a:latin typeface="Times New Roman" panose="02020603050405020304" pitchFamily="18" charset="0"/>
                <a:cs typeface="Times New Roman" panose="02020603050405020304" pitchFamily="18" charset="0"/>
              </a:rPr>
              <a:t>iải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thuật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đầu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tiên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đầy</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đủ</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cho</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bài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toán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về</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hành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trình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của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quân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mã</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công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bố</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lần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đầu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năm</a:t>
            </a:r>
            <a:r>
              <a:rPr lang="en-ID" dirty="0">
                <a:latin typeface="Times New Roman" panose="02020603050405020304" pitchFamily="18" charset="0"/>
                <a:cs typeface="Times New Roman" panose="02020603050405020304" pitchFamily="18" charset="0"/>
              </a:rPr>
              <a:t> 1823 </a:t>
            </a:r>
            <a:r>
              <a:rPr lang="en-ID" dirty="0" err="1">
                <a:latin typeface="Times New Roman" panose="02020603050405020304" pitchFamily="18" charset="0"/>
                <a:cs typeface="Times New Roman" panose="02020603050405020304" pitchFamily="18" charset="0"/>
              </a:rPr>
              <a:t>bởi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H. C. </a:t>
            </a:r>
            <a:r>
              <a:rPr lang="en-ID" b="1" dirty="0" err="1">
                <a:latin typeface="Times New Roman" panose="02020603050405020304" pitchFamily="18" charset="0"/>
                <a:cs typeface="Times New Roman" panose="02020603050405020304" pitchFamily="18" charset="0"/>
              </a:rPr>
              <a:t>Warnsdorff</a:t>
            </a:r>
            <a:r>
              <a:rPr lang="en-ID"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ID" b="1" dirty="0" err="1">
                <a:latin typeface="Times New Roman" panose="02020603050405020304" pitchFamily="18" charset="0"/>
                <a:cs typeface="Times New Roman" panose="02020603050405020304" pitchFamily="18" charset="0"/>
              </a:rPr>
              <a:t>Một</a:t>
            </a:r>
            <a:r>
              <a:rPr lang="en-ID" b="1" dirty="0">
                <a:latin typeface="Times New Roman" panose="02020603050405020304" pitchFamily="18" charset="0"/>
                <a:cs typeface="Times New Roman" panose="02020603050405020304" pitchFamily="18" charset="0"/>
              </a:rPr>
              <a:t> </a:t>
            </a:r>
            <a:r>
              <a:rPr lang="en-ID" b="1" dirty="0" err="1">
                <a:latin typeface="Times New Roman" panose="02020603050405020304" pitchFamily="18" charset="0"/>
                <a:cs typeface="Times New Roman" panose="02020603050405020304" pitchFamily="18" charset="0"/>
              </a:rPr>
              <a:t>số</a:t>
            </a:r>
            <a:r>
              <a:rPr lang="en-ID" b="1" dirty="0">
                <a:latin typeface="Times New Roman" panose="02020603050405020304" pitchFamily="18" charset="0"/>
                <a:cs typeface="Times New Roman" panose="02020603050405020304" pitchFamily="18" charset="0"/>
              </a:rPr>
              <a:t> </a:t>
            </a:r>
            <a:r>
              <a:rPr lang="en-ID" b="1" dirty="0" err="1">
                <a:latin typeface="Times New Roman" panose="02020603050405020304" pitchFamily="18" charset="0"/>
                <a:cs typeface="Times New Roman" panose="02020603050405020304" pitchFamily="18" charset="0"/>
              </a:rPr>
              <a:t>thuật</a:t>
            </a:r>
            <a:r>
              <a:rPr lang="en-ID" b="1" dirty="0">
                <a:latin typeface="Times New Roman" panose="02020603050405020304" pitchFamily="18" charset="0"/>
                <a:cs typeface="Times New Roman" panose="02020603050405020304" pitchFamily="18" charset="0"/>
              </a:rPr>
              <a:t> ng</a:t>
            </a:r>
            <a:r>
              <a:rPr lang="en-US" b="1" dirty="0">
                <a:latin typeface="Times New Roman" panose="02020603050405020304" pitchFamily="18" charset="0"/>
                <a:cs typeface="Times New Roman" panose="02020603050405020304" pitchFamily="18" charset="0"/>
              </a:rPr>
              <a:t>ữ</a:t>
            </a:r>
            <a:r>
              <a:rPr lang="en-ID" b="1" dirty="0">
                <a:latin typeface="Times New Roman" panose="02020603050405020304" pitchFamily="18" charset="0"/>
                <a:cs typeface="Times New Roman" panose="02020603050405020304" pitchFamily="18" charset="0"/>
              </a:rPr>
              <a:t>:</a:t>
            </a:r>
          </a:p>
          <a:p>
            <a:pPr fontAlgn="base"/>
            <a:r>
              <a:rPr lang="en-ID" dirty="0">
                <a:latin typeface="Times New Roman" panose="02020603050405020304" pitchFamily="18" charset="0"/>
                <a:cs typeface="Times New Roman" panose="02020603050405020304" pitchFamily="18" charset="0"/>
              </a:rPr>
              <a:t>	- </a:t>
            </a:r>
            <a:r>
              <a:rPr lang="en-ID" b="1" dirty="0" err="1">
                <a:latin typeface="Times New Roman" panose="02020603050405020304" pitchFamily="18" charset="0"/>
                <a:cs typeface="Times New Roman" panose="02020603050405020304" pitchFamily="18" charset="0"/>
              </a:rPr>
              <a:t>Khanang</a:t>
            </a:r>
            <a:r>
              <a:rPr lang="en-ID" b="1" dirty="0">
                <a:latin typeface="Times New Roman" panose="02020603050405020304" pitchFamily="18" charset="0"/>
                <a:cs typeface="Times New Roman" panose="02020603050405020304" pitchFamily="18" charset="0"/>
              </a:rPr>
              <a:t>[</a:t>
            </a:r>
            <a:r>
              <a:rPr lang="en-ID" b="1" dirty="0" err="1">
                <a:latin typeface="Times New Roman" panose="02020603050405020304" pitchFamily="18" charset="0"/>
                <a:cs typeface="Times New Roman" panose="02020603050405020304" pitchFamily="18" charset="0"/>
              </a:rPr>
              <a:t>i</a:t>
            </a:r>
            <a:r>
              <a:rPr lang="en-ID"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i,j) có thể đi được.</a:t>
            </a:r>
          </a:p>
          <a:p>
            <a:pPr fontAlgn="base"/>
            <a:r>
              <a:rPr lang="vi-VN" dirty="0">
                <a:latin typeface="Times New Roman" panose="02020603050405020304" pitchFamily="18" charset="0"/>
                <a:cs typeface="Times New Roman" panose="02020603050405020304" pitchFamily="18" charset="0"/>
              </a:rPr>
              <a:t>	- </a:t>
            </a:r>
            <a:r>
              <a:rPr lang="vi-VN" b="1" dirty="0">
                <a:latin typeface="Times New Roman" panose="02020603050405020304" pitchFamily="18" charset="0"/>
                <a:cs typeface="Times New Roman" panose="02020603050405020304" pitchFamily="18" charset="0"/>
              </a:rPr>
              <a:t>Uutien[]</a:t>
            </a:r>
            <a:r>
              <a:rPr lang="vi-VN" dirty="0">
                <a:latin typeface="Times New Roman" panose="02020603050405020304" pitchFamily="18" charset="0"/>
                <a:cs typeface="Times New Roman" panose="02020603050405020304" pitchFamily="18" charset="0"/>
              </a:rPr>
              <a:t>: Mảng sắp xếp độ ưu tiên của các khả năng.</a:t>
            </a:r>
            <a:endParaRPr lang="en-US" dirty="0">
              <a:latin typeface="+mj-lt"/>
            </a:endParaRPr>
          </a:p>
        </p:txBody>
      </p:sp>
      <p:pic>
        <p:nvPicPr>
          <p:cNvPr id="7" name="Content Placeholder 5">
            <a:extLst>
              <a:ext uri="{FF2B5EF4-FFF2-40B4-BE49-F238E27FC236}">
                <a16:creationId xmlns:a16="http://schemas.microsoft.com/office/drawing/2014/main" id="{1B29AB94-162F-4110-B883-E5BE143EF7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8" name="TextBox 7">
            <a:extLst>
              <a:ext uri="{FF2B5EF4-FFF2-40B4-BE49-F238E27FC236}">
                <a16:creationId xmlns:a16="http://schemas.microsoft.com/office/drawing/2014/main" id="{E2FB7472-FB42-4183-BD04-85CCBAB61E90}"/>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32150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19E3D2-8443-4F66-A6B6-3ED8BFB9BC27}"/>
              </a:ext>
            </a:extLst>
          </p:cNvPr>
          <p:cNvSpPr txBox="1"/>
          <p:nvPr/>
        </p:nvSpPr>
        <p:spPr>
          <a:xfrm>
            <a:off x="878598" y="1088585"/>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2.4. </a:t>
            </a:r>
            <a:r>
              <a:rPr lang="en-US" sz="2000" b="1" dirty="0" err="1">
                <a:latin typeface="Times New Roman" panose="02020603050405020304" pitchFamily="18" charset="0"/>
                <a:cs typeface="Times New Roman" panose="02020603050405020304" pitchFamily="18" charset="0"/>
              </a:rPr>
              <a:t>Quân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tuần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Warnsdorff</a:t>
            </a:r>
            <a:r>
              <a:rPr lang="en-US" sz="20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D26CE57-CF36-4AEA-B726-853160DF0794}"/>
              </a:ext>
            </a:extLst>
          </p:cNvPr>
          <p:cNvSpPr txBox="1"/>
          <p:nvPr/>
        </p:nvSpPr>
        <p:spPr>
          <a:xfrm>
            <a:off x="1486494" y="1415506"/>
            <a:ext cx="6933012" cy="4801314"/>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Warnsdorff</a:t>
            </a:r>
            <a:r>
              <a:rPr lang="en-US" b="1"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ID" b="1" dirty="0" err="1">
                <a:latin typeface="Times New Roman" panose="02020603050405020304" pitchFamily="18" charset="0"/>
                <a:cs typeface="Times New Roman" panose="02020603050405020304" pitchFamily="18" charset="0"/>
              </a:rPr>
              <a:t>Thuật</a:t>
            </a:r>
            <a:r>
              <a:rPr lang="en-ID" b="1" dirty="0">
                <a:latin typeface="Times New Roman" panose="02020603050405020304" pitchFamily="18" charset="0"/>
                <a:cs typeface="Times New Roman" panose="02020603050405020304" pitchFamily="18" charset="0"/>
              </a:rPr>
              <a:t> </a:t>
            </a:r>
            <a:r>
              <a:rPr lang="en-ID" b="1" dirty="0" err="1">
                <a:latin typeface="Times New Roman" panose="02020603050405020304" pitchFamily="18" charset="0"/>
                <a:cs typeface="Times New Roman" panose="02020603050405020304" pitchFamily="18" charset="0"/>
              </a:rPr>
              <a:t>toán</a:t>
            </a:r>
            <a:r>
              <a:rPr lang="en-ID" b="1" dirty="0">
                <a:latin typeface="Times New Roman" panose="02020603050405020304" pitchFamily="18" charset="0"/>
                <a:cs typeface="Times New Roman" panose="02020603050405020304" pitchFamily="18" charset="0"/>
              </a:rPr>
              <a:t>:</a:t>
            </a:r>
          </a:p>
          <a:p>
            <a:pPr lvl="2" fontAlgn="base"/>
            <a:r>
              <a:rPr lang="vi-VN" dirty="0">
                <a:latin typeface="+mj-lt"/>
              </a:rPr>
              <a:t>Nhận thấy ở thuật toán quay lui, hạn chế là ta không phân biệt độ được ưu tiên của các hướng đi có thể từ vị trí (i,j). Có tối đa 8 vị trí (u,v) mà từ (i,j) có thể nhảy tới, ta phải chọn ra hướng đi nào tốt nhất, dễ nhất để hướng cho quân mã. Ta xác định thứ tự ưu tiên của các (u,v) như sau:</a:t>
            </a:r>
          </a:p>
          <a:p>
            <a:pPr lvl="2" fontAlgn="base"/>
            <a:r>
              <a:rPr lang="vi-VN" dirty="0">
                <a:latin typeface="+mj-lt"/>
              </a:rPr>
              <a:t>	- Ở mỗi vị trí (u,v) trên ta tính số </a:t>
            </a:r>
            <a:r>
              <a:rPr lang="en-ID" b="1" dirty="0" err="1">
                <a:latin typeface="Times New Roman" panose="02020603050405020304" pitchFamily="18" charset="0"/>
                <a:cs typeface="Times New Roman" panose="02020603050405020304" pitchFamily="18" charset="0"/>
              </a:rPr>
              <a:t>Khanang</a:t>
            </a:r>
            <a:r>
              <a:rPr lang="en-ID"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u</a:t>
            </a:r>
            <a:r>
              <a:rPr lang="en-ID"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v</a:t>
            </a:r>
            <a:r>
              <a:rPr lang="en-US" b="1" dirty="0">
                <a:latin typeface="Times New Roman" panose="02020603050405020304" pitchFamily="18" charset="0"/>
                <a:cs typeface="Times New Roman" panose="02020603050405020304" pitchFamily="18" charset="0"/>
              </a:rPr>
              <a:t>]</a:t>
            </a:r>
            <a:r>
              <a:rPr lang="vi-VN" dirty="0">
                <a:latin typeface="+mj-lt"/>
              </a:rPr>
              <a:t> của nó.</a:t>
            </a:r>
          </a:p>
          <a:p>
            <a:pPr lvl="2" fontAlgn="base"/>
            <a:r>
              <a:rPr lang="vi-VN" dirty="0">
                <a:latin typeface="+mj-lt"/>
              </a:rPr>
              <a:t>	- Sắp xếp số </a:t>
            </a:r>
            <a:r>
              <a:rPr lang="en-ID" b="1" dirty="0" err="1">
                <a:latin typeface="Times New Roman" panose="02020603050405020304" pitchFamily="18" charset="0"/>
                <a:cs typeface="Times New Roman" panose="02020603050405020304" pitchFamily="18" charset="0"/>
              </a:rPr>
              <a:t>Khanang</a:t>
            </a:r>
            <a:r>
              <a:rPr lang="en-ID"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u</a:t>
            </a:r>
            <a:r>
              <a:rPr lang="en-ID"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v</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của mỗi vị trí (u,v).</a:t>
            </a:r>
          </a:p>
          <a:p>
            <a:pPr lvl="2" fontAlgn="base"/>
            <a:r>
              <a:rPr lang="vi-VN" dirty="0">
                <a:latin typeface="Times New Roman" panose="02020603050405020304" pitchFamily="18" charset="0"/>
                <a:cs typeface="Times New Roman" panose="02020603050405020304" pitchFamily="18" charset="0"/>
              </a:rPr>
              <a:t>	- Vị trí (u,v) có số </a:t>
            </a:r>
            <a:r>
              <a:rPr lang="en-ID" b="1" dirty="0" err="1">
                <a:latin typeface="Times New Roman" panose="02020603050405020304" pitchFamily="18" charset="0"/>
                <a:cs typeface="Times New Roman" panose="02020603050405020304" pitchFamily="18" charset="0"/>
              </a:rPr>
              <a:t>Khanang</a:t>
            </a:r>
            <a:r>
              <a:rPr lang="en-ID"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u</a:t>
            </a:r>
            <a:r>
              <a:rPr lang="en-ID"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v</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bé nhất là tốt nhất, ta đặt </a:t>
            </a:r>
            <a:r>
              <a:rPr lang="vi-VN" b="1" dirty="0">
                <a:latin typeface="Times New Roman" panose="02020603050405020304" pitchFamily="18" charset="0"/>
                <a:cs typeface="Times New Roman" panose="02020603050405020304" pitchFamily="18" charset="0"/>
              </a:rPr>
              <a:t>Uutien[0] </a:t>
            </a:r>
            <a:r>
              <a:rPr lang="vi-VN" dirty="0">
                <a:latin typeface="Times New Roman" panose="02020603050405020304" pitchFamily="18" charset="0"/>
                <a:cs typeface="Times New Roman" panose="02020603050405020304" pitchFamily="18" charset="0"/>
              </a:rPr>
              <a:t>là vị trí (u,v) đó,... </a:t>
            </a:r>
          </a:p>
          <a:p>
            <a:pPr lvl="2" fontAlgn="base"/>
            <a:r>
              <a:rPr lang="vi-VN" dirty="0">
                <a:latin typeface="Times New Roman" panose="02020603050405020304" pitchFamily="18" charset="0"/>
                <a:cs typeface="Times New Roman" panose="02020603050405020304" pitchFamily="18" charset="0"/>
              </a:rPr>
              <a:t>	   vị trí có </a:t>
            </a:r>
            <a:r>
              <a:rPr lang="en-ID" b="1" dirty="0" err="1">
                <a:latin typeface="Times New Roman" panose="02020603050405020304" pitchFamily="18" charset="0"/>
                <a:cs typeface="Times New Roman" panose="02020603050405020304" pitchFamily="18" charset="0"/>
              </a:rPr>
              <a:t>Khanang</a:t>
            </a:r>
            <a:r>
              <a:rPr lang="en-ID"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u</a:t>
            </a:r>
            <a:r>
              <a:rPr lang="en-ID"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v</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lớn nhất là ít được ưu tiên nhất.</a:t>
            </a:r>
          </a:p>
          <a:p>
            <a:pPr lvl="2" fontAlgn="base"/>
            <a:r>
              <a:rPr lang="vi-VN" dirty="0">
                <a:latin typeface="Times New Roman" panose="02020603050405020304" pitchFamily="18" charset="0"/>
                <a:cs typeface="Times New Roman" panose="02020603050405020304" pitchFamily="18" charset="0"/>
              </a:rPr>
              <a:t>	Như vậy, từ vị trí thứ (i,j), quân mã sẽ nhảy lần lượt đến các (u,v) có độ ưu tiên đã sắp xếp.</a:t>
            </a:r>
            <a:endParaRPr lang="vi-VN" dirty="0">
              <a:latin typeface="+mj-lt"/>
            </a:endParaRPr>
          </a:p>
        </p:txBody>
      </p:sp>
      <p:pic>
        <p:nvPicPr>
          <p:cNvPr id="8" name="Content Placeholder 5">
            <a:extLst>
              <a:ext uri="{FF2B5EF4-FFF2-40B4-BE49-F238E27FC236}">
                <a16:creationId xmlns:a16="http://schemas.microsoft.com/office/drawing/2014/main" id="{B98D731F-6C46-4D49-9402-D8B11E9E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9" name="TextBox 8">
            <a:extLst>
              <a:ext uri="{FF2B5EF4-FFF2-40B4-BE49-F238E27FC236}">
                <a16:creationId xmlns:a16="http://schemas.microsoft.com/office/drawing/2014/main" id="{ED72344A-9779-49B3-ACDB-2884275F10D0}"/>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115716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19E3D2-8443-4F66-A6B6-3ED8BFB9BC27}"/>
              </a:ext>
            </a:extLst>
          </p:cNvPr>
          <p:cNvSpPr txBox="1"/>
          <p:nvPr/>
        </p:nvSpPr>
        <p:spPr>
          <a:xfrm>
            <a:off x="878598" y="1088585"/>
            <a:ext cx="8148804" cy="2241960"/>
          </a:xfrm>
          <a:prstGeom prst="rect">
            <a:avLst/>
          </a:prstGeom>
          <a:noFill/>
        </p:spPr>
        <p:txBody>
          <a:bodyPr wrap="square" rtlCol="0">
            <a:spAutoFit/>
          </a:bodyPr>
          <a:lstStyle/>
          <a:p>
            <a:pPr>
              <a:lnSpc>
                <a:spcPct val="150000"/>
              </a:lnSpc>
            </a:pPr>
            <a:r>
              <a:rPr lang="en-US" sz="2400" b="1">
                <a:latin typeface="Times New Roman" panose="02020603050405020304" pitchFamily="18" charset="0"/>
                <a:cs typeface="Times New Roman" panose="02020603050405020304" pitchFamily="18" charset="0"/>
              </a:rPr>
              <a:t>Câu 1: </a:t>
            </a:r>
            <a:r>
              <a:rPr lang="en-US" sz="2400">
                <a:latin typeface="Times New Roman" panose="02020603050405020304" pitchFamily="18" charset="0"/>
                <a:cs typeface="Times New Roman" panose="02020603050405020304" pitchFamily="18" charset="0"/>
              </a:rPr>
              <a:t>So sánh 2 giải thuật quay lui và đệ qui:</a:t>
            </a:r>
          </a:p>
          <a:p>
            <a:pPr>
              <a:lnSpc>
                <a:spcPct val="150000"/>
              </a:lnSpc>
            </a:pPr>
            <a:r>
              <a:rPr lang="en-US" sz="2400" b="1">
                <a:latin typeface="Times New Roman" panose="02020603050405020304" pitchFamily="18" charset="0"/>
                <a:cs typeface="Times New Roman" panose="02020603050405020304" pitchFamily="18" charset="0"/>
              </a:rPr>
              <a:t>Câu 2: </a:t>
            </a:r>
            <a:r>
              <a:rPr lang="vi-VN" sz="2400">
                <a:latin typeface="Times New Roman" panose="02020603050405020304" pitchFamily="18" charset="0"/>
                <a:cs typeface="Times New Roman" panose="02020603050405020304" pitchFamily="18" charset="0"/>
              </a:rPr>
              <a:t>Từ cấu trúc đơn giản nhất của giải thuật quay lui xây dựng ra chuỗi số nhị phân có độ dài là 3 bằng giải thuật quay lui</a:t>
            </a:r>
            <a:endParaRPr lang="en-US" sz="2400">
              <a:latin typeface="Times New Roman" panose="02020603050405020304" pitchFamily="18" charset="0"/>
              <a:cs typeface="Times New Roman" panose="02020603050405020304" pitchFamily="18" charset="0"/>
            </a:endParaRPr>
          </a:p>
          <a:p>
            <a:pPr>
              <a:lnSpc>
                <a:spcPct val="150000"/>
              </a:lnSpc>
            </a:pPr>
            <a:r>
              <a:rPr lang="en-US" sz="2400" b="1">
                <a:latin typeface="Times New Roman" panose="02020603050405020304" pitchFamily="18" charset="0"/>
                <a:cs typeface="Times New Roman" panose="02020603050405020304" pitchFamily="18" charset="0"/>
              </a:rPr>
              <a:t>Câu 3: </a:t>
            </a:r>
            <a:r>
              <a:rPr lang="en-US" sz="2400">
                <a:latin typeface="Times New Roman" panose="02020603050405020304" pitchFamily="18" charset="0"/>
                <a:cs typeface="Times New Roman" panose="02020603050405020304" pitchFamily="18" charset="0"/>
              </a:rPr>
              <a:t>Viết code của “Câu 2” với độ dài nhập từ bàn phím</a:t>
            </a:r>
          </a:p>
        </p:txBody>
      </p:sp>
      <p:pic>
        <p:nvPicPr>
          <p:cNvPr id="8" name="Content Placeholder 5">
            <a:extLst>
              <a:ext uri="{FF2B5EF4-FFF2-40B4-BE49-F238E27FC236}">
                <a16:creationId xmlns:a16="http://schemas.microsoft.com/office/drawing/2014/main" id="{B98D731F-6C46-4D49-9402-D8B11E9E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9" name="TextBox 8">
            <a:extLst>
              <a:ext uri="{FF2B5EF4-FFF2-40B4-BE49-F238E27FC236}">
                <a16:creationId xmlns:a16="http://schemas.microsoft.com/office/drawing/2014/main" id="{ED72344A-9779-49B3-ACDB-2884275F10D0}"/>
              </a:ext>
            </a:extLst>
          </p:cNvPr>
          <p:cNvSpPr txBox="1"/>
          <p:nvPr/>
        </p:nvSpPr>
        <p:spPr>
          <a:xfrm>
            <a:off x="1118586" y="167046"/>
            <a:ext cx="6409678" cy="646331"/>
          </a:xfrm>
          <a:prstGeom prst="rect">
            <a:avLst/>
          </a:prstGeom>
          <a:noFill/>
        </p:spPr>
        <p:txBody>
          <a:bodyPr wrap="square" rtlCol="0">
            <a:spAutoFit/>
          </a:bodyPr>
          <a:lstStyle/>
          <a:p>
            <a:r>
              <a:rPr lang="en-US" sz="3600" b="1">
                <a:solidFill>
                  <a:schemeClr val="bg1"/>
                </a:solidFill>
                <a:latin typeface="Times New Roman" panose="02020603050405020304" pitchFamily="18" charset="0"/>
                <a:cs typeface="Times New Roman" panose="02020603050405020304" pitchFamily="18" charset="0"/>
              </a:rPr>
              <a:t>Củng Cố Kiến Thức:</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7584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3121-95DC-43F1-97E7-6EF41357DEC0}"/>
              </a:ext>
            </a:extLst>
          </p:cNvPr>
          <p:cNvSpPr>
            <a:spLocks noGrp="1"/>
          </p:cNvSpPr>
          <p:nvPr>
            <p:ph type="title"/>
          </p:nvPr>
        </p:nvSpPr>
        <p:spPr>
          <a:xfrm>
            <a:off x="1134154" y="-183156"/>
            <a:ext cx="8543925" cy="1325563"/>
          </a:xfrm>
        </p:spPr>
        <p:txBody>
          <a:bodyPr>
            <a:normAutofit/>
          </a:bodyPr>
          <a:lstStyle/>
          <a:p>
            <a:r>
              <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NỘI DUNG CHÍNH</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B2848D-F3C5-4F69-B3B7-9F94FB413C79}"/>
              </a:ext>
            </a:extLst>
          </p:cNvPr>
          <p:cNvSpPr>
            <a:spLocks noGrp="1"/>
          </p:cNvSpPr>
          <p:nvPr>
            <p:ph idx="1"/>
          </p:nvPr>
        </p:nvSpPr>
        <p:spPr>
          <a:xfrm>
            <a:off x="616203" y="1279374"/>
            <a:ext cx="8543925" cy="2053106"/>
          </a:xfrm>
        </p:spPr>
        <p:txBody>
          <a:bodyPr>
            <a:noAutofit/>
          </a:bodyPr>
          <a:lstStyle/>
          <a:p>
            <a:pPr marL="457200" indent="-457200">
              <a:buAutoNum type="arabicPeriod"/>
            </a:pPr>
            <a:r>
              <a:rPr lang="en-US" b="1" dirty="0">
                <a:latin typeface="Times New Roman" panose="02020603050405020304" pitchFamily="18" charset="0"/>
                <a:cs typeface="Times New Roman" panose="02020603050405020304" pitchFamily="18" charset="0"/>
              </a:rPr>
              <a:t>Giải thuật quay </a:t>
            </a:r>
            <a:r>
              <a:rPr lang="en-US" b="1" dirty="0" err="1">
                <a:latin typeface="Times New Roman" panose="02020603050405020304" pitchFamily="18" charset="0"/>
                <a:cs typeface="Times New Roman" panose="02020603050405020304" pitchFamily="18" charset="0"/>
              </a:rPr>
              <a:t>lui</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1.2</a:t>
            </a:r>
            <a:r>
              <a:rPr lang="en-US">
                <a:latin typeface="Times New Roman" panose="02020603050405020304" pitchFamily="18" charset="0"/>
                <a:cs typeface="Times New Roman" panose="02020603050405020304" pitchFamily="18" charset="0"/>
              </a:rPr>
              <a:t>. Cấu trúc giải </a:t>
            </a:r>
            <a:r>
              <a:rPr lang="en-US" dirty="0" err="1">
                <a:latin typeface="Times New Roman" panose="02020603050405020304" pitchFamily="18" charset="0"/>
                <a:cs typeface="Times New Roman" panose="02020603050405020304" pitchFamily="18" charset="0"/>
              </a:rPr>
              <a:t>thuật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a:p>
            <a:pPr marL="457200" indent="-457200">
              <a:buAutoNum type="arabicPeriod"/>
            </a:pPr>
            <a:endParaRPr lang="en-US" dirty="0">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6334697D-C58F-49ED-92D7-29B80FEA6B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Rectangle 5"/>
          <p:cNvSpPr/>
          <p:nvPr/>
        </p:nvSpPr>
        <p:spPr>
          <a:xfrm>
            <a:off x="616203" y="3331857"/>
            <a:ext cx="8342740" cy="224676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2. Bài toán Quân Mã đi tuần</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2.1.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2.2.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2.3. Quân Mã đi tuần theo giải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Quay Lui</a:t>
            </a:r>
          </a:p>
          <a:p>
            <a:r>
              <a:rPr lang="en-US" sz="2800" dirty="0">
                <a:latin typeface="Times New Roman" panose="02020603050405020304" pitchFamily="18" charset="0"/>
                <a:cs typeface="Times New Roman" panose="02020603050405020304" pitchFamily="18" charset="0"/>
              </a:rPr>
              <a:t>	2.4. Quân Mã đi tuần theo giải thuật </a:t>
            </a:r>
            <a:r>
              <a:rPr lang="en-US" sz="2800" dirty="0" err="1">
                <a:latin typeface="Times New Roman" panose="02020603050405020304" pitchFamily="18" charset="0"/>
                <a:cs typeface="Times New Roman" panose="02020603050405020304" pitchFamily="18" charset="0"/>
              </a:rPr>
              <a:t>Warnsdorff</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094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1+#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decel="10000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750" fill="hold"/>
                                        <p:tgtEl>
                                          <p:spTgt spid="6"/>
                                        </p:tgtEl>
                                        <p:attrNameLst>
                                          <p:attrName>ppt_x</p:attrName>
                                        </p:attrNameLst>
                                      </p:cBhvr>
                                      <p:tavLst>
                                        <p:tav tm="0">
                                          <p:val>
                                            <p:strVal val="1+#ppt_w/2"/>
                                          </p:val>
                                        </p:tav>
                                        <p:tav tm="100000">
                                          <p:val>
                                            <p:strVal val="#ppt_x"/>
                                          </p:val>
                                        </p:tav>
                                      </p:tavLst>
                                    </p:anim>
                                    <p:anim calcmode="lin" valueType="num">
                                      <p:cBhvr additive="base">
                                        <p:cTn id="35"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F61DE254-646D-4E4D-B21B-08A35125B7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3" name="TextBox 2">
            <a:extLst>
              <a:ext uri="{FF2B5EF4-FFF2-40B4-BE49-F238E27FC236}">
                <a16:creationId xmlns:a16="http://schemas.microsoft.com/office/drawing/2014/main" id="{E12ACCAB-B929-42DF-9CB1-085BCF40AA7D}"/>
              </a:ext>
            </a:extLst>
          </p:cNvPr>
          <p:cNvSpPr txBox="1"/>
          <p:nvPr/>
        </p:nvSpPr>
        <p:spPr>
          <a:xfrm>
            <a:off x="1127833" y="-24096"/>
            <a:ext cx="6513938" cy="823752"/>
          </a:xfrm>
          <a:prstGeom prst="rect">
            <a:avLst/>
          </a:prstGeom>
          <a:noFill/>
        </p:spPr>
        <p:txBody>
          <a:bodyPr wrap="square" rtlCol="0">
            <a:spAutoFit/>
          </a:bodyPr>
          <a:lstStyle/>
          <a:p>
            <a:pPr marL="514350" indent="-514350">
              <a:lnSpc>
                <a:spcPct val="150000"/>
              </a:lnSpc>
              <a:buAutoNum type="arabicPeriod"/>
            </a:pPr>
            <a:r>
              <a:rPr lang="en-US" sz="3600" b="1" dirty="0" err="1">
                <a:solidFill>
                  <a:schemeClr val="bg1"/>
                </a:solidFill>
                <a:latin typeface="Times New Roman" panose="02020603050405020304" pitchFamily="18" charset="0"/>
                <a:cs typeface="Times New Roman" panose="02020603050405020304" pitchFamily="18" charset="0"/>
              </a:rPr>
              <a:t>Giải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thuật</a:t>
            </a:r>
            <a:r>
              <a:rPr lang="en-US" sz="3600" b="1" dirty="0">
                <a:solidFill>
                  <a:schemeClr val="bg1"/>
                </a:solidFill>
                <a:latin typeface="Times New Roman" panose="02020603050405020304" pitchFamily="18" charset="0"/>
                <a:cs typeface="Times New Roman" panose="02020603050405020304" pitchFamily="18" charset="0"/>
              </a:rPr>
              <a:t> Quay Lui:</a:t>
            </a:r>
          </a:p>
        </p:txBody>
      </p:sp>
      <p:sp>
        <p:nvSpPr>
          <p:cNvPr id="4" name="Content Placeholder 2">
            <a:extLst>
              <a:ext uri="{FF2B5EF4-FFF2-40B4-BE49-F238E27FC236}">
                <a16:creationId xmlns:a16="http://schemas.microsoft.com/office/drawing/2014/main" id="{36776755-3D35-4948-8841-3385D4BCF268}"/>
              </a:ext>
            </a:extLst>
          </p:cNvPr>
          <p:cNvSpPr txBox="1">
            <a:spLocks/>
          </p:cNvSpPr>
          <p:nvPr/>
        </p:nvSpPr>
        <p:spPr>
          <a:xfrm>
            <a:off x="1268222" y="1775458"/>
            <a:ext cx="6712804" cy="33231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vi-VN" sz="1800" dirty="0">
                <a:solidFill>
                  <a:prstClr val="black"/>
                </a:solidFill>
                <a:latin typeface="Times New Roman" panose="02020603050405020304" pitchFamily="18" charset="0"/>
              </a:rPr>
              <a:t>Người đầu tiên đề ra thuật ngữ này (backtrack) là nhà toán học người Mỹ D. H. Lehmer vào những năm 1950.</a:t>
            </a:r>
            <a:r>
              <a:rPr lang="en-US" sz="1800" dirty="0">
                <a:latin typeface="+mj-lt"/>
              </a:rPr>
              <a:t>	</a:t>
            </a:r>
          </a:p>
          <a:p>
            <a:pPr>
              <a:lnSpc>
                <a:spcPct val="100000"/>
              </a:lnSpc>
              <a:spcBef>
                <a:spcPts val="0"/>
              </a:spcBef>
            </a:pPr>
            <a:endParaRPr lang="en-US" sz="1800" dirty="0">
              <a:latin typeface="+mj-lt"/>
            </a:endParaRPr>
          </a:p>
          <a:p>
            <a:pPr>
              <a:lnSpc>
                <a:spcPct val="100000"/>
              </a:lnSpc>
            </a:pPr>
            <a:r>
              <a:rPr lang="vi-VN" sz="1800" dirty="0">
                <a:latin typeface="+mj-lt"/>
              </a:rPr>
              <a:t>Quay lui là một kĩ thuật thiết kế giải thuật dựa trên đệ quy. Ý tưởng của quay lui là tìm lời giải từng bước, mỗi bước chọn một trong số các lựa chọn khả dĩ và đệ quy. </a:t>
            </a:r>
            <a:endParaRPr lang="en-US" sz="18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2A7C70B1-AC2A-497B-A546-EAC571387A23}"/>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1.1.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767183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AA17595-4FFD-4C37-9598-455D73195CB4}"/>
              </a:ext>
            </a:extLst>
          </p:cNvPr>
          <p:cNvSpPr txBox="1">
            <a:spLocks/>
          </p:cNvSpPr>
          <p:nvPr/>
        </p:nvSpPr>
        <p:spPr>
          <a:xfrm>
            <a:off x="437319" y="1487612"/>
            <a:ext cx="5068351" cy="49283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mj-lt"/>
              </a:rPr>
              <a:t>Dùng để giải bài toán liệt kê các cấu hình. Mỗi cấu hình được xây dựng bằng từng phần tử. Mỗi phần tử lại được chọn bằng cách thử tất cả các khả năng.</a:t>
            </a:r>
          </a:p>
          <a:p>
            <a:pPr marL="0" indent="0">
              <a:buNone/>
            </a:pPr>
            <a:r>
              <a:rPr lang="vi-VN" sz="1800" dirty="0">
                <a:latin typeface="+mj-lt"/>
              </a:rPr>
              <a:t>Các bước trong việc liệt kê cấu hình dạng X[1...n]:</a:t>
            </a:r>
          </a:p>
          <a:p>
            <a:pPr lvl="1"/>
            <a:r>
              <a:rPr lang="vi-VN" sz="1800" dirty="0">
                <a:latin typeface="+mj-lt"/>
              </a:rPr>
              <a:t>Xét tất cả các giá trị X[1] có thể nhận, thử X[1] nhận các giá trị đó. Với mỗi giá trị của X[1] ta sẽ:</a:t>
            </a:r>
          </a:p>
          <a:p>
            <a:pPr lvl="1"/>
            <a:r>
              <a:rPr lang="vi-VN" sz="1800" dirty="0">
                <a:latin typeface="+mj-lt"/>
              </a:rPr>
              <a:t>Xét tất cả giá trị X[2] có thể nhận, lại thử X[2] cho các giá trị đó. Với mỗi giá trị X[2] lại xét khả năng giá trị của X[3]...tiếp tục như vậy cho tới bước:</a:t>
            </a:r>
          </a:p>
          <a:p>
            <a:pPr lvl="1"/>
            <a:r>
              <a:rPr lang="vi-VN" sz="1800" dirty="0">
                <a:latin typeface="+mj-lt"/>
              </a:rPr>
              <a:t>...</a:t>
            </a:r>
          </a:p>
          <a:p>
            <a:pPr lvl="1"/>
            <a:r>
              <a:rPr lang="vi-VN" sz="1800" dirty="0">
                <a:latin typeface="+mj-lt"/>
              </a:rPr>
              <a:t>Xét tất cả giá trị X[n] có thể nhận, thử cho X[n] nhận lần lượt giá trị đó.</a:t>
            </a:r>
          </a:p>
          <a:p>
            <a:pPr lvl="1"/>
            <a:r>
              <a:rPr lang="vi-VN" sz="1800" dirty="0">
                <a:latin typeface="+mj-lt"/>
              </a:rPr>
              <a:t>Thông báo cấu hình tìm được.</a:t>
            </a:r>
          </a:p>
          <a:p>
            <a:pPr marL="0" indent="0">
              <a:buNone/>
            </a:pPr>
            <a:r>
              <a:rPr lang="vi-VN" sz="1800" dirty="0">
                <a:latin typeface="+mj-lt"/>
              </a:rPr>
              <a:t>Bản chất của quay lui là một quá trình tìm kiếm theo chiều sâu</a:t>
            </a:r>
            <a:r>
              <a:rPr lang="en-US" sz="1800" dirty="0">
                <a:latin typeface="+mj-lt"/>
              </a:rPr>
              <a:t> </a:t>
            </a:r>
            <a:r>
              <a:rPr lang="vi-VN" sz="1800" dirty="0">
                <a:latin typeface="+mj-lt"/>
              </a:rPr>
              <a:t>(Depth-First Search).</a:t>
            </a:r>
          </a:p>
          <a:p>
            <a:pPr marL="0" indent="0">
              <a:buNone/>
            </a:pPr>
            <a:endParaRPr lang="en-US" sz="18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FA849892-AEC9-480E-A467-950F122EE3CD}"/>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1.2. </a:t>
            </a:r>
            <a:r>
              <a:rPr lang="en-US" sz="2000" b="1" dirty="0" err="1">
                <a:latin typeface="Times New Roman" panose="02020603050405020304" pitchFamily="18" charset="0"/>
                <a:cs typeface="Times New Roman" panose="02020603050405020304" pitchFamily="18" charset="0"/>
              </a:rPr>
              <a:t>Cấu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a:t>
            </a:r>
          </a:p>
        </p:txBody>
      </p:sp>
      <p:sp>
        <p:nvSpPr>
          <p:cNvPr id="7" name="Oval 6">
            <a:extLst>
              <a:ext uri="{FF2B5EF4-FFF2-40B4-BE49-F238E27FC236}">
                <a16:creationId xmlns:a16="http://schemas.microsoft.com/office/drawing/2014/main" id="{3576DD72-2AB8-4C5F-8C49-0745C37B125F}"/>
              </a:ext>
            </a:extLst>
          </p:cNvPr>
          <p:cNvSpPr/>
          <p:nvPr/>
        </p:nvSpPr>
        <p:spPr>
          <a:xfrm>
            <a:off x="6995889" y="884786"/>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8" name="Straight Arrow Connector 7">
            <a:extLst>
              <a:ext uri="{FF2B5EF4-FFF2-40B4-BE49-F238E27FC236}">
                <a16:creationId xmlns:a16="http://schemas.microsoft.com/office/drawing/2014/main" id="{775CB7F7-757D-4F0D-833B-05EA9323B665}"/>
              </a:ext>
            </a:extLst>
          </p:cNvPr>
          <p:cNvCxnSpPr>
            <a:cxnSpLocks/>
            <a:stCxn id="7" idx="4"/>
            <a:endCxn id="11" idx="1"/>
          </p:cNvCxnSpPr>
          <p:nvPr/>
        </p:nvCxnSpPr>
        <p:spPr>
          <a:xfrm>
            <a:off x="7420432" y="1690328"/>
            <a:ext cx="429148" cy="622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0B9A62-14FF-49FB-9BBB-88A7B346C583}"/>
              </a:ext>
            </a:extLst>
          </p:cNvPr>
          <p:cNvCxnSpPr>
            <a:cxnSpLocks/>
            <a:stCxn id="7" idx="4"/>
            <a:endCxn id="10" idx="0"/>
          </p:cNvCxnSpPr>
          <p:nvPr/>
        </p:nvCxnSpPr>
        <p:spPr>
          <a:xfrm flipH="1">
            <a:off x="5930213" y="1690328"/>
            <a:ext cx="1490219" cy="577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0A33FC-2306-46E6-AC38-FEE456ABFB4F}"/>
              </a:ext>
            </a:extLst>
          </p:cNvPr>
          <p:cNvSpPr/>
          <p:nvPr/>
        </p:nvSpPr>
        <p:spPr>
          <a:xfrm>
            <a:off x="5505670" y="2267908"/>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11" name="Oval 10">
            <a:extLst>
              <a:ext uri="{FF2B5EF4-FFF2-40B4-BE49-F238E27FC236}">
                <a16:creationId xmlns:a16="http://schemas.microsoft.com/office/drawing/2014/main" id="{2D6CFEE2-C2E1-4757-A038-53B4BD413304}"/>
              </a:ext>
            </a:extLst>
          </p:cNvPr>
          <p:cNvSpPr/>
          <p:nvPr/>
        </p:nvSpPr>
        <p:spPr>
          <a:xfrm>
            <a:off x="7725234" y="2194498"/>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12" name="Oval 11">
            <a:extLst>
              <a:ext uri="{FF2B5EF4-FFF2-40B4-BE49-F238E27FC236}">
                <a16:creationId xmlns:a16="http://schemas.microsoft.com/office/drawing/2014/main" id="{0BB3EFB9-AAB8-4060-9EDC-A961683916C9}"/>
              </a:ext>
            </a:extLst>
          </p:cNvPr>
          <p:cNvSpPr/>
          <p:nvPr/>
        </p:nvSpPr>
        <p:spPr>
          <a:xfrm>
            <a:off x="6576786" y="2213481"/>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cxnSp>
        <p:nvCxnSpPr>
          <p:cNvPr id="13" name="Straight Arrow Connector 12">
            <a:extLst>
              <a:ext uri="{FF2B5EF4-FFF2-40B4-BE49-F238E27FC236}">
                <a16:creationId xmlns:a16="http://schemas.microsoft.com/office/drawing/2014/main" id="{F42EE931-C2E6-41D2-A5D6-DF9834DC486C}"/>
              </a:ext>
            </a:extLst>
          </p:cNvPr>
          <p:cNvCxnSpPr>
            <a:stCxn id="7" idx="4"/>
            <a:endCxn id="12" idx="0"/>
          </p:cNvCxnSpPr>
          <p:nvPr/>
        </p:nvCxnSpPr>
        <p:spPr>
          <a:xfrm flipH="1">
            <a:off x="7001329" y="1690328"/>
            <a:ext cx="419103" cy="523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5AB2392-9AD5-4B2F-AD42-150B706AB630}"/>
              </a:ext>
            </a:extLst>
          </p:cNvPr>
          <p:cNvSpPr/>
          <p:nvPr/>
        </p:nvSpPr>
        <p:spPr>
          <a:xfrm>
            <a:off x="8823398" y="2221711"/>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cxnSp>
        <p:nvCxnSpPr>
          <p:cNvPr id="15" name="Straight Arrow Connector 14">
            <a:extLst>
              <a:ext uri="{FF2B5EF4-FFF2-40B4-BE49-F238E27FC236}">
                <a16:creationId xmlns:a16="http://schemas.microsoft.com/office/drawing/2014/main" id="{EF763687-0B8C-4614-B0B1-D4B5AAD22BEF}"/>
              </a:ext>
            </a:extLst>
          </p:cNvPr>
          <p:cNvCxnSpPr>
            <a:cxnSpLocks/>
            <a:stCxn id="7" idx="4"/>
            <a:endCxn id="14" idx="0"/>
          </p:cNvCxnSpPr>
          <p:nvPr/>
        </p:nvCxnSpPr>
        <p:spPr>
          <a:xfrm>
            <a:off x="7420432" y="1690328"/>
            <a:ext cx="1827509" cy="53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D0E62F4-79F3-4738-B0FD-FEBB55F4AE58}"/>
              </a:ext>
            </a:extLst>
          </p:cNvPr>
          <p:cNvCxnSpPr>
            <a:cxnSpLocks/>
            <a:stCxn id="10" idx="4"/>
            <a:endCxn id="18" idx="1"/>
          </p:cNvCxnSpPr>
          <p:nvPr/>
        </p:nvCxnSpPr>
        <p:spPr>
          <a:xfrm>
            <a:off x="5930213" y="3073450"/>
            <a:ext cx="1927255" cy="774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C443117-D60F-453D-B697-4AFE0A7C7A09}"/>
              </a:ext>
            </a:extLst>
          </p:cNvPr>
          <p:cNvSpPr/>
          <p:nvPr/>
        </p:nvSpPr>
        <p:spPr>
          <a:xfrm>
            <a:off x="5524387" y="3729368"/>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18" name="Oval 17">
            <a:extLst>
              <a:ext uri="{FF2B5EF4-FFF2-40B4-BE49-F238E27FC236}">
                <a16:creationId xmlns:a16="http://schemas.microsoft.com/office/drawing/2014/main" id="{D8CF6159-AF06-405F-BFBF-57B4E5AEBC11}"/>
              </a:ext>
            </a:extLst>
          </p:cNvPr>
          <p:cNvSpPr/>
          <p:nvPr/>
        </p:nvSpPr>
        <p:spPr>
          <a:xfrm>
            <a:off x="7733122" y="3729640"/>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19" name="Oval 18">
            <a:extLst>
              <a:ext uri="{FF2B5EF4-FFF2-40B4-BE49-F238E27FC236}">
                <a16:creationId xmlns:a16="http://schemas.microsoft.com/office/drawing/2014/main" id="{3204E8AB-87FD-4674-8958-4DB112DED71B}"/>
              </a:ext>
            </a:extLst>
          </p:cNvPr>
          <p:cNvSpPr/>
          <p:nvPr/>
        </p:nvSpPr>
        <p:spPr>
          <a:xfrm>
            <a:off x="6571346" y="3722276"/>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20" name="Oval 19">
            <a:extLst>
              <a:ext uri="{FF2B5EF4-FFF2-40B4-BE49-F238E27FC236}">
                <a16:creationId xmlns:a16="http://schemas.microsoft.com/office/drawing/2014/main" id="{0864F747-8CED-4723-968D-EFCF81189A24}"/>
              </a:ext>
            </a:extLst>
          </p:cNvPr>
          <p:cNvSpPr/>
          <p:nvPr/>
        </p:nvSpPr>
        <p:spPr>
          <a:xfrm>
            <a:off x="8902758" y="3738277"/>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cxnSp>
        <p:nvCxnSpPr>
          <p:cNvPr id="21" name="Straight Connector 20">
            <a:extLst>
              <a:ext uri="{FF2B5EF4-FFF2-40B4-BE49-F238E27FC236}">
                <a16:creationId xmlns:a16="http://schemas.microsoft.com/office/drawing/2014/main" id="{09D69455-15A4-4FAB-93C1-1847B2BC2C27}"/>
              </a:ext>
            </a:extLst>
          </p:cNvPr>
          <p:cNvCxnSpPr>
            <a:cxnSpLocks/>
            <a:stCxn id="10" idx="4"/>
          </p:cNvCxnSpPr>
          <p:nvPr/>
        </p:nvCxnSpPr>
        <p:spPr>
          <a:xfrm>
            <a:off x="5930213" y="3073450"/>
            <a:ext cx="176834" cy="6648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37D001-9101-4A2E-80E1-82E5FA662B55}"/>
              </a:ext>
            </a:extLst>
          </p:cNvPr>
          <p:cNvCxnSpPr>
            <a:cxnSpLocks/>
            <a:stCxn id="10" idx="4"/>
          </p:cNvCxnSpPr>
          <p:nvPr/>
        </p:nvCxnSpPr>
        <p:spPr>
          <a:xfrm>
            <a:off x="5930213" y="3073450"/>
            <a:ext cx="867803" cy="655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1CF59B-0800-47D6-A26A-B79FDEC3FCB4}"/>
              </a:ext>
            </a:extLst>
          </p:cNvPr>
          <p:cNvCxnSpPr>
            <a:cxnSpLocks/>
            <a:stCxn id="10" idx="4"/>
          </p:cNvCxnSpPr>
          <p:nvPr/>
        </p:nvCxnSpPr>
        <p:spPr>
          <a:xfrm>
            <a:off x="5930213" y="3073450"/>
            <a:ext cx="3161417" cy="7111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A7E4764-6D41-4617-ABAB-FCD0DE30F053}"/>
              </a:ext>
            </a:extLst>
          </p:cNvPr>
          <p:cNvSpPr/>
          <p:nvPr/>
        </p:nvSpPr>
        <p:spPr>
          <a:xfrm>
            <a:off x="5451095" y="2139264"/>
            <a:ext cx="4300749" cy="97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4775549-BBFA-4A45-BFAB-222EC71396AD}"/>
              </a:ext>
            </a:extLst>
          </p:cNvPr>
          <p:cNvSpPr/>
          <p:nvPr/>
        </p:nvSpPr>
        <p:spPr>
          <a:xfrm>
            <a:off x="5524387" y="5161707"/>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xn</a:t>
            </a:r>
            <a:endParaRPr lang="en-US" dirty="0"/>
          </a:p>
        </p:txBody>
      </p:sp>
      <p:sp>
        <p:nvSpPr>
          <p:cNvPr id="26" name="Oval 25">
            <a:extLst>
              <a:ext uri="{FF2B5EF4-FFF2-40B4-BE49-F238E27FC236}">
                <a16:creationId xmlns:a16="http://schemas.microsoft.com/office/drawing/2014/main" id="{6F7B5EB6-C530-479D-BD93-8BD1449DBA32}"/>
              </a:ext>
            </a:extLst>
          </p:cNvPr>
          <p:cNvSpPr/>
          <p:nvPr/>
        </p:nvSpPr>
        <p:spPr>
          <a:xfrm>
            <a:off x="7736767" y="5175934"/>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xn</a:t>
            </a:r>
            <a:endParaRPr lang="en-US" dirty="0"/>
          </a:p>
        </p:txBody>
      </p:sp>
      <p:sp>
        <p:nvSpPr>
          <p:cNvPr id="27" name="Oval 26">
            <a:extLst>
              <a:ext uri="{FF2B5EF4-FFF2-40B4-BE49-F238E27FC236}">
                <a16:creationId xmlns:a16="http://schemas.microsoft.com/office/drawing/2014/main" id="{D03A28B1-ED1C-41B0-A26A-ADAD6C7405A1}"/>
              </a:ext>
            </a:extLst>
          </p:cNvPr>
          <p:cNvSpPr/>
          <p:nvPr/>
        </p:nvSpPr>
        <p:spPr>
          <a:xfrm>
            <a:off x="6582771" y="5168007"/>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xn</a:t>
            </a:r>
            <a:endParaRPr lang="en-US" dirty="0"/>
          </a:p>
        </p:txBody>
      </p:sp>
      <p:sp>
        <p:nvSpPr>
          <p:cNvPr id="28" name="Oval 27">
            <a:extLst>
              <a:ext uri="{FF2B5EF4-FFF2-40B4-BE49-F238E27FC236}">
                <a16:creationId xmlns:a16="http://schemas.microsoft.com/office/drawing/2014/main" id="{4D462BF2-4E5A-444F-932D-44B2013227EF}"/>
              </a:ext>
            </a:extLst>
          </p:cNvPr>
          <p:cNvSpPr/>
          <p:nvPr/>
        </p:nvSpPr>
        <p:spPr>
          <a:xfrm>
            <a:off x="8823398" y="5168007"/>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xn</a:t>
            </a:r>
            <a:endParaRPr lang="en-US" dirty="0"/>
          </a:p>
        </p:txBody>
      </p:sp>
      <p:sp>
        <p:nvSpPr>
          <p:cNvPr id="34" name="TextBox 33">
            <a:extLst>
              <a:ext uri="{FF2B5EF4-FFF2-40B4-BE49-F238E27FC236}">
                <a16:creationId xmlns:a16="http://schemas.microsoft.com/office/drawing/2014/main" id="{42B5BC68-4938-4B57-BAF4-BDBE8475115D}"/>
              </a:ext>
            </a:extLst>
          </p:cNvPr>
          <p:cNvSpPr txBox="1"/>
          <p:nvPr/>
        </p:nvSpPr>
        <p:spPr>
          <a:xfrm>
            <a:off x="8519390" y="2471564"/>
            <a:ext cx="343364" cy="369332"/>
          </a:xfrm>
          <a:prstGeom prst="rect">
            <a:avLst/>
          </a:prstGeom>
          <a:noFill/>
        </p:spPr>
        <p:txBody>
          <a:bodyPr wrap="square" rtlCol="0">
            <a:spAutoFit/>
          </a:bodyPr>
          <a:lstStyle/>
          <a:p>
            <a:r>
              <a:rPr lang="en-US" dirty="0"/>
              <a:t>…</a:t>
            </a:r>
            <a:endParaRPr lang="en-ID" dirty="0"/>
          </a:p>
        </p:txBody>
      </p:sp>
      <p:sp>
        <p:nvSpPr>
          <p:cNvPr id="35" name="TextBox 34">
            <a:extLst>
              <a:ext uri="{FF2B5EF4-FFF2-40B4-BE49-F238E27FC236}">
                <a16:creationId xmlns:a16="http://schemas.microsoft.com/office/drawing/2014/main" id="{131EB9F9-5C72-4829-9A6F-03A775299BA7}"/>
              </a:ext>
            </a:extLst>
          </p:cNvPr>
          <p:cNvSpPr txBox="1"/>
          <p:nvPr/>
        </p:nvSpPr>
        <p:spPr>
          <a:xfrm>
            <a:off x="8543288" y="4023616"/>
            <a:ext cx="343364" cy="369332"/>
          </a:xfrm>
          <a:prstGeom prst="rect">
            <a:avLst/>
          </a:prstGeom>
          <a:noFill/>
        </p:spPr>
        <p:txBody>
          <a:bodyPr wrap="square" rtlCol="0">
            <a:spAutoFit/>
          </a:bodyPr>
          <a:lstStyle/>
          <a:p>
            <a:r>
              <a:rPr lang="en-US" dirty="0"/>
              <a:t>…</a:t>
            </a:r>
            <a:endParaRPr lang="en-ID" dirty="0"/>
          </a:p>
        </p:txBody>
      </p:sp>
      <p:sp>
        <p:nvSpPr>
          <p:cNvPr id="36" name="TextBox 35">
            <a:extLst>
              <a:ext uri="{FF2B5EF4-FFF2-40B4-BE49-F238E27FC236}">
                <a16:creationId xmlns:a16="http://schemas.microsoft.com/office/drawing/2014/main" id="{8ECE929A-871D-4FD4-805B-AF84DA55B99D}"/>
              </a:ext>
            </a:extLst>
          </p:cNvPr>
          <p:cNvSpPr txBox="1"/>
          <p:nvPr/>
        </p:nvSpPr>
        <p:spPr>
          <a:xfrm>
            <a:off x="8543288" y="5401166"/>
            <a:ext cx="343364" cy="369332"/>
          </a:xfrm>
          <a:prstGeom prst="rect">
            <a:avLst/>
          </a:prstGeom>
          <a:noFill/>
        </p:spPr>
        <p:txBody>
          <a:bodyPr wrap="square" rtlCol="0">
            <a:spAutoFit/>
          </a:bodyPr>
          <a:lstStyle/>
          <a:p>
            <a:r>
              <a:rPr lang="en-US" dirty="0"/>
              <a:t>…</a:t>
            </a:r>
            <a:endParaRPr lang="en-ID" dirty="0"/>
          </a:p>
        </p:txBody>
      </p:sp>
      <p:cxnSp>
        <p:nvCxnSpPr>
          <p:cNvPr id="53" name="Straight Connector 52">
            <a:extLst>
              <a:ext uri="{FF2B5EF4-FFF2-40B4-BE49-F238E27FC236}">
                <a16:creationId xmlns:a16="http://schemas.microsoft.com/office/drawing/2014/main" id="{BCD019D0-F6E3-451D-BDDA-7D09675352D5}"/>
              </a:ext>
            </a:extLst>
          </p:cNvPr>
          <p:cNvCxnSpPr>
            <a:cxnSpLocks/>
          </p:cNvCxnSpPr>
          <p:nvPr/>
        </p:nvCxnSpPr>
        <p:spPr>
          <a:xfrm>
            <a:off x="5930213" y="4568955"/>
            <a:ext cx="1927255" cy="774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7C1AEDE-E350-4B5E-B6A4-B545095C96FE}"/>
              </a:ext>
            </a:extLst>
          </p:cNvPr>
          <p:cNvCxnSpPr>
            <a:cxnSpLocks/>
          </p:cNvCxnSpPr>
          <p:nvPr/>
        </p:nvCxnSpPr>
        <p:spPr>
          <a:xfrm>
            <a:off x="5930213" y="4568955"/>
            <a:ext cx="176834" cy="6648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0C545A9-D1D0-464C-9D62-EC33150EF2E9}"/>
              </a:ext>
            </a:extLst>
          </p:cNvPr>
          <p:cNvCxnSpPr>
            <a:cxnSpLocks/>
          </p:cNvCxnSpPr>
          <p:nvPr/>
        </p:nvCxnSpPr>
        <p:spPr>
          <a:xfrm>
            <a:off x="5930213" y="4568955"/>
            <a:ext cx="867803" cy="655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052BC5-D3CE-4A45-B3D6-6A41E26E1A3B}"/>
              </a:ext>
            </a:extLst>
          </p:cNvPr>
          <p:cNvCxnSpPr>
            <a:cxnSpLocks/>
          </p:cNvCxnSpPr>
          <p:nvPr/>
        </p:nvCxnSpPr>
        <p:spPr>
          <a:xfrm>
            <a:off x="5930213" y="4568955"/>
            <a:ext cx="3161417" cy="7111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7F8376C-5197-4C83-9421-E1E33DBDE31C}"/>
              </a:ext>
            </a:extLst>
          </p:cNvPr>
          <p:cNvSpPr txBox="1"/>
          <p:nvPr/>
        </p:nvSpPr>
        <p:spPr>
          <a:xfrm>
            <a:off x="5456498" y="4669425"/>
            <a:ext cx="1126273" cy="369332"/>
          </a:xfrm>
          <a:prstGeom prst="rect">
            <a:avLst/>
          </a:prstGeom>
          <a:noFill/>
        </p:spPr>
        <p:txBody>
          <a:bodyPr wrap="square" rtlCol="0">
            <a:spAutoFit/>
          </a:bodyPr>
          <a:lstStyle/>
          <a:p>
            <a:r>
              <a:rPr lang="en-US" dirty="0"/>
              <a:t>N </a:t>
            </a:r>
            <a:r>
              <a:rPr lang="en-US" dirty="0" err="1"/>
              <a:t>lần</a:t>
            </a:r>
            <a:endParaRPr lang="en-US" dirty="0"/>
          </a:p>
        </p:txBody>
      </p:sp>
      <p:pic>
        <p:nvPicPr>
          <p:cNvPr id="65" name="Content Placeholder 5">
            <a:extLst>
              <a:ext uri="{FF2B5EF4-FFF2-40B4-BE49-F238E27FC236}">
                <a16:creationId xmlns:a16="http://schemas.microsoft.com/office/drawing/2014/main" id="{A97A20DD-C27B-4417-ADF3-2FE3DBC0B3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6" name="TextBox 65">
            <a:extLst>
              <a:ext uri="{FF2B5EF4-FFF2-40B4-BE49-F238E27FC236}">
                <a16:creationId xmlns:a16="http://schemas.microsoft.com/office/drawing/2014/main" id="{713F83C7-7271-43A9-A56F-4D220A7439D6}"/>
              </a:ext>
            </a:extLst>
          </p:cNvPr>
          <p:cNvSpPr txBox="1"/>
          <p:nvPr/>
        </p:nvSpPr>
        <p:spPr>
          <a:xfrm>
            <a:off x="1127833" y="-24096"/>
            <a:ext cx="6513938" cy="823752"/>
          </a:xfrm>
          <a:prstGeom prst="rect">
            <a:avLst/>
          </a:prstGeom>
          <a:noFill/>
        </p:spPr>
        <p:txBody>
          <a:bodyPr wrap="square" rtlCol="0">
            <a:spAutoFit/>
          </a:bodyPr>
          <a:lstStyle/>
          <a:p>
            <a:pPr marL="514350" indent="-514350">
              <a:lnSpc>
                <a:spcPct val="150000"/>
              </a:lnSpc>
              <a:buAutoNum type="arabicPeriod"/>
            </a:pPr>
            <a:r>
              <a:rPr lang="en-US" sz="3600" b="1" dirty="0" err="1">
                <a:solidFill>
                  <a:schemeClr val="bg1"/>
                </a:solidFill>
                <a:latin typeface="Times New Roman" panose="02020603050405020304" pitchFamily="18" charset="0"/>
                <a:cs typeface="Times New Roman" panose="02020603050405020304" pitchFamily="18" charset="0"/>
              </a:rPr>
              <a:t>Giải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thuật</a:t>
            </a:r>
            <a:r>
              <a:rPr lang="en-US" sz="3600" b="1" dirty="0">
                <a:solidFill>
                  <a:schemeClr val="bg1"/>
                </a:solidFill>
                <a:latin typeface="Times New Roman" panose="02020603050405020304" pitchFamily="18" charset="0"/>
                <a:cs typeface="Times New Roman" panose="02020603050405020304" pitchFamily="18" charset="0"/>
              </a:rPr>
              <a:t> Quay Lui:</a:t>
            </a:r>
          </a:p>
        </p:txBody>
      </p:sp>
    </p:spTree>
    <p:extLst>
      <p:ext uri="{BB962C8B-B14F-4D97-AF65-F5344CB8AC3E}">
        <p14:creationId xmlns:p14="http://schemas.microsoft.com/office/powerpoint/2010/main" val="34865744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750" fill="hold"/>
                                        <p:tgtEl>
                                          <p:spTgt spid="66"/>
                                        </p:tgtEl>
                                        <p:attrNameLst>
                                          <p:attrName>ppt_x</p:attrName>
                                        </p:attrNameLst>
                                      </p:cBhvr>
                                      <p:tavLst>
                                        <p:tav tm="0">
                                          <p:val>
                                            <p:strVal val="1+#ppt_w/2"/>
                                          </p:val>
                                        </p:tav>
                                        <p:tav tm="100000">
                                          <p:val>
                                            <p:strVal val="#ppt_x"/>
                                          </p:val>
                                        </p:tav>
                                      </p:tavLst>
                                    </p:anim>
                                    <p:anim calcmode="lin" valueType="num">
                                      <p:cBhvr additive="base">
                                        <p:cTn id="8" dur="750" fill="hold"/>
                                        <p:tgtEl>
                                          <p:spTgt spid="6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0-#ppt_w/2"/>
                                          </p:val>
                                        </p:tav>
                                        <p:tav tm="100000">
                                          <p:val>
                                            <p:strVal val="#ppt_x"/>
                                          </p:val>
                                        </p:tav>
                                      </p:tavLst>
                                    </p:anim>
                                    <p:anim calcmode="lin" valueType="num">
                                      <p:cBhvr additive="base">
                                        <p:cTn id="12" dur="500" fill="hold"/>
                                        <p:tgtEl>
                                          <p:spTgt spid="6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10" grpId="0" animBg="1"/>
      <p:bldP spid="11" grpId="0" animBg="1"/>
      <p:bldP spid="12" grpId="0" animBg="1"/>
      <p:bldP spid="14" grpId="0" animBg="1"/>
      <p:bldP spid="17" grpId="0" animBg="1"/>
      <p:bldP spid="18" grpId="0" animBg="1"/>
      <p:bldP spid="19" grpId="0" animBg="1"/>
      <p:bldP spid="20" grpId="0" animBg="1"/>
      <p:bldP spid="24" grpId="0" animBg="1"/>
      <p:bldP spid="25" grpId="0" animBg="1"/>
      <p:bldP spid="26" grpId="0" animBg="1"/>
      <p:bldP spid="27" grpId="0" animBg="1"/>
      <p:bldP spid="28" grpId="0" animBg="1"/>
      <p:bldP spid="34" grpId="0"/>
      <p:bldP spid="35" grpId="0"/>
      <p:bldP spid="36" grpId="0"/>
      <p:bldP spid="57"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A01D74-6445-47CB-9F1D-F3C3444E6745}"/>
              </a:ext>
            </a:extLst>
          </p:cNvPr>
          <p:cNvSpPr txBox="1"/>
          <p:nvPr/>
        </p:nvSpPr>
        <p:spPr>
          <a:xfrm>
            <a:off x="986318"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1.3.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r>
              <a:rPr lang="en-US" sz="2000" b="1" dirty="0">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975563E3-7676-46F5-B7D1-B78DC92947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7" name="TextBox 6">
            <a:extLst>
              <a:ext uri="{FF2B5EF4-FFF2-40B4-BE49-F238E27FC236}">
                <a16:creationId xmlns:a16="http://schemas.microsoft.com/office/drawing/2014/main" id="{5986F949-4887-4A29-87E3-B3DE2808936D}"/>
              </a:ext>
            </a:extLst>
          </p:cNvPr>
          <p:cNvSpPr txBox="1"/>
          <p:nvPr/>
        </p:nvSpPr>
        <p:spPr>
          <a:xfrm>
            <a:off x="1127833" y="-24096"/>
            <a:ext cx="6513938" cy="823752"/>
          </a:xfrm>
          <a:prstGeom prst="rect">
            <a:avLst/>
          </a:prstGeom>
          <a:noFill/>
        </p:spPr>
        <p:txBody>
          <a:bodyPr wrap="square" rtlCol="0">
            <a:spAutoFit/>
          </a:bodyPr>
          <a:lstStyle/>
          <a:p>
            <a:pPr marL="514350" indent="-514350">
              <a:lnSpc>
                <a:spcPct val="150000"/>
              </a:lnSpc>
              <a:buAutoNum type="arabicPeriod"/>
            </a:pPr>
            <a:r>
              <a:rPr lang="en-US" sz="3600" b="1" dirty="0" err="1">
                <a:solidFill>
                  <a:schemeClr val="bg1"/>
                </a:solidFill>
                <a:latin typeface="Times New Roman" panose="02020603050405020304" pitchFamily="18" charset="0"/>
                <a:cs typeface="Times New Roman" panose="02020603050405020304" pitchFamily="18" charset="0"/>
              </a:rPr>
              <a:t>Giải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thuật</a:t>
            </a:r>
            <a:r>
              <a:rPr lang="en-US" sz="3600" b="1" dirty="0">
                <a:solidFill>
                  <a:schemeClr val="bg1"/>
                </a:solidFill>
                <a:latin typeface="Times New Roman" panose="02020603050405020304" pitchFamily="18" charset="0"/>
                <a:cs typeface="Times New Roman" panose="02020603050405020304" pitchFamily="18" charset="0"/>
              </a:rPr>
              <a:t> Quay Lui:</a:t>
            </a:r>
          </a:p>
        </p:txBody>
      </p:sp>
      <p:sp>
        <p:nvSpPr>
          <p:cNvPr id="8" name="Rectangle 7">
            <a:extLst>
              <a:ext uri="{FF2B5EF4-FFF2-40B4-BE49-F238E27FC236}">
                <a16:creationId xmlns:a16="http://schemas.microsoft.com/office/drawing/2014/main" id="{353BD493-2CED-4D97-9F4C-1B9423314580}"/>
              </a:ext>
            </a:extLst>
          </p:cNvPr>
          <p:cNvSpPr/>
          <p:nvPr/>
        </p:nvSpPr>
        <p:spPr>
          <a:xfrm>
            <a:off x="2688771" y="2526670"/>
            <a:ext cx="4953000" cy="2677656"/>
          </a:xfrm>
          <a:prstGeom prst="rect">
            <a:avLst/>
          </a:prstGeom>
        </p:spPr>
        <p:txBody>
          <a:bodyPr>
            <a:spAutoFit/>
          </a:bodyPr>
          <a:lstStyle/>
          <a:p>
            <a:r>
              <a:rPr lang="en-US" sz="2800">
                <a:latin typeface="Times New Roman" panose="02020603050405020304" pitchFamily="18" charset="0"/>
                <a:cs typeface="Times New Roman" panose="02020603050405020304" pitchFamily="18" charset="0"/>
              </a:rPr>
              <a:t>T</a:t>
            </a:r>
            <a:r>
              <a:rPr lang="vi-VN" sz="2800">
                <a:latin typeface="Times New Roman" panose="02020603050405020304" pitchFamily="18" charset="0"/>
                <a:cs typeface="Times New Roman" panose="02020603050405020304" pitchFamily="18" charset="0"/>
              </a:rPr>
              <a:t>hử(bước đi)</a:t>
            </a:r>
          </a:p>
          <a:p>
            <a:r>
              <a:rPr lang="vi-VN" sz="2800">
                <a:latin typeface="Times New Roman" panose="02020603050405020304" pitchFamily="18" charset="0"/>
                <a:cs typeface="Times New Roman" panose="02020603050405020304" pitchFamily="18" charset="0"/>
              </a:rPr>
              <a:t>{</a:t>
            </a:r>
          </a:p>
          <a:p>
            <a:r>
              <a:rPr lang="vi-VN" sz="2800">
                <a:latin typeface="Times New Roman" panose="02020603050405020304" pitchFamily="18" charset="0"/>
                <a:cs typeface="Times New Roman" panose="02020603050405020304" pitchFamily="18" charset="0"/>
              </a:rPr>
              <a:t>Kiểm tra từng phần tử</a:t>
            </a:r>
          </a:p>
          <a:p>
            <a:r>
              <a:rPr lang="vi-VN" sz="2800">
                <a:latin typeface="Times New Roman" panose="02020603050405020304" pitchFamily="18" charset="0"/>
                <a:cs typeface="Times New Roman" panose="02020603050405020304" pitchFamily="18" charset="0"/>
              </a:rPr>
              <a:t>Nếu có khả năng </a:t>
            </a:r>
          </a:p>
          <a:p>
            <a:r>
              <a:rPr lang="vi-VN" sz="2800">
                <a:latin typeface="Times New Roman" panose="02020603050405020304" pitchFamily="18" charset="0"/>
                <a:cs typeface="Times New Roman" panose="02020603050405020304" pitchFamily="18" charset="0"/>
              </a:rPr>
              <a:t>Thử(bước tiếp theo)</a:t>
            </a:r>
          </a:p>
          <a:p>
            <a:r>
              <a:rPr lang="vi-V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771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2171699" y="2101335"/>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10</a:t>
            </a:r>
          </a:p>
        </p:txBody>
      </p:sp>
      <p:cxnSp>
        <p:nvCxnSpPr>
          <p:cNvPr id="17" name="Straight Arrow Connector 16"/>
          <p:cNvCxnSpPr>
            <a:stCxn id="15" idx="5"/>
          </p:cNvCxnSpPr>
          <p:nvPr/>
        </p:nvCxnSpPr>
        <p:spPr>
          <a:xfrm>
            <a:off x="2896439" y="2788908"/>
            <a:ext cx="1093174" cy="223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flipH="1">
            <a:off x="1335800" y="2788908"/>
            <a:ext cx="960245" cy="223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34785" y="2983964"/>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6</a:t>
            </a:r>
          </a:p>
        </p:txBody>
      </p:sp>
      <p:cxnSp>
        <p:nvCxnSpPr>
          <p:cNvPr id="21" name="Straight Arrow Connector 20"/>
          <p:cNvCxnSpPr>
            <a:stCxn id="20" idx="5"/>
          </p:cNvCxnSpPr>
          <p:nvPr/>
        </p:nvCxnSpPr>
        <p:spPr>
          <a:xfrm>
            <a:off x="1459525" y="3671537"/>
            <a:ext cx="396488" cy="390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3"/>
          </p:cNvCxnSpPr>
          <p:nvPr/>
        </p:nvCxnSpPr>
        <p:spPr>
          <a:xfrm flipH="1">
            <a:off x="419099" y="3671537"/>
            <a:ext cx="440032" cy="446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831720" y="2961182"/>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13</a:t>
            </a:r>
          </a:p>
        </p:txBody>
      </p:sp>
      <p:cxnSp>
        <p:nvCxnSpPr>
          <p:cNvPr id="24" name="Straight Arrow Connector 23"/>
          <p:cNvCxnSpPr>
            <a:stCxn id="23" idx="5"/>
          </p:cNvCxnSpPr>
          <p:nvPr/>
        </p:nvCxnSpPr>
        <p:spPr>
          <a:xfrm>
            <a:off x="4556460" y="3648755"/>
            <a:ext cx="396488" cy="390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3"/>
          </p:cNvCxnSpPr>
          <p:nvPr/>
        </p:nvCxnSpPr>
        <p:spPr>
          <a:xfrm flipH="1">
            <a:off x="3516034" y="3648755"/>
            <a:ext cx="440032" cy="446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444" y="4117851"/>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a:t>
            </a:r>
          </a:p>
        </p:txBody>
      </p:sp>
      <p:sp>
        <p:nvSpPr>
          <p:cNvPr id="29" name="Oval 28"/>
          <p:cNvSpPr/>
          <p:nvPr/>
        </p:nvSpPr>
        <p:spPr>
          <a:xfrm>
            <a:off x="1494423" y="4061649"/>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7</a:t>
            </a:r>
          </a:p>
        </p:txBody>
      </p:sp>
      <p:sp>
        <p:nvSpPr>
          <p:cNvPr id="30" name="Oval 29"/>
          <p:cNvSpPr/>
          <p:nvPr/>
        </p:nvSpPr>
        <p:spPr>
          <a:xfrm>
            <a:off x="3140527" y="4117851"/>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11</a:t>
            </a:r>
          </a:p>
        </p:txBody>
      </p:sp>
      <p:sp>
        <p:nvSpPr>
          <p:cNvPr id="31" name="Oval 30"/>
          <p:cNvSpPr/>
          <p:nvPr/>
        </p:nvSpPr>
        <p:spPr>
          <a:xfrm>
            <a:off x="4615491" y="4061649"/>
            <a:ext cx="849086" cy="805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15</a:t>
            </a:r>
          </a:p>
        </p:txBody>
      </p:sp>
      <p:sp>
        <p:nvSpPr>
          <p:cNvPr id="32" name="TextBox 31"/>
          <p:cNvSpPr txBox="1"/>
          <p:nvPr/>
        </p:nvSpPr>
        <p:spPr>
          <a:xfrm>
            <a:off x="3042557" y="2101726"/>
            <a:ext cx="19703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Dem=0</a:t>
            </a:r>
          </a:p>
        </p:txBody>
      </p:sp>
      <p:sp>
        <p:nvSpPr>
          <p:cNvPr id="33" name="TextBox 32"/>
          <p:cNvSpPr txBox="1"/>
          <p:nvPr/>
        </p:nvSpPr>
        <p:spPr>
          <a:xfrm>
            <a:off x="4952948" y="2788908"/>
            <a:ext cx="909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Dem=1</a:t>
            </a:r>
          </a:p>
        </p:txBody>
      </p:sp>
      <p:sp>
        <p:nvSpPr>
          <p:cNvPr id="34" name="TextBox 33"/>
          <p:cNvSpPr txBox="1"/>
          <p:nvPr/>
        </p:nvSpPr>
        <p:spPr>
          <a:xfrm>
            <a:off x="5611585" y="4030641"/>
            <a:ext cx="115388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Dem=2</a:t>
            </a:r>
          </a:p>
        </p:txBody>
      </p:sp>
      <p:sp>
        <p:nvSpPr>
          <p:cNvPr id="36" name="TextBox 35"/>
          <p:cNvSpPr txBox="1"/>
          <p:nvPr/>
        </p:nvSpPr>
        <p:spPr>
          <a:xfrm>
            <a:off x="6531425" y="2039132"/>
            <a:ext cx="2939143"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node ở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2</a:t>
            </a:r>
          </a:p>
        </p:txBody>
      </p:sp>
      <p:sp>
        <p:nvSpPr>
          <p:cNvPr id="37" name="Rectangle 36"/>
          <p:cNvSpPr/>
          <p:nvPr/>
        </p:nvSpPr>
        <p:spPr>
          <a:xfrm>
            <a:off x="6542313" y="2431017"/>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10(</a:t>
            </a:r>
            <a:r>
              <a:rPr lang="en-US" dirty="0" err="1">
                <a:latin typeface="Times New Roman" panose="02020603050405020304" pitchFamily="18" charset="0"/>
                <a:cs typeface="Times New Roman" panose="02020603050405020304" pitchFamily="18" charset="0"/>
              </a:rPr>
              <a:t>DeM</a:t>
            </a:r>
            <a:endParaRPr lang="en-US" dirty="0">
              <a:latin typeface="Times New Roman" panose="02020603050405020304" pitchFamily="18" charset="0"/>
              <a:cs typeface="Times New Roman" panose="02020603050405020304" pitchFamily="18" charset="0"/>
            </a:endParaRPr>
          </a:p>
        </p:txBody>
      </p:sp>
      <p:sp>
        <p:nvSpPr>
          <p:cNvPr id="38" name="Rectangle 37"/>
          <p:cNvSpPr/>
          <p:nvPr/>
        </p:nvSpPr>
        <p:spPr>
          <a:xfrm>
            <a:off x="6542313" y="2444089"/>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10(</a:t>
            </a:r>
            <a:r>
              <a:rPr lang="en-US" dirty="0" err="1">
                <a:latin typeface="Times New Roman" panose="02020603050405020304" pitchFamily="18" charset="0"/>
                <a:cs typeface="Times New Roman" panose="02020603050405020304" pitchFamily="18" charset="0"/>
              </a:rPr>
              <a:t>DeM,Left</a:t>
            </a:r>
            <a:endParaRPr lang="en-US" dirty="0">
              <a:latin typeface="Times New Roman" panose="02020603050405020304" pitchFamily="18" charset="0"/>
              <a:cs typeface="Times New Roman" panose="02020603050405020304" pitchFamily="18" charset="0"/>
            </a:endParaRPr>
          </a:p>
        </p:txBody>
      </p:sp>
      <p:sp>
        <p:nvSpPr>
          <p:cNvPr id="39" name="Rectangle 38"/>
          <p:cNvSpPr/>
          <p:nvPr/>
        </p:nvSpPr>
        <p:spPr>
          <a:xfrm>
            <a:off x="6531425" y="3034404"/>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6(Dem</a:t>
            </a:r>
          </a:p>
        </p:txBody>
      </p:sp>
      <p:sp>
        <p:nvSpPr>
          <p:cNvPr id="40" name="Rectangle 39"/>
          <p:cNvSpPr/>
          <p:nvPr/>
        </p:nvSpPr>
        <p:spPr>
          <a:xfrm>
            <a:off x="6531424" y="3034404"/>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6(</a:t>
            </a:r>
            <a:r>
              <a:rPr lang="en-US" dirty="0" err="1">
                <a:latin typeface="Times New Roman" panose="02020603050405020304" pitchFamily="18" charset="0"/>
                <a:cs typeface="Times New Roman" panose="02020603050405020304" pitchFamily="18" charset="0"/>
              </a:rPr>
              <a:t>Dem,Left</a:t>
            </a:r>
            <a:endParaRPr lang="en-US" dirty="0">
              <a:latin typeface="Times New Roman" panose="02020603050405020304" pitchFamily="18" charset="0"/>
              <a:cs typeface="Times New Roman" panose="02020603050405020304" pitchFamily="18" charset="0"/>
            </a:endParaRPr>
          </a:p>
        </p:txBody>
      </p:sp>
      <p:sp>
        <p:nvSpPr>
          <p:cNvPr id="41" name="Rectangle 40"/>
          <p:cNvSpPr/>
          <p:nvPr/>
        </p:nvSpPr>
        <p:spPr>
          <a:xfrm>
            <a:off x="6509652" y="3671112"/>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4(DEM)</a:t>
            </a:r>
          </a:p>
        </p:txBody>
      </p:sp>
      <p:sp>
        <p:nvSpPr>
          <p:cNvPr id="43" name="Rectangle 42"/>
          <p:cNvSpPr/>
          <p:nvPr/>
        </p:nvSpPr>
        <p:spPr>
          <a:xfrm>
            <a:off x="1583871" y="5377543"/>
            <a:ext cx="110181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a:t>
            </a:r>
          </a:p>
        </p:txBody>
      </p:sp>
      <p:sp>
        <p:nvSpPr>
          <p:cNvPr id="47" name="Curved Up Arrow 46"/>
          <p:cNvSpPr/>
          <p:nvPr/>
        </p:nvSpPr>
        <p:spPr>
          <a:xfrm rot="5400000">
            <a:off x="5569396" y="2855970"/>
            <a:ext cx="674915" cy="5633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9" name="Curved Right Arrow 48"/>
          <p:cNvSpPr/>
          <p:nvPr/>
        </p:nvSpPr>
        <p:spPr>
          <a:xfrm rot="10800000">
            <a:off x="9361713" y="3269033"/>
            <a:ext cx="400774" cy="6368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6542312" y="3034404"/>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6(</a:t>
            </a:r>
            <a:r>
              <a:rPr lang="en-US" dirty="0" err="1">
                <a:latin typeface="Times New Roman" panose="02020603050405020304" pitchFamily="18" charset="0"/>
                <a:cs typeface="Times New Roman" panose="02020603050405020304" pitchFamily="18" charset="0"/>
              </a:rPr>
              <a:t>Dem,Left,RIGHT</a:t>
            </a:r>
            <a:r>
              <a:rPr lang="en-US" dirty="0">
                <a:latin typeface="Times New Roman" panose="02020603050405020304" pitchFamily="18" charset="0"/>
                <a:cs typeface="Times New Roman" panose="02020603050405020304" pitchFamily="18" charset="0"/>
              </a:rPr>
              <a:t>)</a:t>
            </a:r>
          </a:p>
        </p:txBody>
      </p:sp>
      <p:sp>
        <p:nvSpPr>
          <p:cNvPr id="53" name="Curved Up Arrow 52"/>
          <p:cNvSpPr/>
          <p:nvPr/>
        </p:nvSpPr>
        <p:spPr>
          <a:xfrm rot="5400000">
            <a:off x="5906852" y="3367082"/>
            <a:ext cx="674915" cy="5633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5" name="Rectangle 54"/>
          <p:cNvSpPr/>
          <p:nvPr/>
        </p:nvSpPr>
        <p:spPr>
          <a:xfrm>
            <a:off x="6509651" y="4285887"/>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7(DEM)</a:t>
            </a:r>
          </a:p>
        </p:txBody>
      </p:sp>
      <p:sp>
        <p:nvSpPr>
          <p:cNvPr id="56" name="Curved Right Arrow 55"/>
          <p:cNvSpPr/>
          <p:nvPr/>
        </p:nvSpPr>
        <p:spPr>
          <a:xfrm rot="10800000">
            <a:off x="9376052" y="3194957"/>
            <a:ext cx="400774" cy="14280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7" name="Curved Up Arrow 56"/>
          <p:cNvSpPr/>
          <p:nvPr/>
        </p:nvSpPr>
        <p:spPr>
          <a:xfrm rot="5400000">
            <a:off x="5204097" y="3671823"/>
            <a:ext cx="1517077" cy="5633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8" name="Rectangle 57"/>
          <p:cNvSpPr/>
          <p:nvPr/>
        </p:nvSpPr>
        <p:spPr>
          <a:xfrm>
            <a:off x="2975112" y="5377543"/>
            <a:ext cx="110181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7</a:t>
            </a:r>
          </a:p>
        </p:txBody>
      </p:sp>
      <p:sp>
        <p:nvSpPr>
          <p:cNvPr id="59" name="Curved Right Arrow 58"/>
          <p:cNvSpPr/>
          <p:nvPr/>
        </p:nvSpPr>
        <p:spPr>
          <a:xfrm rot="10800000">
            <a:off x="9361713" y="2555102"/>
            <a:ext cx="400774" cy="7140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0" name="Rectangle 59"/>
          <p:cNvSpPr/>
          <p:nvPr/>
        </p:nvSpPr>
        <p:spPr>
          <a:xfrm>
            <a:off x="6542313" y="2439780"/>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10(</a:t>
            </a:r>
            <a:r>
              <a:rPr lang="en-US" dirty="0" err="1">
                <a:latin typeface="Times New Roman" panose="02020603050405020304" pitchFamily="18" charset="0"/>
                <a:cs typeface="Times New Roman" panose="02020603050405020304" pitchFamily="18" charset="0"/>
              </a:rPr>
              <a:t>DeM,Left,Right</a:t>
            </a:r>
            <a:r>
              <a:rPr lang="en-US" dirty="0">
                <a:latin typeface="Times New Roman" panose="02020603050405020304" pitchFamily="18" charset="0"/>
                <a:cs typeface="Times New Roman" panose="02020603050405020304" pitchFamily="18" charset="0"/>
              </a:rPr>
              <a:t>)</a:t>
            </a:r>
          </a:p>
        </p:txBody>
      </p:sp>
      <p:sp>
        <p:nvSpPr>
          <p:cNvPr id="70" name="TextBox 69"/>
          <p:cNvSpPr txBox="1"/>
          <p:nvPr/>
        </p:nvSpPr>
        <p:spPr>
          <a:xfrm>
            <a:off x="5611584" y="4037735"/>
            <a:ext cx="115388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Dem=2</a:t>
            </a:r>
          </a:p>
        </p:txBody>
      </p:sp>
      <p:sp>
        <p:nvSpPr>
          <p:cNvPr id="71" name="Rectangle 70"/>
          <p:cNvSpPr/>
          <p:nvPr/>
        </p:nvSpPr>
        <p:spPr>
          <a:xfrm>
            <a:off x="6531424" y="3041498"/>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13(Dem</a:t>
            </a:r>
          </a:p>
        </p:txBody>
      </p:sp>
      <p:sp>
        <p:nvSpPr>
          <p:cNvPr id="72" name="Rectangle 71"/>
          <p:cNvSpPr/>
          <p:nvPr/>
        </p:nvSpPr>
        <p:spPr>
          <a:xfrm>
            <a:off x="6525982" y="3056798"/>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13(</a:t>
            </a:r>
            <a:r>
              <a:rPr lang="en-US" dirty="0" err="1">
                <a:latin typeface="Times New Roman" panose="02020603050405020304" pitchFamily="18" charset="0"/>
                <a:cs typeface="Times New Roman" panose="02020603050405020304" pitchFamily="18" charset="0"/>
              </a:rPr>
              <a:t>Dem,Left</a:t>
            </a:r>
            <a:endParaRPr lang="en-US" dirty="0">
              <a:latin typeface="Times New Roman" panose="02020603050405020304" pitchFamily="18" charset="0"/>
              <a:cs typeface="Times New Roman" panose="02020603050405020304" pitchFamily="18" charset="0"/>
            </a:endParaRPr>
          </a:p>
        </p:txBody>
      </p:sp>
      <p:sp>
        <p:nvSpPr>
          <p:cNvPr id="73" name="Rectangle 72"/>
          <p:cNvSpPr/>
          <p:nvPr/>
        </p:nvSpPr>
        <p:spPr>
          <a:xfrm>
            <a:off x="6509651" y="3678206"/>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11(DEM)</a:t>
            </a:r>
          </a:p>
        </p:txBody>
      </p:sp>
      <p:sp>
        <p:nvSpPr>
          <p:cNvPr id="74" name="Curved Up Arrow 73"/>
          <p:cNvSpPr/>
          <p:nvPr/>
        </p:nvSpPr>
        <p:spPr>
          <a:xfrm rot="5400000">
            <a:off x="5569395" y="2863064"/>
            <a:ext cx="674915" cy="5633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5" name="Curved Right Arrow 74"/>
          <p:cNvSpPr/>
          <p:nvPr/>
        </p:nvSpPr>
        <p:spPr>
          <a:xfrm rot="10800000">
            <a:off x="9361712" y="3276127"/>
            <a:ext cx="400774" cy="6368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6" name="Rectangle 75"/>
          <p:cNvSpPr/>
          <p:nvPr/>
        </p:nvSpPr>
        <p:spPr>
          <a:xfrm>
            <a:off x="6531424" y="3041497"/>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13(</a:t>
            </a:r>
            <a:r>
              <a:rPr lang="en-US" dirty="0" err="1">
                <a:latin typeface="Times New Roman" panose="02020603050405020304" pitchFamily="18" charset="0"/>
                <a:cs typeface="Times New Roman" panose="02020603050405020304" pitchFamily="18" charset="0"/>
              </a:rPr>
              <a:t>Dem,Left,RIGHT</a:t>
            </a:r>
            <a:r>
              <a:rPr lang="en-US" dirty="0">
                <a:latin typeface="Times New Roman" panose="02020603050405020304" pitchFamily="18" charset="0"/>
                <a:cs typeface="Times New Roman" panose="02020603050405020304" pitchFamily="18" charset="0"/>
              </a:rPr>
              <a:t>)</a:t>
            </a:r>
          </a:p>
        </p:txBody>
      </p:sp>
      <p:sp>
        <p:nvSpPr>
          <p:cNvPr id="77" name="Curved Up Arrow 76"/>
          <p:cNvSpPr/>
          <p:nvPr/>
        </p:nvSpPr>
        <p:spPr>
          <a:xfrm rot="5400000">
            <a:off x="5906851" y="3374176"/>
            <a:ext cx="674915" cy="5633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6509650" y="4292981"/>
            <a:ext cx="2721429" cy="46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15(DEM)</a:t>
            </a:r>
          </a:p>
        </p:txBody>
      </p:sp>
      <p:sp>
        <p:nvSpPr>
          <p:cNvPr id="79" name="Curved Right Arrow 78"/>
          <p:cNvSpPr/>
          <p:nvPr/>
        </p:nvSpPr>
        <p:spPr>
          <a:xfrm rot="10800000">
            <a:off x="9376051" y="3202051"/>
            <a:ext cx="400774" cy="14280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80" name="Curved Up Arrow 79"/>
          <p:cNvSpPr/>
          <p:nvPr/>
        </p:nvSpPr>
        <p:spPr>
          <a:xfrm rot="5400000">
            <a:off x="5204096" y="3678917"/>
            <a:ext cx="1517077" cy="5633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81" name="Curved Right Arrow 80"/>
          <p:cNvSpPr/>
          <p:nvPr/>
        </p:nvSpPr>
        <p:spPr>
          <a:xfrm rot="10800000">
            <a:off x="9361712" y="2562196"/>
            <a:ext cx="400774" cy="7140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82" name="Rectangle 81"/>
          <p:cNvSpPr/>
          <p:nvPr/>
        </p:nvSpPr>
        <p:spPr>
          <a:xfrm>
            <a:off x="4402038" y="5377543"/>
            <a:ext cx="110181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11</a:t>
            </a:r>
          </a:p>
        </p:txBody>
      </p:sp>
      <p:sp>
        <p:nvSpPr>
          <p:cNvPr id="83" name="Rectangle 82"/>
          <p:cNvSpPr/>
          <p:nvPr/>
        </p:nvSpPr>
        <p:spPr>
          <a:xfrm>
            <a:off x="5793279" y="5377543"/>
            <a:ext cx="110181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15</a:t>
            </a:r>
          </a:p>
        </p:txBody>
      </p:sp>
      <p:sp>
        <p:nvSpPr>
          <p:cNvPr id="50" name="TextBox 49">
            <a:extLst>
              <a:ext uri="{FF2B5EF4-FFF2-40B4-BE49-F238E27FC236}">
                <a16:creationId xmlns:a16="http://schemas.microsoft.com/office/drawing/2014/main" id="{340FF7AA-025E-4735-8ED0-C9CB154F7274}"/>
              </a:ext>
            </a:extLst>
          </p:cNvPr>
          <p:cNvSpPr txBox="1"/>
          <p:nvPr/>
        </p:nvSpPr>
        <p:spPr>
          <a:xfrm>
            <a:off x="-42241" y="1025283"/>
            <a:ext cx="9906000" cy="707886"/>
          </a:xfrm>
          <a:prstGeom prst="rect">
            <a:avLst/>
          </a:prstGeom>
          <a:noFill/>
        </p:spPr>
        <p:txBody>
          <a:bodyPr wrap="square" rtlCol="0">
            <a:spAutoFit/>
          </a:bodyPr>
          <a:lstStyle/>
          <a:p>
            <a:pPr algn="ctr"/>
            <a:r>
              <a:rPr lang="en-US" sz="2000" spc="300" dirty="0">
                <a:latin typeface="Times New Roman" panose="02020603050405020304" pitchFamily="18" charset="0"/>
                <a:cs typeface="Times New Roman" panose="02020603050405020304" pitchFamily="18" charset="0"/>
              </a:rPr>
              <a:t>KHẢO SÁT GIẢI THUẬT SAY LUI TRÊN CÂY NHỊ PHÂN </a:t>
            </a:r>
          </a:p>
          <a:p>
            <a:pPr algn="ctr"/>
            <a:r>
              <a:rPr lang="en-US" sz="2000" b="1" spc="3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TRIAL </a:t>
            </a:r>
            <a:r>
              <a:rPr lang="en-US" sz="2000" b="1"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ERROR</a:t>
            </a:r>
          </a:p>
        </p:txBody>
      </p:sp>
      <p:pic>
        <p:nvPicPr>
          <p:cNvPr id="51" name="Content Placeholder 5">
            <a:extLst>
              <a:ext uri="{FF2B5EF4-FFF2-40B4-BE49-F238E27FC236}">
                <a16:creationId xmlns:a16="http://schemas.microsoft.com/office/drawing/2014/main" id="{068C2B15-017B-41DB-AA16-4F17629B5F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4" name="TextBox 53">
            <a:extLst>
              <a:ext uri="{FF2B5EF4-FFF2-40B4-BE49-F238E27FC236}">
                <a16:creationId xmlns:a16="http://schemas.microsoft.com/office/drawing/2014/main" id="{0FF612D9-332E-45AF-93C6-1FA5BE2BF3DA}"/>
              </a:ext>
            </a:extLst>
          </p:cNvPr>
          <p:cNvSpPr txBox="1"/>
          <p:nvPr/>
        </p:nvSpPr>
        <p:spPr>
          <a:xfrm>
            <a:off x="1127833" y="-24096"/>
            <a:ext cx="6513938" cy="823752"/>
          </a:xfrm>
          <a:prstGeom prst="rect">
            <a:avLst/>
          </a:prstGeom>
          <a:noFill/>
        </p:spPr>
        <p:txBody>
          <a:bodyPr wrap="square" rtlCol="0">
            <a:spAutoFit/>
          </a:bodyPr>
          <a:lstStyle/>
          <a:p>
            <a:pPr marL="514350" indent="-514350">
              <a:lnSpc>
                <a:spcPct val="150000"/>
              </a:lnSpc>
              <a:buAutoNum type="arabicPeriod"/>
            </a:pPr>
            <a:r>
              <a:rPr lang="en-US" sz="3600" b="1" dirty="0" err="1">
                <a:solidFill>
                  <a:schemeClr val="bg1"/>
                </a:solidFill>
                <a:latin typeface="Times New Roman" panose="02020603050405020304" pitchFamily="18" charset="0"/>
                <a:cs typeface="Times New Roman" panose="02020603050405020304" pitchFamily="18" charset="0"/>
              </a:rPr>
              <a:t>Giải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thuật</a:t>
            </a:r>
            <a:r>
              <a:rPr lang="en-US" sz="3600" b="1" dirty="0">
                <a:solidFill>
                  <a:schemeClr val="bg1"/>
                </a:solidFill>
                <a:latin typeface="Times New Roman" panose="02020603050405020304" pitchFamily="18" charset="0"/>
                <a:cs typeface="Times New Roman" panose="02020603050405020304" pitchFamily="18" charset="0"/>
              </a:rPr>
              <a:t> Quay Lui:</a:t>
            </a:r>
          </a:p>
        </p:txBody>
      </p:sp>
    </p:spTree>
    <p:extLst>
      <p:ext uri="{BB962C8B-B14F-4D97-AF65-F5344CB8AC3E}">
        <p14:creationId xmlns:p14="http://schemas.microsoft.com/office/powerpoint/2010/main" val="41034190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40"/>
                                        </p:tgtEl>
                                      </p:cBhvr>
                                    </p:animEffect>
                                    <p:set>
                                      <p:cBhvr>
                                        <p:cTn id="49" dur="1" fill="hold">
                                          <p:stCondLst>
                                            <p:cond delay="499"/>
                                          </p:stCondLst>
                                        </p:cTn>
                                        <p:tgtEl>
                                          <p:spTgt spid="40"/>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xit" presetSubtype="0" fill="hold" grpId="1" nodeType="withEffect">
                                  <p:stCondLst>
                                    <p:cond delay="0"/>
                                  </p:stCondLst>
                                  <p:childTnLst>
                                    <p:animEffect transition="out" filter="fade">
                                      <p:cBhvr>
                                        <p:cTn id="85" dur="500"/>
                                        <p:tgtEl>
                                          <p:spTgt spid="38"/>
                                        </p:tgtEl>
                                      </p:cBhvr>
                                    </p:animEffect>
                                    <p:set>
                                      <p:cBhvr>
                                        <p:cTn id="86" dur="1" fill="hold">
                                          <p:stCondLst>
                                            <p:cond delay="499"/>
                                          </p:stCondLst>
                                        </p:cTn>
                                        <p:tgtEl>
                                          <p:spTgt spid="3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2" nodeType="clickEffect">
                                  <p:stCondLst>
                                    <p:cond delay="0"/>
                                  </p:stCondLst>
                                  <p:childTnLst>
                                    <p:animEffect transition="out" filter="fade">
                                      <p:cBhvr>
                                        <p:cTn id="90" dur="500"/>
                                        <p:tgtEl>
                                          <p:spTgt spid="39"/>
                                        </p:tgtEl>
                                      </p:cBhvr>
                                    </p:animEffect>
                                    <p:set>
                                      <p:cBhvr>
                                        <p:cTn id="91" dur="1" fill="hold">
                                          <p:stCondLst>
                                            <p:cond delay="499"/>
                                          </p:stCondLst>
                                        </p:cTn>
                                        <p:tgtEl>
                                          <p:spTgt spid="39"/>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47"/>
                                        </p:tgtEl>
                                      </p:cBhvr>
                                    </p:animEffect>
                                    <p:set>
                                      <p:cBhvr>
                                        <p:cTn id="94" dur="1" fill="hold">
                                          <p:stCondLst>
                                            <p:cond delay="499"/>
                                          </p:stCondLst>
                                        </p:cTn>
                                        <p:tgtEl>
                                          <p:spTgt spid="47"/>
                                        </p:tgtEl>
                                        <p:attrNameLst>
                                          <p:attrName>style.visibility</p:attrName>
                                        </p:attrNameLst>
                                      </p:cBhvr>
                                      <p:to>
                                        <p:strVal val="hidden"/>
                                      </p:to>
                                    </p:set>
                                  </p:childTnLst>
                                </p:cTn>
                              </p:par>
                              <p:par>
                                <p:cTn id="95" presetID="10" presetClass="exit" presetSubtype="0" fill="hold" grpId="2" nodeType="withEffect">
                                  <p:stCondLst>
                                    <p:cond delay="0"/>
                                  </p:stCondLst>
                                  <p:childTnLst>
                                    <p:animEffect transition="out" filter="fade">
                                      <p:cBhvr>
                                        <p:cTn id="96" dur="500"/>
                                        <p:tgtEl>
                                          <p:spTgt spid="40"/>
                                        </p:tgtEl>
                                      </p:cBhvr>
                                    </p:animEffect>
                                    <p:set>
                                      <p:cBhvr>
                                        <p:cTn id="97" dur="1" fill="hold">
                                          <p:stCondLst>
                                            <p:cond delay="499"/>
                                          </p:stCondLst>
                                        </p:cTn>
                                        <p:tgtEl>
                                          <p:spTgt spid="40"/>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53"/>
                                        </p:tgtEl>
                                      </p:cBhvr>
                                    </p:animEffect>
                                    <p:set>
                                      <p:cBhvr>
                                        <p:cTn id="100" dur="1" fill="hold">
                                          <p:stCondLst>
                                            <p:cond delay="499"/>
                                          </p:stCondLst>
                                        </p:cTn>
                                        <p:tgtEl>
                                          <p:spTgt spid="53"/>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41"/>
                                        </p:tgtEl>
                                      </p:cBhvr>
                                    </p:animEffect>
                                    <p:set>
                                      <p:cBhvr>
                                        <p:cTn id="103" dur="1" fill="hold">
                                          <p:stCondLst>
                                            <p:cond delay="499"/>
                                          </p:stCondLst>
                                        </p:cTn>
                                        <p:tgtEl>
                                          <p:spTgt spid="41"/>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52"/>
                                        </p:tgtEl>
                                      </p:cBhvr>
                                    </p:animEffect>
                                    <p:set>
                                      <p:cBhvr>
                                        <p:cTn id="106" dur="1" fill="hold">
                                          <p:stCondLst>
                                            <p:cond delay="499"/>
                                          </p:stCondLst>
                                        </p:cTn>
                                        <p:tgtEl>
                                          <p:spTgt spid="5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49"/>
                                        </p:tgtEl>
                                      </p:cBhvr>
                                    </p:animEffect>
                                    <p:set>
                                      <p:cBhvr>
                                        <p:cTn id="109" dur="1" fill="hold">
                                          <p:stCondLst>
                                            <p:cond delay="499"/>
                                          </p:stCondLst>
                                        </p:cTn>
                                        <p:tgtEl>
                                          <p:spTgt spid="49"/>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57"/>
                                        </p:tgtEl>
                                      </p:cBhvr>
                                    </p:animEffect>
                                    <p:set>
                                      <p:cBhvr>
                                        <p:cTn id="112" dur="1" fill="hold">
                                          <p:stCondLst>
                                            <p:cond delay="499"/>
                                          </p:stCondLst>
                                        </p:cTn>
                                        <p:tgtEl>
                                          <p:spTgt spid="57"/>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55"/>
                                        </p:tgtEl>
                                      </p:cBhvr>
                                    </p:animEffect>
                                    <p:set>
                                      <p:cBhvr>
                                        <p:cTn id="115" dur="1" fill="hold">
                                          <p:stCondLst>
                                            <p:cond delay="499"/>
                                          </p:stCondLst>
                                        </p:cTn>
                                        <p:tgtEl>
                                          <p:spTgt spid="55"/>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56"/>
                                        </p:tgtEl>
                                      </p:cBhvr>
                                    </p:animEffect>
                                    <p:set>
                                      <p:cBhvr>
                                        <p:cTn id="118" dur="1" fill="hold">
                                          <p:stCondLst>
                                            <p:cond delay="499"/>
                                          </p:stCondLst>
                                        </p:cTn>
                                        <p:tgtEl>
                                          <p:spTgt spid="56"/>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59"/>
                                        </p:tgtEl>
                                      </p:cBhvr>
                                    </p:animEffect>
                                    <p:set>
                                      <p:cBhvr>
                                        <p:cTn id="121" dur="1" fill="hold">
                                          <p:stCondLst>
                                            <p:cond delay="499"/>
                                          </p:stCondLst>
                                        </p:cTn>
                                        <p:tgtEl>
                                          <p:spTgt spid="59"/>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34"/>
                                        </p:tgtEl>
                                      </p:cBhvr>
                                    </p:animEffect>
                                    <p:set>
                                      <p:cBhvr>
                                        <p:cTn id="124" dur="1" fill="hold">
                                          <p:stCondLst>
                                            <p:cond delay="499"/>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fade">
                                      <p:cBhvr>
                                        <p:cTn id="129" dur="500"/>
                                        <p:tgtEl>
                                          <p:spTgt spid="7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fade">
                                      <p:cBhvr>
                                        <p:cTn id="132" dur="500"/>
                                        <p:tgtEl>
                                          <p:spTgt spid="7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71"/>
                                        </p:tgtEl>
                                      </p:cBhvr>
                                    </p:animEffect>
                                    <p:set>
                                      <p:cBhvr>
                                        <p:cTn id="137" dur="1" fill="hold">
                                          <p:stCondLst>
                                            <p:cond delay="499"/>
                                          </p:stCondLst>
                                        </p:cTn>
                                        <p:tgtEl>
                                          <p:spTgt spid="71"/>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fade">
                                      <p:cBhvr>
                                        <p:cTn id="140" dur="500"/>
                                        <p:tgtEl>
                                          <p:spTgt spid="72"/>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77"/>
                                        </p:tgtEl>
                                        <p:attrNameLst>
                                          <p:attrName>style.visibility</p:attrName>
                                        </p:attrNameLst>
                                      </p:cBhvr>
                                      <p:to>
                                        <p:strVal val="visible"/>
                                      </p:to>
                                    </p:set>
                                    <p:animEffect transition="in" filter="fade">
                                      <p:cBhvr>
                                        <p:cTn id="145" dur="500"/>
                                        <p:tgtEl>
                                          <p:spTgt spid="7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3"/>
                                        </p:tgtEl>
                                        <p:attrNameLst>
                                          <p:attrName>style.visibility</p:attrName>
                                        </p:attrNameLst>
                                      </p:cBhvr>
                                      <p:to>
                                        <p:strVal val="visible"/>
                                      </p:to>
                                    </p:set>
                                    <p:animEffect transition="in" filter="fade">
                                      <p:cBhvr>
                                        <p:cTn id="148" dur="500"/>
                                        <p:tgtEl>
                                          <p:spTgt spid="73"/>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fade">
                                      <p:cBhvr>
                                        <p:cTn id="153" dur="500"/>
                                        <p:tgtEl>
                                          <p:spTgt spid="8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72"/>
                                        </p:tgtEl>
                                      </p:cBhvr>
                                    </p:animEffect>
                                    <p:set>
                                      <p:cBhvr>
                                        <p:cTn id="158" dur="1" fill="hold">
                                          <p:stCondLst>
                                            <p:cond delay="499"/>
                                          </p:stCondLst>
                                        </p:cTn>
                                        <p:tgtEl>
                                          <p:spTgt spid="72"/>
                                        </p:tgtEl>
                                        <p:attrNameLst>
                                          <p:attrName>style.visibility</p:attrName>
                                        </p:attrNameLst>
                                      </p:cBhvr>
                                      <p:to>
                                        <p:strVal val="hidden"/>
                                      </p:to>
                                    </p:set>
                                  </p:childTnLst>
                                </p:cTn>
                              </p:par>
                              <p:par>
                                <p:cTn id="159" presetID="10" presetClass="entr" presetSubtype="0" fill="hold" grpId="0" nodeType="with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fade">
                                      <p:cBhvr>
                                        <p:cTn id="161" dur="500"/>
                                        <p:tgtEl>
                                          <p:spTgt spid="7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80"/>
                                        </p:tgtEl>
                                        <p:attrNameLst>
                                          <p:attrName>style.visibility</p:attrName>
                                        </p:attrNameLst>
                                      </p:cBhvr>
                                      <p:to>
                                        <p:strVal val="visible"/>
                                      </p:to>
                                    </p:set>
                                    <p:animEffect transition="in" filter="fade">
                                      <p:cBhvr>
                                        <p:cTn id="169" dur="500"/>
                                        <p:tgtEl>
                                          <p:spTgt spid="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78"/>
                                        </p:tgtEl>
                                        <p:attrNameLst>
                                          <p:attrName>style.visibility</p:attrName>
                                        </p:attrNameLst>
                                      </p:cBhvr>
                                      <p:to>
                                        <p:strVal val="visible"/>
                                      </p:to>
                                    </p:set>
                                    <p:animEffect transition="in" filter="fade">
                                      <p:cBhvr>
                                        <p:cTn id="172" dur="500"/>
                                        <p:tgtEl>
                                          <p:spTgt spid="78"/>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83"/>
                                        </p:tgtEl>
                                        <p:attrNameLst>
                                          <p:attrName>style.visibility</p:attrName>
                                        </p:attrNameLst>
                                      </p:cBhvr>
                                      <p:to>
                                        <p:strVal val="visible"/>
                                      </p:to>
                                    </p:set>
                                    <p:animEffect transition="in" filter="fade">
                                      <p:cBhvr>
                                        <p:cTn id="177" dur="500"/>
                                        <p:tgtEl>
                                          <p:spTgt spid="83"/>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79"/>
                                        </p:tgtEl>
                                        <p:attrNameLst>
                                          <p:attrName>style.visibility</p:attrName>
                                        </p:attrNameLst>
                                      </p:cBhvr>
                                      <p:to>
                                        <p:strVal val="visible"/>
                                      </p:to>
                                    </p:set>
                                    <p:animEffect transition="in" filter="fade">
                                      <p:cBhvr>
                                        <p:cTn id="182" dur="500"/>
                                        <p:tgtEl>
                                          <p:spTgt spid="7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fade">
                                      <p:cBhvr>
                                        <p:cTn id="187" dur="500"/>
                                        <p:tgtEl>
                                          <p:spTgt spid="81"/>
                                        </p:tgtEl>
                                      </p:cBhvr>
                                    </p:animEffect>
                                  </p:childTnLst>
                                </p:cTn>
                              </p:par>
                              <p:par>
                                <p:cTn id="188" presetID="2" presetClass="entr" presetSubtype="2" decel="100000" fill="hold" grpId="0" nodeType="withEffect">
                                  <p:stCondLst>
                                    <p:cond delay="0"/>
                                  </p:stCondLst>
                                  <p:childTnLst>
                                    <p:set>
                                      <p:cBhvr>
                                        <p:cTn id="189" dur="1" fill="hold">
                                          <p:stCondLst>
                                            <p:cond delay="0"/>
                                          </p:stCondLst>
                                        </p:cTn>
                                        <p:tgtEl>
                                          <p:spTgt spid="50"/>
                                        </p:tgtEl>
                                        <p:attrNameLst>
                                          <p:attrName>style.visibility</p:attrName>
                                        </p:attrNameLst>
                                      </p:cBhvr>
                                      <p:to>
                                        <p:strVal val="visible"/>
                                      </p:to>
                                    </p:set>
                                    <p:anim calcmode="lin" valueType="num">
                                      <p:cBhvr additive="base">
                                        <p:cTn id="190" dur="500" fill="hold"/>
                                        <p:tgtEl>
                                          <p:spTgt spid="50"/>
                                        </p:tgtEl>
                                        <p:attrNameLst>
                                          <p:attrName>ppt_x</p:attrName>
                                        </p:attrNameLst>
                                      </p:cBhvr>
                                      <p:tavLst>
                                        <p:tav tm="0">
                                          <p:val>
                                            <p:strVal val="1+#ppt_w/2"/>
                                          </p:val>
                                        </p:tav>
                                        <p:tav tm="100000">
                                          <p:val>
                                            <p:strVal val="#ppt_x"/>
                                          </p:val>
                                        </p:tav>
                                      </p:tavLst>
                                    </p:anim>
                                    <p:anim calcmode="lin" valueType="num">
                                      <p:cBhvr additive="base">
                                        <p:cTn id="191"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animBg="1"/>
      <p:bldP spid="37" grpId="1" animBg="1"/>
      <p:bldP spid="38" grpId="0" animBg="1"/>
      <p:bldP spid="38" grpId="1" animBg="1"/>
      <p:bldP spid="39" grpId="0" animBg="1"/>
      <p:bldP spid="39" grpId="1" animBg="1"/>
      <p:bldP spid="39" grpId="2" animBg="1"/>
      <p:bldP spid="40" grpId="0" animBg="1"/>
      <p:bldP spid="40" grpId="1" animBg="1"/>
      <p:bldP spid="40" grpId="2" animBg="1"/>
      <p:bldP spid="41" grpId="0" animBg="1"/>
      <p:bldP spid="41" grpId="1" animBg="1"/>
      <p:bldP spid="43" grpId="0" animBg="1"/>
      <p:bldP spid="47" grpId="0" animBg="1"/>
      <p:bldP spid="47" grpId="1" animBg="1"/>
      <p:bldP spid="49" grpId="0" animBg="1"/>
      <p:bldP spid="49" grpId="1" animBg="1"/>
      <p:bldP spid="52" grpId="0" animBg="1"/>
      <p:bldP spid="52" grpId="1" animBg="1"/>
      <p:bldP spid="53" grpId="0" animBg="1"/>
      <p:bldP spid="53" grpId="1" animBg="1"/>
      <p:bldP spid="55" grpId="0" animBg="1"/>
      <p:bldP spid="55" grpId="1" animBg="1"/>
      <p:bldP spid="56" grpId="0" animBg="1"/>
      <p:bldP spid="56" grpId="1" animBg="1"/>
      <p:bldP spid="57" grpId="0" animBg="1"/>
      <p:bldP spid="57" grpId="1" animBg="1"/>
      <p:bldP spid="58" grpId="0" animBg="1"/>
      <p:bldP spid="59" grpId="0" animBg="1"/>
      <p:bldP spid="59" grpId="1" animBg="1"/>
      <p:bldP spid="60" grpId="0" animBg="1"/>
      <p:bldP spid="71" grpId="0" animBg="1"/>
      <p:bldP spid="71" grpId="1" animBg="1"/>
      <p:bldP spid="72" grpId="0" animBg="1"/>
      <p:bldP spid="72" grpId="1"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716D163F-01B0-4A28-92B8-7A9D20BB3C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11" name="TextBox 10">
            <a:extLst>
              <a:ext uri="{FF2B5EF4-FFF2-40B4-BE49-F238E27FC236}">
                <a16:creationId xmlns:a16="http://schemas.microsoft.com/office/drawing/2014/main" id="{A4D383E1-0E23-4F01-8BE3-E7A626A922C5}"/>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2.1.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r>
              <a:rPr lang="en-US" sz="2000" b="1"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A7D0871A-45B2-46B6-A2A0-20AF5B9B60E9}"/>
              </a:ext>
            </a:extLst>
          </p:cNvPr>
          <p:cNvSpPr txBox="1"/>
          <p:nvPr/>
        </p:nvSpPr>
        <p:spPr>
          <a:xfrm>
            <a:off x="1486494" y="1398835"/>
            <a:ext cx="7006342" cy="4247317"/>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(Input)</a:t>
            </a:r>
            <a:r>
              <a:rPr lang="en-US" b="1" dirty="0">
                <a:latin typeface="Times New Roman" panose="02020603050405020304" pitchFamily="18" charset="0"/>
                <a:cs typeface="Times New Roman" panose="02020603050405020304" pitchFamily="18" charset="0"/>
              </a:rPr>
              <a:t>:</a:t>
            </a:r>
            <a:endParaRPr lang="vi-VN"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n*n.</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N(</a:t>
            </a:r>
            <a:r>
              <a:rPr lang="en-US" dirty="0" err="1">
                <a:latin typeface="Times New Roman" panose="02020603050405020304" pitchFamily="18" charset="0"/>
                <a:cs typeface="Times New Roman" panose="02020603050405020304" pitchFamily="18" charset="0"/>
              </a:rPr>
              <a:t>x,y</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err="1">
                <a:latin typeface="Times New Roman" panose="02020603050405020304" pitchFamily="18" charset="0"/>
                <a:cs typeface="Times New Roman" panose="02020603050405020304" pitchFamily="18" charset="0"/>
              </a:rPr>
              <a:t>Xác</a:t>
            </a:r>
            <a:r>
              <a:rPr lang="en-US">
                <a:latin typeface="Times New Roman" panose="02020603050405020304" pitchFamily="18" charset="0"/>
                <a:cs typeface="Times New Roman" panose="02020603050405020304" pitchFamily="18" charset="0"/>
              </a:rPr>
              <a:t> định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ra (Output):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n*n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 sang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k+1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vua</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n*n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ô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qua 1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(n*n)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(1).</a:t>
            </a:r>
          </a:p>
        </p:txBody>
      </p:sp>
      <p:sp>
        <p:nvSpPr>
          <p:cNvPr id="13" name="TextBox 12">
            <a:extLst>
              <a:ext uri="{FF2B5EF4-FFF2-40B4-BE49-F238E27FC236}">
                <a16:creationId xmlns:a16="http://schemas.microsoft.com/office/drawing/2014/main" id="{20DF32FF-F4A9-43CC-8F8A-4443E4D25517}"/>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563589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1+#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500"/>
                                        <p:tgtEl>
                                          <p:spTgt spid="12">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500"/>
                                        <p:tgtEl>
                                          <p:spTgt spid="12">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500"/>
                                        <p:tgtEl>
                                          <p:spTgt spid="1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xEl>
                                              <p:pRg st="7" end="7"/>
                                            </p:txEl>
                                          </p:spTgt>
                                        </p:tgtEl>
                                        <p:attrNameLst>
                                          <p:attrName>style.visibility</p:attrName>
                                        </p:attrNameLst>
                                      </p:cBhvr>
                                      <p:to>
                                        <p:strVal val="visible"/>
                                      </p:to>
                                    </p:set>
                                    <p:animEffect transition="in" filter="fade">
                                      <p:cBhvr>
                                        <p:cTn id="38" dur="500"/>
                                        <p:tgtEl>
                                          <p:spTgt spid="1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animEffect transition="in" filter="fade">
                                      <p:cBhvr>
                                        <p:cTn id="43" dur="500"/>
                                        <p:tgtEl>
                                          <p:spTgt spid="12">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xEl>
                                              <p:pRg st="10" end="10"/>
                                            </p:txEl>
                                          </p:spTgt>
                                        </p:tgtEl>
                                        <p:attrNameLst>
                                          <p:attrName>style.visibility</p:attrName>
                                        </p:attrNameLst>
                                      </p:cBhvr>
                                      <p:to>
                                        <p:strVal val="visible"/>
                                      </p:to>
                                    </p:set>
                                    <p:animEffect transition="in" filter="fade">
                                      <p:cBhvr>
                                        <p:cTn id="46" dur="500"/>
                                        <p:tgtEl>
                                          <p:spTgt spid="12">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xEl>
                                              <p:pRg st="11" end="11"/>
                                            </p:txEl>
                                          </p:spTgt>
                                        </p:tgtEl>
                                        <p:attrNameLst>
                                          <p:attrName>style.visibility</p:attrName>
                                        </p:attrNameLst>
                                      </p:cBhvr>
                                      <p:to>
                                        <p:strVal val="visible"/>
                                      </p:to>
                                    </p:set>
                                    <p:animEffect transition="in" filter="fade">
                                      <p:cBhvr>
                                        <p:cTn id="49" dur="500"/>
                                        <p:tgtEl>
                                          <p:spTgt spid="12">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xEl>
                                              <p:pRg st="12" end="12"/>
                                            </p:txEl>
                                          </p:spTgt>
                                        </p:tgtEl>
                                        <p:attrNameLst>
                                          <p:attrName>style.visibility</p:attrName>
                                        </p:attrNameLst>
                                      </p:cBhvr>
                                      <p:to>
                                        <p:strVal val="visible"/>
                                      </p:to>
                                    </p:set>
                                    <p:animEffect transition="in" filter="fade">
                                      <p:cBhvr>
                                        <p:cTn id="52"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A8361-8DF2-4B61-8B4A-2A46413E10FB}"/>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2.2. </a:t>
            </a:r>
            <a:r>
              <a:rPr lang="en-US" sz="2000" b="1" dirty="0" err="1">
                <a:latin typeface="Times New Roman" panose="02020603050405020304" pitchFamily="18" charset="0"/>
                <a:cs typeface="Times New Roman" panose="02020603050405020304" pitchFamily="18" charset="0"/>
              </a:rPr>
              <a:t>Xây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cấu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r>
              <a:rPr lang="en-US" sz="20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71802CC-5003-4C64-B320-AC2199D888AD}"/>
              </a:ext>
            </a:extLst>
          </p:cNvPr>
          <p:cNvSpPr txBox="1"/>
          <p:nvPr/>
        </p:nvSpPr>
        <p:spPr>
          <a:xfrm>
            <a:off x="1486494" y="1398835"/>
            <a:ext cx="5884124" cy="2585323"/>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K[n][n].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ô K[</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][j] (0 &lt;=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&lt; n)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][j] = 0 : Ô (</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qua.</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][j] = t : Ô (</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ở n</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t (1 &lt;= t &lt;= n*n).</a:t>
            </a:r>
          </a:p>
        </p:txBody>
      </p:sp>
      <p:pic>
        <p:nvPicPr>
          <p:cNvPr id="8" name="Content Placeholder 5">
            <a:extLst>
              <a:ext uri="{FF2B5EF4-FFF2-40B4-BE49-F238E27FC236}">
                <a16:creationId xmlns:a16="http://schemas.microsoft.com/office/drawing/2014/main" id="{92582559-D10C-4B0A-A6DF-314FC123E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9" name="TextBox 8">
            <a:extLst>
              <a:ext uri="{FF2B5EF4-FFF2-40B4-BE49-F238E27FC236}">
                <a16:creationId xmlns:a16="http://schemas.microsoft.com/office/drawing/2014/main" id="{261D901A-1718-447F-B398-3FFA0C04E6D8}"/>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12264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64A466-7FE1-4530-ADC2-AD79302D2162}"/>
              </a:ext>
            </a:extLst>
          </p:cNvPr>
          <p:cNvSpPr txBox="1"/>
          <p:nvPr/>
        </p:nvSpPr>
        <p:spPr>
          <a:xfrm>
            <a:off x="942826" y="1087502"/>
            <a:ext cx="81488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2.2. </a:t>
            </a:r>
            <a:r>
              <a:rPr lang="en-US" sz="2000" b="1" dirty="0" err="1">
                <a:latin typeface="Times New Roman" panose="02020603050405020304" pitchFamily="18" charset="0"/>
                <a:cs typeface="Times New Roman" panose="02020603050405020304" pitchFamily="18" charset="0"/>
              </a:rPr>
              <a:t>Xây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cấu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toán</a:t>
            </a:r>
            <a:r>
              <a:rPr lang="en-US" sz="20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B5BDB03-E7C0-4CA6-A736-FE8D0E157B5F}"/>
              </a:ext>
            </a:extLst>
          </p:cNvPr>
          <p:cNvSpPr txBox="1"/>
          <p:nvPr/>
        </p:nvSpPr>
        <p:spPr>
          <a:xfrm>
            <a:off x="239588" y="1398835"/>
            <a:ext cx="5537757" cy="4524315"/>
          </a:xfrm>
          <a:prstGeom prst="rect">
            <a:avLst/>
          </a:prstGeom>
          <a:noFill/>
        </p:spPr>
        <p:txBody>
          <a:bodyPr wrap="square" rtlCol="0">
            <a:spAutoFit/>
          </a:bodyPr>
          <a:lstStyle/>
          <a:p>
            <a:pPr lvl="1"/>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N</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8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chênh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X[] = {+2, -1, -1, -2, -2, +1, +1, +2}</a:t>
            </a:r>
          </a:p>
          <a:p>
            <a:pPr lvl="2"/>
            <a:r>
              <a:rPr lang="en-US" b="1" dirty="0">
                <a:latin typeface="Times New Roman" panose="02020603050405020304" pitchFamily="18" charset="0"/>
                <a:cs typeface="Times New Roman" panose="02020603050405020304" pitchFamily="18" charset="0"/>
              </a:rPr>
              <a:t>Y[] = {-1, +2, -2, -1, +1, -2, +2, +1}</a:t>
            </a:r>
          </a:p>
          <a:p>
            <a:pPr lvl="1"/>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(u1,v1)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X[1], j + Y[1]),…</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rang </a:t>
            </a:r>
            <a:r>
              <a:rPr lang="en-US" dirty="0" err="1">
                <a:latin typeface="Times New Roman" panose="02020603050405020304" pitchFamily="18" charset="0"/>
                <a:cs typeface="Times New Roman" panose="02020603050405020304" pitchFamily="18" charset="0"/>
              </a:rPr>
              <a:t>buộc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a:t>
            </a:r>
          </a:p>
          <a:p>
            <a:pPr marL="1200150" lvl="2" indent="-285750">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(0 &lt;= u &lt; 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(0 &lt;= v &lt; n).</a:t>
            </a:r>
          </a:p>
          <a:p>
            <a:pPr marL="1200150" lvl="2" indent="-285750">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K[u][v]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qua.</a:t>
            </a:r>
          </a:p>
        </p:txBody>
      </p:sp>
      <p:pic>
        <p:nvPicPr>
          <p:cNvPr id="9" name="Picture 8">
            <a:extLst>
              <a:ext uri="{FF2B5EF4-FFF2-40B4-BE49-F238E27FC236}">
                <a16:creationId xmlns:a16="http://schemas.microsoft.com/office/drawing/2014/main" id="{152BB240-8326-414C-BEFD-FF9293C484CB}"/>
              </a:ext>
            </a:extLst>
          </p:cNvPr>
          <p:cNvPicPr>
            <a:picLocks noChangeAspect="1"/>
          </p:cNvPicPr>
          <p:nvPr/>
        </p:nvPicPr>
        <p:blipFill>
          <a:blip r:embed="rId2"/>
          <a:stretch>
            <a:fillRect/>
          </a:stretch>
        </p:blipFill>
        <p:spPr>
          <a:xfrm flipH="1">
            <a:off x="5646767" y="1841992"/>
            <a:ext cx="4019645" cy="4000847"/>
          </a:xfrm>
          <a:prstGeom prst="rect">
            <a:avLst/>
          </a:prstGeom>
        </p:spPr>
      </p:pic>
      <p:pic>
        <p:nvPicPr>
          <p:cNvPr id="8" name="Content Placeholder 5">
            <a:extLst>
              <a:ext uri="{FF2B5EF4-FFF2-40B4-BE49-F238E27FC236}">
                <a16:creationId xmlns:a16="http://schemas.microsoft.com/office/drawing/2014/main" id="{181D09C4-7738-4614-B020-BE45B7F43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10" name="TextBox 9">
            <a:extLst>
              <a:ext uri="{FF2B5EF4-FFF2-40B4-BE49-F238E27FC236}">
                <a16:creationId xmlns:a16="http://schemas.microsoft.com/office/drawing/2014/main" id="{B7F67F90-6C4B-4A51-85D7-C4E506D456B7}"/>
              </a:ext>
            </a:extLst>
          </p:cNvPr>
          <p:cNvSpPr txBox="1"/>
          <p:nvPr/>
        </p:nvSpPr>
        <p:spPr>
          <a:xfrm>
            <a:off x="1118586" y="167046"/>
            <a:ext cx="640967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Bài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toán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Quân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Mã</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đi</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tuần</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79314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3690</TotalTime>
  <Words>1577</Words>
  <Application>Microsoft Office PowerPoint</Application>
  <PresentationFormat>A4 Paper (210x297 mm)</PresentationFormat>
  <Paragraphs>276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CHƯƠNG 5 PHÂN TÍCH THIẾT KẾ GIẢI THUẬT</vt:lpstr>
      <vt:lpstr>CÁC 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Anh Tuan</cp:lastModifiedBy>
  <cp:revision>191</cp:revision>
  <dcterms:created xsi:type="dcterms:W3CDTF">2017-08-14T10:40:52Z</dcterms:created>
  <dcterms:modified xsi:type="dcterms:W3CDTF">2020-09-17T12:07:32Z</dcterms:modified>
</cp:coreProperties>
</file>