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Lst>
  <p:notesMasterIdLst>
    <p:notesMasterId r:id="rId66"/>
  </p:notesMasterIdLst>
  <p:sldIdLst>
    <p:sldId id="256" r:id="rId2"/>
    <p:sldId id="258" r:id="rId3"/>
    <p:sldId id="377" r:id="rId4"/>
    <p:sldId id="381" r:id="rId5"/>
    <p:sldId id="379" r:id="rId6"/>
    <p:sldId id="382" r:id="rId7"/>
    <p:sldId id="378" r:id="rId8"/>
    <p:sldId id="383" r:id="rId9"/>
    <p:sldId id="384" r:id="rId10"/>
    <p:sldId id="385" r:id="rId11"/>
    <p:sldId id="386" r:id="rId12"/>
    <p:sldId id="387" r:id="rId13"/>
    <p:sldId id="389" r:id="rId14"/>
    <p:sldId id="390" r:id="rId15"/>
    <p:sldId id="391" r:id="rId16"/>
    <p:sldId id="392" r:id="rId17"/>
    <p:sldId id="393" r:id="rId18"/>
    <p:sldId id="394" r:id="rId19"/>
    <p:sldId id="395" r:id="rId20"/>
    <p:sldId id="396" r:id="rId21"/>
    <p:sldId id="397" r:id="rId22"/>
    <p:sldId id="398" r:id="rId23"/>
    <p:sldId id="399" r:id="rId24"/>
    <p:sldId id="400" r:id="rId25"/>
    <p:sldId id="401" r:id="rId26"/>
    <p:sldId id="402" r:id="rId27"/>
    <p:sldId id="403" r:id="rId28"/>
    <p:sldId id="404" r:id="rId29"/>
    <p:sldId id="440" r:id="rId30"/>
    <p:sldId id="405" r:id="rId31"/>
    <p:sldId id="406" r:id="rId32"/>
    <p:sldId id="407" r:id="rId33"/>
    <p:sldId id="408" r:id="rId34"/>
    <p:sldId id="409" r:id="rId35"/>
    <p:sldId id="410" r:id="rId36"/>
    <p:sldId id="411" r:id="rId37"/>
    <p:sldId id="412" r:id="rId38"/>
    <p:sldId id="413" r:id="rId39"/>
    <p:sldId id="415" r:id="rId40"/>
    <p:sldId id="416" r:id="rId41"/>
    <p:sldId id="417" r:id="rId42"/>
    <p:sldId id="418" r:id="rId43"/>
    <p:sldId id="419" r:id="rId44"/>
    <p:sldId id="420" r:id="rId45"/>
    <p:sldId id="388" r:id="rId46"/>
    <p:sldId id="421" r:id="rId47"/>
    <p:sldId id="425" r:id="rId48"/>
    <p:sldId id="426" r:id="rId49"/>
    <p:sldId id="422" r:id="rId50"/>
    <p:sldId id="427" r:id="rId51"/>
    <p:sldId id="428" r:id="rId52"/>
    <p:sldId id="423" r:id="rId53"/>
    <p:sldId id="429" r:id="rId54"/>
    <p:sldId id="430" r:id="rId55"/>
    <p:sldId id="431" r:id="rId56"/>
    <p:sldId id="432" r:id="rId57"/>
    <p:sldId id="433" r:id="rId58"/>
    <p:sldId id="434" r:id="rId59"/>
    <p:sldId id="435" r:id="rId60"/>
    <p:sldId id="437" r:id="rId61"/>
    <p:sldId id="438" r:id="rId62"/>
    <p:sldId id="436" r:id="rId63"/>
    <p:sldId id="439" r:id="rId64"/>
    <p:sldId id="424"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966" autoAdjust="0"/>
  </p:normalViewPr>
  <p:slideViewPr>
    <p:cSldViewPr>
      <p:cViewPr varScale="1">
        <p:scale>
          <a:sx n="56" d="100"/>
          <a:sy n="56" d="100"/>
        </p:scale>
        <p:origin x="1758"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0812E2-6583-4693-B4A7-BF9B91BB2BCA}" type="datetimeFigureOut">
              <a:rPr lang="en-US" smtClean="0"/>
              <a:t>3/27/2015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40E82F-86AE-4E18-B03E-BF5A71400470}" type="slidenum">
              <a:rPr lang="en-US" smtClean="0"/>
              <a:t>‹#›</a:t>
            </a:fld>
            <a:endParaRPr lang="en-US"/>
          </a:p>
        </p:txBody>
      </p:sp>
    </p:spTree>
    <p:extLst>
      <p:ext uri="{BB962C8B-B14F-4D97-AF65-F5344CB8AC3E}">
        <p14:creationId xmlns:p14="http://schemas.microsoft.com/office/powerpoint/2010/main" val="3168087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40E82F-86AE-4E18-B03E-BF5A71400470}" type="slidenum">
              <a:rPr lang="en-US" smtClean="0"/>
              <a:t>3</a:t>
            </a:fld>
            <a:endParaRPr lang="en-US"/>
          </a:p>
        </p:txBody>
      </p:sp>
    </p:spTree>
    <p:extLst>
      <p:ext uri="{BB962C8B-B14F-4D97-AF65-F5344CB8AC3E}">
        <p14:creationId xmlns:p14="http://schemas.microsoft.com/office/powerpoint/2010/main" val="1448824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40E82F-86AE-4E18-B03E-BF5A71400470}" type="slidenum">
              <a:rPr lang="en-US" smtClean="0"/>
              <a:t>14</a:t>
            </a:fld>
            <a:endParaRPr lang="en-US"/>
          </a:p>
        </p:txBody>
      </p:sp>
    </p:spTree>
    <p:extLst>
      <p:ext uri="{BB962C8B-B14F-4D97-AF65-F5344CB8AC3E}">
        <p14:creationId xmlns:p14="http://schemas.microsoft.com/office/powerpoint/2010/main" val="3216214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40E82F-86AE-4E18-B03E-BF5A71400470}" type="slidenum">
              <a:rPr lang="en-US" smtClean="0"/>
              <a:t>15</a:t>
            </a:fld>
            <a:endParaRPr lang="en-US"/>
          </a:p>
        </p:txBody>
      </p:sp>
    </p:spTree>
    <p:extLst>
      <p:ext uri="{BB962C8B-B14F-4D97-AF65-F5344CB8AC3E}">
        <p14:creationId xmlns:p14="http://schemas.microsoft.com/office/powerpoint/2010/main" val="3216214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C340E82F-86AE-4E18-B03E-BF5A71400470}" type="slidenum">
              <a:rPr lang="en-US" smtClean="0"/>
              <a:t>16</a:t>
            </a:fld>
            <a:endParaRPr lang="en-US"/>
          </a:p>
        </p:txBody>
      </p:sp>
    </p:spTree>
    <p:extLst>
      <p:ext uri="{BB962C8B-B14F-4D97-AF65-F5344CB8AC3E}">
        <p14:creationId xmlns:p14="http://schemas.microsoft.com/office/powerpoint/2010/main" val="3216214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C340E82F-86AE-4E18-B03E-BF5A71400470}" type="slidenum">
              <a:rPr lang="en-US" smtClean="0"/>
              <a:t>17</a:t>
            </a:fld>
            <a:endParaRPr lang="en-US"/>
          </a:p>
        </p:txBody>
      </p:sp>
    </p:spTree>
    <p:extLst>
      <p:ext uri="{BB962C8B-B14F-4D97-AF65-F5344CB8AC3E}">
        <p14:creationId xmlns:p14="http://schemas.microsoft.com/office/powerpoint/2010/main" val="3216214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en-US" baseline="0" smtClean="0"/>
          </a:p>
        </p:txBody>
      </p:sp>
      <p:sp>
        <p:nvSpPr>
          <p:cNvPr id="4" name="Slide Number Placeholder 3"/>
          <p:cNvSpPr>
            <a:spLocks noGrp="1"/>
          </p:cNvSpPr>
          <p:nvPr>
            <p:ph type="sldNum" sz="quarter" idx="10"/>
          </p:nvPr>
        </p:nvSpPr>
        <p:spPr/>
        <p:txBody>
          <a:bodyPr/>
          <a:lstStyle/>
          <a:p>
            <a:fld id="{C340E82F-86AE-4E18-B03E-BF5A71400470}" type="slidenum">
              <a:rPr lang="en-US" smtClean="0"/>
              <a:t>18</a:t>
            </a:fld>
            <a:endParaRPr lang="en-US"/>
          </a:p>
        </p:txBody>
      </p:sp>
    </p:spTree>
    <p:extLst>
      <p:ext uri="{BB962C8B-B14F-4D97-AF65-F5344CB8AC3E}">
        <p14:creationId xmlns:p14="http://schemas.microsoft.com/office/powerpoint/2010/main" val="32162146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mtClean="0"/>
              <a:t> </a:t>
            </a:r>
            <a:endParaRPr lang="en-US"/>
          </a:p>
        </p:txBody>
      </p:sp>
      <p:sp>
        <p:nvSpPr>
          <p:cNvPr id="4" name="Slide Number Placeholder 3"/>
          <p:cNvSpPr>
            <a:spLocks noGrp="1"/>
          </p:cNvSpPr>
          <p:nvPr>
            <p:ph type="sldNum" sz="quarter" idx="10"/>
          </p:nvPr>
        </p:nvSpPr>
        <p:spPr/>
        <p:txBody>
          <a:bodyPr/>
          <a:lstStyle/>
          <a:p>
            <a:fld id="{C340E82F-86AE-4E18-B03E-BF5A71400470}" type="slidenum">
              <a:rPr lang="en-US" smtClean="0"/>
              <a:t>19</a:t>
            </a:fld>
            <a:endParaRPr lang="en-US"/>
          </a:p>
        </p:txBody>
      </p:sp>
    </p:spTree>
    <p:extLst>
      <p:ext uri="{BB962C8B-B14F-4D97-AF65-F5344CB8AC3E}">
        <p14:creationId xmlns:p14="http://schemas.microsoft.com/office/powerpoint/2010/main" val="3216214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mtClean="0"/>
              <a:t> </a:t>
            </a:r>
            <a:endParaRPr lang="en-US"/>
          </a:p>
        </p:txBody>
      </p:sp>
      <p:sp>
        <p:nvSpPr>
          <p:cNvPr id="4" name="Slide Number Placeholder 3"/>
          <p:cNvSpPr>
            <a:spLocks noGrp="1"/>
          </p:cNvSpPr>
          <p:nvPr>
            <p:ph type="sldNum" sz="quarter" idx="10"/>
          </p:nvPr>
        </p:nvSpPr>
        <p:spPr/>
        <p:txBody>
          <a:bodyPr/>
          <a:lstStyle/>
          <a:p>
            <a:fld id="{C340E82F-86AE-4E18-B03E-BF5A71400470}" type="slidenum">
              <a:rPr lang="en-US" smtClean="0"/>
              <a:t>20</a:t>
            </a:fld>
            <a:endParaRPr lang="en-US"/>
          </a:p>
        </p:txBody>
      </p:sp>
    </p:spTree>
    <p:extLst>
      <p:ext uri="{BB962C8B-B14F-4D97-AF65-F5344CB8AC3E}">
        <p14:creationId xmlns:p14="http://schemas.microsoft.com/office/powerpoint/2010/main" val="3216214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mtClean="0"/>
              <a:t> </a:t>
            </a:r>
            <a:endParaRPr lang="en-US"/>
          </a:p>
        </p:txBody>
      </p:sp>
      <p:sp>
        <p:nvSpPr>
          <p:cNvPr id="4" name="Slide Number Placeholder 3"/>
          <p:cNvSpPr>
            <a:spLocks noGrp="1"/>
          </p:cNvSpPr>
          <p:nvPr>
            <p:ph type="sldNum" sz="quarter" idx="10"/>
          </p:nvPr>
        </p:nvSpPr>
        <p:spPr/>
        <p:txBody>
          <a:bodyPr/>
          <a:lstStyle/>
          <a:p>
            <a:fld id="{C340E82F-86AE-4E18-B03E-BF5A71400470}" type="slidenum">
              <a:rPr lang="en-US" smtClean="0"/>
              <a:t>21</a:t>
            </a:fld>
            <a:endParaRPr lang="en-US"/>
          </a:p>
        </p:txBody>
      </p:sp>
    </p:spTree>
    <p:extLst>
      <p:ext uri="{BB962C8B-B14F-4D97-AF65-F5344CB8AC3E}">
        <p14:creationId xmlns:p14="http://schemas.microsoft.com/office/powerpoint/2010/main" val="3216214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mtClean="0"/>
              <a:t> </a:t>
            </a:r>
            <a:r>
              <a:rPr lang="vi-VN" smtClean="0"/>
              <a:t>Để dễ nhớ ta coi các ký pháp </a:t>
            </a:r>
            <a:r>
              <a:rPr lang="el-GR" smtClean="0"/>
              <a:t>Ο, Ω, Θ, ο, ω </a:t>
            </a:r>
            <a:r>
              <a:rPr lang="vi-VN" smtClean="0"/>
              <a:t>lần lượt tương ứng với các phép so sánh </a:t>
            </a:r>
            <a:r>
              <a:rPr lang="en-US" smtClean="0"/>
              <a:t>f(n) </a:t>
            </a:r>
            <a:r>
              <a:rPr lang="vi-VN" smtClean="0"/>
              <a:t>≤, ≥, =, &lt;,</a:t>
            </a:r>
            <a:r>
              <a:rPr lang="en-US" smtClean="0"/>
              <a:t> </a:t>
            </a:r>
            <a:r>
              <a:rPr lang="vi-VN" smtClean="0"/>
              <a:t>&gt;</a:t>
            </a:r>
            <a:r>
              <a:rPr lang="en-US" smtClean="0"/>
              <a:t> g(n)</a:t>
            </a:r>
            <a:endParaRPr lang="en-US"/>
          </a:p>
        </p:txBody>
      </p:sp>
      <p:sp>
        <p:nvSpPr>
          <p:cNvPr id="4" name="Slide Number Placeholder 3"/>
          <p:cNvSpPr>
            <a:spLocks noGrp="1"/>
          </p:cNvSpPr>
          <p:nvPr>
            <p:ph type="sldNum" sz="quarter" idx="10"/>
          </p:nvPr>
        </p:nvSpPr>
        <p:spPr/>
        <p:txBody>
          <a:bodyPr/>
          <a:lstStyle/>
          <a:p>
            <a:fld id="{C340E82F-86AE-4E18-B03E-BF5A71400470}" type="slidenum">
              <a:rPr lang="en-US" smtClean="0"/>
              <a:t>22</a:t>
            </a:fld>
            <a:endParaRPr lang="en-US"/>
          </a:p>
        </p:txBody>
      </p:sp>
    </p:spTree>
    <p:extLst>
      <p:ext uri="{BB962C8B-B14F-4D97-AF65-F5344CB8AC3E}">
        <p14:creationId xmlns:p14="http://schemas.microsoft.com/office/powerpoint/2010/main" val="3216214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C340E82F-86AE-4E18-B03E-BF5A71400470}" type="slidenum">
              <a:rPr lang="en-US" smtClean="0"/>
              <a:t>23</a:t>
            </a:fld>
            <a:endParaRPr lang="en-US"/>
          </a:p>
        </p:txBody>
      </p:sp>
    </p:spTree>
    <p:extLst>
      <p:ext uri="{BB962C8B-B14F-4D97-AF65-F5344CB8AC3E}">
        <p14:creationId xmlns:p14="http://schemas.microsoft.com/office/powerpoint/2010/main" val="3216214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40E82F-86AE-4E18-B03E-BF5A71400470}" type="slidenum">
              <a:rPr lang="en-US" smtClean="0"/>
              <a:t>4</a:t>
            </a:fld>
            <a:endParaRPr lang="en-US"/>
          </a:p>
        </p:txBody>
      </p:sp>
    </p:spTree>
    <p:extLst>
      <p:ext uri="{BB962C8B-B14F-4D97-AF65-F5344CB8AC3E}">
        <p14:creationId xmlns:p14="http://schemas.microsoft.com/office/powerpoint/2010/main" val="14488245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C340E82F-86AE-4E18-B03E-BF5A71400470}" type="slidenum">
              <a:rPr lang="en-US" smtClean="0"/>
              <a:t>24</a:t>
            </a:fld>
            <a:endParaRPr lang="en-US"/>
          </a:p>
        </p:txBody>
      </p:sp>
    </p:spTree>
    <p:extLst>
      <p:ext uri="{BB962C8B-B14F-4D97-AF65-F5344CB8AC3E}">
        <p14:creationId xmlns:p14="http://schemas.microsoft.com/office/powerpoint/2010/main" val="32162146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C340E82F-86AE-4E18-B03E-BF5A71400470}" type="slidenum">
              <a:rPr lang="en-US" smtClean="0"/>
              <a:t>25</a:t>
            </a:fld>
            <a:endParaRPr lang="en-US"/>
          </a:p>
        </p:txBody>
      </p:sp>
    </p:spTree>
    <p:extLst>
      <p:ext uri="{BB962C8B-B14F-4D97-AF65-F5344CB8AC3E}">
        <p14:creationId xmlns:p14="http://schemas.microsoft.com/office/powerpoint/2010/main" val="32162146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C340E82F-86AE-4E18-B03E-BF5A71400470}" type="slidenum">
              <a:rPr lang="en-US" smtClean="0"/>
              <a:t>26</a:t>
            </a:fld>
            <a:endParaRPr lang="en-US"/>
          </a:p>
        </p:txBody>
      </p:sp>
    </p:spTree>
    <p:extLst>
      <p:ext uri="{BB962C8B-B14F-4D97-AF65-F5344CB8AC3E}">
        <p14:creationId xmlns:p14="http://schemas.microsoft.com/office/powerpoint/2010/main" val="32162146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
        <p:nvSpPr>
          <p:cNvPr id="4" name="Slide Number Placeholder 3"/>
          <p:cNvSpPr>
            <a:spLocks noGrp="1"/>
          </p:cNvSpPr>
          <p:nvPr>
            <p:ph type="sldNum" sz="quarter" idx="10"/>
          </p:nvPr>
        </p:nvSpPr>
        <p:spPr/>
        <p:txBody>
          <a:bodyPr/>
          <a:lstStyle/>
          <a:p>
            <a:fld id="{C340E82F-86AE-4E18-B03E-BF5A71400470}" type="slidenum">
              <a:rPr lang="en-US" smtClean="0"/>
              <a:t>30</a:t>
            </a:fld>
            <a:endParaRPr lang="en-US"/>
          </a:p>
        </p:txBody>
      </p:sp>
    </p:spTree>
    <p:extLst>
      <p:ext uri="{BB962C8B-B14F-4D97-AF65-F5344CB8AC3E}">
        <p14:creationId xmlns:p14="http://schemas.microsoft.com/office/powerpoint/2010/main" val="34263667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vi-VN" smtClean="0"/>
              <a:t>chẳng hạn phân bố đều nghĩa là khả năng chọn mỗi bộ dữ liệu vào là như nhau</a:t>
            </a:r>
            <a:endParaRPr lang="en-US"/>
          </a:p>
        </p:txBody>
      </p:sp>
      <p:sp>
        <p:nvSpPr>
          <p:cNvPr id="4" name="Slide Number Placeholder 3"/>
          <p:cNvSpPr>
            <a:spLocks noGrp="1"/>
          </p:cNvSpPr>
          <p:nvPr>
            <p:ph type="sldNum" sz="quarter" idx="10"/>
          </p:nvPr>
        </p:nvSpPr>
        <p:spPr/>
        <p:txBody>
          <a:bodyPr/>
          <a:lstStyle/>
          <a:p>
            <a:fld id="{C340E82F-86AE-4E18-B03E-BF5A71400470}" type="slidenum">
              <a:rPr lang="en-US" smtClean="0"/>
              <a:t>32</a:t>
            </a:fld>
            <a:endParaRPr lang="en-US"/>
          </a:p>
        </p:txBody>
      </p:sp>
    </p:spTree>
    <p:extLst>
      <p:ext uri="{BB962C8B-B14F-4D97-AF65-F5344CB8AC3E}">
        <p14:creationId xmlns:p14="http://schemas.microsoft.com/office/powerpoint/2010/main" val="12427864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endParaRPr lang="en-US"/>
          </a:p>
        </p:txBody>
      </p:sp>
      <p:sp>
        <p:nvSpPr>
          <p:cNvPr id="4" name="Slide Number Placeholder 3"/>
          <p:cNvSpPr>
            <a:spLocks noGrp="1"/>
          </p:cNvSpPr>
          <p:nvPr>
            <p:ph type="sldNum" sz="quarter" idx="10"/>
          </p:nvPr>
        </p:nvSpPr>
        <p:spPr/>
        <p:txBody>
          <a:bodyPr/>
          <a:lstStyle/>
          <a:p>
            <a:fld id="{C340E82F-86AE-4E18-B03E-BF5A71400470}" type="slidenum">
              <a:rPr lang="en-US" smtClean="0"/>
              <a:t>33</a:t>
            </a:fld>
            <a:endParaRPr lang="en-US"/>
          </a:p>
        </p:txBody>
      </p:sp>
    </p:spTree>
    <p:extLst>
      <p:ext uri="{BB962C8B-B14F-4D97-AF65-F5344CB8AC3E}">
        <p14:creationId xmlns:p14="http://schemas.microsoft.com/office/powerpoint/2010/main" val="12427864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endParaRPr lang="en-US"/>
          </a:p>
        </p:txBody>
      </p:sp>
      <p:sp>
        <p:nvSpPr>
          <p:cNvPr id="4" name="Slide Number Placeholder 3"/>
          <p:cNvSpPr>
            <a:spLocks noGrp="1"/>
          </p:cNvSpPr>
          <p:nvPr>
            <p:ph type="sldNum" sz="quarter" idx="10"/>
          </p:nvPr>
        </p:nvSpPr>
        <p:spPr/>
        <p:txBody>
          <a:bodyPr/>
          <a:lstStyle/>
          <a:p>
            <a:fld id="{C340E82F-86AE-4E18-B03E-BF5A71400470}" type="slidenum">
              <a:rPr lang="en-US" smtClean="0"/>
              <a:t>36</a:t>
            </a:fld>
            <a:endParaRPr lang="en-US"/>
          </a:p>
        </p:txBody>
      </p:sp>
    </p:spTree>
    <p:extLst>
      <p:ext uri="{BB962C8B-B14F-4D97-AF65-F5344CB8AC3E}">
        <p14:creationId xmlns:p14="http://schemas.microsoft.com/office/powerpoint/2010/main" val="36908945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40E82F-86AE-4E18-B03E-BF5A71400470}" type="slidenum">
              <a:rPr lang="en-US" smtClean="0"/>
              <a:t>39</a:t>
            </a:fld>
            <a:endParaRPr lang="en-US"/>
          </a:p>
        </p:txBody>
      </p:sp>
    </p:spTree>
    <p:extLst>
      <p:ext uri="{BB962C8B-B14F-4D97-AF65-F5344CB8AC3E}">
        <p14:creationId xmlns:p14="http://schemas.microsoft.com/office/powerpoint/2010/main" val="34038949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40E82F-86AE-4E18-B03E-BF5A71400470}" type="slidenum">
              <a:rPr lang="en-US" smtClean="0"/>
              <a:t>41</a:t>
            </a:fld>
            <a:endParaRPr lang="en-US"/>
          </a:p>
        </p:txBody>
      </p:sp>
    </p:spTree>
    <p:extLst>
      <p:ext uri="{BB962C8B-B14F-4D97-AF65-F5344CB8AC3E}">
        <p14:creationId xmlns:p14="http://schemas.microsoft.com/office/powerpoint/2010/main" val="33452810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40E82F-86AE-4E18-B03E-BF5A71400470}" type="slidenum">
              <a:rPr lang="en-US" smtClean="0"/>
              <a:t>47</a:t>
            </a:fld>
            <a:endParaRPr lang="en-US"/>
          </a:p>
        </p:txBody>
      </p:sp>
    </p:spTree>
    <p:extLst>
      <p:ext uri="{BB962C8B-B14F-4D97-AF65-F5344CB8AC3E}">
        <p14:creationId xmlns:p14="http://schemas.microsoft.com/office/powerpoint/2010/main" val="1806386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40E82F-86AE-4E18-B03E-BF5A71400470}" type="slidenum">
              <a:rPr lang="en-US" smtClean="0"/>
              <a:t>5</a:t>
            </a:fld>
            <a:endParaRPr lang="en-US"/>
          </a:p>
        </p:txBody>
      </p:sp>
    </p:spTree>
    <p:extLst>
      <p:ext uri="{BB962C8B-B14F-4D97-AF65-F5344CB8AC3E}">
        <p14:creationId xmlns:p14="http://schemas.microsoft.com/office/powerpoint/2010/main" val="14488245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
        <p:nvSpPr>
          <p:cNvPr id="4" name="Slide Number Placeholder 3"/>
          <p:cNvSpPr>
            <a:spLocks noGrp="1"/>
          </p:cNvSpPr>
          <p:nvPr>
            <p:ph type="sldNum" sz="quarter" idx="10"/>
          </p:nvPr>
        </p:nvSpPr>
        <p:spPr/>
        <p:txBody>
          <a:bodyPr/>
          <a:lstStyle/>
          <a:p>
            <a:fld id="{C340E82F-86AE-4E18-B03E-BF5A71400470}" type="slidenum">
              <a:rPr lang="en-US" smtClean="0"/>
              <a:t>48</a:t>
            </a:fld>
            <a:endParaRPr lang="en-US"/>
          </a:p>
        </p:txBody>
      </p:sp>
    </p:spTree>
    <p:extLst>
      <p:ext uri="{BB962C8B-B14F-4D97-AF65-F5344CB8AC3E}">
        <p14:creationId xmlns:p14="http://schemas.microsoft.com/office/powerpoint/2010/main" val="15295905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
        <p:nvSpPr>
          <p:cNvPr id="4" name="Slide Number Placeholder 3"/>
          <p:cNvSpPr>
            <a:spLocks noGrp="1"/>
          </p:cNvSpPr>
          <p:nvPr>
            <p:ph type="sldNum" sz="quarter" idx="10"/>
          </p:nvPr>
        </p:nvSpPr>
        <p:spPr/>
        <p:txBody>
          <a:bodyPr/>
          <a:lstStyle/>
          <a:p>
            <a:fld id="{C340E82F-86AE-4E18-B03E-BF5A71400470}" type="slidenum">
              <a:rPr lang="en-US" smtClean="0"/>
              <a:t>51</a:t>
            </a:fld>
            <a:endParaRPr lang="en-US"/>
          </a:p>
        </p:txBody>
      </p:sp>
    </p:spTree>
    <p:extLst>
      <p:ext uri="{BB962C8B-B14F-4D97-AF65-F5344CB8AC3E}">
        <p14:creationId xmlns:p14="http://schemas.microsoft.com/office/powerpoint/2010/main" val="24621391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mtClean="0"/>
          </a:p>
        </p:txBody>
      </p:sp>
      <p:sp>
        <p:nvSpPr>
          <p:cNvPr id="4" name="Slide Number Placeholder 3"/>
          <p:cNvSpPr>
            <a:spLocks noGrp="1"/>
          </p:cNvSpPr>
          <p:nvPr>
            <p:ph type="sldNum" sz="quarter" idx="10"/>
          </p:nvPr>
        </p:nvSpPr>
        <p:spPr/>
        <p:txBody>
          <a:bodyPr/>
          <a:lstStyle/>
          <a:p>
            <a:fld id="{C340E82F-86AE-4E18-B03E-BF5A71400470}" type="slidenum">
              <a:rPr lang="en-US" smtClean="0"/>
              <a:t>64</a:t>
            </a:fld>
            <a:endParaRPr lang="en-US"/>
          </a:p>
        </p:txBody>
      </p:sp>
    </p:spTree>
    <p:extLst>
      <p:ext uri="{BB962C8B-B14F-4D97-AF65-F5344CB8AC3E}">
        <p14:creationId xmlns:p14="http://schemas.microsoft.com/office/powerpoint/2010/main" val="2299297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40E82F-86AE-4E18-B03E-BF5A71400470}" type="slidenum">
              <a:rPr lang="en-US" smtClean="0"/>
              <a:t>6</a:t>
            </a:fld>
            <a:endParaRPr lang="en-US"/>
          </a:p>
        </p:txBody>
      </p:sp>
    </p:spTree>
    <p:extLst>
      <p:ext uri="{BB962C8B-B14F-4D97-AF65-F5344CB8AC3E}">
        <p14:creationId xmlns:p14="http://schemas.microsoft.com/office/powerpoint/2010/main" val="1448824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t>
            </a:r>
            <a:endParaRPr lang="en-US"/>
          </a:p>
        </p:txBody>
      </p:sp>
      <p:sp>
        <p:nvSpPr>
          <p:cNvPr id="4" name="Slide Number Placeholder 3"/>
          <p:cNvSpPr>
            <a:spLocks noGrp="1"/>
          </p:cNvSpPr>
          <p:nvPr>
            <p:ph type="sldNum" sz="quarter" idx="10"/>
          </p:nvPr>
        </p:nvSpPr>
        <p:spPr/>
        <p:txBody>
          <a:bodyPr/>
          <a:lstStyle/>
          <a:p>
            <a:fld id="{C340E82F-86AE-4E18-B03E-BF5A71400470}" type="slidenum">
              <a:rPr lang="en-US" smtClean="0"/>
              <a:t>8</a:t>
            </a:fld>
            <a:endParaRPr lang="en-US"/>
          </a:p>
        </p:txBody>
      </p:sp>
    </p:spTree>
    <p:extLst>
      <p:ext uri="{BB962C8B-B14F-4D97-AF65-F5344CB8AC3E}">
        <p14:creationId xmlns:p14="http://schemas.microsoft.com/office/powerpoint/2010/main" val="3588857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
        <p:nvSpPr>
          <p:cNvPr id="4" name="Slide Number Placeholder 3"/>
          <p:cNvSpPr>
            <a:spLocks noGrp="1"/>
          </p:cNvSpPr>
          <p:nvPr>
            <p:ph type="sldNum" sz="quarter" idx="10"/>
          </p:nvPr>
        </p:nvSpPr>
        <p:spPr/>
        <p:txBody>
          <a:bodyPr/>
          <a:lstStyle/>
          <a:p>
            <a:fld id="{C340E82F-86AE-4E18-B03E-BF5A71400470}" type="slidenum">
              <a:rPr lang="en-US" smtClean="0"/>
              <a:t>9</a:t>
            </a:fld>
            <a:endParaRPr lang="en-US"/>
          </a:p>
        </p:txBody>
      </p:sp>
    </p:spTree>
    <p:extLst>
      <p:ext uri="{BB962C8B-B14F-4D97-AF65-F5344CB8AC3E}">
        <p14:creationId xmlns:p14="http://schemas.microsoft.com/office/powerpoint/2010/main" val="3588857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Giải</a:t>
            </a:r>
            <a:r>
              <a:rPr lang="en-US" baseline="0" smtClean="0"/>
              <a:t> thuật hay mà cài đặt vụng về có thể cho kết quả sai hoặc tốc độ chậm</a:t>
            </a:r>
            <a:endParaRPr lang="en-US"/>
          </a:p>
        </p:txBody>
      </p:sp>
      <p:sp>
        <p:nvSpPr>
          <p:cNvPr id="4" name="Slide Number Placeholder 3"/>
          <p:cNvSpPr>
            <a:spLocks noGrp="1"/>
          </p:cNvSpPr>
          <p:nvPr>
            <p:ph type="sldNum" sz="quarter" idx="10"/>
          </p:nvPr>
        </p:nvSpPr>
        <p:spPr/>
        <p:txBody>
          <a:bodyPr/>
          <a:lstStyle/>
          <a:p>
            <a:fld id="{C340E82F-86AE-4E18-B03E-BF5A71400470}" type="slidenum">
              <a:rPr lang="en-US" smtClean="0"/>
              <a:t>10</a:t>
            </a:fld>
            <a:endParaRPr lang="en-US"/>
          </a:p>
        </p:txBody>
      </p:sp>
    </p:spTree>
    <p:extLst>
      <p:ext uri="{BB962C8B-B14F-4D97-AF65-F5344CB8AC3E}">
        <p14:creationId xmlns:p14="http://schemas.microsoft.com/office/powerpoint/2010/main" val="2920497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smtClean="0"/>
              <a:t>Tiểu xảo khi lập trình: khó hiểu, khó sửa đổi </a:t>
            </a:r>
            <a:r>
              <a:rPr lang="en-US" baseline="0" smtClean="0">
                <a:sym typeface="Wingdings" pitchFamily="2" charset="2"/>
              </a:rPr>
              <a:t> chỉ nên hữu hiệu vừa phải vì phần cứng phát triển rất nhanh</a:t>
            </a:r>
            <a:endParaRPr lang="en-US"/>
          </a:p>
        </p:txBody>
      </p:sp>
      <p:sp>
        <p:nvSpPr>
          <p:cNvPr id="4" name="Slide Number Placeholder 3"/>
          <p:cNvSpPr>
            <a:spLocks noGrp="1"/>
          </p:cNvSpPr>
          <p:nvPr>
            <p:ph type="sldNum" sz="quarter" idx="10"/>
          </p:nvPr>
        </p:nvSpPr>
        <p:spPr/>
        <p:txBody>
          <a:bodyPr/>
          <a:lstStyle/>
          <a:p>
            <a:fld id="{C340E82F-86AE-4E18-B03E-BF5A71400470}" type="slidenum">
              <a:rPr lang="en-US" smtClean="0"/>
              <a:t>11</a:t>
            </a:fld>
            <a:endParaRPr lang="en-US"/>
          </a:p>
        </p:txBody>
      </p:sp>
    </p:spTree>
    <p:extLst>
      <p:ext uri="{BB962C8B-B14F-4D97-AF65-F5344CB8AC3E}">
        <p14:creationId xmlns:p14="http://schemas.microsoft.com/office/powerpoint/2010/main" val="2920497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Khi đó, nếu nói rằng thời gian thực hiện giải thuật tỉ lệ thuận với n hay tỉ lệ thuận với n</a:t>
            </a:r>
            <a:r>
              <a:rPr lang="vi-VN" baseline="30000" smtClean="0"/>
              <a:t>2</a:t>
            </a:r>
            <a:r>
              <a:rPr lang="vi-VN" smtClean="0"/>
              <a:t> cũng cho ta một cách đánh giá tương đối về tốc độ thực hiện của giải thuật đó khi n khá lớn.</a:t>
            </a:r>
            <a:endParaRPr lang="en-US"/>
          </a:p>
        </p:txBody>
      </p:sp>
      <p:sp>
        <p:nvSpPr>
          <p:cNvPr id="4" name="Slide Number Placeholder 3"/>
          <p:cNvSpPr>
            <a:spLocks noGrp="1"/>
          </p:cNvSpPr>
          <p:nvPr>
            <p:ph type="sldNum" sz="quarter" idx="10"/>
          </p:nvPr>
        </p:nvSpPr>
        <p:spPr/>
        <p:txBody>
          <a:bodyPr/>
          <a:lstStyle/>
          <a:p>
            <a:fld id="{C340E82F-86AE-4E18-B03E-BF5A71400470}" type="slidenum">
              <a:rPr lang="en-US" smtClean="0"/>
              <a:t>13</a:t>
            </a:fld>
            <a:endParaRPr lang="en-US"/>
          </a:p>
        </p:txBody>
      </p:sp>
    </p:spTree>
    <p:extLst>
      <p:ext uri="{BB962C8B-B14F-4D97-AF65-F5344CB8AC3E}">
        <p14:creationId xmlns:p14="http://schemas.microsoft.com/office/powerpoint/2010/main" val="3764896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08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549275"/>
            <a:ext cx="6372225" cy="3943350"/>
          </a:xfrm>
          <a:prstGeom prst="rect">
            <a:avLst/>
          </a:prstGeom>
          <a:noFill/>
          <a:extLst>
            <a:ext uri="{909E8E84-426E-40DD-AFC4-6F175D3DCCD1}">
              <a14:hiddenFill xmlns:a14="http://schemas.microsoft.com/office/drawing/2010/main">
                <a:solidFill>
                  <a:srgbClr val="FFFFFF"/>
                </a:solidFill>
              </a14:hiddenFill>
            </a:ext>
          </a:extLst>
        </p:spPr>
      </p:pic>
      <p:sp>
        <p:nvSpPr>
          <p:cNvPr id="3081" name="Rectangle 9" descr="Light horizontal"/>
          <p:cNvSpPr>
            <a:spLocks noChangeArrowheads="1"/>
          </p:cNvSpPr>
          <p:nvPr/>
        </p:nvSpPr>
        <p:spPr bwMode="gray">
          <a:xfrm>
            <a:off x="9525" y="9525"/>
            <a:ext cx="1473200" cy="6848475"/>
          </a:xfrm>
          <a:prstGeom prst="rect">
            <a:avLst/>
          </a:prstGeom>
          <a:pattFill prst="ltHorz">
            <a:fgClr>
              <a:schemeClr val="bg2"/>
            </a:fgClr>
            <a:bgClr>
              <a:schemeClr val="bg1"/>
            </a:bgClr>
          </a:patt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82" name="Rectangle 10"/>
          <p:cNvSpPr>
            <a:spLocks noChangeArrowheads="1"/>
          </p:cNvSpPr>
          <p:nvPr/>
        </p:nvSpPr>
        <p:spPr bwMode="invGray">
          <a:xfrm>
            <a:off x="0" y="4267200"/>
            <a:ext cx="9153525" cy="1103313"/>
          </a:xfrm>
          <a:prstGeom prst="rect">
            <a:avLst/>
          </a:prstGeom>
          <a:solidFill>
            <a:schemeClr val="accent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83" name="AutoShape 11"/>
          <p:cNvSpPr>
            <a:spLocks noChangeArrowheads="1"/>
          </p:cNvSpPr>
          <p:nvPr/>
        </p:nvSpPr>
        <p:spPr bwMode="ltGray">
          <a:xfrm>
            <a:off x="1473200" y="5105400"/>
            <a:ext cx="7137400" cy="533400"/>
          </a:xfrm>
          <a:prstGeom prst="roundRect">
            <a:avLst>
              <a:gd name="adj" fmla="val 16667"/>
            </a:avLst>
          </a:prstGeom>
          <a:solidFill>
            <a:schemeClr val="tx1"/>
          </a:solidFill>
          <a:ln w="28575" algn="ctr">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4" name="Rectangle 2"/>
          <p:cNvSpPr>
            <a:spLocks noGrp="1" noChangeArrowheads="1"/>
          </p:cNvSpPr>
          <p:nvPr>
            <p:ph type="ctrTitle"/>
          </p:nvPr>
        </p:nvSpPr>
        <p:spPr>
          <a:xfrm>
            <a:off x="1524000" y="4191000"/>
            <a:ext cx="7239000" cy="1012825"/>
          </a:xfrm>
        </p:spPr>
        <p:txBody>
          <a:bodyPr/>
          <a:lstStyle>
            <a:lvl1pPr algn="l">
              <a:defRPr sz="4400" b="1"/>
            </a:lvl1pPr>
          </a:lstStyle>
          <a:p>
            <a:pPr lvl="0"/>
            <a:r>
              <a:rPr lang="en-US" noProof="0" smtClean="0"/>
              <a:t>Click to edit Master title style</a:t>
            </a:r>
          </a:p>
        </p:txBody>
      </p:sp>
      <p:sp>
        <p:nvSpPr>
          <p:cNvPr id="3075" name="Rectangle 3"/>
          <p:cNvSpPr>
            <a:spLocks noGrp="1" noChangeArrowheads="1"/>
          </p:cNvSpPr>
          <p:nvPr>
            <p:ph type="subTitle" idx="1"/>
          </p:nvPr>
        </p:nvSpPr>
        <p:spPr bwMode="white">
          <a:xfrm>
            <a:off x="1524000" y="5181600"/>
            <a:ext cx="7086600" cy="381000"/>
          </a:xfrm>
        </p:spPr>
        <p:txBody>
          <a:bodyPr/>
          <a:lstStyle>
            <a:lvl1pPr marL="0" indent="0" algn="ctr">
              <a:buFont typeface="Wingdings" pitchFamily="2" charset="2"/>
              <a:buNone/>
              <a:defRPr sz="2400">
                <a:solidFill>
                  <a:schemeClr val="bg1"/>
                </a:solidFill>
              </a:defRPr>
            </a:lvl1pPr>
          </a:lstStyle>
          <a:p>
            <a:pPr lvl="0"/>
            <a:r>
              <a:rPr lang="en-US" noProof="0" smtClean="0"/>
              <a:t>Click to edit Master subtitle style</a:t>
            </a:r>
          </a:p>
        </p:txBody>
      </p:sp>
      <p:sp>
        <p:nvSpPr>
          <p:cNvPr id="3076" name="Rectangle 4"/>
          <p:cNvSpPr>
            <a:spLocks noGrp="1" noChangeArrowheads="1"/>
          </p:cNvSpPr>
          <p:nvPr>
            <p:ph type="dt" sz="half" idx="2"/>
          </p:nvPr>
        </p:nvSpPr>
        <p:spPr>
          <a:xfrm>
            <a:off x="457200" y="6477000"/>
            <a:ext cx="2133600" cy="244475"/>
          </a:xfrm>
        </p:spPr>
        <p:txBody>
          <a:bodyPr/>
          <a:lstStyle>
            <a:lvl1pPr>
              <a:defRPr sz="1200"/>
            </a:lvl1pPr>
          </a:lstStyle>
          <a:p>
            <a:r>
              <a:rPr lang="en-US" smtClean="0"/>
              <a:t>5/12/2010</a:t>
            </a:r>
            <a:endParaRPr lang="en-US"/>
          </a:p>
        </p:txBody>
      </p:sp>
      <p:sp>
        <p:nvSpPr>
          <p:cNvPr id="3077" name="Rectangle 5"/>
          <p:cNvSpPr>
            <a:spLocks noGrp="1" noChangeArrowheads="1"/>
          </p:cNvSpPr>
          <p:nvPr>
            <p:ph type="ftr" sz="quarter" idx="3"/>
          </p:nvPr>
        </p:nvSpPr>
        <p:spPr>
          <a:xfrm>
            <a:off x="3124200" y="6477000"/>
            <a:ext cx="2895600" cy="244475"/>
          </a:xfrm>
        </p:spPr>
        <p:txBody>
          <a:bodyPr/>
          <a:lstStyle>
            <a:lvl1pPr>
              <a:defRPr sz="1200"/>
            </a:lvl1pPr>
          </a:lstStyle>
          <a:p>
            <a:r>
              <a:rPr lang="vi-VN" smtClean="0"/>
              <a:t>Tổng quan về phân tích giải thuật</a:t>
            </a:r>
            <a:endParaRPr lang="en-US"/>
          </a:p>
        </p:txBody>
      </p:sp>
      <p:sp>
        <p:nvSpPr>
          <p:cNvPr id="3078" name="Rectangle 6"/>
          <p:cNvSpPr>
            <a:spLocks noGrp="1" noChangeArrowheads="1"/>
          </p:cNvSpPr>
          <p:nvPr>
            <p:ph type="sldNum" sz="quarter" idx="4"/>
          </p:nvPr>
        </p:nvSpPr>
        <p:spPr>
          <a:xfrm>
            <a:off x="6553200" y="6477000"/>
            <a:ext cx="2133600" cy="244475"/>
          </a:xfrm>
        </p:spPr>
        <p:txBody>
          <a:bodyPr/>
          <a:lstStyle>
            <a:lvl1pPr>
              <a:defRPr sz="1200"/>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5/12/2010</a:t>
            </a:r>
            <a:endParaRPr lang="en-US"/>
          </a:p>
        </p:txBody>
      </p:sp>
      <p:sp>
        <p:nvSpPr>
          <p:cNvPr id="5" name="Footer Placeholder 4"/>
          <p:cNvSpPr>
            <a:spLocks noGrp="1"/>
          </p:cNvSpPr>
          <p:nvPr>
            <p:ph type="ftr" sz="quarter" idx="11"/>
          </p:nvPr>
        </p:nvSpPr>
        <p:spPr/>
        <p:txBody>
          <a:bodyPr/>
          <a:lstStyle>
            <a:lvl1pPr>
              <a:defRPr/>
            </a:lvl1pPr>
          </a:lstStyle>
          <a:p>
            <a:r>
              <a:rPr lang="vi-VN" smtClean="0"/>
              <a:t>Tổng quan về phân tích giải thuật</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414973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19088"/>
            <a:ext cx="2057400" cy="60055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19088"/>
            <a:ext cx="6019800" cy="60055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5/12/2010</a:t>
            </a:r>
            <a:endParaRPr lang="en-US"/>
          </a:p>
        </p:txBody>
      </p:sp>
      <p:sp>
        <p:nvSpPr>
          <p:cNvPr id="5" name="Footer Placeholder 4"/>
          <p:cNvSpPr>
            <a:spLocks noGrp="1"/>
          </p:cNvSpPr>
          <p:nvPr>
            <p:ph type="ftr" sz="quarter" idx="11"/>
          </p:nvPr>
        </p:nvSpPr>
        <p:spPr/>
        <p:txBody>
          <a:bodyPr/>
          <a:lstStyle>
            <a:lvl1pPr>
              <a:defRPr/>
            </a:lvl1pPr>
          </a:lstStyle>
          <a:p>
            <a:r>
              <a:rPr lang="vi-VN" smtClean="0"/>
              <a:t>Tổng quan về phân tích giải thuật</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66746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19088"/>
            <a:ext cx="7391400" cy="5635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76325"/>
            <a:ext cx="8229600" cy="5248275"/>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400800"/>
            <a:ext cx="2133600" cy="320675"/>
          </a:xfrm>
        </p:spPr>
        <p:txBody>
          <a:bodyPr/>
          <a:lstStyle>
            <a:lvl1pPr>
              <a:defRPr/>
            </a:lvl1pPr>
          </a:lstStyle>
          <a:p>
            <a:r>
              <a:rPr lang="en-US" smtClean="0"/>
              <a:t>5/12/2010</a:t>
            </a:r>
            <a:endParaRPr lang="en-US"/>
          </a:p>
        </p:txBody>
      </p:sp>
      <p:sp>
        <p:nvSpPr>
          <p:cNvPr id="5" name="Footer Placeholder 4"/>
          <p:cNvSpPr>
            <a:spLocks noGrp="1"/>
          </p:cNvSpPr>
          <p:nvPr>
            <p:ph type="ftr" sz="quarter" idx="11"/>
          </p:nvPr>
        </p:nvSpPr>
        <p:spPr>
          <a:xfrm>
            <a:off x="3124200" y="6400800"/>
            <a:ext cx="2895600" cy="320675"/>
          </a:xfrm>
        </p:spPr>
        <p:txBody>
          <a:bodyPr/>
          <a:lstStyle>
            <a:lvl1pPr>
              <a:defRPr/>
            </a:lvl1pPr>
          </a:lstStyle>
          <a:p>
            <a:r>
              <a:rPr lang="vi-VN" smtClean="0"/>
              <a:t>Tổng quan về phân tích giải thuật</a:t>
            </a:r>
            <a:endParaRPr lang="en-US"/>
          </a:p>
        </p:txBody>
      </p:sp>
      <p:sp>
        <p:nvSpPr>
          <p:cNvPr id="6" name="Slide Number Placeholder 5"/>
          <p:cNvSpPr>
            <a:spLocks noGrp="1"/>
          </p:cNvSpPr>
          <p:nvPr>
            <p:ph type="sldNum" sz="quarter" idx="12"/>
          </p:nvPr>
        </p:nvSpPr>
        <p:spPr>
          <a:xfrm>
            <a:off x="6553200" y="6400800"/>
            <a:ext cx="2133600" cy="320675"/>
          </a:xfrm>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036742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5/12/2010</a:t>
            </a:r>
            <a:endParaRPr lang="en-US"/>
          </a:p>
        </p:txBody>
      </p:sp>
      <p:sp>
        <p:nvSpPr>
          <p:cNvPr id="5" name="Footer Placeholder 4"/>
          <p:cNvSpPr>
            <a:spLocks noGrp="1"/>
          </p:cNvSpPr>
          <p:nvPr>
            <p:ph type="ftr" sz="quarter" idx="11"/>
          </p:nvPr>
        </p:nvSpPr>
        <p:spPr/>
        <p:txBody>
          <a:bodyPr/>
          <a:lstStyle>
            <a:lvl1pPr>
              <a:defRPr/>
            </a:lvl1pPr>
          </a:lstStyle>
          <a:p>
            <a:r>
              <a:rPr lang="vi-VN" smtClean="0"/>
              <a:t>Tổng quan về phân tích giải thuật</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299494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5/12/2010</a:t>
            </a:r>
            <a:endParaRPr lang="en-US"/>
          </a:p>
        </p:txBody>
      </p:sp>
      <p:sp>
        <p:nvSpPr>
          <p:cNvPr id="5" name="Footer Placeholder 4"/>
          <p:cNvSpPr>
            <a:spLocks noGrp="1"/>
          </p:cNvSpPr>
          <p:nvPr>
            <p:ph type="ftr" sz="quarter" idx="11"/>
          </p:nvPr>
        </p:nvSpPr>
        <p:spPr/>
        <p:txBody>
          <a:bodyPr/>
          <a:lstStyle>
            <a:lvl1pPr>
              <a:defRPr/>
            </a:lvl1pPr>
          </a:lstStyle>
          <a:p>
            <a:r>
              <a:rPr lang="vi-VN" smtClean="0"/>
              <a:t>Tổng quan về phân tích giải thuật</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68617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5/12/2010</a:t>
            </a:r>
            <a:endParaRPr lang="en-US"/>
          </a:p>
        </p:txBody>
      </p:sp>
      <p:sp>
        <p:nvSpPr>
          <p:cNvPr id="6" name="Footer Placeholder 5"/>
          <p:cNvSpPr>
            <a:spLocks noGrp="1"/>
          </p:cNvSpPr>
          <p:nvPr>
            <p:ph type="ftr" sz="quarter" idx="11"/>
          </p:nvPr>
        </p:nvSpPr>
        <p:spPr/>
        <p:txBody>
          <a:bodyPr/>
          <a:lstStyle>
            <a:lvl1pPr>
              <a:defRPr/>
            </a:lvl1pPr>
          </a:lstStyle>
          <a:p>
            <a:r>
              <a:rPr lang="vi-VN" smtClean="0"/>
              <a:t>Tổng quan về phân tích giải thuật</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13974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5/12/2010</a:t>
            </a:r>
            <a:endParaRPr lang="en-US"/>
          </a:p>
        </p:txBody>
      </p:sp>
      <p:sp>
        <p:nvSpPr>
          <p:cNvPr id="8" name="Footer Placeholder 7"/>
          <p:cNvSpPr>
            <a:spLocks noGrp="1"/>
          </p:cNvSpPr>
          <p:nvPr>
            <p:ph type="ftr" sz="quarter" idx="11"/>
          </p:nvPr>
        </p:nvSpPr>
        <p:spPr/>
        <p:txBody>
          <a:bodyPr/>
          <a:lstStyle>
            <a:lvl1pPr>
              <a:defRPr/>
            </a:lvl1pPr>
          </a:lstStyle>
          <a:p>
            <a:r>
              <a:rPr lang="vi-VN" smtClean="0"/>
              <a:t>Tổng quan về phân tích giải thuật</a:t>
            </a:r>
            <a:endParaRPr lang="en-US"/>
          </a:p>
        </p:txBody>
      </p:sp>
      <p:sp>
        <p:nvSpPr>
          <p:cNvPr id="9" name="Slide Number Placeholder 8"/>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90037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5/12/2010</a:t>
            </a:r>
            <a:endParaRPr lang="en-US"/>
          </a:p>
        </p:txBody>
      </p:sp>
      <p:sp>
        <p:nvSpPr>
          <p:cNvPr id="4" name="Footer Placeholder 3"/>
          <p:cNvSpPr>
            <a:spLocks noGrp="1"/>
          </p:cNvSpPr>
          <p:nvPr>
            <p:ph type="ftr" sz="quarter" idx="11"/>
          </p:nvPr>
        </p:nvSpPr>
        <p:spPr/>
        <p:txBody>
          <a:bodyPr/>
          <a:lstStyle>
            <a:lvl1pPr>
              <a:defRPr/>
            </a:lvl1p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36377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5/12/2010</a:t>
            </a:r>
            <a:endParaRPr lang="en-US"/>
          </a:p>
        </p:txBody>
      </p:sp>
      <p:sp>
        <p:nvSpPr>
          <p:cNvPr id="3" name="Footer Placeholder 2"/>
          <p:cNvSpPr>
            <a:spLocks noGrp="1"/>
          </p:cNvSpPr>
          <p:nvPr>
            <p:ph type="ftr" sz="quarter" idx="11"/>
          </p:nvPr>
        </p:nvSpPr>
        <p:spPr/>
        <p:txBody>
          <a:bodyPr/>
          <a:lstStyle>
            <a:lvl1pPr>
              <a:defRPr/>
            </a:lvl1pPr>
          </a:lstStyle>
          <a:p>
            <a:r>
              <a:rPr lang="vi-VN" smtClean="0"/>
              <a:t>Tổng quan về phân tích giải thuật</a:t>
            </a:r>
            <a:endParaRPr lang="en-US"/>
          </a:p>
        </p:txBody>
      </p:sp>
      <p:sp>
        <p:nvSpPr>
          <p:cNvPr id="4" name="Slide Number Placeholder 3"/>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73713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5/12/2010</a:t>
            </a:r>
            <a:endParaRPr lang="en-US"/>
          </a:p>
        </p:txBody>
      </p:sp>
      <p:sp>
        <p:nvSpPr>
          <p:cNvPr id="6" name="Footer Placeholder 5"/>
          <p:cNvSpPr>
            <a:spLocks noGrp="1"/>
          </p:cNvSpPr>
          <p:nvPr>
            <p:ph type="ftr" sz="quarter" idx="11"/>
          </p:nvPr>
        </p:nvSpPr>
        <p:spPr/>
        <p:txBody>
          <a:bodyPr/>
          <a:lstStyle>
            <a:lvl1pPr>
              <a:defRPr/>
            </a:lvl1pPr>
          </a:lstStyle>
          <a:p>
            <a:r>
              <a:rPr lang="vi-VN" smtClean="0"/>
              <a:t>Tổng quan về phân tích giải thuật</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240736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5/12/2010</a:t>
            </a:r>
            <a:endParaRPr lang="en-US"/>
          </a:p>
        </p:txBody>
      </p:sp>
      <p:sp>
        <p:nvSpPr>
          <p:cNvPr id="6" name="Footer Placeholder 5"/>
          <p:cNvSpPr>
            <a:spLocks noGrp="1"/>
          </p:cNvSpPr>
          <p:nvPr>
            <p:ph type="ftr" sz="quarter" idx="11"/>
          </p:nvPr>
        </p:nvSpPr>
        <p:spPr/>
        <p:txBody>
          <a:bodyPr/>
          <a:lstStyle>
            <a:lvl1pPr>
              <a:defRPr/>
            </a:lvl1pPr>
          </a:lstStyle>
          <a:p>
            <a:r>
              <a:rPr lang="vi-VN" smtClean="0"/>
              <a:t>Tổng quan về phân tích giải thuật</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81453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descr="Light horizontal"/>
          <p:cNvSpPr>
            <a:spLocks noChangeArrowheads="1"/>
          </p:cNvSpPr>
          <p:nvPr/>
        </p:nvSpPr>
        <p:spPr bwMode="gray">
          <a:xfrm>
            <a:off x="-9525" y="0"/>
            <a:ext cx="481013" cy="6858000"/>
          </a:xfrm>
          <a:prstGeom prst="rect">
            <a:avLst/>
          </a:prstGeom>
          <a:pattFill prst="ltHorz">
            <a:fgClr>
              <a:schemeClr val="bg2"/>
            </a:fgClr>
            <a:bgClr>
              <a:schemeClr val="bg1"/>
            </a:bgClr>
          </a:patt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2" name="Rectangle 8"/>
          <p:cNvSpPr>
            <a:spLocks noChangeArrowheads="1"/>
          </p:cNvSpPr>
          <p:nvPr/>
        </p:nvSpPr>
        <p:spPr bwMode="gray">
          <a:xfrm>
            <a:off x="0" y="0"/>
            <a:ext cx="9153525" cy="685800"/>
          </a:xfrm>
          <a:prstGeom prst="rect">
            <a:avLst/>
          </a:prstGeom>
          <a:solidFill>
            <a:schemeClr val="accent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en-US"/>
          </a:p>
        </p:txBody>
      </p:sp>
      <p:sp>
        <p:nvSpPr>
          <p:cNvPr id="1033" name="AutoShape 9"/>
          <p:cNvSpPr>
            <a:spLocks noChangeArrowheads="1"/>
          </p:cNvSpPr>
          <p:nvPr/>
        </p:nvSpPr>
        <p:spPr bwMode="ltGray">
          <a:xfrm>
            <a:off x="304800" y="288925"/>
            <a:ext cx="7670800" cy="644525"/>
          </a:xfrm>
          <a:prstGeom prst="roundRect">
            <a:avLst>
              <a:gd name="adj" fmla="val 16667"/>
            </a:avLst>
          </a:prstGeom>
          <a:solidFill>
            <a:schemeClr val="tx1"/>
          </a:solidFill>
          <a:ln w="28575" algn="ctr">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7" name="Rectangle 3"/>
          <p:cNvSpPr>
            <a:spLocks noGrp="1" noChangeArrowheads="1"/>
          </p:cNvSpPr>
          <p:nvPr>
            <p:ph type="body" idx="1"/>
          </p:nvPr>
        </p:nvSpPr>
        <p:spPr bwMode="auto">
          <a:xfrm>
            <a:off x="457200" y="10763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r>
              <a:rPr lang="en-US" smtClean="0"/>
              <a:t>5/12/2010</a:t>
            </a:r>
            <a:endParaRPr lang="en-US"/>
          </a:p>
        </p:txBody>
      </p:sp>
      <p:sp>
        <p:nvSpPr>
          <p:cNvPr id="1029" name="Rectangle 5"/>
          <p:cNvSpPr>
            <a:spLocks noGrp="1" noChangeArrowheads="1"/>
          </p:cNvSpPr>
          <p:nvPr>
            <p:ph type="ftr" sz="quarter" idx="3"/>
          </p:nvPr>
        </p:nvSpPr>
        <p:spPr bwMode="auto">
          <a:xfrm>
            <a:off x="3124200" y="6400800"/>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r>
              <a:rPr lang="vi-VN" smtClean="0"/>
              <a:t>Tổng quan về phân tích giải thuật</a:t>
            </a:r>
            <a:endParaRPr lang="en-US"/>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B6F15528-21DE-4FAA-801E-634DDDAF4B2B}" type="slidenum">
              <a:rPr lang="en-US" smtClean="0"/>
              <a:pPr/>
              <a:t>‹#›</a:t>
            </a:fld>
            <a:endParaRPr lang="en-US"/>
          </a:p>
        </p:txBody>
      </p:sp>
      <p:sp>
        <p:nvSpPr>
          <p:cNvPr id="1026" name="Rectangle 2"/>
          <p:cNvSpPr>
            <a:spLocks noGrp="1" noChangeArrowheads="1"/>
          </p:cNvSpPr>
          <p:nvPr>
            <p:ph type="title"/>
          </p:nvPr>
        </p:nvSpPr>
        <p:spPr bwMode="white">
          <a:xfrm>
            <a:off x="457200" y="319088"/>
            <a:ext cx="7391400"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hf hdr="0" dt="0"/>
  <p:txStyles>
    <p:titleStyle>
      <a:lvl1pPr algn="ctr" rtl="0" eaLnBrk="1" fontAlgn="base" hangingPunct="1">
        <a:spcBef>
          <a:spcPct val="0"/>
        </a:spcBef>
        <a:spcAft>
          <a:spcPct val="0"/>
        </a:spcAft>
        <a:defRPr sz="3600">
          <a:solidFill>
            <a:srgbClr val="FFFF00"/>
          </a:solidFill>
          <a:latin typeface="+mj-lt"/>
          <a:ea typeface="+mj-ea"/>
          <a:cs typeface="+mj-cs"/>
        </a:defRPr>
      </a:lvl1pPr>
      <a:lvl2pPr algn="ctr" rtl="0" eaLnBrk="1" fontAlgn="base" hangingPunct="1">
        <a:spcBef>
          <a:spcPct val="0"/>
        </a:spcBef>
        <a:spcAft>
          <a:spcPct val="0"/>
        </a:spcAft>
        <a:defRPr sz="3600">
          <a:solidFill>
            <a:schemeClr val="bg1"/>
          </a:solidFill>
          <a:latin typeface="Arial" charset="0"/>
        </a:defRPr>
      </a:lvl2pPr>
      <a:lvl3pPr algn="ctr" rtl="0" eaLnBrk="1" fontAlgn="base" hangingPunct="1">
        <a:spcBef>
          <a:spcPct val="0"/>
        </a:spcBef>
        <a:spcAft>
          <a:spcPct val="0"/>
        </a:spcAft>
        <a:defRPr sz="3600">
          <a:solidFill>
            <a:schemeClr val="bg1"/>
          </a:solidFill>
          <a:latin typeface="Arial" charset="0"/>
        </a:defRPr>
      </a:lvl3pPr>
      <a:lvl4pPr algn="ctr" rtl="0" eaLnBrk="1" fontAlgn="base" hangingPunct="1">
        <a:spcBef>
          <a:spcPct val="0"/>
        </a:spcBef>
        <a:spcAft>
          <a:spcPct val="0"/>
        </a:spcAft>
        <a:defRPr sz="3600">
          <a:solidFill>
            <a:schemeClr val="bg1"/>
          </a:solidFill>
          <a:latin typeface="Arial" charset="0"/>
        </a:defRPr>
      </a:lvl4pPr>
      <a:lvl5pPr algn="ctr" rtl="0" eaLnBrk="1" fontAlgn="base" hangingPunct="1">
        <a:spcBef>
          <a:spcPct val="0"/>
        </a:spcBef>
        <a:spcAft>
          <a:spcPct val="0"/>
        </a:spcAft>
        <a:defRPr sz="3600">
          <a:solidFill>
            <a:schemeClr val="bg1"/>
          </a:solidFill>
          <a:latin typeface="Arial" charset="0"/>
        </a:defRPr>
      </a:lvl5pPr>
      <a:lvl6pPr marL="457200" algn="ctr" rtl="0" eaLnBrk="1" fontAlgn="base" hangingPunct="1">
        <a:spcBef>
          <a:spcPct val="0"/>
        </a:spcBef>
        <a:spcAft>
          <a:spcPct val="0"/>
        </a:spcAft>
        <a:defRPr sz="3600">
          <a:solidFill>
            <a:schemeClr val="bg1"/>
          </a:solidFill>
          <a:latin typeface="Arial" charset="0"/>
        </a:defRPr>
      </a:lvl6pPr>
      <a:lvl7pPr marL="914400" algn="ctr" rtl="0" eaLnBrk="1" fontAlgn="base" hangingPunct="1">
        <a:spcBef>
          <a:spcPct val="0"/>
        </a:spcBef>
        <a:spcAft>
          <a:spcPct val="0"/>
        </a:spcAft>
        <a:defRPr sz="3600">
          <a:solidFill>
            <a:schemeClr val="bg1"/>
          </a:solidFill>
          <a:latin typeface="Arial" charset="0"/>
        </a:defRPr>
      </a:lvl7pPr>
      <a:lvl8pPr marL="1371600" algn="ctr" rtl="0" eaLnBrk="1" fontAlgn="base" hangingPunct="1">
        <a:spcBef>
          <a:spcPct val="0"/>
        </a:spcBef>
        <a:spcAft>
          <a:spcPct val="0"/>
        </a:spcAft>
        <a:defRPr sz="3600">
          <a:solidFill>
            <a:schemeClr val="bg1"/>
          </a:solidFill>
          <a:latin typeface="Arial" charset="0"/>
        </a:defRPr>
      </a:lvl8pPr>
      <a:lvl9pPr marL="1828800" algn="ctr" rtl="0" eaLnBrk="1" fontAlgn="base" hangingPunct="1">
        <a:spcBef>
          <a:spcPct val="0"/>
        </a:spcBef>
        <a:spcAft>
          <a:spcPct val="0"/>
        </a:spcAft>
        <a:defRPr sz="3600">
          <a:solidFill>
            <a:schemeClr val="bg1"/>
          </a:solidFill>
          <a:latin typeface="Arial"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2438400"/>
            <a:ext cx="7239000" cy="1622425"/>
          </a:xfrm>
        </p:spPr>
        <p:txBody>
          <a:bodyPr/>
          <a:lstStyle/>
          <a:p>
            <a:pPr algn="ctr"/>
            <a:r>
              <a:rPr lang="en-US" sz="4600" dirty="0" err="1" smtClean="0">
                <a:solidFill>
                  <a:srgbClr val="00B0F0"/>
                </a:solidFill>
              </a:rPr>
              <a:t>Chương</a:t>
            </a:r>
            <a:r>
              <a:rPr lang="en-US" sz="4600" dirty="0" smtClean="0">
                <a:solidFill>
                  <a:srgbClr val="00B0F0"/>
                </a:solidFill>
              </a:rPr>
              <a:t> 1</a:t>
            </a:r>
            <a:br>
              <a:rPr lang="en-US" sz="4600" dirty="0" smtClean="0">
                <a:solidFill>
                  <a:srgbClr val="00B0F0"/>
                </a:solidFill>
              </a:rPr>
            </a:br>
            <a:r>
              <a:rPr lang="en-US" sz="4600" dirty="0" err="1" smtClean="0">
                <a:solidFill>
                  <a:srgbClr val="00B0F0"/>
                </a:solidFill>
              </a:rPr>
              <a:t>Tổng</a:t>
            </a:r>
            <a:r>
              <a:rPr lang="en-US" sz="4600" dirty="0" smtClean="0">
                <a:solidFill>
                  <a:srgbClr val="00B0F0"/>
                </a:solidFill>
              </a:rPr>
              <a:t> </a:t>
            </a:r>
            <a:r>
              <a:rPr lang="en-US" sz="4600" dirty="0" err="1" smtClean="0">
                <a:solidFill>
                  <a:srgbClr val="00B0F0"/>
                </a:solidFill>
              </a:rPr>
              <a:t>quan</a:t>
            </a:r>
            <a:r>
              <a:rPr lang="en-US" sz="4600" dirty="0" smtClean="0">
                <a:solidFill>
                  <a:srgbClr val="00B0F0"/>
                </a:solidFill>
              </a:rPr>
              <a:t> </a:t>
            </a:r>
            <a:r>
              <a:rPr lang="en-US" sz="4600" dirty="0" err="1" smtClean="0">
                <a:solidFill>
                  <a:srgbClr val="00B0F0"/>
                </a:solidFill>
              </a:rPr>
              <a:t>vê</a:t>
            </a:r>
            <a:r>
              <a:rPr lang="en-US" sz="4600" dirty="0" smtClean="0">
                <a:solidFill>
                  <a:srgbClr val="00B0F0"/>
                </a:solidFill>
              </a:rPr>
              <a:t>̀ </a:t>
            </a:r>
            <a:r>
              <a:rPr lang="en-US" sz="4600" dirty="0" err="1" smtClean="0">
                <a:solidFill>
                  <a:srgbClr val="00B0F0"/>
                </a:solidFill>
              </a:rPr>
              <a:t>phân</a:t>
            </a:r>
            <a:r>
              <a:rPr lang="en-US" sz="4600" dirty="0" smtClean="0">
                <a:solidFill>
                  <a:srgbClr val="00B0F0"/>
                </a:solidFill>
              </a:rPr>
              <a:t> </a:t>
            </a:r>
            <a:r>
              <a:rPr lang="en-US" sz="4600" dirty="0" err="1" smtClean="0">
                <a:solidFill>
                  <a:srgbClr val="00B0F0"/>
                </a:solidFill>
              </a:rPr>
              <a:t>tích</a:t>
            </a:r>
            <a:r>
              <a:rPr lang="en-US" sz="4600" dirty="0" smtClean="0">
                <a:solidFill>
                  <a:srgbClr val="00B0F0"/>
                </a:solidFill>
              </a:rPr>
              <a:t> </a:t>
            </a:r>
            <a:br>
              <a:rPr lang="en-US" sz="4600" dirty="0" smtClean="0">
                <a:solidFill>
                  <a:srgbClr val="00B0F0"/>
                </a:solidFill>
              </a:rPr>
            </a:br>
            <a:r>
              <a:rPr lang="en-US" sz="4600" dirty="0" err="1" smtClean="0">
                <a:solidFill>
                  <a:srgbClr val="00B0F0"/>
                </a:solidFill>
              </a:rPr>
              <a:t>giải</a:t>
            </a:r>
            <a:r>
              <a:rPr lang="en-US" sz="4600" dirty="0" smtClean="0">
                <a:solidFill>
                  <a:srgbClr val="00B0F0"/>
                </a:solidFill>
              </a:rPr>
              <a:t> </a:t>
            </a:r>
            <a:r>
              <a:rPr lang="en-US" sz="4600" dirty="0" err="1" smtClean="0">
                <a:solidFill>
                  <a:srgbClr val="00B0F0"/>
                </a:solidFill>
              </a:rPr>
              <a:t>thuật</a:t>
            </a:r>
            <a:endParaRPr lang="en-US" sz="4600" dirty="0">
              <a:solidFill>
                <a:srgbClr val="00B0F0"/>
              </a:solidFill>
            </a:endParaRPr>
          </a:p>
        </p:txBody>
      </p:sp>
    </p:spTree>
    <p:extLst>
      <p:ext uri="{BB962C8B-B14F-4D97-AF65-F5344CB8AC3E}">
        <p14:creationId xmlns:p14="http://schemas.microsoft.com/office/powerpoint/2010/main" val="22597052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Giải thuật</a:t>
            </a:r>
            <a:endParaRPr lang="en-US"/>
          </a:p>
        </p:txBody>
      </p:sp>
      <p:sp>
        <p:nvSpPr>
          <p:cNvPr id="3" name="Content Placeholder 2"/>
          <p:cNvSpPr>
            <a:spLocks noGrp="1"/>
          </p:cNvSpPr>
          <p:nvPr>
            <p:ph idx="1"/>
          </p:nvPr>
        </p:nvSpPr>
        <p:spPr/>
        <p:txBody>
          <a:bodyPr/>
          <a:lstStyle/>
          <a:p>
            <a:r>
              <a:rPr lang="en-US" smtClean="0"/>
              <a:t>Các vấn đề liên quan đến cài đặt giải thuật</a:t>
            </a:r>
          </a:p>
          <a:p>
            <a:pPr lvl="1"/>
            <a:r>
              <a:rPr lang="en-US" smtClean="0"/>
              <a:t>Lập trình </a:t>
            </a:r>
          </a:p>
          <a:p>
            <a:pPr lvl="2"/>
            <a:r>
              <a:rPr lang="en-US" smtClean="0"/>
              <a:t>Kỹ thuật lập trình tốt: nắm vững ngôn ngữ lập trình sử dụng, khả năng chuyển giải thuật thành chương trình hoàn chỉnh</a:t>
            </a:r>
          </a:p>
          <a:p>
            <a:pPr lvl="1"/>
            <a:r>
              <a:rPr lang="en-US" smtClean="0"/>
              <a:t>Kiểm thử </a:t>
            </a:r>
          </a:p>
          <a:p>
            <a:pPr lvl="2"/>
            <a:r>
              <a:rPr lang="en-US" smtClean="0"/>
              <a:t>Xây dựng các bộ test để kiểm thử chương trình: đơn giản, đặc biệt, phức tạp</a:t>
            </a:r>
          </a:p>
          <a:p>
            <a:pPr lvl="2"/>
            <a:r>
              <a:rPr lang="en-US" smtClean="0"/>
              <a:t>Tìm cách chứng minh tính đúng đắn của giải thuật và chương trình</a:t>
            </a:r>
          </a:p>
          <a:p>
            <a:pPr lvl="2"/>
            <a:endParaRPr lang="en-US"/>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90612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Giải thuật</a:t>
            </a:r>
            <a:endParaRPr lang="en-US"/>
          </a:p>
        </p:txBody>
      </p:sp>
      <p:sp>
        <p:nvSpPr>
          <p:cNvPr id="3" name="Content Placeholder 2"/>
          <p:cNvSpPr>
            <a:spLocks noGrp="1"/>
          </p:cNvSpPr>
          <p:nvPr>
            <p:ph idx="1"/>
          </p:nvPr>
        </p:nvSpPr>
        <p:spPr/>
        <p:txBody>
          <a:bodyPr/>
          <a:lstStyle/>
          <a:p>
            <a:r>
              <a:rPr lang="en-US" smtClean="0"/>
              <a:t>Các vấn đề liên quan đến cài đặt giải thuật</a:t>
            </a:r>
          </a:p>
          <a:p>
            <a:pPr lvl="1"/>
            <a:r>
              <a:rPr lang="en-US" smtClean="0"/>
              <a:t>Tối ưu chương trình</a:t>
            </a:r>
          </a:p>
          <a:p>
            <a:pPr lvl="2"/>
            <a:r>
              <a:rPr lang="en-US" smtClean="0"/>
              <a:t>Sửa lại chương trình để chương trình ngắn hơn, chạy nhanh hơn</a:t>
            </a:r>
          </a:p>
          <a:p>
            <a:pPr lvl="2"/>
            <a:r>
              <a:rPr lang="en-US" smtClean="0"/>
              <a:t>Các tiêu chuẩn tối ưu: </a:t>
            </a:r>
          </a:p>
          <a:p>
            <a:pPr lvl="3"/>
            <a:r>
              <a:rPr lang="en-US" smtClean="0"/>
              <a:t>Tính tin cậy: chương trình mô tả đúng một giải thuật đúng</a:t>
            </a:r>
          </a:p>
          <a:p>
            <a:pPr lvl="3"/>
            <a:r>
              <a:rPr lang="en-US" smtClean="0"/>
              <a:t>Tính uyển chuyển: chương trình dễ sửa đổi, giảm bớt công sức khi phát triển chương trình</a:t>
            </a:r>
          </a:p>
          <a:p>
            <a:pPr lvl="3"/>
            <a:r>
              <a:rPr lang="en-US" smtClean="0"/>
              <a:t>Tính trong sáng: dễ đọc dễ hiểu, phụ thuộc công cụ và phong cách lập trình</a:t>
            </a:r>
          </a:p>
          <a:p>
            <a:pPr lvl="3"/>
            <a:r>
              <a:rPr lang="en-US" smtClean="0"/>
              <a:t>Tính hữu hiệu: tiết kiệm không gian và thời gian</a:t>
            </a:r>
          </a:p>
          <a:p>
            <a:pPr lvl="3"/>
            <a:endParaRPr lang="en-US" smtClean="0"/>
          </a:p>
          <a:p>
            <a:pPr lvl="1"/>
            <a:endParaRPr lang="en-US" smtClean="0"/>
          </a:p>
          <a:p>
            <a:pPr lvl="2"/>
            <a:endParaRPr lang="en-US"/>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2498421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19088"/>
            <a:ext cx="8153400" cy="563562"/>
          </a:xfrm>
        </p:spPr>
        <p:txBody>
          <a:bodyPr/>
          <a:lstStyle/>
          <a:p>
            <a:r>
              <a:rPr lang="en-US" smtClean="0"/>
              <a:t>Phân tích thời gian thực hiện giải thuật</a:t>
            </a:r>
            <a:endParaRPr lang="en-US"/>
          </a:p>
        </p:txBody>
      </p:sp>
      <p:sp>
        <p:nvSpPr>
          <p:cNvPr id="3" name="Content Placeholder 2"/>
          <p:cNvSpPr>
            <a:spLocks noGrp="1"/>
          </p:cNvSpPr>
          <p:nvPr>
            <p:ph idx="1"/>
          </p:nvPr>
        </p:nvSpPr>
        <p:spPr/>
        <p:txBody>
          <a:bodyPr/>
          <a:lstStyle/>
          <a:p>
            <a:r>
              <a:rPr lang="en-US" smtClean="0"/>
              <a:t>Khái niệm độ phức tạp tính toán của giải thuật</a:t>
            </a:r>
          </a:p>
          <a:p>
            <a:pPr lvl="1"/>
            <a:r>
              <a:rPr lang="en-US" smtClean="0"/>
              <a:t>Căn cứ nào để so sánh tốc độ thực thi giải thuật?</a:t>
            </a:r>
          </a:p>
          <a:p>
            <a:pPr lvl="1"/>
            <a:r>
              <a:rPr lang="vi-VN" smtClean="0"/>
              <a:t>Nếu gọi n là kích thước dữ liệu </a:t>
            </a:r>
            <a:r>
              <a:rPr lang="en-US" smtClean="0"/>
              <a:t>nhập </a:t>
            </a:r>
            <a:r>
              <a:rPr lang="vi-VN" smtClean="0"/>
              <a:t>thì thời gian thực hiện của một giải thuật có thể biểu diễn một cách tương đối như một hàm của n: T(n). </a:t>
            </a:r>
          </a:p>
          <a:p>
            <a:pPr lvl="1"/>
            <a:r>
              <a:rPr lang="vi-VN" smtClean="0"/>
              <a:t>Phần cứng máy tính, ngôn ngữ viết chương trình và chương trình dịch</a:t>
            </a:r>
            <a:r>
              <a:rPr lang="en-US" smtClean="0"/>
              <a:t> thay đổi trên các loại máy </a:t>
            </a:r>
            <a:r>
              <a:rPr lang="en-US" smtClean="0">
                <a:sym typeface="Wingdings" pitchFamily="2" charset="2"/>
              </a:rPr>
              <a:t> không thể dựa vào để tính T(n)</a:t>
            </a:r>
            <a:endParaRPr lang="en-US">
              <a:sym typeface="Wingdings" pitchFamily="2" charset="2"/>
            </a:endParaRPr>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4641978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19088"/>
            <a:ext cx="8153400" cy="563562"/>
          </a:xfrm>
        </p:spPr>
        <p:txBody>
          <a:bodyPr/>
          <a:lstStyle/>
          <a:p>
            <a:r>
              <a:rPr lang="en-US" smtClean="0"/>
              <a:t>Phân tích thời gian thực hiện giải thuật</a:t>
            </a:r>
            <a:endParaRPr lang="en-US"/>
          </a:p>
        </p:txBody>
      </p:sp>
      <p:sp>
        <p:nvSpPr>
          <p:cNvPr id="3" name="Content Placeholder 2"/>
          <p:cNvSpPr>
            <a:spLocks noGrp="1"/>
          </p:cNvSpPr>
          <p:nvPr>
            <p:ph idx="1"/>
          </p:nvPr>
        </p:nvSpPr>
        <p:spPr/>
        <p:txBody>
          <a:bodyPr/>
          <a:lstStyle/>
          <a:p>
            <a:r>
              <a:rPr lang="en-US" smtClean="0"/>
              <a:t>Khái niệm độ phức tạp tính toán của giải thuật</a:t>
            </a:r>
          </a:p>
          <a:p>
            <a:pPr lvl="1"/>
            <a:r>
              <a:rPr lang="vi-VN" smtClean="0">
                <a:sym typeface="Wingdings" pitchFamily="2" charset="2"/>
              </a:rPr>
              <a:t>Nếu thời gian thực hiện </a:t>
            </a:r>
            <a:r>
              <a:rPr lang="en-US" smtClean="0">
                <a:sym typeface="Wingdings" pitchFamily="2" charset="2"/>
              </a:rPr>
              <a:t>hai </a:t>
            </a:r>
            <a:r>
              <a:rPr lang="vi-VN" smtClean="0">
                <a:sym typeface="Wingdings" pitchFamily="2" charset="2"/>
              </a:rPr>
              <a:t>giải thuật là T</a:t>
            </a:r>
            <a:r>
              <a:rPr lang="vi-VN" baseline="-25000" smtClean="0">
                <a:sym typeface="Wingdings" pitchFamily="2" charset="2"/>
              </a:rPr>
              <a:t>1</a:t>
            </a:r>
            <a:r>
              <a:rPr lang="vi-VN" smtClean="0">
                <a:sym typeface="Wingdings" pitchFamily="2" charset="2"/>
              </a:rPr>
              <a:t>(n) = n</a:t>
            </a:r>
            <a:r>
              <a:rPr lang="vi-VN" baseline="30000" smtClean="0">
                <a:sym typeface="Wingdings" pitchFamily="2" charset="2"/>
              </a:rPr>
              <a:t>2</a:t>
            </a:r>
            <a:r>
              <a:rPr lang="vi-VN" smtClean="0">
                <a:sym typeface="Wingdings" pitchFamily="2" charset="2"/>
              </a:rPr>
              <a:t> và T</a:t>
            </a:r>
            <a:r>
              <a:rPr lang="vi-VN" baseline="-25000" smtClean="0">
                <a:sym typeface="Wingdings" pitchFamily="2" charset="2"/>
              </a:rPr>
              <a:t>2</a:t>
            </a:r>
            <a:r>
              <a:rPr lang="vi-VN" smtClean="0">
                <a:sym typeface="Wingdings" pitchFamily="2" charset="2"/>
              </a:rPr>
              <a:t>(n) = 100n thì khi n đủ lớn, thời gian thực hiện của giải thuật</a:t>
            </a:r>
            <a:r>
              <a:rPr lang="en-US" smtClean="0">
                <a:sym typeface="Wingdings" pitchFamily="2" charset="2"/>
              </a:rPr>
              <a:t> </a:t>
            </a:r>
            <a:r>
              <a:rPr lang="vi-VN" smtClean="0">
                <a:sym typeface="Wingdings" pitchFamily="2" charset="2"/>
              </a:rPr>
              <a:t>T</a:t>
            </a:r>
            <a:r>
              <a:rPr lang="vi-VN" baseline="-25000" smtClean="0">
                <a:sym typeface="Wingdings" pitchFamily="2" charset="2"/>
              </a:rPr>
              <a:t>2</a:t>
            </a:r>
            <a:r>
              <a:rPr lang="vi-VN" smtClean="0">
                <a:sym typeface="Wingdings" pitchFamily="2" charset="2"/>
              </a:rPr>
              <a:t> nhanh hơn giải thuật T</a:t>
            </a:r>
            <a:r>
              <a:rPr lang="vi-VN" baseline="-25000" smtClean="0">
                <a:sym typeface="Wingdings" pitchFamily="2" charset="2"/>
              </a:rPr>
              <a:t>1</a:t>
            </a:r>
            <a:r>
              <a:rPr lang="vi-VN" smtClean="0">
                <a:sym typeface="Wingdings" pitchFamily="2" charset="2"/>
              </a:rPr>
              <a:t>. </a:t>
            </a:r>
            <a:endParaRPr lang="en-US" smtClean="0">
              <a:sym typeface="Wingdings" pitchFamily="2" charset="2"/>
            </a:endParaRPr>
          </a:p>
          <a:p>
            <a:pPr lvl="1"/>
            <a:r>
              <a:rPr lang="vi-VN" smtClean="0">
                <a:sym typeface="Wingdings" pitchFamily="2" charset="2"/>
              </a:rPr>
              <a:t>Cách đánh giá thời gian thực hiện giải thuật độc lập với các yếu tố liên quan tới máy tính như vậy sẽ dẫn tới khái niệm gọi là độ phức tạp tính toán của giải thuật. </a:t>
            </a:r>
          </a:p>
          <a:p>
            <a:pPr lvl="1"/>
            <a:endParaRPr lang="en-US" smtClean="0">
              <a:sym typeface="Wingdings" pitchFamily="2" charset="2"/>
            </a:endParaRPr>
          </a:p>
          <a:p>
            <a:pPr lvl="1"/>
            <a:endParaRPr lang="en-US" smtClean="0">
              <a:sym typeface="Wingdings" pitchFamily="2" charset="2"/>
            </a:endParaRPr>
          </a:p>
          <a:p>
            <a:pPr lvl="1"/>
            <a:endParaRPr lang="en-US">
              <a:sym typeface="Wingdings" pitchFamily="2" charset="2"/>
            </a:endParaRPr>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2348041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305800" cy="563562"/>
          </a:xfrm>
        </p:spPr>
        <p:txBody>
          <a:bodyPr/>
          <a:lstStyle/>
          <a:p>
            <a:r>
              <a:rPr lang="en-US" smtClean="0"/>
              <a:t>Phân tích thời gian thực hiện giải thuật</a:t>
            </a:r>
            <a:endParaRPr lang="en-US"/>
          </a:p>
        </p:txBody>
      </p:sp>
      <p:sp>
        <p:nvSpPr>
          <p:cNvPr id="3" name="Content Placeholder 2"/>
          <p:cNvSpPr>
            <a:spLocks noGrp="1"/>
          </p:cNvSpPr>
          <p:nvPr>
            <p:ph idx="1"/>
          </p:nvPr>
        </p:nvSpPr>
        <p:spPr>
          <a:xfrm>
            <a:off x="457200" y="1076325"/>
            <a:ext cx="8458200" cy="5248275"/>
          </a:xfrm>
        </p:spPr>
        <p:txBody>
          <a:bodyPr/>
          <a:lstStyle/>
          <a:p>
            <a:r>
              <a:rPr lang="en-US" smtClean="0"/>
              <a:t>Các ký hiệu đánh giá độ phức tạp tính toán</a:t>
            </a:r>
          </a:p>
          <a:p>
            <a:pPr lvl="1"/>
            <a:r>
              <a:rPr lang="vi-VN" smtClean="0"/>
              <a:t>Cho một giải thuật thực hiện trên dữ liệu với kích thước n. Giả sử T(n) là thời gian thực hiện một giải thuật đó, g(n) là một hàm xác định dương với mọi n. </a:t>
            </a:r>
            <a:r>
              <a:rPr lang="en-US"/>
              <a:t>Đ</a:t>
            </a:r>
            <a:r>
              <a:rPr lang="vi-VN" smtClean="0"/>
              <a:t>ộ phức tạp tính</a:t>
            </a:r>
            <a:r>
              <a:rPr lang="en-US" smtClean="0"/>
              <a:t> </a:t>
            </a:r>
            <a:r>
              <a:rPr lang="vi-VN" smtClean="0"/>
              <a:t>toán của giải thuật là: </a:t>
            </a:r>
            <a:endParaRPr lang="en-US" smtClean="0"/>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328165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305800" cy="563562"/>
          </a:xfrm>
        </p:spPr>
        <p:txBody>
          <a:bodyPr/>
          <a:lstStyle/>
          <a:p>
            <a:r>
              <a:rPr lang="en-US" smtClean="0"/>
              <a:t>Phân tích thời gian thực hiện giải thuật</a:t>
            </a:r>
            <a:endParaRPr lang="en-US"/>
          </a:p>
        </p:txBody>
      </p:sp>
      <p:sp>
        <p:nvSpPr>
          <p:cNvPr id="3" name="Content Placeholder 2"/>
          <p:cNvSpPr>
            <a:spLocks noGrp="1"/>
          </p:cNvSpPr>
          <p:nvPr>
            <p:ph idx="1"/>
          </p:nvPr>
        </p:nvSpPr>
        <p:spPr>
          <a:xfrm>
            <a:off x="457200" y="1076325"/>
            <a:ext cx="8458200" cy="5248275"/>
          </a:xfrm>
        </p:spPr>
        <p:txBody>
          <a:bodyPr/>
          <a:lstStyle/>
          <a:p>
            <a:r>
              <a:rPr lang="en-US" smtClean="0"/>
              <a:t>Các ký hiệu đánh giá độ phức tạp tính toán</a:t>
            </a:r>
          </a:p>
          <a:p>
            <a:pPr lvl="1"/>
            <a:r>
              <a:rPr lang="en-US" smtClean="0"/>
              <a:t>…</a:t>
            </a:r>
          </a:p>
          <a:p>
            <a:pPr lvl="2"/>
            <a:r>
              <a:rPr lang="el-GR" smtClean="0"/>
              <a:t>Θ(</a:t>
            </a:r>
            <a:r>
              <a:rPr lang="vi-VN" smtClean="0"/>
              <a:t>g(n))</a:t>
            </a:r>
            <a:r>
              <a:rPr lang="en-US" smtClean="0"/>
              <a:t>: </a:t>
            </a:r>
            <a:r>
              <a:rPr lang="vi-VN" smtClean="0"/>
              <a:t>tồn tại các hằng số dương c</a:t>
            </a:r>
            <a:r>
              <a:rPr lang="vi-VN" baseline="-25000" smtClean="0"/>
              <a:t>1</a:t>
            </a:r>
            <a:r>
              <a:rPr lang="vi-VN" smtClean="0"/>
              <a:t>, c</a:t>
            </a:r>
            <a:r>
              <a:rPr lang="vi-VN" baseline="-25000" smtClean="0"/>
              <a:t>2</a:t>
            </a:r>
            <a:r>
              <a:rPr lang="vi-VN" smtClean="0"/>
              <a:t> và n</a:t>
            </a:r>
            <a:r>
              <a:rPr lang="vi-VN" baseline="-25000" smtClean="0"/>
              <a:t>0</a:t>
            </a:r>
            <a:r>
              <a:rPr lang="vi-VN" smtClean="0"/>
              <a:t> sao cho c</a:t>
            </a:r>
            <a:r>
              <a:rPr lang="vi-VN" baseline="-25000" smtClean="0"/>
              <a:t>1</a:t>
            </a:r>
            <a:r>
              <a:rPr lang="vi-VN" smtClean="0"/>
              <a:t>.g(n) ≤ </a:t>
            </a:r>
            <a:r>
              <a:rPr lang="en-US" smtClean="0"/>
              <a:t>T</a:t>
            </a:r>
            <a:r>
              <a:rPr lang="vi-VN" smtClean="0"/>
              <a:t>(n) ≤ c</a:t>
            </a:r>
            <a:r>
              <a:rPr lang="vi-VN" baseline="-25000" smtClean="0"/>
              <a:t>2</a:t>
            </a:r>
            <a:r>
              <a:rPr lang="vi-VN" smtClean="0"/>
              <a:t>.g(n) với mọi n ≥ n</a:t>
            </a:r>
            <a:r>
              <a:rPr lang="vi-VN" baseline="-25000" smtClean="0"/>
              <a:t>0</a:t>
            </a:r>
            <a:r>
              <a:rPr lang="vi-VN" smtClean="0"/>
              <a:t>. </a:t>
            </a:r>
            <a:endParaRPr lang="en-US" smtClean="0"/>
          </a:p>
          <a:p>
            <a:pPr lvl="2"/>
            <a:endParaRPr lang="vi-VN" smtClean="0"/>
          </a:p>
          <a:p>
            <a:pPr lvl="1"/>
            <a:endParaRPr lang="en-US"/>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505200"/>
            <a:ext cx="22098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83698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305800" cy="563562"/>
          </a:xfrm>
        </p:spPr>
        <p:txBody>
          <a:bodyPr/>
          <a:lstStyle/>
          <a:p>
            <a:r>
              <a:rPr lang="en-US" smtClean="0"/>
              <a:t>Phân tích thời gian thực hiện giải thuật</a:t>
            </a:r>
            <a:endParaRPr lang="en-US"/>
          </a:p>
        </p:txBody>
      </p:sp>
      <p:sp>
        <p:nvSpPr>
          <p:cNvPr id="3" name="Content Placeholder 2"/>
          <p:cNvSpPr>
            <a:spLocks noGrp="1"/>
          </p:cNvSpPr>
          <p:nvPr>
            <p:ph idx="1"/>
          </p:nvPr>
        </p:nvSpPr>
        <p:spPr>
          <a:xfrm>
            <a:off x="457200" y="1076325"/>
            <a:ext cx="8458200" cy="5248275"/>
          </a:xfrm>
        </p:spPr>
        <p:txBody>
          <a:bodyPr/>
          <a:lstStyle/>
          <a:p>
            <a:r>
              <a:rPr lang="en-US" smtClean="0"/>
              <a:t>Các ký hiệu đánh giá độ phức tạp tính toán</a:t>
            </a:r>
          </a:p>
          <a:p>
            <a:pPr lvl="1"/>
            <a:r>
              <a:rPr lang="en-US" smtClean="0"/>
              <a:t>…</a:t>
            </a:r>
          </a:p>
          <a:p>
            <a:pPr lvl="2"/>
            <a:r>
              <a:rPr lang="en-US" smtClean="0"/>
              <a:t>O</a:t>
            </a:r>
            <a:r>
              <a:rPr lang="el-GR" smtClean="0"/>
              <a:t>(</a:t>
            </a:r>
            <a:r>
              <a:rPr lang="vi-VN" smtClean="0"/>
              <a:t>g(n))</a:t>
            </a:r>
            <a:r>
              <a:rPr lang="en-US" smtClean="0"/>
              <a:t>:</a:t>
            </a:r>
            <a:r>
              <a:rPr lang="vi-VN" smtClean="0"/>
              <a:t> tồn tại các hằng số dương c và n</a:t>
            </a:r>
            <a:r>
              <a:rPr lang="vi-VN" baseline="-25000" smtClean="0"/>
              <a:t>0</a:t>
            </a:r>
            <a:r>
              <a:rPr lang="vi-VN" smtClean="0"/>
              <a:t> sao cho </a:t>
            </a:r>
            <a:r>
              <a:rPr lang="en-US" smtClean="0"/>
              <a:t>T</a:t>
            </a:r>
            <a:r>
              <a:rPr lang="vi-VN" smtClean="0"/>
              <a:t>(n) ≤ c.g(n) với mọi n ≥ n</a:t>
            </a:r>
            <a:r>
              <a:rPr lang="vi-VN" baseline="-25000" smtClean="0"/>
              <a:t>0</a:t>
            </a:r>
            <a:r>
              <a:rPr lang="vi-VN" smtClean="0"/>
              <a:t>. </a:t>
            </a:r>
            <a:endParaRPr lang="en-US" smtClean="0"/>
          </a:p>
          <a:p>
            <a:pPr lvl="2"/>
            <a:endParaRPr lang="vi-VN" smtClean="0"/>
          </a:p>
          <a:p>
            <a:pPr lvl="1"/>
            <a:endParaRPr lang="en-US"/>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3429000"/>
            <a:ext cx="25146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12961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305800" cy="563562"/>
          </a:xfrm>
        </p:spPr>
        <p:txBody>
          <a:bodyPr/>
          <a:lstStyle/>
          <a:p>
            <a:r>
              <a:rPr lang="en-US" smtClean="0"/>
              <a:t>Phân tích thời gian thực hiện giải thuật</a:t>
            </a:r>
            <a:endParaRPr lang="en-US"/>
          </a:p>
        </p:txBody>
      </p:sp>
      <p:sp>
        <p:nvSpPr>
          <p:cNvPr id="3" name="Content Placeholder 2"/>
          <p:cNvSpPr>
            <a:spLocks noGrp="1"/>
          </p:cNvSpPr>
          <p:nvPr>
            <p:ph idx="1"/>
          </p:nvPr>
        </p:nvSpPr>
        <p:spPr>
          <a:xfrm>
            <a:off x="457200" y="1076325"/>
            <a:ext cx="8458200" cy="5248275"/>
          </a:xfrm>
        </p:spPr>
        <p:txBody>
          <a:bodyPr/>
          <a:lstStyle/>
          <a:p>
            <a:r>
              <a:rPr lang="en-US" smtClean="0"/>
              <a:t>Các ký hiệu đánh giá độ phức tạp tính toán</a:t>
            </a:r>
          </a:p>
          <a:p>
            <a:pPr lvl="1"/>
            <a:r>
              <a:rPr lang="en-US" smtClean="0"/>
              <a:t>…</a:t>
            </a:r>
          </a:p>
          <a:p>
            <a:pPr lvl="2"/>
            <a:r>
              <a:rPr lang="el-GR" smtClean="0"/>
              <a:t>Ω(</a:t>
            </a:r>
            <a:r>
              <a:rPr lang="vi-VN" smtClean="0"/>
              <a:t>g(n))</a:t>
            </a:r>
            <a:r>
              <a:rPr lang="en-US" smtClean="0"/>
              <a:t>:</a:t>
            </a:r>
            <a:r>
              <a:rPr lang="vi-VN" smtClean="0"/>
              <a:t> tồn tại các hằng số dương c và n</a:t>
            </a:r>
            <a:r>
              <a:rPr lang="vi-VN" baseline="-25000" smtClean="0"/>
              <a:t>0</a:t>
            </a:r>
            <a:r>
              <a:rPr lang="vi-VN" smtClean="0"/>
              <a:t> sao cho c.g(n) ≤ </a:t>
            </a:r>
            <a:r>
              <a:rPr lang="en-US" smtClean="0"/>
              <a:t>T</a:t>
            </a:r>
            <a:r>
              <a:rPr lang="vi-VN" smtClean="0"/>
              <a:t>(n) với mọi n ≥ n</a:t>
            </a:r>
            <a:r>
              <a:rPr lang="vi-VN" baseline="-25000" smtClean="0"/>
              <a:t>0</a:t>
            </a:r>
            <a:r>
              <a:rPr lang="vi-VN" smtClean="0"/>
              <a:t>. </a:t>
            </a:r>
            <a:endParaRPr lang="en-US" smtClean="0"/>
          </a:p>
          <a:p>
            <a:pPr lvl="2"/>
            <a:endParaRPr lang="vi-VN" smtClean="0"/>
          </a:p>
          <a:p>
            <a:pPr lvl="1"/>
            <a:endParaRPr lang="en-US"/>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3352800"/>
            <a:ext cx="2590799"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56549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305800" cy="563562"/>
          </a:xfrm>
        </p:spPr>
        <p:txBody>
          <a:bodyPr/>
          <a:lstStyle/>
          <a:p>
            <a:r>
              <a:rPr lang="en-US" smtClean="0"/>
              <a:t>Phân tích thời gian thực hiện giải thuật</a:t>
            </a:r>
            <a:endParaRPr lang="en-US"/>
          </a:p>
        </p:txBody>
      </p:sp>
      <p:sp>
        <p:nvSpPr>
          <p:cNvPr id="3" name="Content Placeholder 2"/>
          <p:cNvSpPr>
            <a:spLocks noGrp="1"/>
          </p:cNvSpPr>
          <p:nvPr>
            <p:ph idx="1"/>
          </p:nvPr>
        </p:nvSpPr>
        <p:spPr>
          <a:xfrm>
            <a:off x="457200" y="1076325"/>
            <a:ext cx="8458200" cy="5248275"/>
          </a:xfrm>
        </p:spPr>
        <p:txBody>
          <a:bodyPr/>
          <a:lstStyle/>
          <a:p>
            <a:r>
              <a:rPr lang="en-US" smtClean="0"/>
              <a:t>Các ký hiệu đánh giá độ phức tạp tính toán</a:t>
            </a:r>
          </a:p>
          <a:p>
            <a:pPr lvl="1"/>
            <a:r>
              <a:rPr lang="en-US" smtClean="0"/>
              <a:t>…</a:t>
            </a:r>
          </a:p>
          <a:p>
            <a:pPr lvl="2"/>
            <a:r>
              <a:rPr lang="en-US" smtClean="0"/>
              <a:t>o</a:t>
            </a:r>
            <a:r>
              <a:rPr lang="el-GR" smtClean="0"/>
              <a:t>(</a:t>
            </a:r>
            <a:r>
              <a:rPr lang="vi-VN" smtClean="0"/>
              <a:t>g(n))</a:t>
            </a:r>
            <a:r>
              <a:rPr lang="en-US" smtClean="0"/>
              <a:t>:</a:t>
            </a:r>
            <a:r>
              <a:rPr lang="vi-VN" smtClean="0"/>
              <a:t> </a:t>
            </a:r>
            <a:r>
              <a:rPr lang="en-US" smtClean="0"/>
              <a:t>với mọi </a:t>
            </a:r>
            <a:r>
              <a:rPr lang="vi-VN" smtClean="0"/>
              <a:t>hằng số dương c</a:t>
            </a:r>
            <a:r>
              <a:rPr lang="en-US" smtClean="0"/>
              <a:t>, tồn tại một hằng số dương</a:t>
            </a:r>
            <a:r>
              <a:rPr lang="vi-VN" smtClean="0"/>
              <a:t> n</a:t>
            </a:r>
            <a:r>
              <a:rPr lang="vi-VN" baseline="-25000" smtClean="0"/>
              <a:t>0</a:t>
            </a:r>
            <a:r>
              <a:rPr lang="vi-VN" smtClean="0"/>
              <a:t> sao cho </a:t>
            </a:r>
            <a:r>
              <a:rPr lang="en-US" smtClean="0"/>
              <a:t>0 </a:t>
            </a:r>
            <a:r>
              <a:rPr lang="vi-VN" smtClean="0"/>
              <a:t>≤ </a:t>
            </a:r>
            <a:r>
              <a:rPr lang="en-US" smtClean="0"/>
              <a:t>T</a:t>
            </a:r>
            <a:r>
              <a:rPr lang="vi-VN" smtClean="0"/>
              <a:t>(n) </a:t>
            </a:r>
            <a:r>
              <a:rPr lang="en-US" smtClean="0"/>
              <a:t>&lt;</a:t>
            </a:r>
            <a:r>
              <a:rPr lang="vi-VN" smtClean="0"/>
              <a:t> c.g(n) với mọi n ≥ n</a:t>
            </a:r>
            <a:r>
              <a:rPr lang="vi-VN" baseline="-25000" smtClean="0"/>
              <a:t>0</a:t>
            </a:r>
            <a:r>
              <a:rPr lang="vi-VN" smtClean="0"/>
              <a:t>. </a:t>
            </a:r>
            <a:endParaRPr lang="en-US" smtClean="0"/>
          </a:p>
          <a:p>
            <a:pPr lvl="2"/>
            <a:r>
              <a:rPr lang="el-GR" smtClean="0"/>
              <a:t>ω(</a:t>
            </a:r>
            <a:r>
              <a:rPr lang="vi-VN" smtClean="0"/>
              <a:t>g(n))</a:t>
            </a:r>
            <a:r>
              <a:rPr lang="en-US" smtClean="0"/>
              <a:t>:</a:t>
            </a:r>
            <a:r>
              <a:rPr lang="vi-VN" smtClean="0"/>
              <a:t> </a:t>
            </a:r>
            <a:r>
              <a:rPr lang="en-US" smtClean="0"/>
              <a:t>với mọi </a:t>
            </a:r>
            <a:r>
              <a:rPr lang="vi-VN" smtClean="0"/>
              <a:t>hằng số dương c</a:t>
            </a:r>
            <a:r>
              <a:rPr lang="en-US" smtClean="0"/>
              <a:t>, tồn tại một hằng số dương</a:t>
            </a:r>
            <a:r>
              <a:rPr lang="vi-VN" smtClean="0"/>
              <a:t> n</a:t>
            </a:r>
            <a:r>
              <a:rPr lang="vi-VN" baseline="-25000" smtClean="0"/>
              <a:t>0</a:t>
            </a:r>
            <a:r>
              <a:rPr lang="vi-VN" smtClean="0"/>
              <a:t> sao cho </a:t>
            </a:r>
            <a:r>
              <a:rPr lang="en-US" smtClean="0"/>
              <a:t>0 </a:t>
            </a:r>
            <a:r>
              <a:rPr lang="vi-VN" smtClean="0"/>
              <a:t>≤ c.g(n) </a:t>
            </a:r>
            <a:r>
              <a:rPr lang="en-US" smtClean="0"/>
              <a:t>&lt;</a:t>
            </a:r>
            <a:r>
              <a:rPr lang="vi-VN" smtClean="0"/>
              <a:t> </a:t>
            </a:r>
            <a:r>
              <a:rPr lang="en-US" smtClean="0"/>
              <a:t>T(n) </a:t>
            </a:r>
            <a:r>
              <a:rPr lang="vi-VN" smtClean="0"/>
              <a:t>với mọi n ≥ n</a:t>
            </a:r>
            <a:r>
              <a:rPr lang="vi-VN" baseline="-25000" smtClean="0"/>
              <a:t>0</a:t>
            </a:r>
            <a:r>
              <a:rPr lang="vi-VN" smtClean="0"/>
              <a:t>. </a:t>
            </a:r>
            <a:endParaRPr lang="en-US" smtClean="0"/>
          </a:p>
          <a:p>
            <a:pPr lvl="2"/>
            <a:endParaRPr lang="en-US" smtClean="0"/>
          </a:p>
          <a:p>
            <a:pPr lvl="2"/>
            <a:endParaRPr lang="vi-VN" smtClean="0"/>
          </a:p>
          <a:p>
            <a:pPr lvl="1"/>
            <a:endParaRPr lang="en-US"/>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9187854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305800" cy="563562"/>
          </a:xfrm>
        </p:spPr>
        <p:txBody>
          <a:bodyPr/>
          <a:lstStyle/>
          <a:p>
            <a:r>
              <a:rPr lang="en-US" smtClean="0"/>
              <a:t>Phân tích thời gian thực hiện giải thuật</a:t>
            </a:r>
            <a:endParaRPr lang="en-US"/>
          </a:p>
        </p:txBody>
      </p:sp>
      <p:sp>
        <p:nvSpPr>
          <p:cNvPr id="3" name="Content Placeholder 2"/>
          <p:cNvSpPr>
            <a:spLocks noGrp="1"/>
          </p:cNvSpPr>
          <p:nvPr>
            <p:ph idx="1"/>
          </p:nvPr>
        </p:nvSpPr>
        <p:spPr>
          <a:xfrm>
            <a:off x="457200" y="1076325"/>
            <a:ext cx="8458200" cy="5248275"/>
          </a:xfrm>
        </p:spPr>
        <p:txBody>
          <a:bodyPr/>
          <a:lstStyle/>
          <a:p>
            <a:r>
              <a:rPr lang="en-US" smtClean="0"/>
              <a:t>Các ký hiệu đánh giá độ phức tạp tính toán</a:t>
            </a:r>
          </a:p>
          <a:p>
            <a:pPr lvl="1"/>
            <a:r>
              <a:rPr lang="en-US" smtClean="0"/>
              <a:t>Ví dụ </a:t>
            </a:r>
            <a:r>
              <a:rPr lang="vi-VN" smtClean="0"/>
              <a:t>T(n) = n</a:t>
            </a:r>
            <a:r>
              <a:rPr lang="vi-VN" baseline="30000" smtClean="0"/>
              <a:t>2</a:t>
            </a:r>
            <a:r>
              <a:rPr lang="vi-VN" smtClean="0"/>
              <a:t> + 1, thì: </a:t>
            </a:r>
          </a:p>
          <a:p>
            <a:pPr lvl="2"/>
            <a:r>
              <a:rPr lang="vi-VN" smtClean="0"/>
              <a:t>T(n) = O(n</a:t>
            </a:r>
            <a:r>
              <a:rPr lang="vi-VN" baseline="30000" smtClean="0"/>
              <a:t>2</a:t>
            </a:r>
            <a:r>
              <a:rPr lang="vi-VN" smtClean="0"/>
              <a:t>). </a:t>
            </a:r>
            <a:r>
              <a:rPr lang="en-US" smtClean="0"/>
              <a:t>C</a:t>
            </a:r>
            <a:r>
              <a:rPr lang="vi-VN" smtClean="0"/>
              <a:t>họn c = 2 và n</a:t>
            </a:r>
            <a:r>
              <a:rPr lang="vi-VN" baseline="-25000" smtClean="0"/>
              <a:t>0</a:t>
            </a:r>
            <a:r>
              <a:rPr lang="vi-VN" smtClean="0"/>
              <a:t> = 1</a:t>
            </a:r>
            <a:r>
              <a:rPr lang="en-US" smtClean="0"/>
              <a:t> thì</a:t>
            </a:r>
            <a:r>
              <a:rPr lang="vi-VN" smtClean="0"/>
              <a:t> với mọi n ≥ 1, ta có: </a:t>
            </a:r>
            <a:r>
              <a:rPr lang="en-US" smtClean="0"/>
              <a:t>T(n) = </a:t>
            </a:r>
            <a:r>
              <a:rPr lang="vi-VN" smtClean="0"/>
              <a:t>n</a:t>
            </a:r>
            <a:r>
              <a:rPr lang="vi-VN" baseline="30000" smtClean="0"/>
              <a:t>2</a:t>
            </a:r>
            <a:r>
              <a:rPr lang="vi-VN" smtClean="0"/>
              <a:t> + 1</a:t>
            </a:r>
            <a:r>
              <a:rPr lang="en-US" smtClean="0"/>
              <a:t> &lt;= 2n</a:t>
            </a:r>
            <a:r>
              <a:rPr lang="en-US" baseline="30000" smtClean="0"/>
              <a:t>2</a:t>
            </a:r>
            <a:r>
              <a:rPr lang="en-US" smtClean="0"/>
              <a:t> = c.g(n)</a:t>
            </a:r>
          </a:p>
          <a:p>
            <a:pPr lvl="2"/>
            <a:r>
              <a:rPr lang="en-US" smtClean="0"/>
              <a:t>T(n) </a:t>
            </a:r>
            <a:r>
              <a:rPr lang="vi-VN" smtClean="0"/>
              <a:t>≠ o(n</a:t>
            </a:r>
            <a:r>
              <a:rPr lang="vi-VN" baseline="30000" smtClean="0"/>
              <a:t>2</a:t>
            </a:r>
            <a:r>
              <a:rPr lang="vi-VN" smtClean="0"/>
              <a:t>). </a:t>
            </a:r>
            <a:r>
              <a:rPr lang="en-US" smtClean="0"/>
              <a:t>C</a:t>
            </a:r>
            <a:r>
              <a:rPr lang="vi-VN" smtClean="0"/>
              <a:t>họn c = 1</a:t>
            </a:r>
            <a:r>
              <a:rPr lang="en-US" smtClean="0"/>
              <a:t> thì </a:t>
            </a:r>
            <a:r>
              <a:rPr lang="vi-VN" smtClean="0"/>
              <a:t>không tồn tại n để: n</a:t>
            </a:r>
            <a:r>
              <a:rPr lang="en-US" baseline="30000" smtClean="0"/>
              <a:t>2</a:t>
            </a:r>
            <a:r>
              <a:rPr lang="en-US" smtClean="0"/>
              <a:t>+</a:t>
            </a:r>
            <a:r>
              <a:rPr lang="vi-VN" smtClean="0"/>
              <a:t>1</a:t>
            </a:r>
            <a:r>
              <a:rPr lang="en-US" smtClean="0"/>
              <a:t>&lt;</a:t>
            </a:r>
            <a:r>
              <a:rPr lang="vi-VN" smtClean="0"/>
              <a:t> n</a:t>
            </a:r>
            <a:r>
              <a:rPr lang="en-US" baseline="30000" smtClean="0"/>
              <a:t>2</a:t>
            </a:r>
            <a:r>
              <a:rPr lang="vi-VN" smtClean="0"/>
              <a:t>, tức là không tồn tại n</a:t>
            </a:r>
            <a:r>
              <a:rPr lang="vi-VN" baseline="-25000" smtClean="0"/>
              <a:t>0</a:t>
            </a:r>
            <a:r>
              <a:rPr lang="vi-VN" smtClean="0"/>
              <a:t> thoả mãn định nghĩa của ký pháp chữ o nhỏ. </a:t>
            </a:r>
          </a:p>
          <a:p>
            <a:pPr lvl="2"/>
            <a:endParaRPr lang="en-US" smtClean="0"/>
          </a:p>
          <a:p>
            <a:pPr lvl="2"/>
            <a:endParaRPr lang="en-US" smtClean="0"/>
          </a:p>
          <a:p>
            <a:pPr lvl="2"/>
            <a:endParaRPr lang="vi-VN" smtClean="0"/>
          </a:p>
          <a:p>
            <a:pPr lvl="1"/>
            <a:endParaRPr lang="en-US"/>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4479801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Nội</a:t>
            </a:r>
            <a:r>
              <a:rPr lang="en-US" dirty="0" smtClean="0"/>
              <a:t> dung</a:t>
            </a:r>
            <a:endParaRPr lang="en-US" dirty="0"/>
          </a:p>
        </p:txBody>
      </p:sp>
      <p:sp>
        <p:nvSpPr>
          <p:cNvPr id="3" name="Content Placeholder 2"/>
          <p:cNvSpPr>
            <a:spLocks noGrp="1"/>
          </p:cNvSpPr>
          <p:nvPr>
            <p:ph idx="1"/>
          </p:nvPr>
        </p:nvSpPr>
        <p:spPr/>
        <p:txBody>
          <a:bodyPr/>
          <a:lstStyle/>
          <a:p>
            <a:r>
              <a:rPr lang="en-US" smtClean="0"/>
              <a:t>Giải thuật</a:t>
            </a:r>
          </a:p>
          <a:p>
            <a:r>
              <a:rPr lang="en-US" smtClean="0"/>
              <a:t>Phân tích thời gian thực hiện giải thuật</a:t>
            </a:r>
          </a:p>
          <a:p>
            <a:r>
              <a:rPr lang="en-US" smtClean="0"/>
              <a:t>Đệ quy và giải thuật đệ quy</a:t>
            </a:r>
          </a:p>
          <a:p>
            <a:endParaRPr lang="en-US" smtClean="0"/>
          </a:p>
          <a:p>
            <a:pPr lvl="1"/>
            <a:endParaRPr lang="en-US" smtClean="0"/>
          </a:p>
          <a:p>
            <a:pPr marL="0" indent="0">
              <a:buNone/>
            </a:pPr>
            <a:endParaRPr lang="en-US" smtClean="0"/>
          </a:p>
          <a:p>
            <a:endParaRPr lang="en-US" dirty="0" smtClean="0"/>
          </a:p>
          <a:p>
            <a:endParaRPr lang="en-US" dirty="0"/>
          </a:p>
        </p:txBody>
      </p:sp>
      <p:sp>
        <p:nvSpPr>
          <p:cNvPr id="6" name="Footer Placeholder 5"/>
          <p:cNvSpPr>
            <a:spLocks noGrp="1"/>
          </p:cNvSpPr>
          <p:nvPr>
            <p:ph type="ftr" sz="quarter" idx="11"/>
          </p:nvPr>
        </p:nvSpPr>
        <p:spPr/>
        <p:txBody>
          <a:bodyPr/>
          <a:lstStyle/>
          <a:p>
            <a:r>
              <a:rPr lang="vi-VN" smtClean="0"/>
              <a:t>Tổng quan về phân tích giải thuật</a:t>
            </a:r>
            <a:endParaRPr lang="en-US"/>
          </a:p>
        </p:txBody>
      </p:sp>
      <p:sp>
        <p:nvSpPr>
          <p:cNvPr id="4" name="Slide Number Placeholder 3"/>
          <p:cNvSpPr>
            <a:spLocks noGrp="1"/>
          </p:cNvSpPr>
          <p:nvPr>
            <p:ph type="sldNum" sz="quarter" idx="12"/>
          </p:nvPr>
        </p:nvSpPr>
        <p:spPr/>
        <p:txBody>
          <a:bodyPr/>
          <a:lstStyle/>
          <a:p>
            <a:fld id="{AB2CBF53-33CA-4A4F-8308-B9E045CCDBB3}" type="slidenum">
              <a:rPr lang="en-US" smtClean="0"/>
              <a:pPr/>
              <a:t>2</a:t>
            </a:fld>
            <a:endParaRPr lang="en-US"/>
          </a:p>
        </p:txBody>
      </p:sp>
    </p:spTree>
    <p:extLst>
      <p:ext uri="{BB962C8B-B14F-4D97-AF65-F5344CB8AC3E}">
        <p14:creationId xmlns:p14="http://schemas.microsoft.com/office/powerpoint/2010/main" val="4402859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305800" cy="563562"/>
          </a:xfrm>
        </p:spPr>
        <p:txBody>
          <a:bodyPr/>
          <a:lstStyle/>
          <a:p>
            <a:r>
              <a:rPr lang="en-US" smtClean="0"/>
              <a:t>Phân tích thời gian thực hiện giải thuật</a:t>
            </a:r>
            <a:endParaRPr lang="en-US"/>
          </a:p>
        </p:txBody>
      </p:sp>
      <p:sp>
        <p:nvSpPr>
          <p:cNvPr id="3" name="Content Placeholder 2"/>
          <p:cNvSpPr>
            <a:spLocks noGrp="1"/>
          </p:cNvSpPr>
          <p:nvPr>
            <p:ph idx="1"/>
          </p:nvPr>
        </p:nvSpPr>
        <p:spPr>
          <a:xfrm>
            <a:off x="457200" y="1076325"/>
            <a:ext cx="8458200" cy="5248275"/>
          </a:xfrm>
        </p:spPr>
        <p:txBody>
          <a:bodyPr/>
          <a:lstStyle/>
          <a:p>
            <a:r>
              <a:rPr lang="en-US" smtClean="0"/>
              <a:t>Các ký hiệu đánh giá độ phức tạp tính toán</a:t>
            </a:r>
          </a:p>
          <a:p>
            <a:pPr lvl="1"/>
            <a:r>
              <a:rPr lang="en-US" smtClean="0"/>
              <a:t>Một số tính chất</a:t>
            </a:r>
          </a:p>
          <a:p>
            <a:pPr lvl="2"/>
            <a:r>
              <a:rPr lang="pt-BR" smtClean="0"/>
              <a:t>Tính bắc cầu (transitivity): Tất cả các ký hiệu trên đều có tính bắc cầu</a:t>
            </a:r>
          </a:p>
          <a:p>
            <a:pPr lvl="3"/>
            <a:r>
              <a:rPr lang="pt-BR" smtClean="0"/>
              <a:t>Nếu f(n) = Θ(g(n)) và g(n) = Θ(h(n)) thì f(n) = Θ(h(n)) </a:t>
            </a:r>
          </a:p>
          <a:p>
            <a:pPr lvl="3"/>
            <a:r>
              <a:rPr lang="pt-BR" smtClean="0"/>
              <a:t>Nếu f(n) = O(g(n)) và g(n) = O(h(n)) thì f(n) = O(h(n)) </a:t>
            </a:r>
          </a:p>
          <a:p>
            <a:pPr lvl="3"/>
            <a:r>
              <a:rPr lang="pt-BR" smtClean="0"/>
              <a:t>Nếu f(n) = Ω(g(n)) và g(n) = Ω(h(n)) thì f(n) = Ω(h(n)) </a:t>
            </a:r>
          </a:p>
          <a:p>
            <a:pPr lvl="3"/>
            <a:r>
              <a:rPr lang="pt-BR" smtClean="0"/>
              <a:t>Nếu f(n) = o(g(n)) và g(n) = o(h(n)) thì f(n) = o(h(n)) </a:t>
            </a:r>
          </a:p>
          <a:p>
            <a:pPr lvl="3"/>
            <a:r>
              <a:rPr lang="pt-BR" smtClean="0"/>
              <a:t>Nếu f(n) = ω(g(n)) và g(n) = ω(h(n)) thì f(n) = ω(h(n)) </a:t>
            </a:r>
          </a:p>
          <a:p>
            <a:pPr lvl="2"/>
            <a:endParaRPr lang="en-US" smtClean="0"/>
          </a:p>
          <a:p>
            <a:pPr lvl="2"/>
            <a:endParaRPr lang="en-US" smtClean="0"/>
          </a:p>
          <a:p>
            <a:pPr lvl="2"/>
            <a:endParaRPr lang="en-US" smtClean="0"/>
          </a:p>
          <a:p>
            <a:pPr lvl="2"/>
            <a:endParaRPr lang="vi-VN" smtClean="0"/>
          </a:p>
          <a:p>
            <a:pPr lvl="1"/>
            <a:endParaRPr lang="en-US"/>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462524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305800" cy="563562"/>
          </a:xfrm>
        </p:spPr>
        <p:txBody>
          <a:bodyPr/>
          <a:lstStyle/>
          <a:p>
            <a:r>
              <a:rPr lang="en-US" smtClean="0"/>
              <a:t>Phân tích thời gian thực hiện giải thuật</a:t>
            </a:r>
            <a:endParaRPr lang="en-US"/>
          </a:p>
        </p:txBody>
      </p:sp>
      <p:sp>
        <p:nvSpPr>
          <p:cNvPr id="3" name="Content Placeholder 2"/>
          <p:cNvSpPr>
            <a:spLocks noGrp="1"/>
          </p:cNvSpPr>
          <p:nvPr>
            <p:ph idx="1"/>
          </p:nvPr>
        </p:nvSpPr>
        <p:spPr>
          <a:xfrm>
            <a:off x="457200" y="1076325"/>
            <a:ext cx="8458200" cy="5248275"/>
          </a:xfrm>
        </p:spPr>
        <p:txBody>
          <a:bodyPr/>
          <a:lstStyle/>
          <a:p>
            <a:r>
              <a:rPr lang="en-US" smtClean="0"/>
              <a:t>Các ký hiệu đánh giá độ phức tạp tính toán</a:t>
            </a:r>
          </a:p>
          <a:p>
            <a:pPr lvl="1"/>
            <a:r>
              <a:rPr lang="en-US" smtClean="0"/>
              <a:t>Một số tính chất</a:t>
            </a:r>
          </a:p>
          <a:p>
            <a:pPr lvl="2"/>
            <a:r>
              <a:rPr lang="pt-BR" smtClean="0"/>
              <a:t>Tính phản xạ (reflexivity): Chỉ có các ký pháp “lớn” mới có tính phản xạ</a:t>
            </a:r>
          </a:p>
          <a:p>
            <a:pPr lvl="3"/>
            <a:r>
              <a:rPr lang="pt-BR" smtClean="0"/>
              <a:t>f(n) = Θ(f(n))</a:t>
            </a:r>
          </a:p>
          <a:p>
            <a:pPr lvl="3"/>
            <a:r>
              <a:rPr lang="pt-BR" smtClean="0"/>
              <a:t>f(n) = O(f(n)) </a:t>
            </a:r>
          </a:p>
          <a:p>
            <a:pPr lvl="3"/>
            <a:r>
              <a:rPr lang="pt-BR" smtClean="0"/>
              <a:t>f(n) = Ω(f(n))</a:t>
            </a:r>
            <a:endParaRPr lang="en-US" smtClean="0"/>
          </a:p>
          <a:p>
            <a:pPr lvl="2"/>
            <a:endParaRPr lang="en-US" smtClean="0"/>
          </a:p>
          <a:p>
            <a:pPr lvl="2"/>
            <a:endParaRPr lang="en-US" smtClean="0"/>
          </a:p>
          <a:p>
            <a:pPr lvl="2"/>
            <a:endParaRPr lang="vi-VN" smtClean="0"/>
          </a:p>
          <a:p>
            <a:pPr lvl="1"/>
            <a:endParaRPr lang="en-US"/>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0288613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305800" cy="563562"/>
          </a:xfrm>
        </p:spPr>
        <p:txBody>
          <a:bodyPr/>
          <a:lstStyle/>
          <a:p>
            <a:r>
              <a:rPr lang="en-US" smtClean="0"/>
              <a:t>Phân tích thời gian thực hiện giải thuật</a:t>
            </a:r>
            <a:endParaRPr lang="en-US"/>
          </a:p>
        </p:txBody>
      </p:sp>
      <p:sp>
        <p:nvSpPr>
          <p:cNvPr id="3" name="Content Placeholder 2"/>
          <p:cNvSpPr>
            <a:spLocks noGrp="1"/>
          </p:cNvSpPr>
          <p:nvPr>
            <p:ph idx="1"/>
          </p:nvPr>
        </p:nvSpPr>
        <p:spPr>
          <a:xfrm>
            <a:off x="457200" y="1076325"/>
            <a:ext cx="8458200" cy="5248275"/>
          </a:xfrm>
        </p:spPr>
        <p:txBody>
          <a:bodyPr/>
          <a:lstStyle/>
          <a:p>
            <a:r>
              <a:rPr lang="en-US" smtClean="0"/>
              <a:t>Các ký hiệu đánh giá độ phức tạp tính toán</a:t>
            </a:r>
          </a:p>
          <a:p>
            <a:pPr lvl="1"/>
            <a:r>
              <a:rPr lang="en-US" smtClean="0"/>
              <a:t>Một số tính chất</a:t>
            </a:r>
          </a:p>
          <a:p>
            <a:pPr lvl="2"/>
            <a:r>
              <a:rPr lang="vi-VN" smtClean="0"/>
              <a:t>Tính đối xứng (symmetry): Chỉ có ký pháp </a:t>
            </a:r>
            <a:r>
              <a:rPr lang="el-GR" smtClean="0"/>
              <a:t>Θ </a:t>
            </a:r>
            <a:r>
              <a:rPr lang="vi-VN" smtClean="0"/>
              <a:t>lớn có tính đối xứng</a:t>
            </a:r>
            <a:endParaRPr lang="en-US" smtClean="0"/>
          </a:p>
          <a:p>
            <a:pPr marL="914400" lvl="2" indent="0">
              <a:buNone/>
            </a:pPr>
            <a:r>
              <a:rPr lang="en-US"/>
              <a:t>	</a:t>
            </a:r>
            <a:r>
              <a:rPr lang="pt-BR" smtClean="0"/>
              <a:t>f(n) = Θ(g(n)) nếu và chỉ nếu g(n) = Θ(f(n))</a:t>
            </a:r>
          </a:p>
          <a:p>
            <a:pPr lvl="2"/>
            <a:r>
              <a:rPr lang="vi-VN" smtClean="0"/>
              <a:t>Tính chuyển vị đối xứng (transpose symmetry)  </a:t>
            </a:r>
          </a:p>
          <a:p>
            <a:pPr marL="914400" lvl="2" indent="0">
              <a:buNone/>
            </a:pPr>
            <a:r>
              <a:rPr lang="en-US" smtClean="0"/>
              <a:t>           </a:t>
            </a:r>
            <a:r>
              <a:rPr lang="vi-VN" smtClean="0"/>
              <a:t>f(n) = O(g(n)) nếu và chỉ nếu g(n) = </a:t>
            </a:r>
            <a:r>
              <a:rPr lang="el-GR" smtClean="0"/>
              <a:t>Ω(</a:t>
            </a:r>
            <a:r>
              <a:rPr lang="vi-VN" smtClean="0"/>
              <a:t>f(n)) </a:t>
            </a:r>
          </a:p>
          <a:p>
            <a:pPr marL="914400" lvl="2" indent="0">
              <a:buNone/>
            </a:pPr>
            <a:r>
              <a:rPr lang="vi-VN" smtClean="0"/>
              <a:t> </a:t>
            </a:r>
            <a:r>
              <a:rPr lang="en-US" smtClean="0"/>
              <a:t>	</a:t>
            </a:r>
            <a:r>
              <a:rPr lang="vi-VN" smtClean="0"/>
              <a:t>f(n) = o(g(n)) nếu và chỉ nếu g(n) = </a:t>
            </a:r>
            <a:r>
              <a:rPr lang="el-GR" smtClean="0"/>
              <a:t>ω(</a:t>
            </a:r>
            <a:r>
              <a:rPr lang="vi-VN" smtClean="0"/>
              <a:t>f(n)) </a:t>
            </a:r>
          </a:p>
          <a:p>
            <a:pPr lvl="2"/>
            <a:endParaRPr lang="en-US" smtClean="0"/>
          </a:p>
          <a:p>
            <a:pPr lvl="2"/>
            <a:endParaRPr lang="en-US" smtClean="0"/>
          </a:p>
          <a:p>
            <a:pPr lvl="2"/>
            <a:endParaRPr lang="vi-VN" smtClean="0"/>
          </a:p>
          <a:p>
            <a:pPr lvl="1"/>
            <a:endParaRPr lang="en-US"/>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818653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305800" cy="563562"/>
          </a:xfrm>
        </p:spPr>
        <p:txBody>
          <a:bodyPr/>
          <a:lstStyle/>
          <a:p>
            <a:r>
              <a:rPr lang="en-US" smtClean="0"/>
              <a:t>Phân tích thời gian thực hiện giải thuật</a:t>
            </a:r>
            <a:endParaRPr lang="en-US"/>
          </a:p>
        </p:txBody>
      </p:sp>
      <p:sp>
        <p:nvSpPr>
          <p:cNvPr id="3" name="Content Placeholder 2"/>
          <p:cNvSpPr>
            <a:spLocks noGrp="1"/>
          </p:cNvSpPr>
          <p:nvPr>
            <p:ph idx="1"/>
          </p:nvPr>
        </p:nvSpPr>
        <p:spPr>
          <a:xfrm>
            <a:off x="457200" y="1076325"/>
            <a:ext cx="8686800" cy="5248275"/>
          </a:xfrm>
        </p:spPr>
        <p:txBody>
          <a:bodyPr/>
          <a:lstStyle/>
          <a:p>
            <a:r>
              <a:rPr lang="en-US" smtClean="0"/>
              <a:t>Xác định độ phức tạp tính toán của giải thuật</a:t>
            </a:r>
          </a:p>
          <a:p>
            <a:pPr lvl="1"/>
            <a:r>
              <a:rPr lang="en-US" smtClean="0"/>
              <a:t>Quy tắc bỏ hằng số</a:t>
            </a:r>
          </a:p>
          <a:p>
            <a:pPr lvl="2"/>
            <a:r>
              <a:rPr lang="vi-VN" smtClean="0"/>
              <a:t>Nếu đoạn chương trình P có thời gian thực hiện T(n) = O(c</a:t>
            </a:r>
            <a:r>
              <a:rPr lang="vi-VN" baseline="-25000" smtClean="0"/>
              <a:t>1</a:t>
            </a:r>
            <a:r>
              <a:rPr lang="vi-VN" smtClean="0"/>
              <a:t>.</a:t>
            </a:r>
            <a:r>
              <a:rPr lang="en-US" smtClean="0"/>
              <a:t>f</a:t>
            </a:r>
            <a:r>
              <a:rPr lang="vi-VN" smtClean="0"/>
              <a:t>(n)) với c</a:t>
            </a:r>
            <a:r>
              <a:rPr lang="vi-VN" baseline="-25000" smtClean="0"/>
              <a:t>1</a:t>
            </a:r>
            <a:r>
              <a:rPr lang="vi-VN" smtClean="0"/>
              <a:t> là một hằng số dương thì có thể coi đoạn chương trình đó có độ phức tạp tính toán là O(</a:t>
            </a:r>
            <a:r>
              <a:rPr lang="en-US" smtClean="0"/>
              <a:t>f</a:t>
            </a:r>
            <a:r>
              <a:rPr lang="vi-VN" smtClean="0"/>
              <a:t>(n)). </a:t>
            </a:r>
            <a:endParaRPr lang="en-US" smtClean="0"/>
          </a:p>
          <a:p>
            <a:pPr lvl="2"/>
            <a:r>
              <a:rPr lang="vi-VN" smtClean="0"/>
              <a:t>Qui tắc này cũng đúng với các ký pháp </a:t>
            </a:r>
            <a:r>
              <a:rPr lang="el-GR" smtClean="0"/>
              <a:t>Ω, Θ, ο </a:t>
            </a:r>
            <a:r>
              <a:rPr lang="vi-VN" smtClean="0"/>
              <a:t>và </a:t>
            </a:r>
            <a:r>
              <a:rPr lang="el-GR" smtClean="0"/>
              <a:t>ω. </a:t>
            </a:r>
          </a:p>
          <a:p>
            <a:pPr marL="914400" lvl="2" indent="0">
              <a:buNone/>
            </a:pPr>
            <a:endParaRPr lang="vi-VN" smtClean="0"/>
          </a:p>
          <a:p>
            <a:pPr lvl="2"/>
            <a:endParaRPr lang="vi-VN" smtClean="0"/>
          </a:p>
          <a:p>
            <a:pPr lvl="2"/>
            <a:endParaRPr lang="en-US" smtClean="0"/>
          </a:p>
          <a:p>
            <a:pPr lvl="2"/>
            <a:endParaRPr lang="en-US" smtClean="0"/>
          </a:p>
          <a:p>
            <a:pPr lvl="2"/>
            <a:endParaRPr lang="vi-VN" smtClean="0"/>
          </a:p>
          <a:p>
            <a:pPr lvl="1"/>
            <a:endParaRPr lang="en-US"/>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1262499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305800" cy="563562"/>
          </a:xfrm>
        </p:spPr>
        <p:txBody>
          <a:bodyPr/>
          <a:lstStyle/>
          <a:p>
            <a:r>
              <a:rPr lang="en-US" smtClean="0"/>
              <a:t>Phân tích thời gian thực hiện giải thuật</a:t>
            </a:r>
            <a:endParaRPr lang="en-US"/>
          </a:p>
        </p:txBody>
      </p:sp>
      <p:sp>
        <p:nvSpPr>
          <p:cNvPr id="3" name="Content Placeholder 2"/>
          <p:cNvSpPr>
            <a:spLocks noGrp="1"/>
          </p:cNvSpPr>
          <p:nvPr>
            <p:ph idx="1"/>
          </p:nvPr>
        </p:nvSpPr>
        <p:spPr>
          <a:xfrm>
            <a:off x="457200" y="1076325"/>
            <a:ext cx="8686800" cy="5248275"/>
          </a:xfrm>
        </p:spPr>
        <p:txBody>
          <a:bodyPr/>
          <a:lstStyle/>
          <a:p>
            <a:r>
              <a:rPr lang="en-US" smtClean="0"/>
              <a:t>Xác định độ phức tạp tính toán của giải thuật</a:t>
            </a:r>
          </a:p>
          <a:p>
            <a:pPr lvl="1"/>
            <a:r>
              <a:rPr lang="en-US" smtClean="0"/>
              <a:t>Quy tắc lấy max</a:t>
            </a:r>
          </a:p>
          <a:p>
            <a:pPr lvl="2"/>
            <a:r>
              <a:rPr lang="vi-VN" smtClean="0"/>
              <a:t>Nếu đoạn chương trình P có thời gian thực hiện T(n) = O(f(n) + g(n)) thì có thể coi đoạn chương trình đó có độ phức tạp tính toán O(max(f(n), g(n))). </a:t>
            </a:r>
            <a:endParaRPr lang="en-US" smtClean="0"/>
          </a:p>
          <a:p>
            <a:pPr lvl="2"/>
            <a:r>
              <a:rPr lang="vi-VN" smtClean="0"/>
              <a:t>Qui tắc này cũng đúng với các ký pháp </a:t>
            </a:r>
            <a:r>
              <a:rPr lang="el-GR" smtClean="0"/>
              <a:t>Ω, Θ, ο </a:t>
            </a:r>
            <a:r>
              <a:rPr lang="vi-VN" smtClean="0"/>
              <a:t>và </a:t>
            </a:r>
            <a:r>
              <a:rPr lang="el-GR" smtClean="0"/>
              <a:t>ω. </a:t>
            </a:r>
          </a:p>
          <a:p>
            <a:pPr marL="914400" lvl="2" indent="0">
              <a:buNone/>
            </a:pPr>
            <a:endParaRPr lang="vi-VN" smtClean="0"/>
          </a:p>
          <a:p>
            <a:pPr lvl="2"/>
            <a:endParaRPr lang="vi-VN" smtClean="0"/>
          </a:p>
          <a:p>
            <a:pPr lvl="2"/>
            <a:endParaRPr lang="en-US" smtClean="0"/>
          </a:p>
          <a:p>
            <a:pPr lvl="2"/>
            <a:endParaRPr lang="en-US" smtClean="0"/>
          </a:p>
          <a:p>
            <a:pPr lvl="2"/>
            <a:endParaRPr lang="vi-VN" smtClean="0"/>
          </a:p>
          <a:p>
            <a:pPr lvl="1"/>
            <a:endParaRPr lang="en-US"/>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29433480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305800" cy="563562"/>
          </a:xfrm>
        </p:spPr>
        <p:txBody>
          <a:bodyPr/>
          <a:lstStyle/>
          <a:p>
            <a:r>
              <a:rPr lang="en-US" smtClean="0"/>
              <a:t>Phân tích thời gian thực hiện giải thuật</a:t>
            </a:r>
            <a:endParaRPr lang="en-US"/>
          </a:p>
        </p:txBody>
      </p:sp>
      <p:sp>
        <p:nvSpPr>
          <p:cNvPr id="3" name="Content Placeholder 2"/>
          <p:cNvSpPr>
            <a:spLocks noGrp="1"/>
          </p:cNvSpPr>
          <p:nvPr>
            <p:ph idx="1"/>
          </p:nvPr>
        </p:nvSpPr>
        <p:spPr>
          <a:xfrm>
            <a:off x="304800" y="1066800"/>
            <a:ext cx="8839200" cy="5248275"/>
          </a:xfrm>
        </p:spPr>
        <p:txBody>
          <a:bodyPr/>
          <a:lstStyle/>
          <a:p>
            <a:r>
              <a:rPr lang="en-US" smtClean="0"/>
              <a:t>Xác định độ phức tạp tính toán của giải thuật</a:t>
            </a:r>
          </a:p>
          <a:p>
            <a:pPr lvl="1"/>
            <a:r>
              <a:rPr lang="en-US" smtClean="0"/>
              <a:t>Quy tắc cộng</a:t>
            </a:r>
          </a:p>
          <a:p>
            <a:pPr lvl="2"/>
            <a:r>
              <a:rPr lang="vi-VN" smtClean="0"/>
              <a:t>Nếu đoạn chương trình P</a:t>
            </a:r>
            <a:r>
              <a:rPr lang="vi-VN" baseline="-25000" smtClean="0"/>
              <a:t>1</a:t>
            </a:r>
            <a:r>
              <a:rPr lang="vi-VN" smtClean="0"/>
              <a:t> có thời gian thực hiện T</a:t>
            </a:r>
            <a:r>
              <a:rPr lang="vi-VN" baseline="-25000" smtClean="0"/>
              <a:t>1</a:t>
            </a:r>
            <a:r>
              <a:rPr lang="vi-VN" smtClean="0"/>
              <a:t>(n) =O(f(n)) và đoạn chương trình P</a:t>
            </a:r>
            <a:r>
              <a:rPr lang="vi-VN" baseline="-25000" smtClean="0"/>
              <a:t>2</a:t>
            </a:r>
            <a:r>
              <a:rPr lang="vi-VN" smtClean="0"/>
              <a:t> có thời gian thực hiện là T</a:t>
            </a:r>
            <a:r>
              <a:rPr lang="vi-VN" baseline="-25000" smtClean="0"/>
              <a:t>2</a:t>
            </a:r>
            <a:r>
              <a:rPr lang="vi-VN" smtClean="0"/>
              <a:t>(n) = O(g(n)) thì thời gian thực hiện P</a:t>
            </a:r>
            <a:r>
              <a:rPr lang="vi-VN" baseline="-25000" smtClean="0"/>
              <a:t>1 </a:t>
            </a:r>
            <a:r>
              <a:rPr lang="vi-VN" smtClean="0"/>
              <a:t>rồi đến P</a:t>
            </a:r>
            <a:r>
              <a:rPr lang="vi-VN" baseline="-25000" smtClean="0"/>
              <a:t>2</a:t>
            </a:r>
            <a:r>
              <a:rPr lang="vi-VN" smtClean="0"/>
              <a:t> tiếp theo sẽ là T</a:t>
            </a:r>
            <a:r>
              <a:rPr lang="vi-VN" baseline="-25000" smtClean="0"/>
              <a:t>1</a:t>
            </a:r>
            <a:r>
              <a:rPr lang="vi-VN" smtClean="0"/>
              <a:t>(n) + T</a:t>
            </a:r>
            <a:r>
              <a:rPr lang="vi-VN" baseline="-25000" smtClean="0"/>
              <a:t>2</a:t>
            </a:r>
            <a:r>
              <a:rPr lang="vi-VN" smtClean="0"/>
              <a:t>(n) = O(f(n) + g(n)) </a:t>
            </a:r>
            <a:endParaRPr lang="en-US" smtClean="0"/>
          </a:p>
          <a:p>
            <a:pPr lvl="2"/>
            <a:r>
              <a:rPr lang="vi-VN" smtClean="0"/>
              <a:t>Qui tắc này cũng đúng với các ký pháp </a:t>
            </a:r>
            <a:r>
              <a:rPr lang="el-GR" smtClean="0"/>
              <a:t>Ω, Θ, ο </a:t>
            </a:r>
            <a:r>
              <a:rPr lang="vi-VN" smtClean="0"/>
              <a:t>và </a:t>
            </a:r>
            <a:r>
              <a:rPr lang="el-GR" smtClean="0"/>
              <a:t>ω. </a:t>
            </a:r>
          </a:p>
          <a:p>
            <a:pPr marL="914400" lvl="2" indent="0">
              <a:buNone/>
            </a:pPr>
            <a:endParaRPr lang="vi-VN" smtClean="0"/>
          </a:p>
          <a:p>
            <a:pPr lvl="2"/>
            <a:endParaRPr lang="vi-VN" smtClean="0"/>
          </a:p>
          <a:p>
            <a:pPr lvl="2"/>
            <a:endParaRPr lang="en-US" smtClean="0"/>
          </a:p>
          <a:p>
            <a:pPr lvl="2"/>
            <a:endParaRPr lang="en-US" smtClean="0"/>
          </a:p>
          <a:p>
            <a:pPr lvl="2"/>
            <a:endParaRPr lang="vi-VN" smtClean="0"/>
          </a:p>
          <a:p>
            <a:pPr lvl="1"/>
            <a:endParaRPr lang="en-US"/>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4523325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305800" cy="563562"/>
          </a:xfrm>
        </p:spPr>
        <p:txBody>
          <a:bodyPr/>
          <a:lstStyle/>
          <a:p>
            <a:r>
              <a:rPr lang="en-US" smtClean="0"/>
              <a:t>Phân tích thời gian thực hiện giải thuật</a:t>
            </a:r>
            <a:endParaRPr lang="en-US"/>
          </a:p>
        </p:txBody>
      </p:sp>
      <p:sp>
        <p:nvSpPr>
          <p:cNvPr id="3" name="Content Placeholder 2"/>
          <p:cNvSpPr>
            <a:spLocks noGrp="1"/>
          </p:cNvSpPr>
          <p:nvPr>
            <p:ph idx="1"/>
          </p:nvPr>
        </p:nvSpPr>
        <p:spPr>
          <a:xfrm>
            <a:off x="304800" y="1066800"/>
            <a:ext cx="8839200" cy="5248275"/>
          </a:xfrm>
        </p:spPr>
        <p:txBody>
          <a:bodyPr/>
          <a:lstStyle/>
          <a:p>
            <a:r>
              <a:rPr lang="en-US" smtClean="0"/>
              <a:t>Xác định độ phức tạp tính toán của giải thuật</a:t>
            </a:r>
          </a:p>
          <a:p>
            <a:pPr lvl="1"/>
            <a:r>
              <a:rPr lang="en-US" smtClean="0"/>
              <a:t>Quy tắc nhân</a:t>
            </a:r>
          </a:p>
          <a:p>
            <a:pPr lvl="2"/>
            <a:r>
              <a:rPr lang="vi-VN" smtClean="0"/>
              <a:t>Nếu đoạn chương trình P có thời gian thực hiện là T(n) = O(f(n)). Khi đó, nếu thực hiện k(n) lần đoạn chương trình P với k(n) = O(g(n)) thì độ phức tạp tính toán sẽ là O(g(n).f(n)) </a:t>
            </a:r>
          </a:p>
          <a:p>
            <a:pPr lvl="2"/>
            <a:r>
              <a:rPr lang="vi-VN" smtClean="0"/>
              <a:t>Qui tắc này cũng đúng với các ký pháp </a:t>
            </a:r>
            <a:r>
              <a:rPr lang="el-GR" smtClean="0"/>
              <a:t>Ω, Θ, ο </a:t>
            </a:r>
            <a:r>
              <a:rPr lang="vi-VN" smtClean="0"/>
              <a:t>và </a:t>
            </a:r>
            <a:r>
              <a:rPr lang="el-GR" smtClean="0"/>
              <a:t>ω. </a:t>
            </a:r>
          </a:p>
          <a:p>
            <a:pPr marL="914400" lvl="2" indent="0">
              <a:buNone/>
            </a:pPr>
            <a:endParaRPr lang="vi-VN" smtClean="0"/>
          </a:p>
          <a:p>
            <a:pPr lvl="2"/>
            <a:endParaRPr lang="vi-VN" smtClean="0"/>
          </a:p>
          <a:p>
            <a:pPr lvl="2"/>
            <a:endParaRPr lang="en-US" smtClean="0"/>
          </a:p>
          <a:p>
            <a:pPr lvl="2"/>
            <a:endParaRPr lang="en-US" smtClean="0"/>
          </a:p>
          <a:p>
            <a:pPr lvl="2"/>
            <a:endParaRPr lang="vi-VN" smtClean="0"/>
          </a:p>
          <a:p>
            <a:pPr lvl="1"/>
            <a:endParaRPr lang="en-US"/>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4741996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19088"/>
            <a:ext cx="8153400" cy="563562"/>
          </a:xfrm>
        </p:spPr>
        <p:txBody>
          <a:bodyPr/>
          <a:lstStyle/>
          <a:p>
            <a:r>
              <a:rPr lang="en-US" smtClean="0"/>
              <a:t>Phân tích thời gian thực hiện giải thuật</a:t>
            </a:r>
            <a:endParaRPr lang="en-US"/>
          </a:p>
        </p:txBody>
      </p:sp>
      <p:sp>
        <p:nvSpPr>
          <p:cNvPr id="3" name="Content Placeholder 2"/>
          <p:cNvSpPr>
            <a:spLocks noGrp="1"/>
          </p:cNvSpPr>
          <p:nvPr>
            <p:ph idx="1"/>
          </p:nvPr>
        </p:nvSpPr>
        <p:spPr/>
        <p:txBody>
          <a:bodyPr/>
          <a:lstStyle/>
          <a:p>
            <a:r>
              <a:rPr lang="en-US" smtClean="0"/>
              <a:t>Xác định độ phức tạp tính toán của giải thuật</a:t>
            </a:r>
          </a:p>
          <a:p>
            <a:pPr lvl="1"/>
            <a:r>
              <a:rPr lang="en-US" smtClean="0"/>
              <a:t>Đọc định lý Master (Master Theorem) [1,2] </a:t>
            </a:r>
          </a:p>
          <a:p>
            <a:pPr lvl="1"/>
            <a:r>
              <a:rPr lang="en-US" smtClean="0"/>
              <a:t>Áp dụng tính độ phức tạp cho giải thuật có công thức truy hồi sau</a:t>
            </a:r>
          </a:p>
          <a:p>
            <a:pPr lvl="2"/>
            <a:r>
              <a:rPr lang="en-US" smtClean="0"/>
              <a:t>T(n) = 9T(n/3) + n</a:t>
            </a:r>
          </a:p>
          <a:p>
            <a:pPr lvl="2"/>
            <a:r>
              <a:rPr lang="en-US" smtClean="0"/>
              <a:t>T(n) = T(2n/3) + 1</a:t>
            </a:r>
          </a:p>
          <a:p>
            <a:pPr lvl="2"/>
            <a:r>
              <a:rPr lang="pt-BR" smtClean="0"/>
              <a:t>T(n) = 3T(n/4) + nlgn</a:t>
            </a:r>
          </a:p>
          <a:p>
            <a:pPr lvl="1"/>
            <a:endParaRPr lang="en-US" smtClean="0"/>
          </a:p>
          <a:p>
            <a:pPr lvl="1"/>
            <a:endParaRPr lang="en-US"/>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0055746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19088"/>
            <a:ext cx="8153400" cy="563562"/>
          </a:xfrm>
        </p:spPr>
        <p:txBody>
          <a:bodyPr/>
          <a:lstStyle/>
          <a:p>
            <a:r>
              <a:rPr lang="en-US" smtClean="0"/>
              <a:t>Phân tích thời gian thực hiện giải thuật</a:t>
            </a:r>
            <a:endParaRPr lang="en-US"/>
          </a:p>
        </p:txBody>
      </p:sp>
      <p:sp>
        <p:nvSpPr>
          <p:cNvPr id="3" name="Content Placeholder 2"/>
          <p:cNvSpPr>
            <a:spLocks noGrp="1"/>
          </p:cNvSpPr>
          <p:nvPr>
            <p:ph idx="1"/>
          </p:nvPr>
        </p:nvSpPr>
        <p:spPr/>
        <p:txBody>
          <a:bodyPr/>
          <a:lstStyle/>
          <a:p>
            <a:r>
              <a:rPr lang="en-US" smtClean="0"/>
              <a:t>Xác định độ phức tạp tính toán của giải thuật</a:t>
            </a:r>
          </a:p>
          <a:p>
            <a:pPr lvl="1"/>
            <a:endParaRPr lang="en-US" smtClean="0"/>
          </a:p>
          <a:p>
            <a:pPr lvl="1"/>
            <a:endParaRPr lang="en-US"/>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209800"/>
            <a:ext cx="41910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49005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19088"/>
            <a:ext cx="8153400" cy="563562"/>
          </a:xfrm>
        </p:spPr>
        <p:txBody>
          <a:bodyPr/>
          <a:lstStyle/>
          <a:p>
            <a:r>
              <a:rPr lang="en-US" smtClean="0"/>
              <a:t>Phân tích thời gian thực hiện giải thuật</a:t>
            </a:r>
            <a:endParaRPr lang="en-US"/>
          </a:p>
        </p:txBody>
      </p:sp>
      <p:sp>
        <p:nvSpPr>
          <p:cNvPr id="3" name="Content Placeholder 2"/>
          <p:cNvSpPr>
            <a:spLocks noGrp="1"/>
          </p:cNvSpPr>
          <p:nvPr>
            <p:ph idx="1"/>
          </p:nvPr>
        </p:nvSpPr>
        <p:spPr/>
        <p:txBody>
          <a:bodyPr/>
          <a:lstStyle/>
          <a:p>
            <a:r>
              <a:rPr lang="en-US" smtClean="0"/>
              <a:t>Xác định độ phức tạp tính toán của giải thuật</a:t>
            </a:r>
          </a:p>
          <a:p>
            <a:pPr lvl="1"/>
            <a:endParaRPr lang="en-US" smtClean="0"/>
          </a:p>
          <a:p>
            <a:pPr lvl="1"/>
            <a:endParaRPr lang="en-US"/>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874808"/>
            <a:ext cx="6637338" cy="446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8987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Giải thuật</a:t>
            </a:r>
            <a:endParaRPr lang="en-US"/>
          </a:p>
        </p:txBody>
      </p:sp>
      <p:sp>
        <p:nvSpPr>
          <p:cNvPr id="3" name="Content Placeholder 2"/>
          <p:cNvSpPr>
            <a:spLocks noGrp="1"/>
          </p:cNvSpPr>
          <p:nvPr>
            <p:ph idx="1"/>
          </p:nvPr>
        </p:nvSpPr>
        <p:spPr/>
        <p:txBody>
          <a:bodyPr/>
          <a:lstStyle/>
          <a:p>
            <a:r>
              <a:rPr lang="en-US" smtClean="0"/>
              <a:t>Xác định bài toán</a:t>
            </a:r>
          </a:p>
          <a:p>
            <a:pPr lvl="1"/>
            <a:r>
              <a:rPr lang="en-US" smtClean="0"/>
              <a:t>Mô hình: Input </a:t>
            </a:r>
            <a:r>
              <a:rPr lang="en-US" smtClean="0">
                <a:sym typeface="Wingdings" pitchFamily="2" charset="2"/>
              </a:rPr>
              <a:t> </a:t>
            </a:r>
            <a:r>
              <a:rPr lang="en-US" smtClean="0">
                <a:solidFill>
                  <a:srgbClr val="C00000"/>
                </a:solidFill>
                <a:sym typeface="Wingdings" pitchFamily="2" charset="2"/>
              </a:rPr>
              <a:t>Process</a:t>
            </a:r>
            <a:r>
              <a:rPr lang="en-US" smtClean="0">
                <a:sym typeface="Wingdings" pitchFamily="2" charset="2"/>
              </a:rPr>
              <a:t>  Output</a:t>
            </a:r>
          </a:p>
          <a:p>
            <a:pPr lvl="1"/>
            <a:r>
              <a:rPr lang="en-US" smtClean="0">
                <a:sym typeface="Wingdings" pitchFamily="2" charset="2"/>
              </a:rPr>
              <a:t>Cần giải quyết vấn đề gì? Giả thiết nào đã cho? Cần đạt được kết quả gì?</a:t>
            </a:r>
          </a:p>
          <a:p>
            <a:pPr lvl="1"/>
            <a:r>
              <a:rPr lang="en-US" smtClean="0">
                <a:sym typeface="Wingdings" pitchFamily="2" charset="2"/>
              </a:rPr>
              <a:t>Cần quan tâm đến chi phí giải quyết vấn đề, có thể chấp nhận lời giải tốt tới mức nào đó, thậm chí là xấu ở mức chấp nhận được</a:t>
            </a:r>
          </a:p>
          <a:p>
            <a:pPr lvl="1"/>
            <a:endParaRPr lang="en-US" smtClean="0"/>
          </a:p>
          <a:p>
            <a:endParaRPr lang="en-US"/>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3704623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19088"/>
            <a:ext cx="8153400" cy="563562"/>
          </a:xfrm>
        </p:spPr>
        <p:txBody>
          <a:bodyPr/>
          <a:lstStyle/>
          <a:p>
            <a:r>
              <a:rPr lang="en-US" smtClean="0"/>
              <a:t>Phân tích thời gian thực hiện giải thuật</a:t>
            </a:r>
            <a:endParaRPr lang="en-US"/>
          </a:p>
        </p:txBody>
      </p:sp>
      <p:sp>
        <p:nvSpPr>
          <p:cNvPr id="3" name="Content Placeholder 2"/>
          <p:cNvSpPr>
            <a:spLocks noGrp="1"/>
          </p:cNvSpPr>
          <p:nvPr>
            <p:ph idx="1"/>
          </p:nvPr>
        </p:nvSpPr>
        <p:spPr>
          <a:xfrm>
            <a:off x="457200" y="1076325"/>
            <a:ext cx="8686800" cy="5248275"/>
          </a:xfrm>
        </p:spPr>
        <p:txBody>
          <a:bodyPr/>
          <a:lstStyle/>
          <a:p>
            <a:r>
              <a:rPr lang="en-US" smtClean="0"/>
              <a:t>Xác định độ phức tạp tính toán của giải thuật</a:t>
            </a:r>
          </a:p>
          <a:p>
            <a:pPr lvl="1"/>
            <a:r>
              <a:rPr lang="en-US" smtClean="0"/>
              <a:t>Độ phức tạp tính toán với tình trạng dữ liệu vào</a:t>
            </a:r>
          </a:p>
          <a:p>
            <a:pPr lvl="2"/>
            <a:r>
              <a:rPr lang="en-US" smtClean="0"/>
              <a:t>T</a:t>
            </a:r>
            <a:r>
              <a:rPr lang="vi-VN" smtClean="0"/>
              <a:t>hời gian thực hiện giải thuật không phải chỉ phụ thuộc vào kích thước dữ liệu mà còn phụ thuộc vào tình trạng của dữ liệu</a:t>
            </a:r>
            <a:endParaRPr lang="en-US" smtClean="0"/>
          </a:p>
          <a:p>
            <a:pPr lvl="2"/>
            <a:r>
              <a:rPr lang="en-US" smtClean="0"/>
              <a:t>Khi phân tích giải thuật, </a:t>
            </a:r>
            <a:r>
              <a:rPr lang="vi-VN" smtClean="0"/>
              <a:t>ta sẽ phải xét tới trường hợp tốt nhất, trường hợp trung bình và trường hợp xấu nhất.</a:t>
            </a:r>
            <a:endParaRPr lang="en-US" smtClean="0"/>
          </a:p>
          <a:p>
            <a:pPr lvl="2"/>
            <a:endParaRPr lang="en-US" smtClean="0"/>
          </a:p>
          <a:p>
            <a:pPr lvl="1"/>
            <a:endParaRPr lang="en-US"/>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42543068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19088"/>
            <a:ext cx="8153400" cy="563562"/>
          </a:xfrm>
        </p:spPr>
        <p:txBody>
          <a:bodyPr/>
          <a:lstStyle/>
          <a:p>
            <a:r>
              <a:rPr lang="en-US" smtClean="0"/>
              <a:t>Phân tích thời gian thực hiện giải thuật</a:t>
            </a:r>
            <a:endParaRPr lang="en-US"/>
          </a:p>
        </p:txBody>
      </p:sp>
      <p:sp>
        <p:nvSpPr>
          <p:cNvPr id="3" name="Content Placeholder 2"/>
          <p:cNvSpPr>
            <a:spLocks noGrp="1"/>
          </p:cNvSpPr>
          <p:nvPr>
            <p:ph idx="1"/>
          </p:nvPr>
        </p:nvSpPr>
        <p:spPr>
          <a:xfrm>
            <a:off x="457200" y="1076325"/>
            <a:ext cx="8686800" cy="5248275"/>
          </a:xfrm>
        </p:spPr>
        <p:txBody>
          <a:bodyPr/>
          <a:lstStyle/>
          <a:p>
            <a:r>
              <a:rPr lang="en-US" smtClean="0"/>
              <a:t>Xác định độ phức tạp tính toán của giải thuật</a:t>
            </a:r>
          </a:p>
          <a:p>
            <a:pPr lvl="1"/>
            <a:r>
              <a:rPr lang="en-US" smtClean="0"/>
              <a:t>Độ phức tạp tính toán với tình trạng dữ liệu vào</a:t>
            </a:r>
          </a:p>
          <a:p>
            <a:pPr lvl="2"/>
            <a:r>
              <a:rPr lang="vi-VN" smtClean="0"/>
              <a:t>Phân tích thời gian thực hiện giải thuật trong trường hợp xấu nhất: Với kích thước dữ liệu n, tìm T(n) là thời gian lớn nhất khi thực hiện giải thuật trên mọi bộ dữ liệu kích thước n </a:t>
            </a:r>
            <a:endParaRPr lang="en-US" smtClean="0"/>
          </a:p>
          <a:p>
            <a:pPr lvl="2"/>
            <a:r>
              <a:rPr lang="vi-VN" smtClean="0"/>
              <a:t>Phân tích thời gian thực hiện giải thuật trong trường hợp tốt nhất: Với </a:t>
            </a:r>
            <a:r>
              <a:rPr lang="en-US" smtClean="0"/>
              <a:t>k</a:t>
            </a:r>
            <a:r>
              <a:rPr lang="vi-VN" smtClean="0"/>
              <a:t>ích thước dữ liệu n, tìm T(n) là thời gian ít nhất khi thực hiện giải thuật trên mọi bộ dữ liệu kích thước n</a:t>
            </a:r>
            <a:endParaRPr lang="en-US" smtClean="0"/>
          </a:p>
          <a:p>
            <a:pPr marL="914400" lvl="2" indent="0">
              <a:buNone/>
            </a:pPr>
            <a:endParaRPr lang="en-US" smtClean="0"/>
          </a:p>
          <a:p>
            <a:pPr lvl="1"/>
            <a:endParaRPr lang="en-US"/>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7945868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19088"/>
            <a:ext cx="8153400" cy="563562"/>
          </a:xfrm>
        </p:spPr>
        <p:txBody>
          <a:bodyPr/>
          <a:lstStyle/>
          <a:p>
            <a:r>
              <a:rPr lang="en-US" smtClean="0"/>
              <a:t>Phân tích thời gian thực hiện giải thuật</a:t>
            </a:r>
            <a:endParaRPr lang="en-US"/>
          </a:p>
        </p:txBody>
      </p:sp>
      <p:sp>
        <p:nvSpPr>
          <p:cNvPr id="3" name="Content Placeholder 2"/>
          <p:cNvSpPr>
            <a:spLocks noGrp="1"/>
          </p:cNvSpPr>
          <p:nvPr>
            <p:ph idx="1"/>
          </p:nvPr>
        </p:nvSpPr>
        <p:spPr>
          <a:xfrm>
            <a:off x="457200" y="1076325"/>
            <a:ext cx="8686800" cy="5248275"/>
          </a:xfrm>
        </p:spPr>
        <p:txBody>
          <a:bodyPr/>
          <a:lstStyle/>
          <a:p>
            <a:r>
              <a:rPr lang="en-US" smtClean="0"/>
              <a:t>Xác định độ phức tạp tính toán của giải thuật</a:t>
            </a:r>
          </a:p>
          <a:p>
            <a:pPr lvl="1"/>
            <a:r>
              <a:rPr lang="en-US" smtClean="0"/>
              <a:t>Độ phức tạp tính toán với tình trạng dữ liệu vào</a:t>
            </a:r>
          </a:p>
          <a:p>
            <a:pPr lvl="2"/>
            <a:r>
              <a:rPr lang="vi-VN" smtClean="0"/>
              <a:t>Phân tích thời gian trung bình thực hiện giải thuật: Giả sử rằng dữ liệu vào tuân theo một phân phối xác suất nào đó và tính toán giá trị kỳ vọng (trung bình) của thời gian chạy cho mỗi kích thước dữ liệu n (T(n)), sau đó phân tích thời gian thực hiện giải thuật dựa trên hàm T(n). </a:t>
            </a:r>
            <a:endParaRPr lang="en-US" smtClean="0"/>
          </a:p>
          <a:p>
            <a:pPr lvl="2"/>
            <a:r>
              <a:rPr lang="vi-VN" smtClean="0"/>
              <a:t>Trên phương diện lý thuyết, đánh giá bằng ký pháp Θ(</a:t>
            </a:r>
            <a:r>
              <a:rPr lang="en-US" smtClean="0"/>
              <a:t>.</a:t>
            </a:r>
            <a:r>
              <a:rPr lang="vi-VN" smtClean="0"/>
              <a:t>) là tốt nhất, tuy vậy việc đánh giá bằng ký pháp Θ(.) </a:t>
            </a:r>
            <a:r>
              <a:rPr lang="en-US" smtClean="0"/>
              <a:t>sẽ phức tạp vì </a:t>
            </a:r>
            <a:r>
              <a:rPr lang="vi-VN" smtClean="0"/>
              <a:t>đòi hỏi phải đánh giá bằng cả ký pháp O(.) lẫn Ω(.)</a:t>
            </a:r>
            <a:r>
              <a:rPr lang="en-US" smtClean="0"/>
              <a:t>. Vì vậy, </a:t>
            </a:r>
            <a:r>
              <a:rPr lang="pt-BR" smtClean="0"/>
              <a:t>ta sẽ dùng ký pháp T(n) = O(f(n))</a:t>
            </a:r>
            <a:endParaRPr lang="vi-VN" smtClean="0"/>
          </a:p>
          <a:p>
            <a:pPr marL="914400" lvl="2" indent="0">
              <a:buNone/>
            </a:pPr>
            <a:endParaRPr lang="en-US" smtClean="0"/>
          </a:p>
          <a:p>
            <a:pPr lvl="1"/>
            <a:endParaRPr lang="en-US"/>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21005708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19088"/>
            <a:ext cx="8153400" cy="563562"/>
          </a:xfrm>
        </p:spPr>
        <p:txBody>
          <a:bodyPr/>
          <a:lstStyle/>
          <a:p>
            <a:r>
              <a:rPr lang="en-US" smtClean="0"/>
              <a:t>Phân tích thời gian thực hiện giải thuật</a:t>
            </a:r>
            <a:endParaRPr lang="en-US"/>
          </a:p>
        </p:txBody>
      </p:sp>
      <p:sp>
        <p:nvSpPr>
          <p:cNvPr id="3" name="Content Placeholder 2"/>
          <p:cNvSpPr>
            <a:spLocks noGrp="1"/>
          </p:cNvSpPr>
          <p:nvPr>
            <p:ph idx="1"/>
          </p:nvPr>
        </p:nvSpPr>
        <p:spPr>
          <a:xfrm>
            <a:off x="457200" y="1076325"/>
            <a:ext cx="8686800" cy="5248275"/>
          </a:xfrm>
        </p:spPr>
        <p:txBody>
          <a:bodyPr/>
          <a:lstStyle/>
          <a:p>
            <a:r>
              <a:rPr lang="en-US" smtClean="0"/>
              <a:t>Xác định độ phức tạp tính toán của giải thuật</a:t>
            </a:r>
          </a:p>
          <a:p>
            <a:pPr lvl="1"/>
            <a:r>
              <a:rPr lang="en-US" smtClean="0"/>
              <a:t>Chi phí thực hiện giải thuật</a:t>
            </a:r>
          </a:p>
          <a:p>
            <a:pPr lvl="2"/>
            <a:r>
              <a:rPr lang="vi-VN" smtClean="0"/>
              <a:t>Nếu ta đánh giá được độ phức tạp tính toán của một giải thuật qua ký pháp </a:t>
            </a:r>
            <a:r>
              <a:rPr lang="el-GR" smtClean="0"/>
              <a:t>Θ, </a:t>
            </a:r>
            <a:r>
              <a:rPr lang="vi-VN" smtClean="0"/>
              <a:t>không cần đánh giá qua những ký pháp khác nữa. </a:t>
            </a:r>
          </a:p>
          <a:p>
            <a:pPr lvl="2"/>
            <a:r>
              <a:rPr lang="vi-VN" smtClean="0"/>
              <a:t>Nếu không</a:t>
            </a:r>
          </a:p>
          <a:p>
            <a:pPr lvl="3"/>
            <a:r>
              <a:rPr lang="vi-VN" smtClean="0"/>
              <a:t>Để nhấn mạnh đến tính “tốt” của một giải thuật, các ký pháp O, o thường được sử dụng. Ý nói: Chi phí thực hiện </a:t>
            </a:r>
            <a:r>
              <a:rPr lang="en-US" smtClean="0"/>
              <a:t>giải </a:t>
            </a:r>
            <a:r>
              <a:rPr lang="vi-VN" smtClean="0"/>
              <a:t>thuật tối đa là…, ít hơn… </a:t>
            </a:r>
          </a:p>
          <a:p>
            <a:pPr lvl="3"/>
            <a:r>
              <a:rPr lang="vi-VN" smtClean="0"/>
              <a:t>Để đề cập đến tính “</a:t>
            </a:r>
            <a:r>
              <a:rPr lang="en-US" smtClean="0"/>
              <a:t>xấu</a:t>
            </a:r>
            <a:r>
              <a:rPr lang="vi-VN" smtClean="0"/>
              <a:t>” của một giải thuật, các ký pháp </a:t>
            </a:r>
            <a:r>
              <a:rPr lang="el-GR" smtClean="0"/>
              <a:t>Ω, ω </a:t>
            </a:r>
            <a:r>
              <a:rPr lang="vi-VN" smtClean="0"/>
              <a:t>thường được sử dụng. Ý nói: Chi phí thực hiện thuật toán tối thiểu là…, cao hơn… </a:t>
            </a:r>
          </a:p>
          <a:p>
            <a:pPr lvl="2"/>
            <a:endParaRPr lang="en-US" smtClean="0"/>
          </a:p>
          <a:p>
            <a:pPr lvl="1"/>
            <a:endParaRPr lang="en-US"/>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36729352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563562"/>
          </a:xfrm>
        </p:spPr>
        <p:txBody>
          <a:bodyPr/>
          <a:lstStyle/>
          <a:p>
            <a:r>
              <a:rPr lang="en-US" smtClean="0"/>
              <a:t>Phân tích thời gian thực hiện giải thuật</a:t>
            </a:r>
            <a:endParaRPr lang="en-US"/>
          </a:p>
        </p:txBody>
      </p:sp>
      <p:sp>
        <p:nvSpPr>
          <p:cNvPr id="3" name="Content Placeholder 2"/>
          <p:cNvSpPr>
            <a:spLocks noGrp="1"/>
          </p:cNvSpPr>
          <p:nvPr>
            <p:ph idx="1"/>
          </p:nvPr>
        </p:nvSpPr>
        <p:spPr/>
        <p:txBody>
          <a:bodyPr/>
          <a:lstStyle/>
          <a:p>
            <a:r>
              <a:rPr lang="en-US" smtClean="0"/>
              <a:t>Phân tích một số giải thuật tìm kiếm và sắp xếp</a:t>
            </a:r>
          </a:p>
          <a:p>
            <a:pPr lvl="1"/>
            <a:r>
              <a:rPr lang="en-US" smtClean="0"/>
              <a:t>Insertion Sort</a:t>
            </a:r>
          </a:p>
          <a:p>
            <a:pPr lvl="2"/>
            <a:r>
              <a:rPr lang="en-US" smtClean="0"/>
              <a:t>Ý tưởng: Lần lượt chèn từng phần tử vào vị trí đúng trong một dãy con đã được sắp xếp của dãy cần sắp cho tới khi toàn bộ dãy đều được sắp xếp</a:t>
            </a:r>
          </a:p>
          <a:p>
            <a:pPr lvl="3"/>
            <a:endParaRPr lang="en-US" smtClean="0"/>
          </a:p>
          <a:p>
            <a:pPr marL="457200" lvl="1" indent="0">
              <a:buNone/>
            </a:pPr>
            <a:endParaRPr lang="en-US" smtClean="0"/>
          </a:p>
          <a:p>
            <a:pPr lvl="1"/>
            <a:endParaRPr lang="en-US"/>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760076"/>
            <a:ext cx="3352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91675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563562"/>
          </a:xfrm>
        </p:spPr>
        <p:txBody>
          <a:bodyPr/>
          <a:lstStyle/>
          <a:p>
            <a:r>
              <a:rPr lang="en-US" smtClean="0"/>
              <a:t>Phân tích thời gian thực hiện giải thuật</a:t>
            </a:r>
            <a:endParaRPr lang="en-US"/>
          </a:p>
        </p:txBody>
      </p:sp>
      <p:sp>
        <p:nvSpPr>
          <p:cNvPr id="3" name="Content Placeholder 2"/>
          <p:cNvSpPr>
            <a:spLocks noGrp="1"/>
          </p:cNvSpPr>
          <p:nvPr>
            <p:ph idx="1"/>
          </p:nvPr>
        </p:nvSpPr>
        <p:spPr/>
        <p:txBody>
          <a:bodyPr/>
          <a:lstStyle/>
          <a:p>
            <a:r>
              <a:rPr lang="en-US" smtClean="0"/>
              <a:t>Phân tích một số giải thuật tìm kiếm và sắp xếp</a:t>
            </a:r>
          </a:p>
          <a:p>
            <a:pPr lvl="1"/>
            <a:r>
              <a:rPr lang="en-US" smtClean="0"/>
              <a:t>Insertion Sort</a:t>
            </a:r>
          </a:p>
          <a:p>
            <a:pPr lvl="2"/>
            <a:r>
              <a:rPr lang="en-US" smtClean="0"/>
              <a:t>Ví dụ: Sắp xếp dãy &lt;5, 2, 4, 6, 1, 3&gt;</a:t>
            </a:r>
          </a:p>
          <a:p>
            <a:pPr lvl="2"/>
            <a:endParaRPr lang="en-US" smtClean="0"/>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pic>
        <p:nvPicPr>
          <p:cNvPr id="215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825" y="3657600"/>
            <a:ext cx="584835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8760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563562"/>
          </a:xfrm>
        </p:spPr>
        <p:txBody>
          <a:bodyPr/>
          <a:lstStyle/>
          <a:p>
            <a:r>
              <a:rPr lang="en-US" smtClean="0"/>
              <a:t>Phân tích thời gian thực hiện giải thuật</a:t>
            </a:r>
            <a:endParaRPr lang="en-US"/>
          </a:p>
        </p:txBody>
      </p:sp>
      <p:sp>
        <p:nvSpPr>
          <p:cNvPr id="3" name="Content Placeholder 2"/>
          <p:cNvSpPr>
            <a:spLocks noGrp="1"/>
          </p:cNvSpPr>
          <p:nvPr>
            <p:ph idx="1"/>
          </p:nvPr>
        </p:nvSpPr>
        <p:spPr/>
        <p:txBody>
          <a:bodyPr/>
          <a:lstStyle/>
          <a:p>
            <a:r>
              <a:rPr lang="en-US" smtClean="0"/>
              <a:t>Phân tích một số giải thuật tìm kiếm và sắp xếp</a:t>
            </a:r>
          </a:p>
          <a:p>
            <a:pPr lvl="1"/>
            <a:r>
              <a:rPr lang="en-US" smtClean="0"/>
              <a:t>Insertion Sort</a:t>
            </a:r>
          </a:p>
          <a:p>
            <a:pPr lvl="2"/>
            <a:r>
              <a:rPr lang="en-US" smtClean="0"/>
              <a:t>Giải thuật</a:t>
            </a:r>
          </a:p>
          <a:p>
            <a:pPr lvl="2"/>
            <a:endParaRPr lang="en-US" smtClean="0"/>
          </a:p>
          <a:p>
            <a:pPr lvl="2"/>
            <a:endParaRPr lang="en-US" smtClean="0"/>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sp>
        <p:nvSpPr>
          <p:cNvPr id="6" name="Rectangle 5"/>
          <p:cNvSpPr/>
          <p:nvPr/>
        </p:nvSpPr>
        <p:spPr>
          <a:xfrm>
            <a:off x="990600" y="3200400"/>
            <a:ext cx="5486400" cy="228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3211185"/>
            <a:ext cx="8610600" cy="2275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57275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563562"/>
          </a:xfrm>
        </p:spPr>
        <p:txBody>
          <a:bodyPr/>
          <a:lstStyle/>
          <a:p>
            <a:r>
              <a:rPr lang="en-US" smtClean="0"/>
              <a:t>Phân tích thời gian thực hiện giải thuật</a:t>
            </a:r>
            <a:endParaRPr lang="en-US"/>
          </a:p>
        </p:txBody>
      </p:sp>
      <p:sp>
        <p:nvSpPr>
          <p:cNvPr id="3" name="Content Placeholder 2"/>
          <p:cNvSpPr>
            <a:spLocks noGrp="1"/>
          </p:cNvSpPr>
          <p:nvPr>
            <p:ph idx="1"/>
          </p:nvPr>
        </p:nvSpPr>
        <p:spPr/>
        <p:txBody>
          <a:bodyPr/>
          <a:lstStyle/>
          <a:p>
            <a:r>
              <a:rPr lang="en-US" smtClean="0"/>
              <a:t>Phân tích một số giải thuật tìm kiếm và sắp xếp</a:t>
            </a:r>
          </a:p>
          <a:p>
            <a:pPr lvl="1"/>
            <a:r>
              <a:rPr lang="en-US" smtClean="0"/>
              <a:t>Insertion Sort</a:t>
            </a:r>
          </a:p>
          <a:p>
            <a:pPr lvl="2"/>
            <a:r>
              <a:rPr lang="vi-VN" smtClean="0"/>
              <a:t>Trường hợp tốt nhất ứng với dãy </a:t>
            </a:r>
            <a:r>
              <a:rPr lang="en-US" smtClean="0"/>
              <a:t>có thứ tự</a:t>
            </a:r>
            <a:r>
              <a:rPr lang="vi-VN" smtClean="0"/>
              <a:t>, mỗi lượt chỉ cần 1 phép so sánh, như vậy tổng số phép so sánh được thực hiện là n - 1. </a:t>
            </a:r>
            <a:r>
              <a:rPr lang="en-US"/>
              <a:t>Đ</a:t>
            </a:r>
            <a:r>
              <a:rPr lang="vi-VN" smtClean="0"/>
              <a:t>ộ phức tạp tính toán </a:t>
            </a:r>
            <a:r>
              <a:rPr lang="en-US" smtClean="0"/>
              <a:t>tốt nhất </a:t>
            </a:r>
            <a:r>
              <a:rPr lang="vi-VN" smtClean="0"/>
              <a:t>của Insertion</a:t>
            </a:r>
            <a:r>
              <a:rPr lang="en-US" smtClean="0"/>
              <a:t> </a:t>
            </a:r>
            <a:r>
              <a:rPr lang="vi-VN" smtClean="0"/>
              <a:t>Sort là </a:t>
            </a:r>
            <a:r>
              <a:rPr lang="en-US" smtClean="0"/>
              <a:t>O</a:t>
            </a:r>
            <a:r>
              <a:rPr lang="el-GR" smtClean="0"/>
              <a:t>(</a:t>
            </a:r>
            <a:r>
              <a:rPr lang="vi-VN" smtClean="0"/>
              <a:t>n)</a:t>
            </a:r>
            <a:r>
              <a:rPr lang="en-US" smtClean="0"/>
              <a:t>.</a:t>
            </a:r>
          </a:p>
          <a:p>
            <a:pPr lvl="2"/>
            <a:r>
              <a:rPr lang="vi-VN" smtClean="0"/>
              <a:t>Trường hợp </a:t>
            </a:r>
            <a:r>
              <a:rPr lang="en-US" smtClean="0"/>
              <a:t>xấu </a:t>
            </a:r>
            <a:r>
              <a:rPr lang="vi-VN" smtClean="0"/>
              <a:t>nhất ứng với dãy có thứ tự ngược thì ở lượt thứ i, cần có i phép so sánh và tổng số phép so sánh là: (n - 1) + (n - 2) + … + 1 = n * (n - 1) / 2. </a:t>
            </a:r>
            <a:r>
              <a:rPr lang="en-US" smtClean="0"/>
              <a:t>Đ</a:t>
            </a:r>
            <a:r>
              <a:rPr lang="vi-VN" smtClean="0"/>
              <a:t>ộ phức tạp tính toán </a:t>
            </a:r>
            <a:r>
              <a:rPr lang="en-US" smtClean="0"/>
              <a:t>xấu nhất </a:t>
            </a:r>
            <a:r>
              <a:rPr lang="vi-VN" smtClean="0"/>
              <a:t>của Insertion</a:t>
            </a:r>
            <a:r>
              <a:rPr lang="en-US" smtClean="0"/>
              <a:t> </a:t>
            </a:r>
            <a:r>
              <a:rPr lang="vi-VN" smtClean="0"/>
              <a:t>Sort là </a:t>
            </a:r>
            <a:r>
              <a:rPr lang="en-US" smtClean="0"/>
              <a:t>O</a:t>
            </a:r>
            <a:r>
              <a:rPr lang="el-GR" smtClean="0"/>
              <a:t>(</a:t>
            </a:r>
            <a:r>
              <a:rPr lang="vi-VN" smtClean="0"/>
              <a:t>n</a:t>
            </a:r>
            <a:r>
              <a:rPr lang="en-US" baseline="30000" smtClean="0"/>
              <a:t>2</a:t>
            </a:r>
            <a:r>
              <a:rPr lang="vi-VN" smtClean="0"/>
              <a:t>)</a:t>
            </a:r>
            <a:r>
              <a:rPr lang="en-US" smtClean="0"/>
              <a:t>.</a:t>
            </a:r>
          </a:p>
          <a:p>
            <a:pPr lvl="2"/>
            <a:endParaRPr lang="en-US" smtClean="0"/>
          </a:p>
          <a:p>
            <a:pPr lvl="2"/>
            <a:endParaRPr lang="en-US" smtClean="0"/>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41390620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563562"/>
          </a:xfrm>
        </p:spPr>
        <p:txBody>
          <a:bodyPr/>
          <a:lstStyle/>
          <a:p>
            <a:r>
              <a:rPr lang="en-US" smtClean="0"/>
              <a:t>Phân tích thời gian thực hiện giải thuật</a:t>
            </a:r>
            <a:endParaRPr lang="en-US"/>
          </a:p>
        </p:txBody>
      </p:sp>
      <p:sp>
        <p:nvSpPr>
          <p:cNvPr id="3" name="Content Placeholder 2"/>
          <p:cNvSpPr>
            <a:spLocks noGrp="1"/>
          </p:cNvSpPr>
          <p:nvPr>
            <p:ph idx="1"/>
          </p:nvPr>
        </p:nvSpPr>
        <p:spPr/>
        <p:txBody>
          <a:bodyPr/>
          <a:lstStyle/>
          <a:p>
            <a:r>
              <a:rPr lang="en-US" smtClean="0"/>
              <a:t>Phân tích một số giải thuật tìm kiếm và sắp xếp</a:t>
            </a:r>
          </a:p>
          <a:p>
            <a:pPr lvl="1"/>
            <a:r>
              <a:rPr lang="en-US" smtClean="0"/>
              <a:t>Insertion Sort</a:t>
            </a:r>
          </a:p>
          <a:p>
            <a:pPr lvl="2"/>
            <a:r>
              <a:rPr lang="vi-VN" smtClean="0"/>
              <a:t>Trường hợp các giá trị xuất hiện một cách ngẫu nhiên, ta có thể coi xác suất xuất hiện mỗi </a:t>
            </a:r>
            <a:r>
              <a:rPr lang="en-US" smtClean="0"/>
              <a:t>giá trị </a:t>
            </a:r>
            <a:r>
              <a:rPr lang="vi-VN" smtClean="0"/>
              <a:t>là đồng khả năng, thì có thể coi lượt thứ i cần trung bình i/2 phép so sánh và tổng số phép so sánh là:  (1/2) + (2/2) + … + (</a:t>
            </a:r>
            <a:r>
              <a:rPr lang="en-US" smtClean="0"/>
              <a:t>(</a:t>
            </a:r>
            <a:r>
              <a:rPr lang="vi-VN" smtClean="0"/>
              <a:t>n</a:t>
            </a:r>
            <a:r>
              <a:rPr lang="en-US" smtClean="0"/>
              <a:t>-1)</a:t>
            </a:r>
            <a:r>
              <a:rPr lang="vi-VN" smtClean="0"/>
              <a:t>/2) = (n </a:t>
            </a:r>
            <a:r>
              <a:rPr lang="en-US" smtClean="0"/>
              <a:t>-</a:t>
            </a:r>
            <a:r>
              <a:rPr lang="vi-VN" smtClean="0"/>
              <a:t> 1) * n / 4. </a:t>
            </a:r>
            <a:r>
              <a:rPr lang="en-US"/>
              <a:t>Đ</a:t>
            </a:r>
            <a:r>
              <a:rPr lang="vi-VN" smtClean="0"/>
              <a:t>ộ phức tạp tính toán </a:t>
            </a:r>
            <a:r>
              <a:rPr lang="en-US" smtClean="0"/>
              <a:t>trung bình </a:t>
            </a:r>
            <a:r>
              <a:rPr lang="vi-VN" smtClean="0"/>
              <a:t>của Insertion</a:t>
            </a:r>
            <a:r>
              <a:rPr lang="en-US" smtClean="0"/>
              <a:t> </a:t>
            </a:r>
            <a:r>
              <a:rPr lang="vi-VN" smtClean="0"/>
              <a:t>Sort là </a:t>
            </a:r>
            <a:r>
              <a:rPr lang="en-US" smtClean="0"/>
              <a:t>O</a:t>
            </a:r>
            <a:r>
              <a:rPr lang="el-GR" smtClean="0"/>
              <a:t>(</a:t>
            </a:r>
            <a:r>
              <a:rPr lang="vi-VN" smtClean="0"/>
              <a:t>n</a:t>
            </a:r>
            <a:r>
              <a:rPr lang="vi-VN" baseline="30000" smtClean="0"/>
              <a:t>2</a:t>
            </a:r>
            <a:r>
              <a:rPr lang="vi-VN" smtClean="0"/>
              <a:t>)</a:t>
            </a:r>
            <a:endParaRPr lang="en-US" smtClean="0"/>
          </a:p>
          <a:p>
            <a:pPr lvl="2"/>
            <a:endParaRPr lang="en-US" smtClean="0"/>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10514899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563562"/>
          </a:xfrm>
        </p:spPr>
        <p:txBody>
          <a:bodyPr/>
          <a:lstStyle/>
          <a:p>
            <a:r>
              <a:rPr lang="en-US" smtClean="0"/>
              <a:t>Phân tích thời gian thực hiện giải thuật</a:t>
            </a:r>
            <a:endParaRPr lang="en-US"/>
          </a:p>
        </p:txBody>
      </p:sp>
      <p:sp>
        <p:nvSpPr>
          <p:cNvPr id="3" name="Content Placeholder 2"/>
          <p:cNvSpPr>
            <a:spLocks noGrp="1"/>
          </p:cNvSpPr>
          <p:nvPr>
            <p:ph idx="1"/>
          </p:nvPr>
        </p:nvSpPr>
        <p:spPr/>
        <p:txBody>
          <a:bodyPr/>
          <a:lstStyle/>
          <a:p>
            <a:r>
              <a:rPr lang="en-US" smtClean="0"/>
              <a:t>Phân tích một số giải thuật tìm kiếm và sắp xếp</a:t>
            </a:r>
          </a:p>
          <a:p>
            <a:pPr lvl="1"/>
            <a:r>
              <a:rPr lang="en-US" smtClean="0"/>
              <a:t>Selection Sort</a:t>
            </a:r>
          </a:p>
          <a:p>
            <a:pPr lvl="2"/>
            <a:r>
              <a:rPr lang="en-US" smtClean="0"/>
              <a:t>Ý tưởng: Tìm phần tử nhỏ nhất trong dãy con cần sắp xếp, đặt nó vào đúng vị trí trong dãy đã sắp xếp cho tới khi xét hết toàn bộ dãy</a:t>
            </a:r>
          </a:p>
          <a:p>
            <a:pPr lvl="2"/>
            <a:r>
              <a:rPr lang="en-US"/>
              <a:t>Giải </a:t>
            </a:r>
            <a:r>
              <a:rPr lang="en-US" smtClean="0"/>
              <a:t>thuật</a:t>
            </a:r>
          </a:p>
          <a:p>
            <a:pPr lvl="2"/>
            <a:endParaRPr lang="en-US"/>
          </a:p>
          <a:p>
            <a:pPr lvl="2"/>
            <a:endParaRPr lang="en-US" smtClean="0"/>
          </a:p>
          <a:p>
            <a:pPr lvl="3"/>
            <a:endParaRPr lang="en-US" smtClean="0"/>
          </a:p>
          <a:p>
            <a:pPr marL="457200" lvl="1" indent="0">
              <a:buNone/>
            </a:pPr>
            <a:endParaRPr lang="en-US" smtClean="0"/>
          </a:p>
          <a:p>
            <a:pPr lvl="1"/>
            <a:endParaRPr lang="en-US"/>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
        <p:nvSpPr>
          <p:cNvPr id="7" name="Rectangle 6"/>
          <p:cNvSpPr/>
          <p:nvPr/>
        </p:nvSpPr>
        <p:spPr>
          <a:xfrm>
            <a:off x="1143000" y="4419600"/>
            <a:ext cx="38100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7004" y="4457093"/>
            <a:ext cx="7485996" cy="1257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05274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Giải thuật</a:t>
            </a:r>
            <a:endParaRPr lang="en-US"/>
          </a:p>
        </p:txBody>
      </p:sp>
      <p:sp>
        <p:nvSpPr>
          <p:cNvPr id="3" name="Content Placeholder 2"/>
          <p:cNvSpPr>
            <a:spLocks noGrp="1"/>
          </p:cNvSpPr>
          <p:nvPr>
            <p:ph idx="1"/>
          </p:nvPr>
        </p:nvSpPr>
        <p:spPr/>
        <p:txBody>
          <a:bodyPr/>
          <a:lstStyle/>
          <a:p>
            <a:r>
              <a:rPr lang="en-US" smtClean="0"/>
              <a:t>Xác định bài toán</a:t>
            </a:r>
          </a:p>
          <a:p>
            <a:pPr lvl="1"/>
            <a:r>
              <a:rPr lang="en-US" smtClean="0"/>
              <a:t>Bài toán: Sắp xếp một chuỗi số theo thứ tự không giảm dần</a:t>
            </a:r>
          </a:p>
          <a:p>
            <a:pPr lvl="1"/>
            <a:r>
              <a:rPr lang="en-US" smtClean="0"/>
              <a:t>Input: Một chuỗi n số &lt;a</a:t>
            </a:r>
            <a:r>
              <a:rPr lang="en-US" baseline="-25000" smtClean="0"/>
              <a:t>1</a:t>
            </a:r>
            <a:r>
              <a:rPr lang="en-US" smtClean="0"/>
              <a:t>, a</a:t>
            </a:r>
            <a:r>
              <a:rPr lang="en-US" baseline="-25000" smtClean="0"/>
              <a:t>2</a:t>
            </a:r>
            <a:r>
              <a:rPr lang="en-US" smtClean="0"/>
              <a:t>, …, a</a:t>
            </a:r>
            <a:r>
              <a:rPr lang="en-US" baseline="-25000"/>
              <a:t>n</a:t>
            </a:r>
            <a:r>
              <a:rPr lang="en-US" smtClean="0"/>
              <a:t>&gt;</a:t>
            </a:r>
          </a:p>
          <a:p>
            <a:pPr lvl="1"/>
            <a:r>
              <a:rPr lang="en-US" smtClean="0"/>
              <a:t>Output: Một hoán vị &lt;a</a:t>
            </a:r>
            <a:r>
              <a:rPr lang="en-US" baseline="-25000" smtClean="0"/>
              <a:t>1</a:t>
            </a:r>
            <a:r>
              <a:rPr lang="en-US" smtClean="0"/>
              <a:t>’, a</a:t>
            </a:r>
            <a:r>
              <a:rPr lang="en-US" baseline="-25000" smtClean="0"/>
              <a:t>2</a:t>
            </a:r>
            <a:r>
              <a:rPr lang="en-US" smtClean="0"/>
              <a:t>’, …, a</a:t>
            </a:r>
            <a:r>
              <a:rPr lang="en-US" baseline="-25000"/>
              <a:t>n</a:t>
            </a:r>
            <a:r>
              <a:rPr lang="en-US" smtClean="0"/>
              <a:t>’&gt; của chuỗi input thoả điều kiện</a:t>
            </a:r>
            <a:r>
              <a:rPr lang="vi-VN" smtClean="0"/>
              <a:t> </a:t>
            </a:r>
            <a:r>
              <a:rPr lang="en-US" smtClean="0"/>
              <a:t>a</a:t>
            </a:r>
            <a:r>
              <a:rPr lang="en-US" baseline="-25000" smtClean="0"/>
              <a:t>1</a:t>
            </a:r>
            <a:r>
              <a:rPr lang="en-US" smtClean="0"/>
              <a:t>’ &lt;= a</a:t>
            </a:r>
            <a:r>
              <a:rPr lang="en-US" baseline="-25000" smtClean="0"/>
              <a:t>2</a:t>
            </a:r>
            <a:r>
              <a:rPr lang="en-US" smtClean="0"/>
              <a:t>’ &lt;= … &lt;= a</a:t>
            </a:r>
            <a:r>
              <a:rPr lang="en-US" baseline="-25000" smtClean="0"/>
              <a:t>n</a:t>
            </a:r>
            <a:r>
              <a:rPr lang="en-US" smtClean="0"/>
              <a:t>’ </a:t>
            </a:r>
          </a:p>
          <a:p>
            <a:pPr marL="0" indent="0">
              <a:buNone/>
            </a:pPr>
            <a:endParaRPr lang="en-US"/>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1402956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563562"/>
          </a:xfrm>
        </p:spPr>
        <p:txBody>
          <a:bodyPr/>
          <a:lstStyle/>
          <a:p>
            <a:r>
              <a:rPr lang="en-US" smtClean="0"/>
              <a:t>Phân tích thời gian thực hiện giải thuật</a:t>
            </a:r>
            <a:endParaRPr lang="en-US"/>
          </a:p>
        </p:txBody>
      </p:sp>
      <p:sp>
        <p:nvSpPr>
          <p:cNvPr id="3" name="Content Placeholder 2"/>
          <p:cNvSpPr>
            <a:spLocks noGrp="1"/>
          </p:cNvSpPr>
          <p:nvPr>
            <p:ph idx="1"/>
          </p:nvPr>
        </p:nvSpPr>
        <p:spPr/>
        <p:txBody>
          <a:bodyPr/>
          <a:lstStyle/>
          <a:p>
            <a:r>
              <a:rPr lang="en-US" smtClean="0"/>
              <a:t>Phân tích một số giải thuật tìm kiếm và sắp xếp</a:t>
            </a:r>
          </a:p>
          <a:p>
            <a:pPr lvl="1"/>
            <a:r>
              <a:rPr lang="en-US" smtClean="0"/>
              <a:t>Selection Sort</a:t>
            </a:r>
          </a:p>
          <a:p>
            <a:pPr lvl="2"/>
            <a:r>
              <a:rPr lang="en-US" smtClean="0"/>
              <a:t>Phân tích: </a:t>
            </a:r>
            <a:r>
              <a:rPr lang="vi-VN"/>
              <a:t> Ở lượt thứ i, để chọn ra </a:t>
            </a:r>
            <a:r>
              <a:rPr lang="en-US" smtClean="0"/>
              <a:t>phần tử</a:t>
            </a:r>
            <a:r>
              <a:rPr lang="vi-VN" smtClean="0"/>
              <a:t> </a:t>
            </a:r>
            <a:r>
              <a:rPr lang="vi-VN"/>
              <a:t>nhỏ </a:t>
            </a:r>
            <a:r>
              <a:rPr lang="vi-VN" smtClean="0"/>
              <a:t>nhất</a:t>
            </a:r>
            <a:r>
              <a:rPr lang="en-US" smtClean="0"/>
              <a:t> </a:t>
            </a:r>
            <a:r>
              <a:rPr lang="vi-VN" smtClean="0"/>
              <a:t>bao </a:t>
            </a:r>
            <a:r>
              <a:rPr lang="vi-VN"/>
              <a:t>giờ cũng cần n - i </a:t>
            </a:r>
            <a:r>
              <a:rPr lang="en-US" smtClean="0"/>
              <a:t>- 1 </a:t>
            </a:r>
            <a:r>
              <a:rPr lang="vi-VN" smtClean="0"/>
              <a:t>phép </a:t>
            </a:r>
            <a:r>
              <a:rPr lang="vi-VN"/>
              <a:t>so sánh, số lượng phép so sánh này không </a:t>
            </a:r>
            <a:r>
              <a:rPr lang="vi-VN" smtClean="0"/>
              <a:t>phụ </a:t>
            </a:r>
            <a:r>
              <a:rPr lang="vi-VN"/>
              <a:t>thuộc </a:t>
            </a:r>
            <a:r>
              <a:rPr lang="vi-VN" smtClean="0"/>
              <a:t>vào</a:t>
            </a:r>
            <a:r>
              <a:rPr lang="en-US" smtClean="0"/>
              <a:t> </a:t>
            </a:r>
            <a:r>
              <a:rPr lang="vi-VN" smtClean="0"/>
              <a:t>tình </a:t>
            </a:r>
            <a:r>
              <a:rPr lang="vi-VN"/>
              <a:t>trạng ban đầu của </a:t>
            </a:r>
            <a:r>
              <a:rPr lang="en-US" smtClean="0"/>
              <a:t>dãy</a:t>
            </a:r>
            <a:r>
              <a:rPr lang="vi-VN" smtClean="0"/>
              <a:t>. </a:t>
            </a:r>
            <a:r>
              <a:rPr lang="en-US" smtClean="0"/>
              <a:t>T</a:t>
            </a:r>
            <a:r>
              <a:rPr lang="vi-VN" smtClean="0"/>
              <a:t>ổng </a:t>
            </a:r>
            <a:r>
              <a:rPr lang="vi-VN"/>
              <a:t>số phép so sánh sẽ phải thực hiện là: </a:t>
            </a:r>
            <a:endParaRPr lang="en-US" smtClean="0"/>
          </a:p>
          <a:p>
            <a:pPr marL="914400" lvl="2" indent="0">
              <a:buNone/>
            </a:pPr>
            <a:r>
              <a:rPr lang="en-US"/>
              <a:t>	</a:t>
            </a:r>
            <a:r>
              <a:rPr lang="vi-VN" smtClean="0"/>
              <a:t>(</a:t>
            </a:r>
            <a:r>
              <a:rPr lang="vi-VN"/>
              <a:t>n - 1) + (n - 2) + … + 1 = n * (n - 1) / 2 </a:t>
            </a:r>
          </a:p>
          <a:p>
            <a:pPr marL="914400" lvl="2" indent="0">
              <a:buNone/>
            </a:pPr>
            <a:r>
              <a:rPr lang="en-US" smtClean="0"/>
              <a:t>   Đ</a:t>
            </a:r>
            <a:r>
              <a:rPr lang="vi-VN" smtClean="0"/>
              <a:t>ộ </a:t>
            </a:r>
            <a:r>
              <a:rPr lang="vi-VN"/>
              <a:t>phức tạp </a:t>
            </a:r>
            <a:r>
              <a:rPr lang="vi-VN" smtClean="0"/>
              <a:t>tính </a:t>
            </a:r>
            <a:r>
              <a:rPr lang="vi-VN"/>
              <a:t>toán </a:t>
            </a:r>
            <a:r>
              <a:rPr lang="en-US" smtClean="0"/>
              <a:t>của Selection Sort </a:t>
            </a:r>
            <a:r>
              <a:rPr lang="vi-VN" smtClean="0"/>
              <a:t>là </a:t>
            </a:r>
            <a:r>
              <a:rPr lang="vi-VN"/>
              <a:t>O(n</a:t>
            </a:r>
            <a:r>
              <a:rPr lang="vi-VN" baseline="30000"/>
              <a:t>2</a:t>
            </a:r>
            <a:r>
              <a:rPr lang="vi-VN" smtClean="0"/>
              <a:t>)</a:t>
            </a:r>
            <a:endParaRPr lang="en-US" smtClean="0"/>
          </a:p>
          <a:p>
            <a:pPr marL="914400" lvl="2" indent="0">
              <a:buNone/>
            </a:pPr>
            <a:endParaRPr lang="en-US" smtClean="0"/>
          </a:p>
          <a:p>
            <a:pPr lvl="3"/>
            <a:endParaRPr lang="en-US" smtClean="0"/>
          </a:p>
          <a:p>
            <a:pPr marL="457200" lvl="1" indent="0">
              <a:buNone/>
            </a:pPr>
            <a:endParaRPr lang="en-US" smtClean="0"/>
          </a:p>
          <a:p>
            <a:pPr lvl="1"/>
            <a:endParaRPr lang="en-US"/>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20908718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563562"/>
          </a:xfrm>
        </p:spPr>
        <p:txBody>
          <a:bodyPr/>
          <a:lstStyle/>
          <a:p>
            <a:r>
              <a:rPr lang="en-US" smtClean="0"/>
              <a:t>Phân tích thời gian thực hiện giải thuật</a:t>
            </a:r>
            <a:endParaRPr lang="en-US"/>
          </a:p>
        </p:txBody>
      </p:sp>
      <p:sp>
        <p:nvSpPr>
          <p:cNvPr id="3" name="Content Placeholder 2"/>
          <p:cNvSpPr>
            <a:spLocks noGrp="1"/>
          </p:cNvSpPr>
          <p:nvPr>
            <p:ph idx="1"/>
          </p:nvPr>
        </p:nvSpPr>
        <p:spPr/>
        <p:txBody>
          <a:bodyPr/>
          <a:lstStyle/>
          <a:p>
            <a:r>
              <a:rPr lang="en-US" smtClean="0"/>
              <a:t>Phân tích một số giải thuật tìm kiếm và sắp xếp</a:t>
            </a:r>
          </a:p>
          <a:p>
            <a:pPr lvl="1"/>
            <a:r>
              <a:rPr lang="en-US" smtClean="0"/>
              <a:t>Bubble Sort</a:t>
            </a:r>
          </a:p>
          <a:p>
            <a:pPr lvl="2"/>
            <a:r>
              <a:rPr lang="en-US" smtClean="0"/>
              <a:t>Ý tưởng: Đổi chỗ hai phần tử đứng kế nhau trong dãy con chưa sắp xếp sao cho phần tử nhỏ hơn phải đứng trước. Thực hiện từ cuối về đầu dãy sẽ chuyển phần tử nhỏ nhất về đúng vị trí. Tiếp tục sắp xếp những phần tử còn lại của dãy.</a:t>
            </a:r>
          </a:p>
          <a:p>
            <a:pPr lvl="2"/>
            <a:r>
              <a:rPr lang="en-US"/>
              <a:t>Giải </a:t>
            </a:r>
            <a:r>
              <a:rPr lang="en-US" smtClean="0"/>
              <a:t>thuật</a:t>
            </a:r>
          </a:p>
          <a:p>
            <a:pPr lvl="2"/>
            <a:endParaRPr lang="en-US"/>
          </a:p>
          <a:p>
            <a:pPr lvl="2"/>
            <a:endParaRPr lang="en-US" smtClean="0"/>
          </a:p>
          <a:p>
            <a:pPr lvl="3"/>
            <a:endParaRPr lang="en-US" smtClean="0"/>
          </a:p>
          <a:p>
            <a:pPr marL="457200" lvl="1" indent="0">
              <a:buNone/>
            </a:pPr>
            <a:endParaRPr lang="en-US" smtClean="0"/>
          </a:p>
          <a:p>
            <a:pPr lvl="1"/>
            <a:endParaRPr lang="en-US"/>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
        <p:nvSpPr>
          <p:cNvPr id="7" name="Rectangle 6"/>
          <p:cNvSpPr/>
          <p:nvPr/>
        </p:nvSpPr>
        <p:spPr>
          <a:xfrm>
            <a:off x="1780190" y="5039710"/>
            <a:ext cx="3810000" cy="11324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9234" y="5124234"/>
            <a:ext cx="6477000" cy="895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16515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563562"/>
          </a:xfrm>
        </p:spPr>
        <p:txBody>
          <a:bodyPr/>
          <a:lstStyle/>
          <a:p>
            <a:r>
              <a:rPr lang="en-US" smtClean="0"/>
              <a:t>Phân tích thời gian thực hiện giải thuật</a:t>
            </a:r>
            <a:endParaRPr lang="en-US"/>
          </a:p>
        </p:txBody>
      </p:sp>
      <p:sp>
        <p:nvSpPr>
          <p:cNvPr id="3" name="Content Placeholder 2"/>
          <p:cNvSpPr>
            <a:spLocks noGrp="1"/>
          </p:cNvSpPr>
          <p:nvPr>
            <p:ph idx="1"/>
          </p:nvPr>
        </p:nvSpPr>
        <p:spPr/>
        <p:txBody>
          <a:bodyPr/>
          <a:lstStyle/>
          <a:p>
            <a:r>
              <a:rPr lang="en-US" smtClean="0"/>
              <a:t>Phân tích một số giải thuật tìm kiếm và sắp xếp</a:t>
            </a:r>
          </a:p>
          <a:p>
            <a:pPr lvl="1"/>
            <a:r>
              <a:rPr lang="en-US" smtClean="0"/>
              <a:t>Bubble Sort</a:t>
            </a:r>
          </a:p>
          <a:p>
            <a:pPr lvl="2"/>
            <a:r>
              <a:rPr lang="en-US" smtClean="0"/>
              <a:t>Phân tích: </a:t>
            </a:r>
            <a:r>
              <a:rPr lang="vi-VN"/>
              <a:t> </a:t>
            </a:r>
            <a:r>
              <a:rPr lang="en-US" smtClean="0"/>
              <a:t>T</a:t>
            </a:r>
            <a:r>
              <a:rPr lang="vi-VN" smtClean="0"/>
              <a:t>ổng </a:t>
            </a:r>
            <a:r>
              <a:rPr lang="vi-VN"/>
              <a:t>số phép so sánh sẽ phải thực hiện là: </a:t>
            </a:r>
            <a:endParaRPr lang="en-US" smtClean="0"/>
          </a:p>
          <a:p>
            <a:pPr marL="914400" lvl="2" indent="0">
              <a:buNone/>
            </a:pPr>
            <a:r>
              <a:rPr lang="en-US"/>
              <a:t>	</a:t>
            </a:r>
            <a:r>
              <a:rPr lang="vi-VN" smtClean="0"/>
              <a:t>(</a:t>
            </a:r>
            <a:r>
              <a:rPr lang="vi-VN"/>
              <a:t>n - 1) + (n - 2) + … + 1 = n * (n - 1) / 2 </a:t>
            </a:r>
          </a:p>
          <a:p>
            <a:pPr marL="914400" lvl="2" indent="0">
              <a:buNone/>
            </a:pPr>
            <a:r>
              <a:rPr lang="en-US" smtClean="0"/>
              <a:t>   Đ</a:t>
            </a:r>
            <a:r>
              <a:rPr lang="vi-VN" smtClean="0"/>
              <a:t>ộ </a:t>
            </a:r>
            <a:r>
              <a:rPr lang="vi-VN"/>
              <a:t>phức tạp </a:t>
            </a:r>
            <a:r>
              <a:rPr lang="vi-VN" smtClean="0"/>
              <a:t>tính </a:t>
            </a:r>
            <a:r>
              <a:rPr lang="vi-VN"/>
              <a:t>toán </a:t>
            </a:r>
            <a:r>
              <a:rPr lang="en-US" smtClean="0"/>
              <a:t>của Bubble Sort </a:t>
            </a:r>
            <a:r>
              <a:rPr lang="vi-VN" smtClean="0"/>
              <a:t>là </a:t>
            </a:r>
            <a:r>
              <a:rPr lang="vi-VN"/>
              <a:t>O(n</a:t>
            </a:r>
            <a:r>
              <a:rPr lang="vi-VN" baseline="30000"/>
              <a:t>2</a:t>
            </a:r>
            <a:r>
              <a:rPr lang="vi-VN"/>
              <a:t>) </a:t>
            </a:r>
          </a:p>
          <a:p>
            <a:pPr marL="914400" lvl="2" indent="0">
              <a:buNone/>
            </a:pPr>
            <a:endParaRPr lang="en-US" smtClean="0"/>
          </a:p>
          <a:p>
            <a:pPr lvl="3"/>
            <a:endParaRPr lang="en-US" smtClean="0"/>
          </a:p>
          <a:p>
            <a:pPr marL="457200" lvl="1" indent="0">
              <a:buNone/>
            </a:pPr>
            <a:endParaRPr lang="en-US" smtClean="0"/>
          </a:p>
          <a:p>
            <a:pPr lvl="1"/>
            <a:endParaRPr lang="en-US"/>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38057407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563562"/>
          </a:xfrm>
        </p:spPr>
        <p:txBody>
          <a:bodyPr/>
          <a:lstStyle/>
          <a:p>
            <a:r>
              <a:rPr lang="en-US" smtClean="0"/>
              <a:t>Phân tích thời gian thực hiện giải thuật</a:t>
            </a:r>
            <a:endParaRPr lang="en-US"/>
          </a:p>
        </p:txBody>
      </p:sp>
      <p:sp>
        <p:nvSpPr>
          <p:cNvPr id="3" name="Content Placeholder 2"/>
          <p:cNvSpPr>
            <a:spLocks noGrp="1"/>
          </p:cNvSpPr>
          <p:nvPr>
            <p:ph idx="1"/>
          </p:nvPr>
        </p:nvSpPr>
        <p:spPr/>
        <p:txBody>
          <a:bodyPr/>
          <a:lstStyle/>
          <a:p>
            <a:r>
              <a:rPr lang="en-US" smtClean="0"/>
              <a:t>Phân tích một số giải thuật tìm kiếm và sắp xếp</a:t>
            </a:r>
          </a:p>
          <a:p>
            <a:pPr lvl="1"/>
            <a:r>
              <a:rPr lang="en-US" smtClean="0"/>
              <a:t>Sequential Search</a:t>
            </a:r>
          </a:p>
          <a:p>
            <a:pPr lvl="2"/>
            <a:r>
              <a:rPr lang="en-US" smtClean="0"/>
              <a:t>Ý tưởng: So sánh lần lượt từng phần tử trong dãy với giá trị cần tìm cho đến khi tìm thấy hoặc duyệt hết dãy</a:t>
            </a:r>
          </a:p>
          <a:p>
            <a:pPr lvl="2"/>
            <a:r>
              <a:rPr lang="en-US"/>
              <a:t>Giải </a:t>
            </a:r>
            <a:r>
              <a:rPr lang="en-US" smtClean="0"/>
              <a:t>thuật</a:t>
            </a:r>
          </a:p>
          <a:p>
            <a:pPr lvl="2"/>
            <a:endParaRPr lang="en-US"/>
          </a:p>
          <a:p>
            <a:pPr lvl="2"/>
            <a:endParaRPr lang="en-US" smtClean="0"/>
          </a:p>
          <a:p>
            <a:pPr lvl="3"/>
            <a:endParaRPr lang="en-US" smtClean="0"/>
          </a:p>
          <a:p>
            <a:pPr marL="457200" lvl="1" indent="0">
              <a:buNone/>
            </a:pPr>
            <a:endParaRPr lang="en-US" smtClean="0"/>
          </a:p>
          <a:p>
            <a:pPr lvl="1"/>
            <a:endParaRPr lang="en-US"/>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sp>
        <p:nvSpPr>
          <p:cNvPr id="7" name="Rectangle 6"/>
          <p:cNvSpPr/>
          <p:nvPr/>
        </p:nvSpPr>
        <p:spPr>
          <a:xfrm>
            <a:off x="1780190" y="4489584"/>
            <a:ext cx="38100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5434" y="4572530"/>
            <a:ext cx="6248400" cy="1129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12010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563562"/>
          </a:xfrm>
        </p:spPr>
        <p:txBody>
          <a:bodyPr/>
          <a:lstStyle/>
          <a:p>
            <a:r>
              <a:rPr lang="en-US" smtClean="0"/>
              <a:t>Phân tích thời gian thực hiện giải thuật</a:t>
            </a:r>
            <a:endParaRPr lang="en-US"/>
          </a:p>
        </p:txBody>
      </p:sp>
      <p:sp>
        <p:nvSpPr>
          <p:cNvPr id="3" name="Content Placeholder 2"/>
          <p:cNvSpPr>
            <a:spLocks noGrp="1"/>
          </p:cNvSpPr>
          <p:nvPr>
            <p:ph idx="1"/>
          </p:nvPr>
        </p:nvSpPr>
        <p:spPr/>
        <p:txBody>
          <a:bodyPr/>
          <a:lstStyle/>
          <a:p>
            <a:r>
              <a:rPr lang="en-US" smtClean="0"/>
              <a:t>Phân tích một số giải thuật tìm kiếm và sắp xếp</a:t>
            </a:r>
          </a:p>
          <a:p>
            <a:pPr lvl="1"/>
            <a:r>
              <a:rPr lang="en-US" smtClean="0"/>
              <a:t>Sequential Search</a:t>
            </a:r>
          </a:p>
          <a:p>
            <a:pPr lvl="2"/>
            <a:r>
              <a:rPr lang="en-US" smtClean="0"/>
              <a:t>Độ </a:t>
            </a:r>
            <a:r>
              <a:rPr lang="vi-VN" smtClean="0"/>
              <a:t>phức </a:t>
            </a:r>
            <a:r>
              <a:rPr lang="vi-VN"/>
              <a:t>tạp của </a:t>
            </a:r>
            <a:r>
              <a:rPr lang="en-US" smtClean="0"/>
              <a:t>giải thuật </a:t>
            </a:r>
            <a:r>
              <a:rPr lang="vi-VN" smtClean="0"/>
              <a:t>trong </a:t>
            </a:r>
            <a:r>
              <a:rPr lang="vi-VN"/>
              <a:t>trường hợp tốt </a:t>
            </a:r>
            <a:r>
              <a:rPr lang="vi-VN" smtClean="0"/>
              <a:t>nhất </a:t>
            </a:r>
            <a:r>
              <a:rPr lang="vi-VN"/>
              <a:t>là O(1</a:t>
            </a:r>
            <a:r>
              <a:rPr lang="vi-VN" smtClean="0"/>
              <a:t>)</a:t>
            </a:r>
            <a:r>
              <a:rPr lang="en-US" smtClean="0"/>
              <a:t>, t</a:t>
            </a:r>
            <a:r>
              <a:rPr lang="vi-VN" smtClean="0"/>
              <a:t>rong </a:t>
            </a:r>
            <a:r>
              <a:rPr lang="vi-VN"/>
              <a:t>trường hợp xấu nhất là O(n) và trong trường hợp trung bình là </a:t>
            </a:r>
            <a:r>
              <a:rPr lang="en-US" smtClean="0"/>
              <a:t>O</a:t>
            </a:r>
            <a:r>
              <a:rPr lang="el-GR" smtClean="0"/>
              <a:t>(</a:t>
            </a:r>
            <a:r>
              <a:rPr lang="vi-VN"/>
              <a:t>n). </a:t>
            </a:r>
          </a:p>
          <a:p>
            <a:pPr lvl="2"/>
            <a:endParaRPr lang="en-US" smtClean="0"/>
          </a:p>
          <a:p>
            <a:pPr lvl="3"/>
            <a:endParaRPr lang="en-US" smtClean="0"/>
          </a:p>
          <a:p>
            <a:pPr marL="457200" lvl="1" indent="0">
              <a:buNone/>
            </a:pPr>
            <a:endParaRPr lang="en-US" smtClean="0"/>
          </a:p>
          <a:p>
            <a:pPr lvl="1"/>
            <a:endParaRPr lang="en-US"/>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28436919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Đệ quy và giải thuật đệ quy</a:t>
            </a:r>
            <a:endParaRPr lang="en-US"/>
          </a:p>
        </p:txBody>
      </p:sp>
      <p:sp>
        <p:nvSpPr>
          <p:cNvPr id="3" name="Content Placeholder 2"/>
          <p:cNvSpPr>
            <a:spLocks noGrp="1"/>
          </p:cNvSpPr>
          <p:nvPr>
            <p:ph idx="1"/>
          </p:nvPr>
        </p:nvSpPr>
        <p:spPr>
          <a:xfrm>
            <a:off x="457200" y="1076325"/>
            <a:ext cx="8686800" cy="5248275"/>
          </a:xfrm>
        </p:spPr>
        <p:txBody>
          <a:bodyPr/>
          <a:lstStyle/>
          <a:p>
            <a:r>
              <a:rPr lang="en-US" smtClean="0"/>
              <a:t>Khái niệm đệ quy</a:t>
            </a:r>
          </a:p>
          <a:p>
            <a:pPr lvl="1"/>
            <a:r>
              <a:rPr lang="en-US" smtClean="0"/>
              <a:t>Một đối tượng là đệ quy nếu nó được định nghĩa qua chính nó hoặc một đối tượng khác cùng dạng với chính nó bằng quy nạp</a:t>
            </a:r>
          </a:p>
          <a:p>
            <a:pPr lvl="1"/>
            <a:r>
              <a:rPr lang="en-US" smtClean="0"/>
              <a:t>Ví dụ</a:t>
            </a:r>
          </a:p>
          <a:p>
            <a:pPr lvl="2"/>
            <a:r>
              <a:rPr lang="pt-BR" smtClean="0"/>
              <a:t>Giai </a:t>
            </a:r>
            <a:r>
              <a:rPr lang="pt-BR"/>
              <a:t>thừa của n (n</a:t>
            </a:r>
            <a:r>
              <a:rPr lang="pt-BR" smtClean="0"/>
              <a:t>!)</a:t>
            </a:r>
          </a:p>
          <a:p>
            <a:pPr lvl="3"/>
            <a:r>
              <a:rPr lang="pt-BR" smtClean="0"/>
              <a:t>Nếu </a:t>
            </a:r>
            <a:r>
              <a:rPr lang="pt-BR"/>
              <a:t>n = 0 thì n! = 1 </a:t>
            </a:r>
          </a:p>
          <a:p>
            <a:pPr lvl="3"/>
            <a:r>
              <a:rPr lang="pt-BR" smtClean="0"/>
              <a:t>Nếu </a:t>
            </a:r>
            <a:r>
              <a:rPr lang="pt-BR"/>
              <a:t>n &gt; 0 thì n! = n.(n-1)!</a:t>
            </a:r>
          </a:p>
          <a:p>
            <a:pPr lvl="2"/>
            <a:r>
              <a:rPr lang="pt-BR" smtClean="0"/>
              <a:t> </a:t>
            </a:r>
            <a:r>
              <a:rPr lang="vi-VN"/>
              <a:t>Ký hiệu số phần tử của một tập hợp hữu hạn S là |S</a:t>
            </a:r>
            <a:r>
              <a:rPr lang="vi-VN" smtClean="0"/>
              <a:t>|</a:t>
            </a:r>
            <a:endParaRPr lang="en-US" smtClean="0"/>
          </a:p>
          <a:p>
            <a:pPr lvl="3"/>
            <a:r>
              <a:rPr lang="vi-VN" smtClean="0"/>
              <a:t>Nếu </a:t>
            </a:r>
            <a:r>
              <a:rPr lang="vi-VN"/>
              <a:t>S = ∅ thì |S| = </a:t>
            </a:r>
            <a:r>
              <a:rPr lang="vi-VN" smtClean="0"/>
              <a:t>0</a:t>
            </a:r>
            <a:endParaRPr lang="en-US" smtClean="0"/>
          </a:p>
          <a:p>
            <a:pPr lvl="3"/>
            <a:r>
              <a:rPr lang="vi-VN" smtClean="0"/>
              <a:t>Nếu </a:t>
            </a:r>
            <a:r>
              <a:rPr lang="vi-VN"/>
              <a:t>S ≠ ∅ thì </a:t>
            </a:r>
            <a:r>
              <a:rPr lang="vi-VN" smtClean="0"/>
              <a:t>có </a:t>
            </a:r>
            <a:r>
              <a:rPr lang="vi-VN"/>
              <a:t>một phần tử x ∈ S, khi đó |S| = |S\{x}| + 1.</a:t>
            </a:r>
            <a:endParaRPr lang="pt-BR"/>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39747984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Đệ quy và giải thuật đệ quy</a:t>
            </a:r>
            <a:endParaRPr lang="en-US"/>
          </a:p>
        </p:txBody>
      </p:sp>
      <p:sp>
        <p:nvSpPr>
          <p:cNvPr id="3" name="Content Placeholder 2"/>
          <p:cNvSpPr>
            <a:spLocks noGrp="1"/>
          </p:cNvSpPr>
          <p:nvPr>
            <p:ph idx="1"/>
          </p:nvPr>
        </p:nvSpPr>
        <p:spPr/>
        <p:txBody>
          <a:bodyPr/>
          <a:lstStyle/>
          <a:p>
            <a:r>
              <a:rPr lang="en-US" smtClean="0"/>
              <a:t>Giải thuật đệ quy</a:t>
            </a:r>
          </a:p>
          <a:p>
            <a:pPr lvl="1"/>
            <a:r>
              <a:rPr lang="vi-VN"/>
              <a:t>Nếu lời giải của một bài toán P được thực hiện bằng lời giải của bài toán P' có dạng giống như </a:t>
            </a:r>
            <a:r>
              <a:rPr lang="vi-VN" smtClean="0"/>
              <a:t>P</a:t>
            </a:r>
            <a:r>
              <a:rPr lang="en-US" smtClean="0"/>
              <a:t> </a:t>
            </a:r>
            <a:r>
              <a:rPr lang="vi-VN" smtClean="0"/>
              <a:t>thì </a:t>
            </a:r>
            <a:r>
              <a:rPr lang="vi-VN"/>
              <a:t>đó là một lời giải đệ </a:t>
            </a:r>
            <a:r>
              <a:rPr lang="vi-VN" smtClean="0"/>
              <a:t>quy</a:t>
            </a:r>
            <a:endParaRPr lang="en-US" smtClean="0"/>
          </a:p>
          <a:p>
            <a:pPr lvl="1"/>
            <a:r>
              <a:rPr lang="en-US" smtClean="0"/>
              <a:t>P’ phải nhỏ </a:t>
            </a:r>
            <a:r>
              <a:rPr lang="en-US"/>
              <a:t>hơn và dễ giải hơn P</a:t>
            </a:r>
            <a:endParaRPr lang="en-US" smtClean="0"/>
          </a:p>
          <a:p>
            <a:pPr marL="914400" lvl="2" indent="0">
              <a:buNone/>
            </a:pPr>
            <a:endParaRPr lang="en-US"/>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18177148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Đệ quy và giải thuật đệ quy</a:t>
            </a:r>
            <a:endParaRPr lang="en-US"/>
          </a:p>
        </p:txBody>
      </p:sp>
      <p:sp>
        <p:nvSpPr>
          <p:cNvPr id="3" name="Content Placeholder 2"/>
          <p:cNvSpPr>
            <a:spLocks noGrp="1"/>
          </p:cNvSpPr>
          <p:nvPr>
            <p:ph idx="1"/>
          </p:nvPr>
        </p:nvSpPr>
        <p:spPr/>
        <p:txBody>
          <a:bodyPr/>
          <a:lstStyle/>
          <a:p>
            <a:r>
              <a:rPr lang="en-US" smtClean="0"/>
              <a:t>Giải thuật đệ quy</a:t>
            </a:r>
          </a:p>
          <a:p>
            <a:pPr lvl="1"/>
            <a:r>
              <a:rPr lang="en-US" smtClean="0"/>
              <a:t>Một hàm hay thủ tục đệ quy gồm hai phần</a:t>
            </a:r>
          </a:p>
          <a:p>
            <a:pPr lvl="2"/>
            <a:r>
              <a:rPr lang="vi-VN"/>
              <a:t>Phần </a:t>
            </a:r>
            <a:r>
              <a:rPr lang="en-US" smtClean="0"/>
              <a:t>cơ sở</a:t>
            </a:r>
            <a:r>
              <a:rPr lang="vi-VN" smtClean="0"/>
              <a:t>: </a:t>
            </a:r>
            <a:r>
              <a:rPr lang="vi-VN"/>
              <a:t>Phần này được thực hiện khi mà công việc </a:t>
            </a:r>
            <a:r>
              <a:rPr lang="vi-VN" smtClean="0"/>
              <a:t>đơn </a:t>
            </a:r>
            <a:r>
              <a:rPr lang="vi-VN"/>
              <a:t>giản, có thể giải </a:t>
            </a:r>
            <a:r>
              <a:rPr lang="vi-VN" smtClean="0"/>
              <a:t>trực tiếp </a:t>
            </a:r>
            <a:endParaRPr lang="vi-VN"/>
          </a:p>
          <a:p>
            <a:pPr lvl="2"/>
            <a:r>
              <a:rPr lang="en-US"/>
              <a:t>P</a:t>
            </a:r>
            <a:r>
              <a:rPr lang="vi-VN" smtClean="0"/>
              <a:t>hần </a:t>
            </a:r>
            <a:r>
              <a:rPr lang="vi-VN"/>
              <a:t>đệ quy: Trong trường hợp bài toán chưa thể giải được bằng </a:t>
            </a:r>
            <a:r>
              <a:rPr lang="en-US" smtClean="0"/>
              <a:t>phần cơ sở</a:t>
            </a:r>
            <a:r>
              <a:rPr lang="vi-VN" smtClean="0"/>
              <a:t>, </a:t>
            </a:r>
            <a:r>
              <a:rPr lang="vi-VN"/>
              <a:t>ta xác định </a:t>
            </a:r>
            <a:r>
              <a:rPr lang="vi-VN" smtClean="0"/>
              <a:t>những </a:t>
            </a:r>
            <a:r>
              <a:rPr lang="vi-VN"/>
              <a:t>bài toán con và gọi đệ quy giải những bài toán con đó. Khi đã có lời giải </a:t>
            </a:r>
            <a:r>
              <a:rPr lang="vi-VN" smtClean="0"/>
              <a:t>của </a:t>
            </a:r>
            <a:r>
              <a:rPr lang="vi-VN"/>
              <a:t>những bài toán con </a:t>
            </a:r>
            <a:r>
              <a:rPr lang="vi-VN" smtClean="0"/>
              <a:t>thì </a:t>
            </a:r>
            <a:r>
              <a:rPr lang="vi-VN"/>
              <a:t>phối hợp chúng lại để giải bài toán </a:t>
            </a:r>
            <a:r>
              <a:rPr lang="en-US" smtClean="0"/>
              <a:t>ban đầu</a:t>
            </a:r>
            <a:r>
              <a:rPr lang="vi-VN" smtClean="0"/>
              <a:t> </a:t>
            </a:r>
            <a:endParaRPr lang="vi-VN"/>
          </a:p>
          <a:p>
            <a:pPr lvl="2"/>
            <a:endParaRPr lang="en-US"/>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34582037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Đệ quy và giải thuật đệ quy</a:t>
            </a:r>
            <a:endParaRPr lang="en-US"/>
          </a:p>
        </p:txBody>
      </p:sp>
      <p:sp>
        <p:nvSpPr>
          <p:cNvPr id="3" name="Content Placeholder 2"/>
          <p:cNvSpPr>
            <a:spLocks noGrp="1"/>
          </p:cNvSpPr>
          <p:nvPr>
            <p:ph idx="1"/>
          </p:nvPr>
        </p:nvSpPr>
        <p:spPr/>
        <p:txBody>
          <a:bodyPr/>
          <a:lstStyle/>
          <a:p>
            <a:r>
              <a:rPr lang="en-US" smtClean="0"/>
              <a:t>Một số ví dụ</a:t>
            </a:r>
          </a:p>
          <a:p>
            <a:pPr lvl="1"/>
            <a:r>
              <a:rPr lang="en-US" smtClean="0"/>
              <a:t>Hàm tính giai thừa</a:t>
            </a:r>
          </a:p>
          <a:p>
            <a:pPr lvl="1"/>
            <a:endParaRPr lang="en-US"/>
          </a:p>
          <a:p>
            <a:pPr lvl="1"/>
            <a:endParaRPr lang="en-US" smtClean="0"/>
          </a:p>
          <a:p>
            <a:pPr lvl="1"/>
            <a:r>
              <a:rPr lang="en-US" smtClean="0"/>
              <a:t>Ví dụ: Tính 3!</a:t>
            </a:r>
          </a:p>
          <a:p>
            <a:pPr marL="914400" lvl="2" indent="0">
              <a:buNone/>
            </a:pPr>
            <a:r>
              <a:rPr lang="en-US" smtClean="0"/>
              <a:t>3! = 3 * 2!</a:t>
            </a:r>
          </a:p>
          <a:p>
            <a:pPr marL="914400" lvl="2" indent="0">
              <a:buNone/>
            </a:pPr>
            <a:r>
              <a:rPr lang="en-US" smtClean="0"/>
              <a:t>       2! = 2 * 1!</a:t>
            </a:r>
          </a:p>
          <a:p>
            <a:pPr marL="914400" lvl="2" indent="0">
              <a:buNone/>
            </a:pPr>
            <a:r>
              <a:rPr lang="en-US"/>
              <a:t> </a:t>
            </a:r>
            <a:r>
              <a:rPr lang="en-US" smtClean="0"/>
              <a:t>             1! = 1 * 0!</a:t>
            </a:r>
          </a:p>
          <a:p>
            <a:pPr marL="914400" lvl="2" indent="0">
              <a:buNone/>
            </a:pPr>
            <a:r>
              <a:rPr lang="en-US"/>
              <a:t> </a:t>
            </a:r>
            <a:r>
              <a:rPr lang="en-US" smtClean="0"/>
              <a:t>                     0! = 1	</a:t>
            </a:r>
          </a:p>
          <a:p>
            <a:pPr marL="914400" lvl="2" indent="0">
              <a:buNone/>
            </a:pPr>
            <a:endParaRPr lang="en-US" smtClean="0"/>
          </a:p>
          <a:p>
            <a:pPr marL="457200" lvl="1" indent="0">
              <a:buNone/>
            </a:pPr>
            <a:endParaRPr lang="en-US"/>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
        <p:nvSpPr>
          <p:cNvPr id="6" name="Rectangle 5"/>
          <p:cNvSpPr/>
          <p:nvPr/>
        </p:nvSpPr>
        <p:spPr>
          <a:xfrm>
            <a:off x="1447800" y="2286000"/>
            <a:ext cx="3123405"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a:off x="2133600" y="4038600"/>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727448" y="4490554"/>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368594" y="4942508"/>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1786" y="2394346"/>
            <a:ext cx="6475414" cy="697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01972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Đệ quy và giải thuật đệ quy</a:t>
            </a:r>
            <a:endParaRPr lang="en-US"/>
          </a:p>
        </p:txBody>
      </p:sp>
      <p:sp>
        <p:nvSpPr>
          <p:cNvPr id="3" name="Content Placeholder 2"/>
          <p:cNvSpPr>
            <a:spLocks noGrp="1"/>
          </p:cNvSpPr>
          <p:nvPr>
            <p:ph idx="1"/>
          </p:nvPr>
        </p:nvSpPr>
        <p:spPr/>
        <p:txBody>
          <a:bodyPr/>
          <a:lstStyle/>
          <a:p>
            <a:r>
              <a:rPr lang="en-US" smtClean="0"/>
              <a:t>Một số ví dụ</a:t>
            </a:r>
          </a:p>
          <a:p>
            <a:pPr lvl="1"/>
            <a:r>
              <a:rPr lang="en-US" smtClean="0"/>
              <a:t>Bài toán tháp Hà Nội</a:t>
            </a:r>
          </a:p>
          <a:p>
            <a:pPr lvl="2"/>
            <a:r>
              <a:rPr lang="en-US" smtClean="0"/>
              <a:t>Mô tả</a:t>
            </a:r>
          </a:p>
          <a:p>
            <a:pPr marL="914400" lvl="2" indent="0">
              <a:buNone/>
            </a:pPr>
            <a:r>
              <a:rPr lang="en-US"/>
              <a:t>Chuyển n đĩa xếp theo thứ tự nhỏ trên, lớn dưới từ cọc 1 sang cọc 2, dùng cọc 3 làm trung gian với yêu cầu nhỏ trên, lớn dưới vẫn phải đảm bảo.</a:t>
            </a:r>
          </a:p>
          <a:p>
            <a:pPr marL="914400" lvl="2" indent="0">
              <a:buNone/>
            </a:pPr>
            <a:endParaRPr lang="en-US" smtClean="0"/>
          </a:p>
          <a:p>
            <a:pPr lvl="1"/>
            <a:endParaRPr lang="en-US"/>
          </a:p>
          <a:p>
            <a:pPr lvl="1"/>
            <a:endParaRPr lang="en-US" smtClean="0"/>
          </a:p>
          <a:p>
            <a:pPr marL="457200" lvl="1" indent="0">
              <a:buNone/>
            </a:pPr>
            <a:r>
              <a:rPr lang="en-US"/>
              <a:t>	</a:t>
            </a:r>
            <a:endParaRPr lang="en-US" smtClean="0"/>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192" y="4191000"/>
            <a:ext cx="5315607"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77148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Giải thuật</a:t>
            </a:r>
            <a:endParaRPr lang="en-US"/>
          </a:p>
        </p:txBody>
      </p:sp>
      <p:sp>
        <p:nvSpPr>
          <p:cNvPr id="3" name="Content Placeholder 2"/>
          <p:cNvSpPr>
            <a:spLocks noGrp="1"/>
          </p:cNvSpPr>
          <p:nvPr>
            <p:ph idx="1"/>
          </p:nvPr>
        </p:nvSpPr>
        <p:spPr/>
        <p:txBody>
          <a:bodyPr/>
          <a:lstStyle/>
          <a:p>
            <a:r>
              <a:rPr lang="en-US" smtClean="0"/>
              <a:t>Xác định bài toán</a:t>
            </a:r>
          </a:p>
          <a:p>
            <a:pPr lvl="1"/>
            <a:r>
              <a:rPr lang="en-US" smtClean="0"/>
              <a:t>Bài toán: Một dự án có n người tham gia thảo luận, họ muốn chia thành các nhóm và mỗi nhóm thảo luận riêng về một phần của dự án. Nhóm có bao nhiêu người thì được trình bày bấy nhiêu ý kiến. Nếu lấy ở mỗi nhóm một ý kiến đem ghép lại thì được một bộ ý kiến triển khai dự án. Hãy tìm cách chia để số bộ ý kiến cuối cùng thu được là lớn nhất.</a:t>
            </a:r>
          </a:p>
          <a:p>
            <a:pPr marL="0" indent="0">
              <a:buNone/>
            </a:pPr>
            <a:endParaRPr lang="en-US"/>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7045857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Đệ quy và giải thuật đệ quy</a:t>
            </a:r>
            <a:endParaRPr lang="en-US"/>
          </a:p>
        </p:txBody>
      </p:sp>
      <p:sp>
        <p:nvSpPr>
          <p:cNvPr id="3" name="Content Placeholder 2"/>
          <p:cNvSpPr>
            <a:spLocks noGrp="1"/>
          </p:cNvSpPr>
          <p:nvPr>
            <p:ph idx="1"/>
          </p:nvPr>
        </p:nvSpPr>
        <p:spPr/>
        <p:txBody>
          <a:bodyPr/>
          <a:lstStyle/>
          <a:p>
            <a:r>
              <a:rPr lang="en-US" smtClean="0"/>
              <a:t>Một số ví dụ</a:t>
            </a:r>
          </a:p>
          <a:p>
            <a:pPr lvl="1"/>
            <a:r>
              <a:rPr lang="en-US" smtClean="0"/>
              <a:t>Bài toán tháp Hà Nội</a:t>
            </a:r>
          </a:p>
          <a:p>
            <a:pPr lvl="2"/>
            <a:r>
              <a:rPr lang="en-US" smtClean="0"/>
              <a:t>Phân tích</a:t>
            </a:r>
          </a:p>
          <a:p>
            <a:pPr lvl="3"/>
            <a:r>
              <a:rPr lang="en-US" smtClean="0"/>
              <a:t>Phần cơ sở: </a:t>
            </a:r>
            <a:r>
              <a:rPr lang="vi-VN" smtClean="0"/>
              <a:t>Nếu </a:t>
            </a:r>
            <a:r>
              <a:rPr lang="vi-VN"/>
              <a:t>n = 1 thì ta chuyển đĩa </a:t>
            </a:r>
            <a:r>
              <a:rPr lang="vi-VN" smtClean="0"/>
              <a:t>đó </a:t>
            </a:r>
            <a:r>
              <a:rPr lang="vi-VN"/>
              <a:t>từ cọc 1 sang cọc 2 là xong. </a:t>
            </a:r>
          </a:p>
          <a:p>
            <a:pPr lvl="3"/>
            <a:r>
              <a:rPr lang="en-US" smtClean="0"/>
              <a:t>Phần đệ quy: </a:t>
            </a:r>
            <a:r>
              <a:rPr lang="vi-VN" smtClean="0"/>
              <a:t>Giả </a:t>
            </a:r>
            <a:r>
              <a:rPr lang="vi-VN"/>
              <a:t>sử rằng ta có phương </a:t>
            </a:r>
            <a:r>
              <a:rPr lang="vi-VN" smtClean="0"/>
              <a:t>pháp</a:t>
            </a:r>
            <a:r>
              <a:rPr lang="en-US" smtClean="0"/>
              <a:t> </a:t>
            </a:r>
            <a:r>
              <a:rPr lang="vi-VN" smtClean="0"/>
              <a:t>chuyển </a:t>
            </a:r>
            <a:r>
              <a:rPr lang="vi-VN"/>
              <a:t>được n - 1 đĩa từ cọc 1 sang cọc </a:t>
            </a:r>
            <a:r>
              <a:rPr lang="en-US" smtClean="0"/>
              <a:t>3.</a:t>
            </a:r>
            <a:r>
              <a:rPr lang="vi-VN" smtClean="0"/>
              <a:t> </a:t>
            </a:r>
            <a:r>
              <a:rPr lang="en-US" smtClean="0"/>
              <a:t>Khi đó cọc 1 chỉ còn 1 đĩa lớn nhất, ta sẽ chuyển đĩa này sang cọc 2. Sau đó, ta lại chuyển n - 1 đĩa từ cọc 3 sang cọc 2. </a:t>
            </a:r>
            <a:r>
              <a:rPr lang="vi-VN" smtClean="0"/>
              <a:t> </a:t>
            </a:r>
            <a:endParaRPr lang="vi-VN"/>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41576054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Đệ quy và giải thuật đệ quy</a:t>
            </a:r>
            <a:endParaRPr lang="en-US"/>
          </a:p>
        </p:txBody>
      </p:sp>
      <p:sp>
        <p:nvSpPr>
          <p:cNvPr id="3" name="Content Placeholder 2"/>
          <p:cNvSpPr>
            <a:spLocks noGrp="1"/>
          </p:cNvSpPr>
          <p:nvPr>
            <p:ph idx="1"/>
          </p:nvPr>
        </p:nvSpPr>
        <p:spPr/>
        <p:txBody>
          <a:bodyPr/>
          <a:lstStyle/>
          <a:p>
            <a:r>
              <a:rPr lang="en-US" smtClean="0"/>
              <a:t>Một số ví dụ</a:t>
            </a:r>
          </a:p>
          <a:p>
            <a:pPr lvl="1"/>
            <a:r>
              <a:rPr lang="en-US" smtClean="0"/>
              <a:t>Bài toán tháp Hà Nội</a:t>
            </a:r>
          </a:p>
          <a:p>
            <a:pPr lvl="2"/>
            <a:r>
              <a:rPr lang="en-US" smtClean="0"/>
              <a:t>Giải thuật</a:t>
            </a:r>
          </a:p>
          <a:p>
            <a:pPr lvl="2"/>
            <a:endParaRPr lang="en-US" smtClean="0"/>
          </a:p>
          <a:p>
            <a:pPr marL="914400" lvl="2" indent="0">
              <a:buNone/>
            </a:pPr>
            <a:endParaRPr lang="en-US" smtClean="0"/>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51</a:t>
            </a:fld>
            <a:endParaRPr lang="en-US"/>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2298" y="2946400"/>
            <a:ext cx="6769702" cy="132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447800" y="2819400"/>
            <a:ext cx="5638800" cy="16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57897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Đệ quy và giải thuật đệ quy</a:t>
            </a:r>
            <a:endParaRPr lang="en-US"/>
          </a:p>
        </p:txBody>
      </p:sp>
      <p:sp>
        <p:nvSpPr>
          <p:cNvPr id="3" name="Content Placeholder 2"/>
          <p:cNvSpPr>
            <a:spLocks noGrp="1"/>
          </p:cNvSpPr>
          <p:nvPr>
            <p:ph idx="1"/>
          </p:nvPr>
        </p:nvSpPr>
        <p:spPr/>
        <p:txBody>
          <a:bodyPr/>
          <a:lstStyle/>
          <a:p>
            <a:r>
              <a:rPr lang="en-US" smtClean="0"/>
              <a:t>Phân tích giải thuật đệ quy</a:t>
            </a:r>
          </a:p>
          <a:p>
            <a:pPr lvl="1"/>
            <a:r>
              <a:rPr lang="en-US" smtClean="0">
                <a:latin typeface="+mj-lt"/>
              </a:rPr>
              <a:t>Với một </a:t>
            </a:r>
            <a:r>
              <a:rPr lang="en-US">
                <a:latin typeface="+mj-lt"/>
              </a:rPr>
              <a:t>giải thuật đệ </a:t>
            </a:r>
            <a:r>
              <a:rPr lang="en-US" smtClean="0">
                <a:latin typeface="+mj-lt"/>
              </a:rPr>
              <a:t>quy, </a:t>
            </a:r>
            <a:r>
              <a:rPr lang="en-US">
                <a:latin typeface="+mj-lt"/>
              </a:rPr>
              <a:t>thời gian chạy đối với bộ dữ liệu nhập kích thước </a:t>
            </a:r>
            <a:r>
              <a:rPr lang="en-US" smtClean="0">
                <a:latin typeface="+mj-lt"/>
              </a:rPr>
              <a:t>n </a:t>
            </a:r>
            <a:r>
              <a:rPr lang="en-US">
                <a:latin typeface="+mj-lt"/>
              </a:rPr>
              <a:t>tùy thuộc vào thời gian chạy của những bộ dữ liệu nhập nhỏ </a:t>
            </a:r>
            <a:r>
              <a:rPr lang="en-US" smtClean="0">
                <a:latin typeface="+mj-lt"/>
              </a:rPr>
              <a:t>hơn</a:t>
            </a:r>
            <a:endParaRPr lang="en-US">
              <a:latin typeface="+mj-lt"/>
            </a:endParaRPr>
          </a:p>
          <a:p>
            <a:pPr lvl="1"/>
            <a:r>
              <a:rPr lang="en-US">
                <a:latin typeface="+mj-lt"/>
              </a:rPr>
              <a:t>Tính chất này được mô tả bằng một công thức toán học được gọi là </a:t>
            </a:r>
            <a:r>
              <a:rPr lang="en-US">
                <a:solidFill>
                  <a:srgbClr val="FF0000"/>
                </a:solidFill>
                <a:latin typeface="+mj-lt"/>
              </a:rPr>
              <a:t>hệ thức truy hồi</a:t>
            </a:r>
            <a:r>
              <a:rPr lang="en-US">
                <a:latin typeface="+mj-lt"/>
              </a:rPr>
              <a:t> (</a:t>
            </a:r>
            <a:r>
              <a:rPr lang="en-US" i="1">
                <a:latin typeface="+mj-lt"/>
              </a:rPr>
              <a:t>recurrence relation</a:t>
            </a:r>
            <a:r>
              <a:rPr lang="en-US" smtClean="0">
                <a:latin typeface="+mj-lt"/>
              </a:rPr>
              <a:t>)</a:t>
            </a:r>
            <a:endParaRPr lang="en-US">
              <a:latin typeface="+mj-lt"/>
            </a:endParaRPr>
          </a:p>
          <a:p>
            <a:pPr lvl="1"/>
            <a:r>
              <a:rPr lang="en-US">
                <a:latin typeface="+mj-lt"/>
              </a:rPr>
              <a:t>Để dẫn xuất ra độ phức tạp của một giải thuật đệ quy, </a:t>
            </a:r>
            <a:r>
              <a:rPr lang="en-US" smtClean="0">
                <a:latin typeface="+mj-lt"/>
              </a:rPr>
              <a:t>ta </a:t>
            </a:r>
            <a:r>
              <a:rPr lang="en-US">
                <a:latin typeface="+mj-lt"/>
              </a:rPr>
              <a:t>phải giải hệ thức truy hồi </a:t>
            </a:r>
            <a:r>
              <a:rPr lang="en-US" smtClean="0">
                <a:latin typeface="+mj-lt"/>
              </a:rPr>
              <a:t>này</a:t>
            </a:r>
            <a:endParaRPr lang="en-US">
              <a:latin typeface="+mj-lt"/>
            </a:endParaRPr>
          </a:p>
          <a:p>
            <a:pPr lvl="2"/>
            <a:endParaRPr lang="en-US" sz="2800"/>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181771488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Đệ quy và giải thuật đệ quy</a:t>
            </a:r>
            <a:endParaRPr lang="en-US"/>
          </a:p>
        </p:txBody>
      </p:sp>
      <p:sp>
        <p:nvSpPr>
          <p:cNvPr id="3" name="Content Placeholder 2"/>
          <p:cNvSpPr>
            <a:spLocks noGrp="1"/>
          </p:cNvSpPr>
          <p:nvPr>
            <p:ph idx="1"/>
          </p:nvPr>
        </p:nvSpPr>
        <p:spPr/>
        <p:txBody>
          <a:bodyPr/>
          <a:lstStyle/>
          <a:p>
            <a:r>
              <a:rPr lang="en-US" smtClean="0"/>
              <a:t>Phân tích giải thuật đệ quy</a:t>
            </a:r>
          </a:p>
          <a:p>
            <a:pPr lvl="1"/>
            <a:r>
              <a:rPr lang="en-US">
                <a:latin typeface="+mj-lt"/>
              </a:rPr>
              <a:t>Ví dụ </a:t>
            </a:r>
            <a:r>
              <a:rPr lang="en-US" smtClean="0">
                <a:latin typeface="+mj-lt"/>
              </a:rPr>
              <a:t>1</a:t>
            </a:r>
          </a:p>
          <a:p>
            <a:pPr lvl="2"/>
            <a:r>
              <a:rPr lang="en-US" smtClean="0">
                <a:latin typeface="+mj-lt"/>
              </a:rPr>
              <a:t>Bài toán: Một </a:t>
            </a:r>
            <a:r>
              <a:rPr lang="en-US">
                <a:latin typeface="+mj-lt"/>
              </a:rPr>
              <a:t>chương trình đệ quy mà lặp qua bộ dữ liệu nhập để loại đi một phần tử. Hệ thức truy hồi của nó như sau:</a:t>
            </a:r>
          </a:p>
          <a:p>
            <a:pPr marL="457200" lvl="1" indent="0">
              <a:buNone/>
            </a:pPr>
            <a:r>
              <a:rPr lang="en-US">
                <a:latin typeface="+mj-lt"/>
              </a:rPr>
              <a:t>             </a:t>
            </a:r>
            <a:r>
              <a:rPr lang="en-US" sz="2400" smtClean="0">
                <a:latin typeface="+mj-lt"/>
              </a:rPr>
              <a:t>C</a:t>
            </a:r>
            <a:r>
              <a:rPr lang="en-US" sz="2400" baseline="-25000" smtClean="0">
                <a:latin typeface="+mj-lt"/>
              </a:rPr>
              <a:t>N </a:t>
            </a:r>
            <a:r>
              <a:rPr lang="en-US" sz="2400">
                <a:latin typeface="+mj-lt"/>
              </a:rPr>
              <a:t>= C</a:t>
            </a:r>
            <a:r>
              <a:rPr lang="en-US" sz="2400" baseline="-25000">
                <a:latin typeface="+mj-lt"/>
              </a:rPr>
              <a:t>N-1</a:t>
            </a:r>
            <a:r>
              <a:rPr lang="en-US" sz="2400">
                <a:latin typeface="+mj-lt"/>
              </a:rPr>
              <a:t> + N </a:t>
            </a:r>
            <a:r>
              <a:rPr lang="en-US" sz="2400" smtClean="0">
                <a:latin typeface="+mj-lt"/>
              </a:rPr>
              <a:t>với N </a:t>
            </a:r>
            <a:r>
              <a:rPr lang="en-US" sz="2400">
                <a:latin typeface="+mj-lt"/>
                <a:sym typeface="Symbol" pitchFamily="18" charset="2"/>
              </a:rPr>
              <a:t></a:t>
            </a:r>
            <a:r>
              <a:rPr lang="en-US" sz="2400">
                <a:latin typeface="+mj-lt"/>
              </a:rPr>
              <a:t> 2</a:t>
            </a:r>
          </a:p>
          <a:p>
            <a:pPr marL="457200" lvl="1" indent="0">
              <a:buNone/>
            </a:pPr>
            <a:r>
              <a:rPr lang="en-US" sz="2400">
                <a:latin typeface="+mj-lt"/>
              </a:rPr>
              <a:t>             </a:t>
            </a:r>
            <a:r>
              <a:rPr lang="en-US" sz="2400" smtClean="0">
                <a:latin typeface="+mj-lt"/>
              </a:rPr>
              <a:t>  C</a:t>
            </a:r>
            <a:r>
              <a:rPr lang="en-US" sz="2400" baseline="-25000" smtClean="0">
                <a:latin typeface="+mj-lt"/>
              </a:rPr>
              <a:t>1</a:t>
            </a:r>
            <a:r>
              <a:rPr lang="en-US" sz="2400" smtClean="0">
                <a:latin typeface="+mj-lt"/>
              </a:rPr>
              <a:t> </a:t>
            </a:r>
            <a:r>
              <a:rPr lang="en-US" sz="2400">
                <a:latin typeface="+mj-lt"/>
              </a:rPr>
              <a:t>= 1</a:t>
            </a:r>
          </a:p>
          <a:p>
            <a:pPr lvl="1"/>
            <a:endParaRPr lang="en-US" smtClean="0"/>
          </a:p>
          <a:p>
            <a:pPr lvl="1"/>
            <a:endParaRPr lang="en-US" sz="3200"/>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135304328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Đệ quy và giải thuật đệ quy</a:t>
            </a:r>
            <a:endParaRPr lang="en-US"/>
          </a:p>
        </p:txBody>
      </p:sp>
      <p:sp>
        <p:nvSpPr>
          <p:cNvPr id="3" name="Content Placeholder 2"/>
          <p:cNvSpPr>
            <a:spLocks noGrp="1"/>
          </p:cNvSpPr>
          <p:nvPr>
            <p:ph idx="1"/>
          </p:nvPr>
        </p:nvSpPr>
        <p:spPr/>
        <p:txBody>
          <a:bodyPr/>
          <a:lstStyle/>
          <a:p>
            <a:r>
              <a:rPr lang="en-US" smtClean="0"/>
              <a:t>Phân tích giải thuật đệ quy</a:t>
            </a:r>
          </a:p>
          <a:p>
            <a:pPr lvl="1"/>
            <a:r>
              <a:rPr lang="en-US">
                <a:latin typeface="+mj-lt"/>
              </a:rPr>
              <a:t>Ví dụ </a:t>
            </a:r>
            <a:r>
              <a:rPr lang="en-US" smtClean="0">
                <a:latin typeface="+mj-lt"/>
              </a:rPr>
              <a:t>1</a:t>
            </a:r>
            <a:endParaRPr lang="en-US">
              <a:latin typeface="+mj-lt"/>
            </a:endParaRPr>
          </a:p>
          <a:p>
            <a:pPr lvl="2"/>
            <a:r>
              <a:rPr lang="en-US" smtClean="0">
                <a:latin typeface="+mj-lt"/>
              </a:rPr>
              <a:t>Phân tích độ phức tạp</a:t>
            </a:r>
          </a:p>
          <a:p>
            <a:pPr lvl="2"/>
            <a:endParaRPr lang="en-US" smtClean="0">
              <a:latin typeface="+mj-lt"/>
            </a:endParaRPr>
          </a:p>
          <a:p>
            <a:pPr lvl="1"/>
            <a:endParaRPr lang="en-US" smtClean="0"/>
          </a:p>
          <a:p>
            <a:pPr lvl="2"/>
            <a:endParaRPr lang="en-US" smtClean="0"/>
          </a:p>
          <a:p>
            <a:pPr lvl="2"/>
            <a:endParaRPr lang="en-US"/>
          </a:p>
          <a:p>
            <a:pPr lvl="2"/>
            <a:endParaRPr lang="en-US" smtClean="0"/>
          </a:p>
          <a:p>
            <a:pPr lvl="2"/>
            <a:endParaRPr lang="en-US"/>
          </a:p>
          <a:p>
            <a:pPr lvl="2"/>
            <a:endParaRPr lang="en-US" smtClean="0"/>
          </a:p>
          <a:p>
            <a:pPr marL="914400" lvl="2" indent="0">
              <a:buNone/>
            </a:pPr>
            <a:r>
              <a:rPr lang="en-US" smtClean="0"/>
              <a:t>	Vậy C</a:t>
            </a:r>
            <a:r>
              <a:rPr lang="en-US" baseline="-25000" smtClean="0"/>
              <a:t>N</a:t>
            </a:r>
            <a:r>
              <a:rPr lang="en-US" smtClean="0"/>
              <a:t> = O(N</a:t>
            </a:r>
            <a:r>
              <a:rPr lang="en-US" baseline="30000" smtClean="0"/>
              <a:t>2</a:t>
            </a:r>
            <a:r>
              <a:rPr lang="en-US" smtClean="0"/>
              <a:t>)</a:t>
            </a:r>
            <a:endParaRPr lang="en-US"/>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54</a:t>
            </a:fld>
            <a:endParaRPr lang="en-US"/>
          </a:p>
        </p:txBody>
      </p:sp>
      <p:sp>
        <p:nvSpPr>
          <p:cNvPr id="8" name="Text Box 20"/>
          <p:cNvSpPr txBox="1">
            <a:spLocks noChangeArrowheads="1"/>
          </p:cNvSpPr>
          <p:nvPr/>
        </p:nvSpPr>
        <p:spPr bwMode="auto">
          <a:xfrm>
            <a:off x="2514600" y="2590800"/>
            <a:ext cx="4953000" cy="314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a:latin typeface="Times New Roman" pitchFamily="18" charset="0"/>
              </a:rPr>
              <a:t>C</a:t>
            </a:r>
            <a:r>
              <a:rPr lang="en-US" sz="2000" b="1" baseline="-25000">
                <a:latin typeface="Times New Roman" pitchFamily="18" charset="0"/>
              </a:rPr>
              <a:t>N</a:t>
            </a:r>
            <a:r>
              <a:rPr lang="en-US" sz="2000" b="1">
                <a:latin typeface="Times New Roman" pitchFamily="18" charset="0"/>
              </a:rPr>
              <a:t> = C</a:t>
            </a:r>
            <a:r>
              <a:rPr lang="en-US" sz="2000" b="1" baseline="-25000">
                <a:latin typeface="Times New Roman" pitchFamily="18" charset="0"/>
              </a:rPr>
              <a:t>N-1</a:t>
            </a:r>
            <a:r>
              <a:rPr lang="en-US" sz="2000" b="1">
                <a:latin typeface="Times New Roman" pitchFamily="18" charset="0"/>
              </a:rPr>
              <a:t> + N</a:t>
            </a:r>
          </a:p>
          <a:p>
            <a:pPr eaLnBrk="1" hangingPunct="1"/>
            <a:r>
              <a:rPr lang="en-US" sz="2000" b="1">
                <a:latin typeface="Times New Roman" pitchFamily="18" charset="0"/>
              </a:rPr>
              <a:t>      = C</a:t>
            </a:r>
            <a:r>
              <a:rPr lang="en-US" sz="2000" b="1" baseline="-25000">
                <a:latin typeface="Times New Roman" pitchFamily="18" charset="0"/>
              </a:rPr>
              <a:t>N-2</a:t>
            </a:r>
            <a:r>
              <a:rPr lang="en-US" sz="2000" b="1">
                <a:latin typeface="Times New Roman" pitchFamily="18" charset="0"/>
              </a:rPr>
              <a:t> + (N – 1) + N</a:t>
            </a:r>
          </a:p>
          <a:p>
            <a:pPr eaLnBrk="1" hangingPunct="1"/>
            <a:r>
              <a:rPr lang="en-US" sz="2000" b="1">
                <a:latin typeface="Times New Roman" pitchFamily="18" charset="0"/>
              </a:rPr>
              <a:t>      = C</a:t>
            </a:r>
            <a:r>
              <a:rPr lang="en-US" sz="2000" b="1" baseline="-25000">
                <a:latin typeface="Times New Roman" pitchFamily="18" charset="0"/>
              </a:rPr>
              <a:t>N-3</a:t>
            </a:r>
            <a:r>
              <a:rPr lang="en-US" sz="2000" b="1">
                <a:latin typeface="Times New Roman" pitchFamily="18" charset="0"/>
              </a:rPr>
              <a:t> + (N – 2) + (N – 1) + N</a:t>
            </a:r>
          </a:p>
          <a:p>
            <a:pPr eaLnBrk="1" hangingPunct="1"/>
            <a:r>
              <a:rPr lang="en-US" sz="2000" b="1">
                <a:latin typeface="Times New Roman" pitchFamily="18" charset="0"/>
              </a:rPr>
              <a:t>.</a:t>
            </a:r>
          </a:p>
          <a:p>
            <a:pPr eaLnBrk="1" hangingPunct="1"/>
            <a:r>
              <a:rPr lang="en-US" sz="2000" b="1">
                <a:latin typeface="Times New Roman" pitchFamily="18" charset="0"/>
              </a:rPr>
              <a:t>.</a:t>
            </a:r>
          </a:p>
          <a:p>
            <a:pPr eaLnBrk="1" hangingPunct="1"/>
            <a:r>
              <a:rPr lang="en-US" sz="2000" b="1">
                <a:latin typeface="Times New Roman" pitchFamily="18" charset="0"/>
              </a:rPr>
              <a:t>.</a:t>
            </a:r>
          </a:p>
          <a:p>
            <a:pPr eaLnBrk="1" hangingPunct="1"/>
            <a:r>
              <a:rPr lang="en-US" sz="2000" b="1">
                <a:latin typeface="Times New Roman" pitchFamily="18" charset="0"/>
              </a:rPr>
              <a:t>     = C</a:t>
            </a:r>
            <a:r>
              <a:rPr lang="en-US" sz="2000" b="1" baseline="-25000">
                <a:latin typeface="Times New Roman" pitchFamily="18" charset="0"/>
              </a:rPr>
              <a:t>1</a:t>
            </a:r>
            <a:r>
              <a:rPr lang="en-US" sz="2000" b="1">
                <a:latin typeface="Times New Roman" pitchFamily="18" charset="0"/>
              </a:rPr>
              <a:t> + 2 + … + (N – 2) + (N – 1) + N</a:t>
            </a:r>
          </a:p>
          <a:p>
            <a:pPr eaLnBrk="1" hangingPunct="1"/>
            <a:r>
              <a:rPr lang="en-US" sz="2000" b="1">
                <a:latin typeface="Times New Roman" pitchFamily="18" charset="0"/>
              </a:rPr>
              <a:t>     = 1 + 2 + … + (N – 1) + N</a:t>
            </a:r>
          </a:p>
          <a:p>
            <a:pPr eaLnBrk="1" hangingPunct="1"/>
            <a:r>
              <a:rPr lang="en-US" sz="2000" b="1">
                <a:latin typeface="Times New Roman" pitchFamily="18" charset="0"/>
              </a:rPr>
              <a:t>     =</a:t>
            </a:r>
            <a:r>
              <a:rPr lang="en-US" sz="2000">
                <a:latin typeface="Times New Roman" pitchFamily="18" charset="0"/>
              </a:rPr>
              <a:t> </a:t>
            </a:r>
            <a:r>
              <a:rPr lang="en-US" sz="2000" b="1" smtClean="0">
                <a:latin typeface="Times New Roman" pitchFamily="18" charset="0"/>
              </a:rPr>
              <a:t>N(N+1</a:t>
            </a:r>
            <a:r>
              <a:rPr lang="en-US" sz="2000" b="1">
                <a:latin typeface="Times New Roman" pitchFamily="18" charset="0"/>
              </a:rPr>
              <a:t>)/2</a:t>
            </a:r>
          </a:p>
          <a:p>
            <a:pPr eaLnBrk="1" hangingPunct="1"/>
            <a:r>
              <a:rPr lang="en-US" sz="2000" b="1">
                <a:latin typeface="Times New Roman" pitchFamily="18" charset="0"/>
              </a:rPr>
              <a:t>     </a:t>
            </a:r>
            <a:endParaRPr lang="en-US"/>
          </a:p>
        </p:txBody>
      </p:sp>
    </p:spTree>
    <p:extLst>
      <p:ext uri="{BB962C8B-B14F-4D97-AF65-F5344CB8AC3E}">
        <p14:creationId xmlns:p14="http://schemas.microsoft.com/office/powerpoint/2010/main" val="411912797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Đệ quy và giải thuật đệ quy</a:t>
            </a:r>
            <a:endParaRPr lang="en-US"/>
          </a:p>
        </p:txBody>
      </p:sp>
      <p:sp>
        <p:nvSpPr>
          <p:cNvPr id="3" name="Content Placeholder 2"/>
          <p:cNvSpPr>
            <a:spLocks noGrp="1"/>
          </p:cNvSpPr>
          <p:nvPr>
            <p:ph idx="1"/>
          </p:nvPr>
        </p:nvSpPr>
        <p:spPr/>
        <p:txBody>
          <a:bodyPr/>
          <a:lstStyle/>
          <a:p>
            <a:r>
              <a:rPr lang="en-US" smtClean="0"/>
              <a:t>Phân tích giải thuật đệ quy</a:t>
            </a:r>
          </a:p>
          <a:p>
            <a:pPr lvl="1"/>
            <a:r>
              <a:rPr lang="en-US">
                <a:latin typeface="+mj-lt"/>
              </a:rPr>
              <a:t>Ví dụ </a:t>
            </a:r>
            <a:r>
              <a:rPr lang="en-US" smtClean="0">
                <a:latin typeface="+mj-lt"/>
              </a:rPr>
              <a:t>2</a:t>
            </a:r>
          </a:p>
          <a:p>
            <a:pPr lvl="2">
              <a:buFont typeface="Arial" pitchFamily="34" charset="0"/>
              <a:buChar char="•"/>
            </a:pPr>
            <a:r>
              <a:rPr lang="en-US">
                <a:latin typeface="+mj-lt"/>
              </a:rPr>
              <a:t>Bài toán: Một chương trình đệ quy </a:t>
            </a:r>
            <a:r>
              <a:rPr lang="en-US" smtClean="0">
                <a:latin typeface="+mj-lt"/>
              </a:rPr>
              <a:t>giảm một nửa bộ </a:t>
            </a:r>
            <a:r>
              <a:rPr lang="en-US">
                <a:latin typeface="+mj-lt"/>
              </a:rPr>
              <a:t>dữ liệu nhập trong một bước làm việc. Hệ thức truy hồi là:                                   </a:t>
            </a:r>
            <a:endParaRPr lang="en-US" smtClean="0">
              <a:latin typeface="+mj-lt"/>
            </a:endParaRPr>
          </a:p>
          <a:p>
            <a:pPr marL="914400" lvl="2" indent="0">
              <a:buNone/>
            </a:pPr>
            <a:r>
              <a:rPr lang="en-US" smtClean="0">
                <a:latin typeface="+mj-lt"/>
              </a:rPr>
              <a:t>	C</a:t>
            </a:r>
            <a:r>
              <a:rPr lang="en-US" baseline="-25000" smtClean="0">
                <a:latin typeface="+mj-lt"/>
              </a:rPr>
              <a:t>N</a:t>
            </a:r>
            <a:r>
              <a:rPr lang="en-US" smtClean="0">
                <a:latin typeface="+mj-lt"/>
              </a:rPr>
              <a:t> </a:t>
            </a:r>
            <a:r>
              <a:rPr lang="en-US">
                <a:latin typeface="+mj-lt"/>
              </a:rPr>
              <a:t>= C</a:t>
            </a:r>
            <a:r>
              <a:rPr lang="en-US" baseline="-25000">
                <a:latin typeface="+mj-lt"/>
              </a:rPr>
              <a:t>N/2</a:t>
            </a:r>
            <a:r>
              <a:rPr lang="en-US">
                <a:latin typeface="+mj-lt"/>
              </a:rPr>
              <a:t> + 1 </a:t>
            </a:r>
            <a:r>
              <a:rPr lang="en-US" smtClean="0">
                <a:latin typeface="+mj-lt"/>
              </a:rPr>
              <a:t>với N </a:t>
            </a:r>
            <a:r>
              <a:rPr lang="en-US">
                <a:latin typeface="+mj-lt"/>
                <a:sym typeface="Symbol" pitchFamily="18" charset="2"/>
              </a:rPr>
              <a:t></a:t>
            </a:r>
            <a:r>
              <a:rPr lang="en-US">
                <a:latin typeface="+mj-lt"/>
              </a:rPr>
              <a:t> 2</a:t>
            </a:r>
          </a:p>
          <a:p>
            <a:pPr marL="914400" lvl="2" indent="0">
              <a:buNone/>
            </a:pPr>
            <a:r>
              <a:rPr lang="en-US">
                <a:latin typeface="+mj-lt"/>
              </a:rPr>
              <a:t>	</a:t>
            </a:r>
            <a:r>
              <a:rPr lang="en-US" smtClean="0">
                <a:latin typeface="+mj-lt"/>
              </a:rPr>
              <a:t>C</a:t>
            </a:r>
            <a:r>
              <a:rPr lang="en-US" baseline="-25000" smtClean="0">
                <a:latin typeface="+mj-lt"/>
              </a:rPr>
              <a:t>1</a:t>
            </a:r>
            <a:r>
              <a:rPr lang="en-US" smtClean="0">
                <a:latin typeface="+mj-lt"/>
              </a:rPr>
              <a:t> </a:t>
            </a:r>
            <a:r>
              <a:rPr lang="en-US">
                <a:latin typeface="+mj-lt"/>
              </a:rPr>
              <a:t>= 0</a:t>
            </a:r>
          </a:p>
          <a:p>
            <a:pPr lvl="1"/>
            <a:endParaRPr lang="en-US" smtClean="0"/>
          </a:p>
          <a:p>
            <a:pPr lvl="1"/>
            <a:endParaRPr lang="en-US" sz="3200"/>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206334901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Đệ quy và giải thuật đệ quy</a:t>
            </a:r>
            <a:endParaRPr lang="en-US"/>
          </a:p>
        </p:txBody>
      </p:sp>
      <p:sp>
        <p:nvSpPr>
          <p:cNvPr id="3" name="Content Placeholder 2"/>
          <p:cNvSpPr>
            <a:spLocks noGrp="1"/>
          </p:cNvSpPr>
          <p:nvPr>
            <p:ph idx="1"/>
          </p:nvPr>
        </p:nvSpPr>
        <p:spPr/>
        <p:txBody>
          <a:bodyPr/>
          <a:lstStyle/>
          <a:p>
            <a:r>
              <a:rPr lang="en-US" smtClean="0"/>
              <a:t>Phân tích giải thuật đệ quy</a:t>
            </a:r>
          </a:p>
          <a:p>
            <a:pPr lvl="1"/>
            <a:r>
              <a:rPr lang="en-US">
                <a:latin typeface="+mj-lt"/>
              </a:rPr>
              <a:t>Ví dụ </a:t>
            </a:r>
            <a:r>
              <a:rPr lang="en-US" smtClean="0">
                <a:latin typeface="+mj-lt"/>
              </a:rPr>
              <a:t>2</a:t>
            </a:r>
            <a:endParaRPr lang="en-US">
              <a:latin typeface="+mj-lt"/>
            </a:endParaRPr>
          </a:p>
          <a:p>
            <a:pPr lvl="2"/>
            <a:r>
              <a:rPr lang="en-US" smtClean="0">
                <a:latin typeface="+mj-lt"/>
              </a:rPr>
              <a:t>Phân tích độ phức tạp</a:t>
            </a:r>
          </a:p>
          <a:p>
            <a:pPr lvl="2"/>
            <a:endParaRPr lang="en-US" smtClean="0">
              <a:latin typeface="+mj-lt"/>
            </a:endParaRPr>
          </a:p>
          <a:p>
            <a:pPr lvl="2"/>
            <a:endParaRPr lang="en-US">
              <a:latin typeface="+mj-lt"/>
            </a:endParaRPr>
          </a:p>
          <a:p>
            <a:pPr lvl="2"/>
            <a:endParaRPr lang="en-US" smtClean="0">
              <a:latin typeface="+mj-lt"/>
            </a:endParaRPr>
          </a:p>
          <a:p>
            <a:pPr lvl="2"/>
            <a:endParaRPr lang="en-US">
              <a:latin typeface="+mj-lt"/>
            </a:endParaRPr>
          </a:p>
          <a:p>
            <a:pPr lvl="2"/>
            <a:endParaRPr lang="en-US" smtClean="0">
              <a:latin typeface="+mj-lt"/>
            </a:endParaRPr>
          </a:p>
          <a:p>
            <a:pPr lvl="2"/>
            <a:endParaRPr lang="en-US">
              <a:latin typeface="+mj-lt"/>
            </a:endParaRPr>
          </a:p>
          <a:p>
            <a:pPr lvl="2"/>
            <a:endParaRPr lang="en-US" smtClean="0">
              <a:latin typeface="+mj-lt"/>
            </a:endParaRPr>
          </a:p>
          <a:p>
            <a:pPr marL="914400" lvl="2" indent="0">
              <a:buNone/>
            </a:pPr>
            <a:r>
              <a:rPr lang="en-US" smtClean="0">
                <a:latin typeface="+mj-lt"/>
              </a:rPr>
              <a:t>	Vậy C</a:t>
            </a:r>
            <a:r>
              <a:rPr lang="en-US" baseline="-25000" smtClean="0">
                <a:latin typeface="+mj-lt"/>
              </a:rPr>
              <a:t>N</a:t>
            </a:r>
            <a:r>
              <a:rPr lang="en-US" smtClean="0">
                <a:latin typeface="+mj-lt"/>
              </a:rPr>
              <a:t> = O(lgN)</a:t>
            </a:r>
          </a:p>
          <a:p>
            <a:pPr lvl="1"/>
            <a:endParaRPr lang="en-US" smtClean="0"/>
          </a:p>
          <a:p>
            <a:pPr lvl="1"/>
            <a:endParaRPr lang="en-US" sz="3200"/>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590800"/>
            <a:ext cx="2786063" cy="310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87680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Đệ quy và giải thuật đệ quy</a:t>
            </a:r>
            <a:endParaRPr lang="en-US"/>
          </a:p>
        </p:txBody>
      </p:sp>
      <p:sp>
        <p:nvSpPr>
          <p:cNvPr id="3" name="Content Placeholder 2"/>
          <p:cNvSpPr>
            <a:spLocks noGrp="1"/>
          </p:cNvSpPr>
          <p:nvPr>
            <p:ph idx="1"/>
          </p:nvPr>
        </p:nvSpPr>
        <p:spPr/>
        <p:txBody>
          <a:bodyPr/>
          <a:lstStyle/>
          <a:p>
            <a:r>
              <a:rPr lang="en-US" smtClean="0"/>
              <a:t>Phân tích giải thuật đệ quy</a:t>
            </a:r>
          </a:p>
          <a:p>
            <a:pPr lvl="1"/>
            <a:r>
              <a:rPr lang="en-US">
                <a:latin typeface="+mj-lt"/>
              </a:rPr>
              <a:t>Ví dụ </a:t>
            </a:r>
            <a:r>
              <a:rPr lang="en-US" smtClean="0">
                <a:latin typeface="+mj-lt"/>
              </a:rPr>
              <a:t>3</a:t>
            </a:r>
          </a:p>
          <a:p>
            <a:pPr lvl="2"/>
            <a:r>
              <a:rPr lang="en-US">
                <a:latin typeface="+mj-lt"/>
              </a:rPr>
              <a:t>Bài toán: Một chương trình đệ quy mà </a:t>
            </a:r>
            <a:r>
              <a:rPr lang="en-US" smtClean="0">
                <a:latin typeface="+mj-lt"/>
              </a:rPr>
              <a:t>chia </a:t>
            </a:r>
            <a:r>
              <a:rPr lang="en-US">
                <a:latin typeface="+mj-lt"/>
              </a:rPr>
              <a:t>đôi bộ dữ liệu nhập trong một bước làm việc nhưng </a:t>
            </a:r>
            <a:r>
              <a:rPr lang="en-US" smtClean="0">
                <a:latin typeface="+mj-lt"/>
              </a:rPr>
              <a:t>phải </a:t>
            </a:r>
            <a:r>
              <a:rPr lang="en-US">
                <a:latin typeface="+mj-lt"/>
              </a:rPr>
              <a:t>xem xét từng phần tử trong dữ liệu nhập. Hệ thức truy hồi là</a:t>
            </a:r>
          </a:p>
          <a:p>
            <a:pPr marL="914400" lvl="2" indent="0">
              <a:buNone/>
            </a:pPr>
            <a:r>
              <a:rPr lang="en-US">
                <a:latin typeface="+mj-lt"/>
              </a:rPr>
              <a:t>            </a:t>
            </a:r>
            <a:r>
              <a:rPr lang="en-US" smtClean="0">
                <a:latin typeface="+mj-lt"/>
              </a:rPr>
              <a:t>C</a:t>
            </a:r>
            <a:r>
              <a:rPr lang="en-US" baseline="-25000" smtClean="0">
                <a:latin typeface="+mj-lt"/>
              </a:rPr>
              <a:t>N</a:t>
            </a:r>
            <a:r>
              <a:rPr lang="en-US" smtClean="0">
                <a:latin typeface="+mj-lt"/>
              </a:rPr>
              <a:t> </a:t>
            </a:r>
            <a:r>
              <a:rPr lang="en-US">
                <a:latin typeface="+mj-lt"/>
              </a:rPr>
              <a:t>= 2C</a:t>
            </a:r>
            <a:r>
              <a:rPr lang="en-US" baseline="-25000">
                <a:latin typeface="+mj-lt"/>
              </a:rPr>
              <a:t>N/2</a:t>
            </a:r>
            <a:r>
              <a:rPr lang="en-US">
                <a:latin typeface="+mj-lt"/>
              </a:rPr>
              <a:t> + N </a:t>
            </a:r>
            <a:r>
              <a:rPr lang="en-US" smtClean="0">
                <a:latin typeface="+mj-lt"/>
              </a:rPr>
              <a:t>với N </a:t>
            </a:r>
            <a:r>
              <a:rPr lang="en-US">
                <a:latin typeface="+mj-lt"/>
                <a:sym typeface="Symbol" pitchFamily="18" charset="2"/>
              </a:rPr>
              <a:t></a:t>
            </a:r>
            <a:r>
              <a:rPr lang="en-US">
                <a:latin typeface="+mj-lt"/>
              </a:rPr>
              <a:t> 2</a:t>
            </a:r>
          </a:p>
          <a:p>
            <a:pPr marL="914400" lvl="2" indent="0">
              <a:buNone/>
            </a:pPr>
            <a:r>
              <a:rPr lang="en-US">
                <a:latin typeface="+mj-lt"/>
              </a:rPr>
              <a:t>            </a:t>
            </a:r>
            <a:r>
              <a:rPr lang="en-US" smtClean="0">
                <a:latin typeface="+mj-lt"/>
              </a:rPr>
              <a:t>C</a:t>
            </a:r>
            <a:r>
              <a:rPr lang="en-US" baseline="-25000" smtClean="0">
                <a:latin typeface="+mj-lt"/>
              </a:rPr>
              <a:t>1</a:t>
            </a:r>
            <a:r>
              <a:rPr lang="en-US" smtClean="0">
                <a:latin typeface="+mj-lt"/>
              </a:rPr>
              <a:t> = 0</a:t>
            </a:r>
          </a:p>
          <a:p>
            <a:pPr lvl="1"/>
            <a:endParaRPr lang="en-US" smtClean="0"/>
          </a:p>
          <a:p>
            <a:pPr lvl="1"/>
            <a:endParaRPr lang="en-US" sz="3200"/>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391411625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Đệ quy và giải thuật đệ quy</a:t>
            </a:r>
            <a:endParaRPr lang="en-US"/>
          </a:p>
        </p:txBody>
      </p:sp>
      <p:sp>
        <p:nvSpPr>
          <p:cNvPr id="3" name="Content Placeholder 2"/>
          <p:cNvSpPr>
            <a:spLocks noGrp="1"/>
          </p:cNvSpPr>
          <p:nvPr>
            <p:ph idx="1"/>
          </p:nvPr>
        </p:nvSpPr>
        <p:spPr/>
        <p:txBody>
          <a:bodyPr/>
          <a:lstStyle/>
          <a:p>
            <a:r>
              <a:rPr lang="en-US" smtClean="0"/>
              <a:t>Phân tích giải thuật đệ quy</a:t>
            </a:r>
          </a:p>
          <a:p>
            <a:pPr lvl="1"/>
            <a:r>
              <a:rPr lang="en-US">
                <a:latin typeface="+mj-lt"/>
              </a:rPr>
              <a:t>Ví dụ </a:t>
            </a:r>
            <a:r>
              <a:rPr lang="en-US" smtClean="0">
                <a:latin typeface="+mj-lt"/>
              </a:rPr>
              <a:t>3</a:t>
            </a:r>
            <a:endParaRPr lang="en-US">
              <a:latin typeface="+mj-lt"/>
            </a:endParaRPr>
          </a:p>
          <a:p>
            <a:pPr lvl="2"/>
            <a:r>
              <a:rPr lang="en-US" smtClean="0">
                <a:latin typeface="+mj-lt"/>
              </a:rPr>
              <a:t>Phân tích độ phức tạp</a:t>
            </a:r>
          </a:p>
          <a:p>
            <a:pPr lvl="2"/>
            <a:endParaRPr lang="en-US" smtClean="0">
              <a:latin typeface="+mj-lt"/>
            </a:endParaRPr>
          </a:p>
          <a:p>
            <a:pPr lvl="2"/>
            <a:endParaRPr lang="en-US">
              <a:latin typeface="+mj-lt"/>
            </a:endParaRPr>
          </a:p>
          <a:p>
            <a:pPr lvl="2"/>
            <a:endParaRPr lang="en-US" smtClean="0">
              <a:latin typeface="+mj-lt"/>
            </a:endParaRPr>
          </a:p>
          <a:p>
            <a:pPr lvl="2"/>
            <a:endParaRPr lang="en-US">
              <a:latin typeface="+mj-lt"/>
            </a:endParaRPr>
          </a:p>
          <a:p>
            <a:pPr lvl="2"/>
            <a:endParaRPr lang="en-US" smtClean="0">
              <a:latin typeface="+mj-lt"/>
            </a:endParaRPr>
          </a:p>
          <a:p>
            <a:pPr lvl="2"/>
            <a:endParaRPr lang="en-US">
              <a:latin typeface="+mj-lt"/>
            </a:endParaRPr>
          </a:p>
          <a:p>
            <a:pPr lvl="2"/>
            <a:endParaRPr lang="en-US" smtClean="0">
              <a:latin typeface="+mj-lt"/>
            </a:endParaRPr>
          </a:p>
          <a:p>
            <a:pPr marL="914400" lvl="2" indent="0">
              <a:buNone/>
            </a:pPr>
            <a:r>
              <a:rPr lang="en-US" smtClean="0">
                <a:latin typeface="+mj-lt"/>
              </a:rPr>
              <a:t>	Vậy C</a:t>
            </a:r>
            <a:r>
              <a:rPr lang="en-US" baseline="-25000" smtClean="0">
                <a:latin typeface="+mj-lt"/>
              </a:rPr>
              <a:t>N</a:t>
            </a:r>
            <a:r>
              <a:rPr lang="en-US" smtClean="0">
                <a:latin typeface="+mj-lt"/>
              </a:rPr>
              <a:t> = O(NlgN)</a:t>
            </a:r>
            <a:endParaRPr lang="en-US">
              <a:latin typeface="+mj-lt"/>
            </a:endParaRPr>
          </a:p>
          <a:p>
            <a:pPr marL="914400" lvl="2" indent="0">
              <a:buNone/>
            </a:pPr>
            <a:r>
              <a:rPr lang="en-US" smtClean="0">
                <a:latin typeface="+mj-lt"/>
              </a:rPr>
              <a:t>	</a:t>
            </a:r>
          </a:p>
          <a:p>
            <a:pPr lvl="1"/>
            <a:endParaRPr lang="en-US" smtClean="0"/>
          </a:p>
          <a:p>
            <a:pPr lvl="1"/>
            <a:endParaRPr lang="en-US" sz="3200"/>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a:p>
        </p:txBody>
      </p:sp>
      <p:sp>
        <p:nvSpPr>
          <p:cNvPr id="7" name="Text Box 6"/>
          <p:cNvSpPr txBox="1">
            <a:spLocks noChangeArrowheads="1"/>
          </p:cNvSpPr>
          <p:nvPr/>
        </p:nvSpPr>
        <p:spPr bwMode="auto">
          <a:xfrm>
            <a:off x="2438400" y="2590800"/>
            <a:ext cx="4572000" cy="2862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2000" b="1" smtClean="0">
                <a:latin typeface="Times New Roman" pitchFamily="18" charset="0"/>
              </a:rPr>
              <a:t>Đặt N </a:t>
            </a:r>
            <a:r>
              <a:rPr lang="en-US" sz="2000" b="1">
                <a:latin typeface="Times New Roman" pitchFamily="18" charset="0"/>
              </a:rPr>
              <a:t>= 2</a:t>
            </a:r>
            <a:r>
              <a:rPr lang="en-US" sz="2000" b="1" baseline="30000">
                <a:latin typeface="Times New Roman" pitchFamily="18" charset="0"/>
              </a:rPr>
              <a:t>n</a:t>
            </a:r>
          </a:p>
          <a:p>
            <a:pPr eaLnBrk="1" hangingPunct="1"/>
            <a:r>
              <a:rPr lang="en-US" sz="2000" b="1">
                <a:latin typeface="Times New Roman" pitchFamily="18" charset="0"/>
              </a:rPr>
              <a:t>C(2</a:t>
            </a:r>
            <a:r>
              <a:rPr lang="en-US" sz="2000" b="1" baseline="30000">
                <a:latin typeface="Times New Roman" pitchFamily="18" charset="0"/>
              </a:rPr>
              <a:t>n</a:t>
            </a:r>
            <a:r>
              <a:rPr lang="en-US" sz="2000" b="1">
                <a:latin typeface="Times New Roman" pitchFamily="18" charset="0"/>
              </a:rPr>
              <a:t>) = 2C(2</a:t>
            </a:r>
            <a:r>
              <a:rPr lang="en-US" sz="2000" b="1" baseline="30000">
                <a:latin typeface="Times New Roman" pitchFamily="18" charset="0"/>
              </a:rPr>
              <a:t>n-1</a:t>
            </a:r>
            <a:r>
              <a:rPr lang="en-US" sz="2000" b="1">
                <a:latin typeface="Times New Roman" pitchFamily="18" charset="0"/>
              </a:rPr>
              <a:t>) + 2</a:t>
            </a:r>
            <a:r>
              <a:rPr lang="en-US" sz="2000" b="1" baseline="30000">
                <a:latin typeface="Times New Roman" pitchFamily="18" charset="0"/>
              </a:rPr>
              <a:t>n</a:t>
            </a:r>
          </a:p>
          <a:p>
            <a:pPr eaLnBrk="1" hangingPunct="1"/>
            <a:r>
              <a:rPr lang="en-US" sz="2000" b="1">
                <a:latin typeface="Times New Roman" pitchFamily="18" charset="0"/>
              </a:rPr>
              <a:t>C(2</a:t>
            </a:r>
            <a:r>
              <a:rPr lang="en-US" sz="2000" b="1" baseline="30000">
                <a:latin typeface="Times New Roman" pitchFamily="18" charset="0"/>
              </a:rPr>
              <a:t>n</a:t>
            </a:r>
            <a:r>
              <a:rPr lang="en-US" sz="2000" b="1">
                <a:latin typeface="Times New Roman" pitchFamily="18" charset="0"/>
              </a:rPr>
              <a:t>)/2</a:t>
            </a:r>
            <a:r>
              <a:rPr lang="en-US" sz="2000" b="1" baseline="30000">
                <a:latin typeface="Times New Roman" pitchFamily="18" charset="0"/>
              </a:rPr>
              <a:t>n</a:t>
            </a:r>
            <a:r>
              <a:rPr lang="en-US" sz="2000" b="1">
                <a:latin typeface="Times New Roman" pitchFamily="18" charset="0"/>
              </a:rPr>
              <a:t> = C(2</a:t>
            </a:r>
            <a:r>
              <a:rPr lang="en-US" sz="2000" b="1" baseline="30000">
                <a:latin typeface="Times New Roman" pitchFamily="18" charset="0"/>
              </a:rPr>
              <a:t>n-1</a:t>
            </a:r>
            <a:r>
              <a:rPr lang="en-US" sz="2000" b="1">
                <a:latin typeface="Times New Roman" pitchFamily="18" charset="0"/>
              </a:rPr>
              <a:t>)/ 2</a:t>
            </a:r>
            <a:r>
              <a:rPr lang="en-US" sz="2000" b="1" baseline="30000">
                <a:latin typeface="Times New Roman" pitchFamily="18" charset="0"/>
              </a:rPr>
              <a:t>n-1</a:t>
            </a:r>
            <a:r>
              <a:rPr lang="en-US" sz="2000" b="1">
                <a:latin typeface="Times New Roman" pitchFamily="18" charset="0"/>
              </a:rPr>
              <a:t> + 1</a:t>
            </a:r>
          </a:p>
          <a:p>
            <a:pPr eaLnBrk="1" hangingPunct="1"/>
            <a:r>
              <a:rPr lang="en-US" sz="2000" b="1">
                <a:latin typeface="Times New Roman" pitchFamily="18" charset="0"/>
              </a:rPr>
              <a:t>              = C(2</a:t>
            </a:r>
            <a:r>
              <a:rPr lang="en-US" sz="2000" b="1" baseline="30000">
                <a:latin typeface="Times New Roman" pitchFamily="18" charset="0"/>
              </a:rPr>
              <a:t>n-2</a:t>
            </a:r>
            <a:r>
              <a:rPr lang="en-US" sz="2000" b="1">
                <a:latin typeface="Times New Roman" pitchFamily="18" charset="0"/>
              </a:rPr>
              <a:t>)/ 2</a:t>
            </a:r>
            <a:r>
              <a:rPr lang="en-US" sz="2000" b="1" baseline="30000">
                <a:latin typeface="Times New Roman" pitchFamily="18" charset="0"/>
              </a:rPr>
              <a:t>n-2</a:t>
            </a:r>
            <a:r>
              <a:rPr lang="en-US" sz="2000" b="1">
                <a:latin typeface="Times New Roman" pitchFamily="18" charset="0"/>
              </a:rPr>
              <a:t> + 1 +1</a:t>
            </a:r>
          </a:p>
          <a:p>
            <a:pPr eaLnBrk="1" hangingPunct="1"/>
            <a:r>
              <a:rPr lang="en-US" sz="2000" b="1">
                <a:latin typeface="Times New Roman" pitchFamily="18" charset="0"/>
              </a:rPr>
              <a:t>                     .</a:t>
            </a:r>
          </a:p>
          <a:p>
            <a:pPr eaLnBrk="1" hangingPunct="1"/>
            <a:r>
              <a:rPr lang="en-US" sz="2000" b="1">
                <a:latin typeface="Times New Roman" pitchFamily="18" charset="0"/>
              </a:rPr>
              <a:t>                     .</a:t>
            </a:r>
          </a:p>
          <a:p>
            <a:pPr eaLnBrk="1" hangingPunct="1"/>
            <a:r>
              <a:rPr lang="en-US" sz="2000" b="1" smtClean="0">
                <a:latin typeface="Times New Roman" pitchFamily="18" charset="0"/>
              </a:rPr>
              <a:t>              = C(2</a:t>
            </a:r>
            <a:r>
              <a:rPr lang="en-US" sz="2000" b="1" baseline="30000" smtClean="0">
                <a:latin typeface="Times New Roman" pitchFamily="18" charset="0"/>
              </a:rPr>
              <a:t>n-n </a:t>
            </a:r>
            <a:r>
              <a:rPr lang="en-US" sz="2000" b="1" smtClean="0">
                <a:latin typeface="Times New Roman" pitchFamily="18" charset="0"/>
              </a:rPr>
              <a:t>)/1+n = n</a:t>
            </a:r>
            <a:endParaRPr lang="en-US" sz="2000" b="1" smtClean="0">
              <a:latin typeface="Times New Roman" pitchFamily="18" charset="0"/>
              <a:sym typeface="Symbol" pitchFamily="18" charset="2"/>
            </a:endParaRPr>
          </a:p>
          <a:p>
            <a:pPr eaLnBrk="1" hangingPunct="1"/>
            <a:r>
              <a:rPr lang="en-US" sz="2000" b="1" smtClean="0">
                <a:latin typeface="Times New Roman" pitchFamily="18" charset="0"/>
                <a:sym typeface="Symbol" pitchFamily="18" charset="2"/>
              </a:rPr>
              <a:t></a:t>
            </a:r>
            <a:r>
              <a:rPr lang="en-US" sz="2000" b="1" smtClean="0">
                <a:latin typeface="Times New Roman" pitchFamily="18" charset="0"/>
              </a:rPr>
              <a:t> </a:t>
            </a:r>
            <a:r>
              <a:rPr lang="en-US" sz="2000" b="1">
                <a:latin typeface="Times New Roman" pitchFamily="18" charset="0"/>
              </a:rPr>
              <a:t>C(2</a:t>
            </a:r>
            <a:r>
              <a:rPr lang="en-US" sz="2000" b="1" baseline="30000">
                <a:latin typeface="Times New Roman" pitchFamily="18" charset="0"/>
              </a:rPr>
              <a:t>n</a:t>
            </a:r>
            <a:r>
              <a:rPr lang="en-US" sz="2000" b="1">
                <a:latin typeface="Times New Roman" pitchFamily="18" charset="0"/>
              </a:rPr>
              <a:t> ) = n.2</a:t>
            </a:r>
            <a:r>
              <a:rPr lang="en-US" sz="2000" b="1" baseline="30000">
                <a:latin typeface="Times New Roman" pitchFamily="18" charset="0"/>
              </a:rPr>
              <a:t>n</a:t>
            </a:r>
          </a:p>
          <a:p>
            <a:pPr eaLnBrk="1" hangingPunct="1"/>
            <a:r>
              <a:rPr lang="en-US" sz="2000" b="1">
                <a:latin typeface="Times New Roman" pitchFamily="18" charset="0"/>
              </a:rPr>
              <a:t>           C</a:t>
            </a:r>
            <a:r>
              <a:rPr lang="en-US" sz="2000" b="1" baseline="-25000">
                <a:latin typeface="Times New Roman" pitchFamily="18" charset="0"/>
              </a:rPr>
              <a:t>N</a:t>
            </a:r>
            <a:r>
              <a:rPr lang="en-US" sz="2000" b="1">
                <a:latin typeface="Times New Roman" pitchFamily="18" charset="0"/>
              </a:rPr>
              <a:t> = </a:t>
            </a:r>
            <a:r>
              <a:rPr lang="en-US" sz="2000" b="1" smtClean="0">
                <a:latin typeface="Times New Roman" pitchFamily="18" charset="0"/>
              </a:rPr>
              <a:t>NlgN            </a:t>
            </a:r>
            <a:endParaRPr lang="en-US"/>
          </a:p>
        </p:txBody>
      </p:sp>
    </p:spTree>
    <p:extLst>
      <p:ext uri="{BB962C8B-B14F-4D97-AF65-F5344CB8AC3E}">
        <p14:creationId xmlns:p14="http://schemas.microsoft.com/office/powerpoint/2010/main" val="168402598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Phụ lục</a:t>
            </a:r>
            <a:endParaRPr lang="en-US"/>
          </a:p>
        </p:txBody>
      </p:sp>
      <p:sp>
        <p:nvSpPr>
          <p:cNvPr id="3" name="Content Placeholder 2"/>
          <p:cNvSpPr>
            <a:spLocks noGrp="1"/>
          </p:cNvSpPr>
          <p:nvPr>
            <p:ph idx="1"/>
          </p:nvPr>
        </p:nvSpPr>
        <p:spPr/>
        <p:txBody>
          <a:bodyPr/>
          <a:lstStyle/>
          <a:p>
            <a:r>
              <a:rPr lang="en-US" smtClean="0"/>
              <a:t>Tính bất biến vòng lặp</a:t>
            </a:r>
          </a:p>
          <a:p>
            <a:pPr lvl="1"/>
            <a:r>
              <a:rPr lang="en-US" smtClean="0"/>
              <a:t>Quy tắc chung</a:t>
            </a:r>
          </a:p>
          <a:p>
            <a:pPr lvl="2"/>
            <a:r>
              <a:rPr lang="en-US" b="1" smtClean="0"/>
              <a:t>Khởi tạo: </a:t>
            </a:r>
            <a:r>
              <a:rPr lang="en-US" smtClean="0"/>
              <a:t>giải thuật đúng trước khi bắt đầu lần lặp đầu tiên</a:t>
            </a:r>
            <a:endParaRPr lang="en-US"/>
          </a:p>
          <a:p>
            <a:pPr lvl="2"/>
            <a:r>
              <a:rPr lang="en-US" b="1" smtClean="0"/>
              <a:t>Duy trì: </a:t>
            </a:r>
            <a:r>
              <a:rPr lang="en-US" smtClean="0"/>
              <a:t>nếu giải thuật đúng trước một vòng lặp thì nó vẫn đúng trước vòng lặp kế tiếp</a:t>
            </a:r>
            <a:endParaRPr lang="en-US"/>
          </a:p>
          <a:p>
            <a:pPr lvl="2"/>
            <a:r>
              <a:rPr lang="en-US" b="1" smtClean="0"/>
              <a:t>Kết thúc:</a:t>
            </a:r>
            <a:r>
              <a:rPr lang="en-US"/>
              <a:t> </a:t>
            </a:r>
            <a:r>
              <a:rPr lang="en-US" smtClean="0"/>
              <a:t>khi vòng lặp kết thúc, tính bất biến cho ta tính chất hữu ích để chứng tỏ giải thuật là đúng </a:t>
            </a:r>
          </a:p>
          <a:p>
            <a:endParaRPr lang="en-US"/>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23985965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Giải thuật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mtClean="0"/>
                  <a:t>Xác định bài toán</a:t>
                </a:r>
              </a:p>
              <a:p>
                <a:pPr lvl="1"/>
                <a:r>
                  <a:rPr lang="en-US" smtClean="0"/>
                  <a:t>Phát biểu lại: </a:t>
                </a:r>
                <a:r>
                  <a:rPr lang="vi-VN" smtClean="0"/>
                  <a:t>Cho một số nguyên dương n, tìm các</a:t>
                </a:r>
                <a:r>
                  <a:rPr lang="en-US" smtClean="0"/>
                  <a:t>h</a:t>
                </a:r>
                <a:r>
                  <a:rPr lang="vi-VN" smtClean="0"/>
                  <a:t> phân tích n thành tổng các số nguyên dương sao cho tích của các số đó là lớn nhất.</a:t>
                </a:r>
                <a:endParaRPr lang="en-US" smtClean="0"/>
              </a:p>
              <a:p>
                <a:pPr lvl="1"/>
                <a:r>
                  <a:rPr lang="en-US" smtClean="0"/>
                  <a:t>Input: Số nguyên dương n</a:t>
                </a:r>
              </a:p>
              <a:p>
                <a:pPr lvl="1"/>
                <a:r>
                  <a:rPr lang="en-US" smtClean="0"/>
                  <a:t>Output: Một chuỗi k số &lt;a</a:t>
                </a:r>
                <a:r>
                  <a:rPr lang="en-US" baseline="-25000" smtClean="0"/>
                  <a:t>1</a:t>
                </a:r>
                <a:r>
                  <a:rPr lang="en-US" smtClean="0"/>
                  <a:t>, a</a:t>
                </a:r>
                <a:r>
                  <a:rPr lang="en-US" baseline="-25000" smtClean="0"/>
                  <a:t>2</a:t>
                </a:r>
                <a:r>
                  <a:rPr lang="en-US" smtClean="0"/>
                  <a:t>, …, a</a:t>
                </a:r>
                <a:r>
                  <a:rPr lang="en-US" baseline="-25000" smtClean="0"/>
                  <a:t>k</a:t>
                </a:r>
                <a:r>
                  <a:rPr lang="en-US" smtClean="0"/>
                  <a:t>&gt;</a:t>
                </a:r>
                <a:r>
                  <a:rPr lang="vi-VN" smtClean="0"/>
                  <a:t> </a:t>
                </a:r>
                <a:r>
                  <a:rPr lang="en-US" smtClean="0"/>
                  <a:t>thoả mãn điều kiện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m:t>
                        </m:r>
                        <m:r>
                          <m:rPr>
                            <m:brk m:alnAt="23"/>
                          </m:rPr>
                          <a:rPr lang="en-US" b="0" i="1" smtClean="0">
                            <a:latin typeface="Cambria Math"/>
                          </a:rPr>
                          <m:t>1</m:t>
                        </m:r>
                      </m:sub>
                      <m:sup>
                        <m:r>
                          <a:rPr lang="en-US" b="0" i="1" smtClean="0">
                            <a:latin typeface="Cambria Math"/>
                          </a:rPr>
                          <m:t>𝑘</m:t>
                        </m:r>
                      </m:sup>
                      <m:e>
                        <m:sSub>
                          <m:sSubPr>
                            <m:ctrlPr>
                              <a:rPr lang="en-US" i="1" smtClean="0">
                                <a:latin typeface="Cambria Math" panose="02040503050406030204" pitchFamily="18" charset="0"/>
                              </a:rPr>
                            </m:ctrlPr>
                          </m:sSubPr>
                          <m:e>
                            <m:r>
                              <a:rPr lang="en-US" b="0" i="1" smtClean="0">
                                <a:latin typeface="Cambria Math"/>
                              </a:rPr>
                              <m:t>𝑎</m:t>
                            </m:r>
                          </m:e>
                          <m:sub>
                            <m:r>
                              <a:rPr lang="en-US" b="0" i="1" smtClean="0">
                                <a:latin typeface="Cambria Math"/>
                              </a:rPr>
                              <m:t>𝑖</m:t>
                            </m:r>
                          </m:sub>
                        </m:sSub>
                      </m:e>
                    </m:nary>
                  </m:oMath>
                </a14:m>
                <a:r>
                  <a:rPr lang="en-US" smtClean="0"/>
                  <a:t> = n và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m:t>
                        </m:r>
                        <m:r>
                          <m:rPr>
                            <m:brk m:alnAt="23"/>
                          </m:rPr>
                          <a:rPr lang="en-US" b="0" i="1" smtClean="0">
                            <a:latin typeface="Cambria Math"/>
                          </a:rPr>
                          <m:t>1</m:t>
                        </m:r>
                      </m:sub>
                      <m:sup>
                        <m:r>
                          <a:rPr lang="en-US" b="0" i="1" smtClean="0">
                            <a:latin typeface="Cambria Math"/>
                          </a:rPr>
                          <m:t>𝑘</m:t>
                        </m:r>
                      </m:sup>
                      <m:e>
                        <m:sSub>
                          <m:sSubPr>
                            <m:ctrlPr>
                              <a:rPr lang="en-US" i="1" smtClean="0">
                                <a:latin typeface="Cambria Math" panose="02040503050406030204" pitchFamily="18" charset="0"/>
                              </a:rPr>
                            </m:ctrlPr>
                          </m:sSubPr>
                          <m:e>
                            <m:r>
                              <a:rPr lang="en-US" b="0" i="1" smtClean="0">
                                <a:latin typeface="Cambria Math"/>
                              </a:rPr>
                              <m:t>𝑎</m:t>
                            </m:r>
                          </m:e>
                          <m:sub>
                            <m:r>
                              <a:rPr lang="en-US" b="0" i="1" smtClean="0">
                                <a:latin typeface="Cambria Math"/>
                              </a:rPr>
                              <m:t>𝑖</m:t>
                            </m:r>
                          </m:sub>
                        </m:sSub>
                      </m:e>
                    </m:nary>
                  </m:oMath>
                </a14:m>
                <a:r>
                  <a:rPr lang="en-US" smtClean="0"/>
                  <a:t> đạt max</a:t>
                </a:r>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151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96823063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Phụ lục</a:t>
            </a:r>
            <a:endParaRPr lang="en-US"/>
          </a:p>
        </p:txBody>
      </p:sp>
      <p:sp>
        <p:nvSpPr>
          <p:cNvPr id="3" name="Content Placeholder 2"/>
          <p:cNvSpPr>
            <a:spLocks noGrp="1"/>
          </p:cNvSpPr>
          <p:nvPr>
            <p:ph idx="1"/>
          </p:nvPr>
        </p:nvSpPr>
        <p:spPr/>
        <p:txBody>
          <a:bodyPr/>
          <a:lstStyle/>
          <a:p>
            <a:r>
              <a:rPr lang="en-US" smtClean="0"/>
              <a:t>Áp dụng chứng minh tính đúng đắn của giải thuật Selection Sort</a:t>
            </a:r>
          </a:p>
          <a:p>
            <a:pPr lvl="1"/>
            <a:endParaRPr lang="en-US" smtClean="0"/>
          </a:p>
          <a:p>
            <a:pPr lvl="1"/>
            <a:endParaRPr lang="en-US" smtClean="0"/>
          </a:p>
          <a:p>
            <a:pPr lvl="1"/>
            <a:endParaRPr lang="en-US"/>
          </a:p>
          <a:p>
            <a:pPr lvl="1"/>
            <a:r>
              <a:rPr lang="en-US" smtClean="0"/>
              <a:t>Tính bất biến của vòng lặp: </a:t>
            </a:r>
            <a:r>
              <a:rPr lang="en-US"/>
              <a:t>Trước mỗi lần lặp, mảng A[0..i-1] chứa i phần tử nhỏ nhất trong mảng A sắp xếp theo đúng thứ tự. </a:t>
            </a:r>
          </a:p>
          <a:p>
            <a:pPr lvl="1"/>
            <a:endParaRPr lang="en-US" smtClean="0"/>
          </a:p>
          <a:p>
            <a:pPr lvl="1"/>
            <a:endParaRPr lang="en-US" smtClean="0"/>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60</a:t>
            </a:fld>
            <a:endParaRPr lang="en-US"/>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2209800"/>
            <a:ext cx="7485996" cy="1257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900715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Phụ lục</a:t>
            </a:r>
            <a:endParaRPr lang="en-US"/>
          </a:p>
        </p:txBody>
      </p:sp>
      <p:sp>
        <p:nvSpPr>
          <p:cNvPr id="3" name="Content Placeholder 2"/>
          <p:cNvSpPr>
            <a:spLocks noGrp="1"/>
          </p:cNvSpPr>
          <p:nvPr>
            <p:ph idx="1"/>
          </p:nvPr>
        </p:nvSpPr>
        <p:spPr/>
        <p:txBody>
          <a:bodyPr/>
          <a:lstStyle/>
          <a:p>
            <a:r>
              <a:rPr lang="en-US" smtClean="0"/>
              <a:t>Áp dụng chứng minh tính đúng đắn của giải thuật Selection Sort</a:t>
            </a:r>
          </a:p>
          <a:p>
            <a:pPr lvl="1"/>
            <a:r>
              <a:rPr lang="en-US" smtClean="0"/>
              <a:t>Khởi </a:t>
            </a:r>
            <a:r>
              <a:rPr lang="en-US"/>
              <a:t>tạo: Khi </a:t>
            </a:r>
            <a:r>
              <a:rPr lang="en-US" smtClean="0"/>
              <a:t>i </a:t>
            </a:r>
            <a:r>
              <a:rPr lang="en-US"/>
              <a:t>= </a:t>
            </a:r>
            <a:r>
              <a:rPr lang="en-US" smtClean="0"/>
              <a:t>0 </a:t>
            </a:r>
            <a:r>
              <a:rPr lang="en-US"/>
              <a:t>thì dãy con </a:t>
            </a:r>
            <a:r>
              <a:rPr lang="en-US" smtClean="0"/>
              <a:t>A[0..i-1</a:t>
            </a:r>
            <a:r>
              <a:rPr lang="en-US"/>
              <a:t>] </a:t>
            </a:r>
            <a:r>
              <a:rPr lang="en-US" smtClean="0"/>
              <a:t>không có phần tử nào nên mặc nhiên xem như là có thứ tự. </a:t>
            </a:r>
            <a:endParaRPr lang="en-US"/>
          </a:p>
          <a:p>
            <a:pPr lvl="1"/>
            <a:endParaRPr lang="en-US" smtClean="0"/>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277713314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Phụ lục</a:t>
            </a:r>
            <a:endParaRPr lang="en-US"/>
          </a:p>
        </p:txBody>
      </p:sp>
      <p:sp>
        <p:nvSpPr>
          <p:cNvPr id="3" name="Content Placeholder 2"/>
          <p:cNvSpPr>
            <a:spLocks noGrp="1"/>
          </p:cNvSpPr>
          <p:nvPr>
            <p:ph idx="1"/>
          </p:nvPr>
        </p:nvSpPr>
        <p:spPr>
          <a:xfrm>
            <a:off x="457200" y="1076325"/>
            <a:ext cx="8458200" cy="5248275"/>
          </a:xfrm>
        </p:spPr>
        <p:txBody>
          <a:bodyPr/>
          <a:lstStyle/>
          <a:p>
            <a:r>
              <a:rPr lang="en-US" smtClean="0"/>
              <a:t>Áp dụng </a:t>
            </a:r>
            <a:r>
              <a:rPr lang="en-US"/>
              <a:t>chứng minh tính đúng đắn của giải thuật Selection Sort</a:t>
            </a:r>
            <a:endParaRPr lang="en-US" smtClean="0"/>
          </a:p>
          <a:p>
            <a:pPr lvl="1"/>
            <a:r>
              <a:rPr lang="en-US"/>
              <a:t>Duy trì</a:t>
            </a:r>
            <a:r>
              <a:rPr lang="en-US" smtClean="0"/>
              <a:t>: Giả sử trước lần lặp i, tính bất biến là đúng, nghĩa là mảng </a:t>
            </a:r>
            <a:r>
              <a:rPr lang="en-US"/>
              <a:t>con A[0..i-1] chứa i phần tử nhỏ nhất mảng đã được sắp xếp. Thân vòng lặp tìm phần tử nhỏ nhất trong mảng con A[i..n-1] và hoán vị với A[i] nếu khác chỉ số. Như vậy </a:t>
            </a:r>
            <a:r>
              <a:rPr lang="en-US" u="sng"/>
              <a:t>A[i] mới</a:t>
            </a:r>
            <a:r>
              <a:rPr lang="en-US"/>
              <a:t> chính là phần tử nhỏ nhất trong mảng còn lại chưa sắp xếp và mảng con A[0..i] bây giờ bao gồm i+1 phần tử nhỏ nhất mảng đã được sắp </a:t>
            </a:r>
            <a:r>
              <a:rPr lang="en-US" smtClean="0"/>
              <a:t>xếp, tức là tính bất biến vẫn đúng trước lần lặp i+1.</a:t>
            </a:r>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228206941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Phụ lục</a:t>
            </a:r>
            <a:endParaRPr lang="en-US"/>
          </a:p>
        </p:txBody>
      </p:sp>
      <p:sp>
        <p:nvSpPr>
          <p:cNvPr id="3" name="Content Placeholder 2"/>
          <p:cNvSpPr>
            <a:spLocks noGrp="1"/>
          </p:cNvSpPr>
          <p:nvPr>
            <p:ph idx="1"/>
          </p:nvPr>
        </p:nvSpPr>
        <p:spPr>
          <a:xfrm>
            <a:off x="457200" y="1076325"/>
            <a:ext cx="8458200" cy="5248275"/>
          </a:xfrm>
        </p:spPr>
        <p:txBody>
          <a:bodyPr/>
          <a:lstStyle/>
          <a:p>
            <a:r>
              <a:rPr lang="en-US" smtClean="0"/>
              <a:t>Áp dụng </a:t>
            </a:r>
            <a:r>
              <a:rPr lang="en-US"/>
              <a:t>chứng minh tính đúng đắn của giải thuật Selection Sort</a:t>
            </a:r>
            <a:endParaRPr lang="en-US" smtClean="0"/>
          </a:p>
          <a:p>
            <a:pPr lvl="1"/>
            <a:r>
              <a:rPr lang="en-US" smtClean="0"/>
              <a:t>Kết thúc: </a:t>
            </a:r>
            <a:r>
              <a:rPr lang="en-US"/>
              <a:t>Vòng lặp dừng khi i = </a:t>
            </a:r>
            <a:r>
              <a:rPr lang="en-US" smtClean="0"/>
              <a:t>n-1</a:t>
            </a:r>
            <a:r>
              <a:rPr lang="en-US"/>
              <a:t>. Khi đó, mảng A[0..n-2] chứa n-1 phần tử của mảng đã được sắp xếp và đó là n-1 phần tử có giá trị nhỏ nhất của mảng. Như vậy, còn phần tử cuối cùng chính là phần tử lớn nhất trong mảng, vị trí cuối là vị trí đúng của nó nghĩa là toàn bộ mảng đã được sắp xếp xong.</a:t>
            </a:r>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207748479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tại lớp</a:t>
            </a:r>
            <a:endParaRPr lang="en-US"/>
          </a:p>
        </p:txBody>
      </p:sp>
      <p:sp>
        <p:nvSpPr>
          <p:cNvPr id="3" name="Content Placeholder 2"/>
          <p:cNvSpPr>
            <a:spLocks noGrp="1"/>
          </p:cNvSpPr>
          <p:nvPr>
            <p:ph idx="1"/>
          </p:nvPr>
        </p:nvSpPr>
        <p:spPr/>
        <p:txBody>
          <a:bodyPr/>
          <a:lstStyle/>
          <a:p>
            <a:r>
              <a:rPr lang="en-US" smtClean="0"/>
              <a:t>Bài 1: Giải các công thức truy hồi sau</a:t>
            </a:r>
          </a:p>
          <a:p>
            <a:pPr lvl="1"/>
            <a:r>
              <a:rPr lang="en-US"/>
              <a:t>C</a:t>
            </a:r>
            <a:r>
              <a:rPr lang="en-US" baseline="-25000"/>
              <a:t>N</a:t>
            </a:r>
            <a:r>
              <a:rPr lang="en-US"/>
              <a:t> = 4C</a:t>
            </a:r>
            <a:r>
              <a:rPr lang="en-US" baseline="-25000"/>
              <a:t>N/2</a:t>
            </a:r>
            <a:r>
              <a:rPr lang="en-US"/>
              <a:t> +</a:t>
            </a:r>
            <a:r>
              <a:rPr lang="en-US" smtClean="0"/>
              <a:t>N với </a:t>
            </a:r>
            <a:r>
              <a:rPr lang="en-US"/>
              <a:t>N</a:t>
            </a:r>
            <a:r>
              <a:rPr lang="en-US">
                <a:sym typeface="Symbol"/>
              </a:rPr>
              <a:t></a:t>
            </a:r>
            <a:r>
              <a:rPr lang="en-US"/>
              <a:t> 2 </a:t>
            </a:r>
            <a:r>
              <a:rPr lang="en-US" smtClean="0"/>
              <a:t>và </a:t>
            </a:r>
            <a:r>
              <a:rPr lang="en-US"/>
              <a:t>C</a:t>
            </a:r>
            <a:r>
              <a:rPr lang="en-US" baseline="-25000"/>
              <a:t>1</a:t>
            </a:r>
            <a:r>
              <a:rPr lang="en-US"/>
              <a:t> = </a:t>
            </a:r>
            <a:r>
              <a:rPr lang="en-US" smtClean="0"/>
              <a:t>1</a:t>
            </a:r>
          </a:p>
          <a:p>
            <a:pPr lvl="1"/>
            <a:r>
              <a:rPr lang="en-US" smtClean="0"/>
              <a:t>C</a:t>
            </a:r>
            <a:r>
              <a:rPr lang="en-US" baseline="-25000" smtClean="0"/>
              <a:t>N</a:t>
            </a:r>
            <a:r>
              <a:rPr lang="en-US" smtClean="0"/>
              <a:t> </a:t>
            </a:r>
            <a:r>
              <a:rPr lang="en-US"/>
              <a:t>= c + </a:t>
            </a:r>
            <a:r>
              <a:rPr lang="en-US" smtClean="0"/>
              <a:t>C</a:t>
            </a:r>
            <a:r>
              <a:rPr lang="en-US" baseline="-25000" smtClean="0"/>
              <a:t>N-1</a:t>
            </a:r>
            <a:r>
              <a:rPr lang="en-US"/>
              <a:t> </a:t>
            </a:r>
            <a:r>
              <a:rPr lang="en-US" smtClean="0"/>
              <a:t>với N </a:t>
            </a:r>
            <a:r>
              <a:rPr lang="en-US"/>
              <a:t>&gt;1 </a:t>
            </a:r>
            <a:r>
              <a:rPr lang="en-US" smtClean="0"/>
              <a:t>và C</a:t>
            </a:r>
            <a:r>
              <a:rPr lang="en-US" baseline="-25000" smtClean="0"/>
              <a:t>1 </a:t>
            </a:r>
            <a:r>
              <a:rPr lang="en-US"/>
              <a:t>= d</a:t>
            </a:r>
          </a:p>
          <a:p>
            <a:pPr lvl="1"/>
            <a:r>
              <a:rPr lang="en-US"/>
              <a:t>C</a:t>
            </a:r>
            <a:r>
              <a:rPr lang="en-US" baseline="-25000"/>
              <a:t>N</a:t>
            </a:r>
            <a:r>
              <a:rPr lang="en-US"/>
              <a:t> = 2C</a:t>
            </a:r>
            <a:r>
              <a:rPr lang="en-US" baseline="-25000"/>
              <a:t>N/2</a:t>
            </a:r>
            <a:r>
              <a:rPr lang="en-US"/>
              <a:t> </a:t>
            </a:r>
            <a:r>
              <a:rPr lang="en-US" smtClean="0"/>
              <a:t>+ N</a:t>
            </a:r>
            <a:r>
              <a:rPr lang="en-US" baseline="30000" smtClean="0"/>
              <a:t>2</a:t>
            </a:r>
          </a:p>
          <a:p>
            <a:endParaRPr lang="en-US" baseline="30000"/>
          </a:p>
          <a:p>
            <a:r>
              <a:rPr lang="en-US" smtClean="0"/>
              <a:t>Bài 2: Chứng minh tính đúng đắn của giải thuật Bubble Sort</a:t>
            </a:r>
            <a:endParaRPr lang="en-US"/>
          </a:p>
          <a:p>
            <a:pPr lvl="1"/>
            <a:endParaRPr lang="en-US"/>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1873962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Giải thuật</a:t>
            </a:r>
            <a:endParaRPr lang="en-US"/>
          </a:p>
        </p:txBody>
      </p:sp>
      <p:sp>
        <p:nvSpPr>
          <p:cNvPr id="3" name="Content Placeholder 2"/>
          <p:cNvSpPr>
            <a:spLocks noGrp="1"/>
          </p:cNvSpPr>
          <p:nvPr>
            <p:ph idx="1"/>
          </p:nvPr>
        </p:nvSpPr>
        <p:spPr/>
        <p:txBody>
          <a:bodyPr/>
          <a:lstStyle/>
          <a:p>
            <a:r>
              <a:rPr lang="en-US" smtClean="0"/>
              <a:t>Khái niệm giải thuật</a:t>
            </a:r>
          </a:p>
          <a:p>
            <a:pPr lvl="1"/>
            <a:r>
              <a:rPr lang="en-US" smtClean="0"/>
              <a:t>Giải thuật </a:t>
            </a:r>
            <a:r>
              <a:rPr lang="vi-VN" smtClean="0"/>
              <a:t>là một hệ thống chặt chẽ và rõ ràng các quy tắc nhằm xác định một dãy thao tác sao cho: Với một bộ dữ liệu vào, sau một số hữu hạn bước thực hiện các thao tác đã chỉ ra, ta đạt được mục tiêu đã định. </a:t>
            </a:r>
          </a:p>
          <a:p>
            <a:pPr lvl="1"/>
            <a:endParaRPr lang="en-US" smtClean="0"/>
          </a:p>
          <a:p>
            <a:endParaRPr lang="en-US"/>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8415571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Giải thuật</a:t>
            </a:r>
            <a:endParaRPr lang="en-US"/>
          </a:p>
        </p:txBody>
      </p:sp>
      <p:sp>
        <p:nvSpPr>
          <p:cNvPr id="3" name="Content Placeholder 2"/>
          <p:cNvSpPr>
            <a:spLocks noGrp="1"/>
          </p:cNvSpPr>
          <p:nvPr>
            <p:ph idx="1"/>
          </p:nvPr>
        </p:nvSpPr>
        <p:spPr/>
        <p:txBody>
          <a:bodyPr/>
          <a:lstStyle/>
          <a:p>
            <a:r>
              <a:rPr lang="en-US" smtClean="0"/>
              <a:t>Các đặc trưng của giải thuật</a:t>
            </a:r>
          </a:p>
          <a:p>
            <a:pPr lvl="1"/>
            <a:r>
              <a:rPr lang="en-US" smtClean="0"/>
              <a:t>Tính đơn nghĩa:</a:t>
            </a:r>
            <a:r>
              <a:rPr lang="vi-VN" smtClean="0"/>
              <a:t> các thao tác</a:t>
            </a:r>
            <a:r>
              <a:rPr lang="en-US" smtClean="0"/>
              <a:t> ở mỗi bước của giải thuật</a:t>
            </a:r>
            <a:r>
              <a:rPr lang="vi-VN" smtClean="0"/>
              <a:t> phải rõ ràng, không nhập nhằng</a:t>
            </a:r>
            <a:endParaRPr lang="en-US" smtClean="0"/>
          </a:p>
          <a:p>
            <a:pPr lvl="1"/>
            <a:r>
              <a:rPr lang="en-US" smtClean="0"/>
              <a:t>Tính dừng: giải thuật </a:t>
            </a:r>
            <a:r>
              <a:rPr lang="vi-VN" smtClean="0"/>
              <a:t>phải dừng lại và cho kết quả sau một số hữu hạn bước</a:t>
            </a:r>
            <a:endParaRPr lang="en-US" smtClean="0"/>
          </a:p>
          <a:p>
            <a:pPr lvl="1"/>
            <a:r>
              <a:rPr lang="en-US" smtClean="0"/>
              <a:t>Tính đúng: </a:t>
            </a:r>
            <a:r>
              <a:rPr lang="vi-VN" smtClean="0"/>
              <a:t>các bước của </a:t>
            </a:r>
            <a:r>
              <a:rPr lang="en-US" smtClean="0"/>
              <a:t>giải thuật sau khi thực hiện phải cho</a:t>
            </a:r>
            <a:r>
              <a:rPr lang="vi-VN" smtClean="0"/>
              <a:t> ta phải được kết</a:t>
            </a:r>
            <a:r>
              <a:rPr lang="en-US" smtClean="0"/>
              <a:t> </a:t>
            </a:r>
            <a:r>
              <a:rPr lang="vi-VN" smtClean="0"/>
              <a:t>quả mong muốn với mọi bộ dữ liệu đầu vào</a:t>
            </a:r>
            <a:endParaRPr lang="en-US" smtClean="0"/>
          </a:p>
          <a:p>
            <a:pPr marL="457200" lvl="1" indent="0">
              <a:buNone/>
            </a:pPr>
            <a:endParaRPr lang="vi-VN" smtClean="0"/>
          </a:p>
          <a:p>
            <a:pPr lvl="1"/>
            <a:endParaRPr lang="vi-VN" smtClean="0"/>
          </a:p>
          <a:p>
            <a:pPr lvl="1"/>
            <a:endParaRPr lang="vi-VN" smtClean="0"/>
          </a:p>
          <a:p>
            <a:pPr lvl="1"/>
            <a:endParaRPr lang="en-US"/>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4016009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Giải thuật</a:t>
            </a:r>
            <a:endParaRPr lang="en-US"/>
          </a:p>
        </p:txBody>
      </p:sp>
      <p:sp>
        <p:nvSpPr>
          <p:cNvPr id="3" name="Content Placeholder 2"/>
          <p:cNvSpPr>
            <a:spLocks noGrp="1"/>
          </p:cNvSpPr>
          <p:nvPr>
            <p:ph idx="1"/>
          </p:nvPr>
        </p:nvSpPr>
        <p:spPr/>
        <p:txBody>
          <a:bodyPr/>
          <a:lstStyle/>
          <a:p>
            <a:r>
              <a:rPr lang="en-US" smtClean="0"/>
              <a:t>Các đặc trưng của giải thuật</a:t>
            </a:r>
          </a:p>
          <a:p>
            <a:pPr lvl="1"/>
            <a:r>
              <a:rPr lang="en-US" smtClean="0"/>
              <a:t>Tính khả thi</a:t>
            </a:r>
          </a:p>
          <a:p>
            <a:pPr lvl="2"/>
            <a:r>
              <a:rPr lang="vi-VN" smtClean="0"/>
              <a:t>Kích thước phải đủ nhỏ</a:t>
            </a:r>
          </a:p>
          <a:p>
            <a:pPr lvl="2"/>
            <a:r>
              <a:rPr lang="en-US" smtClean="0"/>
              <a:t>Giải thuật </a:t>
            </a:r>
            <a:r>
              <a:rPr lang="vi-VN" smtClean="0"/>
              <a:t>phải chuyển được thành chương trình</a:t>
            </a:r>
          </a:p>
          <a:p>
            <a:pPr lvl="2"/>
            <a:r>
              <a:rPr lang="en-US" smtClean="0"/>
              <a:t>Giải thuật </a:t>
            </a:r>
            <a:r>
              <a:rPr lang="vi-VN" smtClean="0"/>
              <a:t>phải được máy tính thực hiện trong thời gian cho phép, khác với lời giải toán (</a:t>
            </a:r>
            <a:r>
              <a:rPr lang="en-US" smtClean="0"/>
              <a:t>c</a:t>
            </a:r>
            <a:r>
              <a:rPr lang="vi-VN" smtClean="0"/>
              <a:t>hỉ cần chứng minh là kết thúc sau hữu hạn bước). </a:t>
            </a:r>
            <a:endParaRPr lang="en-US" smtClean="0"/>
          </a:p>
          <a:p>
            <a:pPr marL="457200" lvl="1" indent="0">
              <a:buNone/>
            </a:pPr>
            <a:endParaRPr lang="vi-VN" smtClean="0"/>
          </a:p>
          <a:p>
            <a:pPr lvl="1"/>
            <a:endParaRPr lang="vi-VN" smtClean="0"/>
          </a:p>
          <a:p>
            <a:pPr lvl="1"/>
            <a:endParaRPr lang="vi-VN" smtClean="0"/>
          </a:p>
          <a:p>
            <a:pPr lvl="1"/>
            <a:endParaRPr lang="en-US"/>
          </a:p>
        </p:txBody>
      </p:sp>
      <p:sp>
        <p:nvSpPr>
          <p:cNvPr id="4" name="Footer Placeholder 3"/>
          <p:cNvSpPr>
            <a:spLocks noGrp="1"/>
          </p:cNvSpPr>
          <p:nvPr>
            <p:ph type="ftr" sz="quarter" idx="11"/>
          </p:nvPr>
        </p:nvSpPr>
        <p:spPr/>
        <p:txBody>
          <a:bodyPr/>
          <a:lstStyle/>
          <a:p>
            <a:r>
              <a:rPr lang="vi-VN" smtClean="0"/>
              <a:t>Tổng quan về phân tích giải thuật</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4088419511"/>
      </p:ext>
    </p:extLst>
  </p:cSld>
  <p:clrMapOvr>
    <a:masterClrMapping/>
  </p:clrMapOvr>
  <p:timing>
    <p:tnLst>
      <p:par>
        <p:cTn id="1" dur="indefinite" restart="never" nodeType="tmRoot"/>
      </p:par>
    </p:tnLst>
  </p:timing>
</p:sld>
</file>

<file path=ppt/theme/theme1.xml><?xml version="1.0" encoding="utf-8"?>
<a:theme xmlns:a="http://schemas.openxmlformats.org/drawingml/2006/main" name="cdb2004158l">
  <a:themeElements>
    <a:clrScheme name="Office Theme 1">
      <a:dk1>
        <a:srgbClr val="1D4940"/>
      </a:dk1>
      <a:lt1>
        <a:srgbClr val="FFFFFF"/>
      </a:lt1>
      <a:dk2>
        <a:srgbClr val="3F716F"/>
      </a:dk2>
      <a:lt2>
        <a:srgbClr val="C0C0C0"/>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1D4940"/>
        </a:dk1>
        <a:lt1>
          <a:srgbClr val="FFFFFF"/>
        </a:lt1>
        <a:dk2>
          <a:srgbClr val="3F716F"/>
        </a:dk2>
        <a:lt2>
          <a:srgbClr val="C0C0C0"/>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Office Theme 2">
        <a:dk1>
          <a:srgbClr val="093575"/>
        </a:dk1>
        <a:lt1>
          <a:srgbClr val="FFFFFF"/>
        </a:lt1>
        <a:dk2>
          <a:srgbClr val="000066"/>
        </a:dk2>
        <a:lt2>
          <a:srgbClr val="808080"/>
        </a:lt2>
        <a:accent1>
          <a:srgbClr val="4B92E1"/>
        </a:accent1>
        <a:accent2>
          <a:srgbClr val="99CCFF"/>
        </a:accent2>
        <a:accent3>
          <a:srgbClr val="FFFFFF"/>
        </a:accent3>
        <a:accent4>
          <a:srgbClr val="062C63"/>
        </a:accent4>
        <a:accent5>
          <a:srgbClr val="B1C7EE"/>
        </a:accent5>
        <a:accent6>
          <a:srgbClr val="8AB9E7"/>
        </a:accent6>
        <a:hlink>
          <a:srgbClr val="0066CC"/>
        </a:hlink>
        <a:folHlink>
          <a:srgbClr val="AF67FF"/>
        </a:folHlink>
      </a:clrScheme>
      <a:clrMap bg1="lt1" tx1="dk1" bg2="lt2" tx2="dk2" accent1="accent1" accent2="accent2" accent3="accent3" accent4="accent4" accent5="accent5" accent6="accent6" hlink="hlink" folHlink="folHlink"/>
    </a:extraClrScheme>
    <a:extraClrScheme>
      <a:clrScheme name="Office Theme 3">
        <a:dk1>
          <a:srgbClr val="0B4C5B"/>
        </a:dk1>
        <a:lt1>
          <a:srgbClr val="FFFFFF"/>
        </a:lt1>
        <a:dk2>
          <a:srgbClr val="000000"/>
        </a:dk2>
        <a:lt2>
          <a:srgbClr val="969696"/>
        </a:lt2>
        <a:accent1>
          <a:srgbClr val="E3BE05"/>
        </a:accent1>
        <a:accent2>
          <a:srgbClr val="81C200"/>
        </a:accent2>
        <a:accent3>
          <a:srgbClr val="FFFFFF"/>
        </a:accent3>
        <a:accent4>
          <a:srgbClr val="08404C"/>
        </a:accent4>
        <a:accent5>
          <a:srgbClr val="EFDBAA"/>
        </a:accent5>
        <a:accent6>
          <a:srgbClr val="74B0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cdb2004158l</Template>
  <TotalTime>1412</TotalTime>
  <Words>5223</Words>
  <Application>Microsoft Office PowerPoint</Application>
  <PresentationFormat>On-screen Show (4:3)</PresentationFormat>
  <Paragraphs>589</Paragraphs>
  <Slides>64</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Arial</vt:lpstr>
      <vt:lpstr>Calibri</vt:lpstr>
      <vt:lpstr>Cambria Math</vt:lpstr>
      <vt:lpstr>Symbol</vt:lpstr>
      <vt:lpstr>Times New Roman</vt:lpstr>
      <vt:lpstr>Wingdings</vt:lpstr>
      <vt:lpstr>cdb2004158l</vt:lpstr>
      <vt:lpstr>Chương 1 Tổng quan về phân tích  giải thuật</vt:lpstr>
      <vt:lpstr>Nội dung</vt:lpstr>
      <vt:lpstr>Giải thuật</vt:lpstr>
      <vt:lpstr>Giải thuật</vt:lpstr>
      <vt:lpstr>Giải thuật</vt:lpstr>
      <vt:lpstr>Giải thuật</vt:lpstr>
      <vt:lpstr>Giải thuật</vt:lpstr>
      <vt:lpstr>Giải thuật</vt:lpstr>
      <vt:lpstr>Giải thuật</vt:lpstr>
      <vt:lpstr>Giải thuật</vt:lpstr>
      <vt:lpstr>Giải thuật</vt:lpstr>
      <vt:lpstr>Phân tích thời gian thực hiện giải thuật</vt:lpstr>
      <vt:lpstr>Phân tích thời gian thực hiện giải thuật</vt:lpstr>
      <vt:lpstr>Phân tích thời gian thực hiện giải thuật</vt:lpstr>
      <vt:lpstr>Phân tích thời gian thực hiện giải thuật</vt:lpstr>
      <vt:lpstr>Phân tích thời gian thực hiện giải thuật</vt:lpstr>
      <vt:lpstr>Phân tích thời gian thực hiện giải thuật</vt:lpstr>
      <vt:lpstr>Phân tích thời gian thực hiện giải thuật</vt:lpstr>
      <vt:lpstr>Phân tích thời gian thực hiện giải thuật</vt:lpstr>
      <vt:lpstr>Phân tích thời gian thực hiện giải thuật</vt:lpstr>
      <vt:lpstr>Phân tích thời gian thực hiện giải thuật</vt:lpstr>
      <vt:lpstr>Phân tích thời gian thực hiện giải thuật</vt:lpstr>
      <vt:lpstr>Phân tích thời gian thực hiện giải thuật</vt:lpstr>
      <vt:lpstr>Phân tích thời gian thực hiện giải thuật</vt:lpstr>
      <vt:lpstr>Phân tích thời gian thực hiện giải thuật</vt:lpstr>
      <vt:lpstr>Phân tích thời gian thực hiện giải thuật</vt:lpstr>
      <vt:lpstr>Phân tích thời gian thực hiện giải thuật</vt:lpstr>
      <vt:lpstr>Phân tích thời gian thực hiện giải thuật</vt:lpstr>
      <vt:lpstr>Phân tích thời gian thực hiện giải thuật</vt:lpstr>
      <vt:lpstr>Phân tích thời gian thực hiện giải thuật</vt:lpstr>
      <vt:lpstr>Phân tích thời gian thực hiện giải thuật</vt:lpstr>
      <vt:lpstr>Phân tích thời gian thực hiện giải thuật</vt:lpstr>
      <vt:lpstr>Phân tích thời gian thực hiện giải thuật</vt:lpstr>
      <vt:lpstr>Phân tích thời gian thực hiện giải thuật</vt:lpstr>
      <vt:lpstr>Phân tích thời gian thực hiện giải thuật</vt:lpstr>
      <vt:lpstr>Phân tích thời gian thực hiện giải thuật</vt:lpstr>
      <vt:lpstr>Phân tích thời gian thực hiện giải thuật</vt:lpstr>
      <vt:lpstr>Phân tích thời gian thực hiện giải thuật</vt:lpstr>
      <vt:lpstr>Phân tích thời gian thực hiện giải thuật</vt:lpstr>
      <vt:lpstr>Phân tích thời gian thực hiện giải thuật</vt:lpstr>
      <vt:lpstr>Phân tích thời gian thực hiện giải thuật</vt:lpstr>
      <vt:lpstr>Phân tích thời gian thực hiện giải thuật</vt:lpstr>
      <vt:lpstr>Phân tích thời gian thực hiện giải thuật</vt:lpstr>
      <vt:lpstr>Phân tích thời gian thực hiện giải thuật</vt:lpstr>
      <vt:lpstr>Đệ quy và giải thuật đệ quy</vt:lpstr>
      <vt:lpstr>Đệ quy và giải thuật đệ quy</vt:lpstr>
      <vt:lpstr>Đệ quy và giải thuật đệ quy</vt:lpstr>
      <vt:lpstr>Đệ quy và giải thuật đệ quy</vt:lpstr>
      <vt:lpstr>Đệ quy và giải thuật đệ quy</vt:lpstr>
      <vt:lpstr>Đệ quy và giải thuật đệ quy</vt:lpstr>
      <vt:lpstr>Đệ quy và giải thuật đệ quy</vt:lpstr>
      <vt:lpstr>Đệ quy và giải thuật đệ quy</vt:lpstr>
      <vt:lpstr>Đệ quy và giải thuật đệ quy</vt:lpstr>
      <vt:lpstr>Đệ quy và giải thuật đệ quy</vt:lpstr>
      <vt:lpstr>Đệ quy và giải thuật đệ quy</vt:lpstr>
      <vt:lpstr>Đệ quy và giải thuật đệ quy</vt:lpstr>
      <vt:lpstr>Đệ quy và giải thuật đệ quy</vt:lpstr>
      <vt:lpstr>Đệ quy và giải thuật đệ quy</vt:lpstr>
      <vt:lpstr>Phụ lục</vt:lpstr>
      <vt:lpstr>Phụ lục</vt:lpstr>
      <vt:lpstr>Phụ lục</vt:lpstr>
      <vt:lpstr>Phụ lục</vt:lpstr>
      <vt:lpstr>Phụ lục</vt:lpstr>
      <vt:lpstr>Bài tập tại lớp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Nguyen Huy</cp:lastModifiedBy>
  <cp:revision>463</cp:revision>
  <dcterms:created xsi:type="dcterms:W3CDTF">2006-08-16T00:00:00Z</dcterms:created>
  <dcterms:modified xsi:type="dcterms:W3CDTF">2015-03-27T02:45:10Z</dcterms:modified>
</cp:coreProperties>
</file>