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27"/>
  </p:notesMasterIdLst>
  <p:sldIdLst>
    <p:sldId id="256" r:id="rId2"/>
    <p:sldId id="258" r:id="rId3"/>
    <p:sldId id="425" r:id="rId4"/>
    <p:sldId id="428" r:id="rId5"/>
    <p:sldId id="426" r:id="rId6"/>
    <p:sldId id="429" r:id="rId7"/>
    <p:sldId id="430" r:id="rId8"/>
    <p:sldId id="431" r:id="rId9"/>
    <p:sldId id="427" r:id="rId10"/>
    <p:sldId id="433" r:id="rId11"/>
    <p:sldId id="434" r:id="rId12"/>
    <p:sldId id="435" r:id="rId13"/>
    <p:sldId id="436" r:id="rId14"/>
    <p:sldId id="438" r:id="rId15"/>
    <p:sldId id="439" r:id="rId16"/>
    <p:sldId id="440" r:id="rId17"/>
    <p:sldId id="441" r:id="rId18"/>
    <p:sldId id="442" r:id="rId19"/>
    <p:sldId id="443" r:id="rId20"/>
    <p:sldId id="444" r:id="rId21"/>
    <p:sldId id="445" r:id="rId22"/>
    <p:sldId id="446" r:id="rId23"/>
    <p:sldId id="447" r:id="rId24"/>
    <p:sldId id="448" r:id="rId25"/>
    <p:sldId id="42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966" autoAdjust="0"/>
  </p:normalViewPr>
  <p:slideViewPr>
    <p:cSldViewPr>
      <p:cViewPr varScale="1">
        <p:scale>
          <a:sx n="64" d="100"/>
          <a:sy n="64" d="100"/>
        </p:scale>
        <p:origin x="-267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0812E2-6583-4693-B4A7-BF9B91BB2BCA}" type="datetimeFigureOut">
              <a:rPr lang="en-US" smtClean="0"/>
              <a:t>10/6/17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40E82F-86AE-4E18-B03E-BF5A71400470}" type="slidenum">
              <a:rPr lang="en-US" smtClean="0"/>
              <a:t>‹#›</a:t>
            </a:fld>
            <a:endParaRPr lang="en-US"/>
          </a:p>
        </p:txBody>
      </p:sp>
    </p:spTree>
    <p:extLst>
      <p:ext uri="{BB962C8B-B14F-4D97-AF65-F5344CB8AC3E}">
        <p14:creationId xmlns:p14="http://schemas.microsoft.com/office/powerpoint/2010/main" val="3168087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8</a:t>
            </a:fld>
            <a:endParaRPr lang="en-US"/>
          </a:p>
        </p:txBody>
      </p:sp>
    </p:spTree>
    <p:extLst>
      <p:ext uri="{BB962C8B-B14F-4D97-AF65-F5344CB8AC3E}">
        <p14:creationId xmlns:p14="http://schemas.microsoft.com/office/powerpoint/2010/main" val="3865906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aseline="0"/>
          </a:p>
        </p:txBody>
      </p:sp>
      <p:sp>
        <p:nvSpPr>
          <p:cNvPr id="4" name="Slide Number Placeholder 3"/>
          <p:cNvSpPr>
            <a:spLocks noGrp="1"/>
          </p:cNvSpPr>
          <p:nvPr>
            <p:ph type="sldNum" sz="quarter" idx="10"/>
          </p:nvPr>
        </p:nvSpPr>
        <p:spPr/>
        <p:txBody>
          <a:bodyPr/>
          <a:lstStyle/>
          <a:p>
            <a:fld id="{C340E82F-86AE-4E18-B03E-BF5A71400470}" type="slidenum">
              <a:rPr lang="en-US" smtClean="0"/>
              <a:t>9</a:t>
            </a:fld>
            <a:endParaRPr lang="en-US"/>
          </a:p>
        </p:txBody>
      </p:sp>
    </p:spTree>
    <p:extLst>
      <p:ext uri="{BB962C8B-B14F-4D97-AF65-F5344CB8AC3E}">
        <p14:creationId xmlns:p14="http://schemas.microsoft.com/office/powerpoint/2010/main" val="2431400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11</a:t>
            </a:fld>
            <a:endParaRPr lang="en-US"/>
          </a:p>
        </p:txBody>
      </p:sp>
    </p:spTree>
    <p:extLst>
      <p:ext uri="{BB962C8B-B14F-4D97-AF65-F5344CB8AC3E}">
        <p14:creationId xmlns:p14="http://schemas.microsoft.com/office/powerpoint/2010/main" val="3260086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13</a:t>
            </a:fld>
            <a:endParaRPr lang="en-US"/>
          </a:p>
        </p:txBody>
      </p:sp>
    </p:spTree>
    <p:extLst>
      <p:ext uri="{BB962C8B-B14F-4D97-AF65-F5344CB8AC3E}">
        <p14:creationId xmlns:p14="http://schemas.microsoft.com/office/powerpoint/2010/main" val="2001433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17</a:t>
            </a:fld>
            <a:endParaRPr lang="en-US"/>
          </a:p>
        </p:txBody>
      </p:sp>
    </p:spTree>
    <p:extLst>
      <p:ext uri="{BB962C8B-B14F-4D97-AF65-F5344CB8AC3E}">
        <p14:creationId xmlns:p14="http://schemas.microsoft.com/office/powerpoint/2010/main" val="1482953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8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549275"/>
            <a:ext cx="6372225" cy="3943350"/>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9" descr="Light horizontal"/>
          <p:cNvSpPr>
            <a:spLocks noChangeArrowheads="1"/>
          </p:cNvSpPr>
          <p:nvPr/>
        </p:nvSpPr>
        <p:spPr bwMode="gray">
          <a:xfrm>
            <a:off x="9525" y="9525"/>
            <a:ext cx="1473200" cy="6848475"/>
          </a:xfrm>
          <a:prstGeom prst="rect">
            <a:avLst/>
          </a:prstGeom>
          <a:pattFill prst="ltHorz">
            <a:fgClr>
              <a:schemeClr val="bg2"/>
            </a:fgClr>
            <a:bgClr>
              <a:schemeClr val="bg1"/>
            </a:bgClr>
          </a:patt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82" name="Rectangle 10"/>
          <p:cNvSpPr>
            <a:spLocks noChangeArrowheads="1"/>
          </p:cNvSpPr>
          <p:nvPr/>
        </p:nvSpPr>
        <p:spPr bwMode="invGray">
          <a:xfrm>
            <a:off x="0" y="4267200"/>
            <a:ext cx="9153525" cy="1103313"/>
          </a:xfrm>
          <a:prstGeom prst="rect">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83" name="AutoShape 11"/>
          <p:cNvSpPr>
            <a:spLocks noChangeArrowheads="1"/>
          </p:cNvSpPr>
          <p:nvPr/>
        </p:nvSpPr>
        <p:spPr bwMode="ltGray">
          <a:xfrm>
            <a:off x="1473200" y="5105400"/>
            <a:ext cx="7137400" cy="533400"/>
          </a:xfrm>
          <a:prstGeom prst="roundRect">
            <a:avLst>
              <a:gd name="adj" fmla="val 16667"/>
            </a:avLst>
          </a:prstGeom>
          <a:solidFill>
            <a:schemeClr val="tx1"/>
          </a:solidFill>
          <a:ln w="28575" algn="ctr">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Rectangle 2"/>
          <p:cNvSpPr>
            <a:spLocks noGrp="1" noChangeArrowheads="1"/>
          </p:cNvSpPr>
          <p:nvPr>
            <p:ph type="ctrTitle"/>
          </p:nvPr>
        </p:nvSpPr>
        <p:spPr>
          <a:xfrm>
            <a:off x="1524000" y="4191000"/>
            <a:ext cx="7239000" cy="1012825"/>
          </a:xfrm>
        </p:spPr>
        <p:txBody>
          <a:bodyPr/>
          <a:lstStyle>
            <a:lvl1pPr algn="l">
              <a:defRPr sz="4400" b="1"/>
            </a:lvl1pPr>
          </a:lstStyle>
          <a:p>
            <a:pPr lvl="0"/>
            <a:r>
              <a:rPr lang="en-US" noProof="0" smtClean="0"/>
              <a:t>Click to edit Master title style</a:t>
            </a:r>
          </a:p>
        </p:txBody>
      </p:sp>
      <p:sp>
        <p:nvSpPr>
          <p:cNvPr id="3075" name="Rectangle 3"/>
          <p:cNvSpPr>
            <a:spLocks noGrp="1" noChangeArrowheads="1"/>
          </p:cNvSpPr>
          <p:nvPr>
            <p:ph type="subTitle" idx="1"/>
          </p:nvPr>
        </p:nvSpPr>
        <p:spPr bwMode="white">
          <a:xfrm>
            <a:off x="1524000" y="5181600"/>
            <a:ext cx="7086600" cy="381000"/>
          </a:xfrm>
        </p:spPr>
        <p:txBody>
          <a:bodyPr/>
          <a:lstStyle>
            <a:lvl1pPr marL="0" indent="0" algn="ctr">
              <a:buFont typeface="Wingdings" pitchFamily="2" charset="2"/>
              <a:buNone/>
              <a:defRPr sz="2400">
                <a:solidFill>
                  <a:schemeClr val="bg1"/>
                </a:solidFill>
              </a:defRPr>
            </a:lvl1pPr>
          </a:lstStyle>
          <a:p>
            <a:pPr lvl="0"/>
            <a:r>
              <a:rPr lang="en-US" noProof="0" smtClean="0"/>
              <a:t>Click to edit Master subtitle style</a:t>
            </a:r>
          </a:p>
        </p:txBody>
      </p:sp>
      <p:sp>
        <p:nvSpPr>
          <p:cNvPr id="3076" name="Rectangle 4"/>
          <p:cNvSpPr>
            <a:spLocks noGrp="1" noChangeArrowheads="1"/>
          </p:cNvSpPr>
          <p:nvPr>
            <p:ph type="dt" sz="half" idx="2"/>
          </p:nvPr>
        </p:nvSpPr>
        <p:spPr>
          <a:xfrm>
            <a:off x="457200" y="6477000"/>
            <a:ext cx="2133600" cy="244475"/>
          </a:xfrm>
        </p:spPr>
        <p:txBody>
          <a:bodyPr/>
          <a:lstStyle>
            <a:lvl1pPr>
              <a:defRPr sz="1200"/>
            </a:lvl1pPr>
          </a:lstStyle>
          <a:p>
            <a:r>
              <a:rPr lang="en-US" smtClean="0"/>
              <a:t>5/12/2010</a:t>
            </a:r>
            <a:endParaRPr lang="en-US"/>
          </a:p>
        </p:txBody>
      </p:sp>
      <p:sp>
        <p:nvSpPr>
          <p:cNvPr id="3077" name="Rectangle 5"/>
          <p:cNvSpPr>
            <a:spLocks noGrp="1" noChangeArrowheads="1"/>
          </p:cNvSpPr>
          <p:nvPr>
            <p:ph type="ftr" sz="quarter" idx="3"/>
          </p:nvPr>
        </p:nvSpPr>
        <p:spPr>
          <a:xfrm>
            <a:off x="3124200" y="6477000"/>
            <a:ext cx="2895600" cy="244475"/>
          </a:xfrm>
        </p:spPr>
        <p:txBody>
          <a:bodyPr/>
          <a:lstStyle>
            <a:lvl1pPr>
              <a:defRPr sz="1200"/>
            </a:lvl1pPr>
          </a:lstStyle>
          <a:p>
            <a:r>
              <a:rPr lang="vi-VN" smtClean="0"/>
              <a:t>Tổng quan về thiết kế giải thuật</a:t>
            </a:r>
            <a:endParaRPr lang="en-US"/>
          </a:p>
        </p:txBody>
      </p:sp>
      <p:sp>
        <p:nvSpPr>
          <p:cNvPr id="3078" name="Rectangle 6"/>
          <p:cNvSpPr>
            <a:spLocks noGrp="1" noChangeArrowheads="1"/>
          </p:cNvSpPr>
          <p:nvPr>
            <p:ph type="sldNum" sz="quarter" idx="4"/>
          </p:nvPr>
        </p:nvSpPr>
        <p:spPr>
          <a:xfrm>
            <a:off x="6553200" y="6477000"/>
            <a:ext cx="2133600" cy="244475"/>
          </a:xfrm>
        </p:spPr>
        <p:txBody>
          <a:bodyPr/>
          <a:lstStyle>
            <a:lvl1pPr>
              <a:defRPr sz="1200"/>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5/12/2010</a:t>
            </a:r>
            <a:endParaRPr lang="en-US"/>
          </a:p>
        </p:txBody>
      </p:sp>
      <p:sp>
        <p:nvSpPr>
          <p:cNvPr id="5" name="Footer Placeholder 4"/>
          <p:cNvSpPr>
            <a:spLocks noGrp="1"/>
          </p:cNvSpPr>
          <p:nvPr>
            <p:ph type="ftr" sz="quarter" idx="11"/>
          </p:nvPr>
        </p:nvSpPr>
        <p:spPr/>
        <p:txBody>
          <a:bodyPr/>
          <a:lstStyle>
            <a:lvl1pPr>
              <a:defRPr/>
            </a:lvl1pPr>
          </a:lstStyle>
          <a:p>
            <a:r>
              <a:rPr lang="vi-VN" smtClean="0"/>
              <a:t>Tổng quan về thiết kế giải thuật</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414973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5/12/2010</a:t>
            </a:r>
            <a:endParaRPr lang="en-US"/>
          </a:p>
        </p:txBody>
      </p:sp>
      <p:sp>
        <p:nvSpPr>
          <p:cNvPr id="5" name="Footer Placeholder 4"/>
          <p:cNvSpPr>
            <a:spLocks noGrp="1"/>
          </p:cNvSpPr>
          <p:nvPr>
            <p:ph type="ftr" sz="quarter" idx="11"/>
          </p:nvPr>
        </p:nvSpPr>
        <p:spPr/>
        <p:txBody>
          <a:bodyPr/>
          <a:lstStyle>
            <a:lvl1pPr>
              <a:defRPr/>
            </a:lvl1pPr>
          </a:lstStyle>
          <a:p>
            <a:r>
              <a:rPr lang="vi-VN" smtClean="0"/>
              <a:t>Tổng quan về thiết kế giải thuật</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66746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19088"/>
            <a:ext cx="7391400"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400800"/>
            <a:ext cx="2133600" cy="320675"/>
          </a:xfrm>
        </p:spPr>
        <p:txBody>
          <a:bodyPr/>
          <a:lstStyle>
            <a:lvl1pPr>
              <a:defRPr/>
            </a:lvl1pPr>
          </a:lstStyle>
          <a:p>
            <a:r>
              <a:rPr lang="en-US" smtClean="0"/>
              <a:t>5/12/2010</a:t>
            </a:r>
            <a:endParaRPr lang="en-US"/>
          </a:p>
        </p:txBody>
      </p:sp>
      <p:sp>
        <p:nvSpPr>
          <p:cNvPr id="5" name="Footer Placeholder 4"/>
          <p:cNvSpPr>
            <a:spLocks noGrp="1"/>
          </p:cNvSpPr>
          <p:nvPr>
            <p:ph type="ftr" sz="quarter" idx="11"/>
          </p:nvPr>
        </p:nvSpPr>
        <p:spPr>
          <a:xfrm>
            <a:off x="3124200" y="6400800"/>
            <a:ext cx="2895600" cy="320675"/>
          </a:xfrm>
        </p:spPr>
        <p:txBody>
          <a:bodyPr/>
          <a:lstStyle>
            <a:lvl1pPr>
              <a:defRPr/>
            </a:lvl1pPr>
          </a:lstStyle>
          <a:p>
            <a:r>
              <a:rPr lang="vi-VN" smtClean="0"/>
              <a:t>Tổng quan về thiết kế giải thuật</a:t>
            </a:r>
            <a:endParaRPr lang="en-US"/>
          </a:p>
        </p:txBody>
      </p:sp>
      <p:sp>
        <p:nvSpPr>
          <p:cNvPr id="6" name="Slide Number Placeholder 5"/>
          <p:cNvSpPr>
            <a:spLocks noGrp="1"/>
          </p:cNvSpPr>
          <p:nvPr>
            <p:ph type="sldNum" sz="quarter" idx="12"/>
          </p:nvPr>
        </p:nvSpPr>
        <p:spPr>
          <a:xfrm>
            <a:off x="6553200" y="6400800"/>
            <a:ext cx="2133600" cy="320675"/>
          </a:xfrm>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36742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5/12/2010</a:t>
            </a:r>
            <a:endParaRPr lang="en-US"/>
          </a:p>
        </p:txBody>
      </p:sp>
      <p:sp>
        <p:nvSpPr>
          <p:cNvPr id="5" name="Footer Placeholder 4"/>
          <p:cNvSpPr>
            <a:spLocks noGrp="1"/>
          </p:cNvSpPr>
          <p:nvPr>
            <p:ph type="ftr" sz="quarter" idx="11"/>
          </p:nvPr>
        </p:nvSpPr>
        <p:spPr/>
        <p:txBody>
          <a:bodyPr/>
          <a:lstStyle>
            <a:lvl1pPr>
              <a:defRPr/>
            </a:lvl1pPr>
          </a:lstStyle>
          <a:p>
            <a:r>
              <a:rPr lang="vi-VN" smtClean="0"/>
              <a:t>Tổng quan về thiết kế giải thuật</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99494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5/12/2010</a:t>
            </a:r>
            <a:endParaRPr lang="en-US"/>
          </a:p>
        </p:txBody>
      </p:sp>
      <p:sp>
        <p:nvSpPr>
          <p:cNvPr id="5" name="Footer Placeholder 4"/>
          <p:cNvSpPr>
            <a:spLocks noGrp="1"/>
          </p:cNvSpPr>
          <p:nvPr>
            <p:ph type="ftr" sz="quarter" idx="11"/>
          </p:nvPr>
        </p:nvSpPr>
        <p:spPr/>
        <p:txBody>
          <a:bodyPr/>
          <a:lstStyle>
            <a:lvl1pPr>
              <a:defRPr/>
            </a:lvl1pPr>
          </a:lstStyle>
          <a:p>
            <a:r>
              <a:rPr lang="vi-VN" smtClean="0"/>
              <a:t>Tổng quan về thiết kế giải thuật</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68617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5/12/2010</a:t>
            </a:r>
            <a:endParaRPr lang="en-US"/>
          </a:p>
        </p:txBody>
      </p:sp>
      <p:sp>
        <p:nvSpPr>
          <p:cNvPr id="6" name="Footer Placeholder 5"/>
          <p:cNvSpPr>
            <a:spLocks noGrp="1"/>
          </p:cNvSpPr>
          <p:nvPr>
            <p:ph type="ftr" sz="quarter" idx="11"/>
          </p:nvPr>
        </p:nvSpPr>
        <p:spPr/>
        <p:txBody>
          <a:bodyPr/>
          <a:lstStyle>
            <a:lvl1pPr>
              <a:defRPr/>
            </a:lvl1pPr>
          </a:lstStyle>
          <a:p>
            <a:r>
              <a:rPr lang="vi-VN" smtClean="0"/>
              <a:t>Tổng quan về thiết kế giải thuật</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13974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5/12/2010</a:t>
            </a:r>
            <a:endParaRPr lang="en-US"/>
          </a:p>
        </p:txBody>
      </p:sp>
      <p:sp>
        <p:nvSpPr>
          <p:cNvPr id="8" name="Footer Placeholder 7"/>
          <p:cNvSpPr>
            <a:spLocks noGrp="1"/>
          </p:cNvSpPr>
          <p:nvPr>
            <p:ph type="ftr" sz="quarter" idx="11"/>
          </p:nvPr>
        </p:nvSpPr>
        <p:spPr/>
        <p:txBody>
          <a:bodyPr/>
          <a:lstStyle>
            <a:lvl1pPr>
              <a:defRPr/>
            </a:lvl1pPr>
          </a:lstStyle>
          <a:p>
            <a:r>
              <a:rPr lang="vi-VN" smtClean="0"/>
              <a:t>Tổng quan về thiết kế giải thuật</a:t>
            </a:r>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90037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5/12/2010</a:t>
            </a:r>
            <a:endParaRPr lang="en-US"/>
          </a:p>
        </p:txBody>
      </p:sp>
      <p:sp>
        <p:nvSpPr>
          <p:cNvPr id="4" name="Footer Placeholder 3"/>
          <p:cNvSpPr>
            <a:spLocks noGrp="1"/>
          </p:cNvSpPr>
          <p:nvPr>
            <p:ph type="ftr" sz="quarter" idx="11"/>
          </p:nvPr>
        </p:nvSpPr>
        <p:spPr/>
        <p:txBody>
          <a:bodyPr/>
          <a:lstStyle>
            <a:lvl1pPr>
              <a:defRPr/>
            </a:lvl1pPr>
          </a:lstStyle>
          <a:p>
            <a:r>
              <a:rPr lang="vi-VN" smtClean="0"/>
              <a:t>Tổng quan về thiết kế giải thuật</a:t>
            </a:r>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36377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5/12/2010</a:t>
            </a:r>
            <a:endParaRPr lang="en-US"/>
          </a:p>
        </p:txBody>
      </p:sp>
      <p:sp>
        <p:nvSpPr>
          <p:cNvPr id="3" name="Footer Placeholder 2"/>
          <p:cNvSpPr>
            <a:spLocks noGrp="1"/>
          </p:cNvSpPr>
          <p:nvPr>
            <p:ph type="ftr" sz="quarter" idx="11"/>
          </p:nvPr>
        </p:nvSpPr>
        <p:spPr/>
        <p:txBody>
          <a:bodyPr/>
          <a:lstStyle>
            <a:lvl1pPr>
              <a:defRPr/>
            </a:lvl1pPr>
          </a:lstStyle>
          <a:p>
            <a:r>
              <a:rPr lang="vi-VN" smtClean="0"/>
              <a:t>Tổng quan về thiết kế giải thuật</a:t>
            </a:r>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73713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5/12/2010</a:t>
            </a:r>
            <a:endParaRPr lang="en-US"/>
          </a:p>
        </p:txBody>
      </p:sp>
      <p:sp>
        <p:nvSpPr>
          <p:cNvPr id="6" name="Footer Placeholder 5"/>
          <p:cNvSpPr>
            <a:spLocks noGrp="1"/>
          </p:cNvSpPr>
          <p:nvPr>
            <p:ph type="ftr" sz="quarter" idx="11"/>
          </p:nvPr>
        </p:nvSpPr>
        <p:spPr/>
        <p:txBody>
          <a:bodyPr/>
          <a:lstStyle>
            <a:lvl1pPr>
              <a:defRPr/>
            </a:lvl1pPr>
          </a:lstStyle>
          <a:p>
            <a:r>
              <a:rPr lang="vi-VN" smtClean="0"/>
              <a:t>Tổng quan về thiết kế giải thuật</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40736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5/12/2010</a:t>
            </a:r>
            <a:endParaRPr lang="en-US"/>
          </a:p>
        </p:txBody>
      </p:sp>
      <p:sp>
        <p:nvSpPr>
          <p:cNvPr id="6" name="Footer Placeholder 5"/>
          <p:cNvSpPr>
            <a:spLocks noGrp="1"/>
          </p:cNvSpPr>
          <p:nvPr>
            <p:ph type="ftr" sz="quarter" idx="11"/>
          </p:nvPr>
        </p:nvSpPr>
        <p:spPr/>
        <p:txBody>
          <a:bodyPr/>
          <a:lstStyle>
            <a:lvl1pPr>
              <a:defRPr/>
            </a:lvl1pPr>
          </a:lstStyle>
          <a:p>
            <a:r>
              <a:rPr lang="vi-VN" smtClean="0"/>
              <a:t>Tổng quan về thiết kế giải thuật</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8145369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descr="Light horizontal"/>
          <p:cNvSpPr>
            <a:spLocks noChangeArrowheads="1"/>
          </p:cNvSpPr>
          <p:nvPr/>
        </p:nvSpPr>
        <p:spPr bwMode="gray">
          <a:xfrm>
            <a:off x="-9525" y="0"/>
            <a:ext cx="481013" cy="6858000"/>
          </a:xfrm>
          <a:prstGeom prst="rect">
            <a:avLst/>
          </a:prstGeom>
          <a:pattFill prst="ltHorz">
            <a:fgClr>
              <a:schemeClr val="bg2"/>
            </a:fgClr>
            <a:bgClr>
              <a:schemeClr val="bg1"/>
            </a:bgClr>
          </a:patt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2" name="Rectangle 8"/>
          <p:cNvSpPr>
            <a:spLocks noChangeArrowheads="1"/>
          </p:cNvSpPr>
          <p:nvPr/>
        </p:nvSpPr>
        <p:spPr bwMode="gray">
          <a:xfrm>
            <a:off x="0" y="0"/>
            <a:ext cx="9153525" cy="685800"/>
          </a:xfrm>
          <a:prstGeom prst="rect">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en-US"/>
          </a:p>
        </p:txBody>
      </p:sp>
      <p:sp>
        <p:nvSpPr>
          <p:cNvPr id="1033" name="AutoShape 9"/>
          <p:cNvSpPr>
            <a:spLocks noChangeArrowheads="1"/>
          </p:cNvSpPr>
          <p:nvPr/>
        </p:nvSpPr>
        <p:spPr bwMode="ltGray">
          <a:xfrm>
            <a:off x="304800" y="288925"/>
            <a:ext cx="7670800" cy="644525"/>
          </a:xfrm>
          <a:prstGeom prst="roundRect">
            <a:avLst>
              <a:gd name="adj" fmla="val 16667"/>
            </a:avLst>
          </a:prstGeom>
          <a:solidFill>
            <a:schemeClr val="tx1"/>
          </a:solidFill>
          <a:ln w="28575" algn="ctr">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auto">
          <a:xfrm>
            <a:off x="457200" y="10763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r>
              <a:rPr lang="en-US" smtClean="0"/>
              <a:t>5/12/2010</a:t>
            </a:r>
            <a:endParaRPr lang="en-US"/>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vi-VN" smtClean="0"/>
              <a:t>Tổng quan về thiết kế giải thuật</a:t>
            </a:r>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6F15528-21DE-4FAA-801E-634DDDAF4B2B}" type="slidenum">
              <a:rPr lang="en-US" smtClean="0"/>
              <a:pPr/>
              <a:t>‹#›</a:t>
            </a:fld>
            <a:endParaRPr lang="en-US"/>
          </a:p>
        </p:txBody>
      </p:sp>
      <p:sp>
        <p:nvSpPr>
          <p:cNvPr id="1026" name="Rectangle 2"/>
          <p:cNvSpPr>
            <a:spLocks noGrp="1" noChangeArrowheads="1"/>
          </p:cNvSpPr>
          <p:nvPr>
            <p:ph type="title"/>
          </p:nvPr>
        </p:nvSpPr>
        <p:spPr bwMode="white">
          <a:xfrm>
            <a:off x="457200" y="319088"/>
            <a:ext cx="7391400"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hdr="0" dt="0"/>
  <p:txStyles>
    <p:titleStyle>
      <a:lvl1pPr algn="ctr" rtl="0" eaLnBrk="1" fontAlgn="base" hangingPunct="1">
        <a:spcBef>
          <a:spcPct val="0"/>
        </a:spcBef>
        <a:spcAft>
          <a:spcPct val="0"/>
        </a:spcAft>
        <a:defRPr sz="3600">
          <a:solidFill>
            <a:srgbClr val="FFFF00"/>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990600"/>
            <a:ext cx="7239000" cy="2994025"/>
          </a:xfrm>
        </p:spPr>
        <p:txBody>
          <a:bodyPr/>
          <a:lstStyle/>
          <a:p>
            <a:pPr algn="ctr"/>
            <a:r>
              <a:rPr lang="en-US" sz="4600" dirty="0" err="1" smtClean="0">
                <a:solidFill>
                  <a:srgbClr val="00B0F0"/>
                </a:solidFill>
              </a:rPr>
              <a:t>Chương</a:t>
            </a:r>
            <a:r>
              <a:rPr lang="en-US" sz="4600" dirty="0" smtClean="0">
                <a:solidFill>
                  <a:srgbClr val="00B0F0"/>
                </a:solidFill>
              </a:rPr>
              <a:t> 2</a:t>
            </a:r>
            <a:br>
              <a:rPr lang="en-US" sz="4600" dirty="0" smtClean="0">
                <a:solidFill>
                  <a:srgbClr val="00B0F0"/>
                </a:solidFill>
              </a:rPr>
            </a:br>
            <a:r>
              <a:rPr lang="en-US" sz="4800" dirty="0" err="1">
                <a:solidFill>
                  <a:srgbClr val="00B0F0"/>
                </a:solidFill>
              </a:rPr>
              <a:t>Phân</a:t>
            </a:r>
            <a:r>
              <a:rPr lang="en-US" sz="4800" dirty="0">
                <a:solidFill>
                  <a:srgbClr val="00B0F0"/>
                </a:solidFill>
              </a:rPr>
              <a:t> </a:t>
            </a:r>
            <a:r>
              <a:rPr lang="en-US" sz="4800" dirty="0" err="1">
                <a:solidFill>
                  <a:srgbClr val="00B0F0"/>
                </a:solidFill>
              </a:rPr>
              <a:t>tích</a:t>
            </a:r>
            <a:r>
              <a:rPr lang="en-US" sz="4800" dirty="0">
                <a:solidFill>
                  <a:srgbClr val="00B0F0"/>
                </a:solidFill>
              </a:rPr>
              <a:t> </a:t>
            </a:r>
            <a:r>
              <a:rPr lang="en-US" sz="4800" dirty="0" err="1">
                <a:solidFill>
                  <a:srgbClr val="00B0F0"/>
                </a:solidFill>
              </a:rPr>
              <a:t>độ</a:t>
            </a:r>
            <a:r>
              <a:rPr lang="en-US" sz="4800" dirty="0">
                <a:solidFill>
                  <a:srgbClr val="00B0F0"/>
                </a:solidFill>
              </a:rPr>
              <a:t> </a:t>
            </a:r>
            <a:r>
              <a:rPr lang="en-US" sz="4800" dirty="0" err="1">
                <a:solidFill>
                  <a:srgbClr val="00B0F0"/>
                </a:solidFill>
              </a:rPr>
              <a:t>phức</a:t>
            </a:r>
            <a:r>
              <a:rPr lang="en-US" sz="4800" dirty="0">
                <a:solidFill>
                  <a:srgbClr val="00B0F0"/>
                </a:solidFill>
              </a:rPr>
              <a:t> </a:t>
            </a:r>
            <a:r>
              <a:rPr lang="en-US" sz="4800" dirty="0" err="1">
                <a:solidFill>
                  <a:srgbClr val="00B0F0"/>
                </a:solidFill>
              </a:rPr>
              <a:t>tạp</a:t>
            </a:r>
            <a:r>
              <a:rPr lang="en-US" sz="4800" dirty="0">
                <a:solidFill>
                  <a:srgbClr val="00B0F0"/>
                </a:solidFill>
              </a:rPr>
              <a:t> </a:t>
            </a:r>
            <a:r>
              <a:rPr lang="en-US" sz="4800" dirty="0" err="1">
                <a:solidFill>
                  <a:srgbClr val="00B0F0"/>
                </a:solidFill>
              </a:rPr>
              <a:t>của</a:t>
            </a:r>
            <a:r>
              <a:rPr lang="en-US" sz="4800" dirty="0">
                <a:solidFill>
                  <a:srgbClr val="00B0F0"/>
                </a:solidFill>
              </a:rPr>
              <a:t> </a:t>
            </a:r>
            <a:r>
              <a:rPr lang="en-US" sz="4800" dirty="0" err="1">
                <a:solidFill>
                  <a:srgbClr val="00B0F0"/>
                </a:solidFill>
              </a:rPr>
              <a:t>một</a:t>
            </a:r>
            <a:r>
              <a:rPr lang="en-US" sz="4800" dirty="0">
                <a:solidFill>
                  <a:srgbClr val="00B0F0"/>
                </a:solidFill>
              </a:rPr>
              <a:t> </a:t>
            </a:r>
            <a:r>
              <a:rPr lang="en-US" sz="4800" dirty="0" err="1">
                <a:solidFill>
                  <a:srgbClr val="00B0F0"/>
                </a:solidFill>
              </a:rPr>
              <a:t>số</a:t>
            </a:r>
            <a:r>
              <a:rPr lang="en-US" sz="4800" dirty="0">
                <a:solidFill>
                  <a:srgbClr val="00B0F0"/>
                </a:solidFill>
              </a:rPr>
              <a:t> </a:t>
            </a:r>
            <a:r>
              <a:rPr lang="en-US" sz="4800" dirty="0" err="1">
                <a:solidFill>
                  <a:srgbClr val="00B0F0"/>
                </a:solidFill>
              </a:rPr>
              <a:t>giải</a:t>
            </a:r>
            <a:r>
              <a:rPr lang="en-US" sz="4800" dirty="0">
                <a:solidFill>
                  <a:srgbClr val="00B0F0"/>
                </a:solidFill>
              </a:rPr>
              <a:t> </a:t>
            </a:r>
            <a:r>
              <a:rPr lang="en-US" sz="4800" dirty="0" err="1">
                <a:solidFill>
                  <a:srgbClr val="00B0F0"/>
                </a:solidFill>
              </a:rPr>
              <a:t>thuật</a:t>
            </a:r>
            <a:r>
              <a:rPr lang="en-US" sz="4800" dirty="0">
                <a:solidFill>
                  <a:srgbClr val="00B0F0"/>
                </a:solidFill>
              </a:rPr>
              <a:t> </a:t>
            </a:r>
            <a:r>
              <a:rPr lang="en-US" sz="4800" dirty="0" err="1" smtClean="0">
                <a:solidFill>
                  <a:srgbClr val="00B0F0"/>
                </a:solidFill>
              </a:rPr>
              <a:t>Vét</a:t>
            </a:r>
            <a:r>
              <a:rPr lang="en-US" sz="4800" dirty="0" smtClean="0">
                <a:solidFill>
                  <a:srgbClr val="00B0F0"/>
                </a:solidFill>
              </a:rPr>
              <a:t> </a:t>
            </a:r>
            <a:r>
              <a:rPr lang="en-US" sz="4800" dirty="0" err="1" smtClean="0">
                <a:solidFill>
                  <a:srgbClr val="00B0F0"/>
                </a:solidFill>
              </a:rPr>
              <a:t>Cạn</a:t>
            </a:r>
            <a:r>
              <a:rPr lang="en-US" sz="4800" smtClean="0">
                <a:solidFill>
                  <a:srgbClr val="00B0F0"/>
                </a:solidFill>
              </a:rPr>
              <a:t/>
            </a:r>
            <a:endParaRPr lang="en-US" sz="4600" dirty="0">
              <a:solidFill>
                <a:srgbClr val="00B0F0"/>
              </a:solidFill>
            </a:endParaRPr>
          </a:p>
        </p:txBody>
      </p:sp>
    </p:spTree>
    <p:extLst>
      <p:ext uri="{BB962C8B-B14F-4D97-AF65-F5344CB8AC3E}">
        <p14:creationId xmlns:p14="http://schemas.microsoft.com/office/powerpoint/2010/main" val="225970526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chiến lược cơ bản</a:t>
            </a:r>
            <a:endParaRPr lang="en-US"/>
          </a:p>
        </p:txBody>
      </p:sp>
      <p:sp>
        <p:nvSpPr>
          <p:cNvPr id="3" name="Content Placeholder 2"/>
          <p:cNvSpPr>
            <a:spLocks noGrp="1"/>
          </p:cNvSpPr>
          <p:nvPr>
            <p:ph idx="1"/>
          </p:nvPr>
        </p:nvSpPr>
        <p:spPr/>
        <p:txBody>
          <a:bodyPr/>
          <a:lstStyle/>
          <a:p>
            <a:r>
              <a:rPr lang="en-US" smtClean="0"/>
              <a:t>Phương pháp sinh</a:t>
            </a:r>
          </a:p>
          <a:p>
            <a:pPr lvl="1"/>
            <a:r>
              <a:rPr lang="en-US" smtClean="0"/>
              <a:t>C</a:t>
            </a:r>
            <a:r>
              <a:rPr lang="vi-VN" smtClean="0"/>
              <a:t>ó </a:t>
            </a:r>
            <a:r>
              <a:rPr lang="vi-VN"/>
              <a:t>thể áp dụng để giải bài toán liệt kê tổ hợp đặt ra nếu </a:t>
            </a:r>
            <a:r>
              <a:rPr lang="en-US" smtClean="0"/>
              <a:t>h</a:t>
            </a:r>
            <a:r>
              <a:rPr lang="vi-VN" smtClean="0"/>
              <a:t>ai </a:t>
            </a:r>
            <a:r>
              <a:rPr lang="vi-VN"/>
              <a:t>điều kiện </a:t>
            </a:r>
            <a:r>
              <a:rPr lang="vi-VN" smtClean="0"/>
              <a:t>sau </a:t>
            </a:r>
            <a:r>
              <a:rPr lang="vi-VN"/>
              <a:t>thoả </a:t>
            </a:r>
            <a:r>
              <a:rPr lang="vi-VN" smtClean="0"/>
              <a:t>mãn</a:t>
            </a:r>
            <a:endParaRPr lang="vi-VN"/>
          </a:p>
          <a:p>
            <a:pPr lvl="2"/>
            <a:r>
              <a:rPr lang="vi-VN" smtClean="0"/>
              <a:t>Có </a:t>
            </a:r>
            <a:r>
              <a:rPr lang="vi-VN"/>
              <a:t>thể xác định được một </a:t>
            </a:r>
            <a:r>
              <a:rPr lang="vi-VN">
                <a:solidFill>
                  <a:srgbClr val="FF0000"/>
                </a:solidFill>
              </a:rPr>
              <a:t>thứ tự </a:t>
            </a:r>
            <a:r>
              <a:rPr lang="vi-VN"/>
              <a:t>trên tập các cấu hình tổ hợp cần liệt kê. Từ đó </a:t>
            </a:r>
            <a:r>
              <a:rPr lang="vi-VN" smtClean="0"/>
              <a:t>biết được</a:t>
            </a:r>
            <a:r>
              <a:rPr lang="en-US" smtClean="0"/>
              <a:t> </a:t>
            </a:r>
            <a:r>
              <a:rPr lang="vi-VN" smtClean="0"/>
              <a:t>cấu </a:t>
            </a:r>
            <a:r>
              <a:rPr lang="vi-VN"/>
              <a:t>hình đầu tiên và cấu hình cuối cùng trong thứ tự đó. </a:t>
            </a:r>
          </a:p>
          <a:p>
            <a:pPr lvl="2"/>
            <a:r>
              <a:rPr lang="vi-VN" smtClean="0"/>
              <a:t>Xây </a:t>
            </a:r>
            <a:r>
              <a:rPr lang="vi-VN"/>
              <a:t>dựng được thuật toán từ một cấu hình chưa phải cấu hình cuối, sinh ra được cấu </a:t>
            </a:r>
            <a:r>
              <a:rPr lang="vi-VN" smtClean="0"/>
              <a:t>hình</a:t>
            </a:r>
            <a:r>
              <a:rPr lang="en-US" smtClean="0"/>
              <a:t> </a:t>
            </a:r>
            <a:r>
              <a:rPr lang="vi-VN" smtClean="0"/>
              <a:t>kế tiếp</a:t>
            </a:r>
            <a:endParaRPr lang="en-US" smtClean="0"/>
          </a:p>
          <a:p>
            <a:pPr lvl="1"/>
            <a:endParaRPr lang="en-US"/>
          </a:p>
        </p:txBody>
      </p:sp>
      <p:sp>
        <p:nvSpPr>
          <p:cNvPr id="4" name="Footer Placeholder 3"/>
          <p:cNvSpPr>
            <a:spLocks noGrp="1"/>
          </p:cNvSpPr>
          <p:nvPr>
            <p:ph type="ftr" sz="quarter" idx="11"/>
          </p:nvPr>
        </p:nvSpPr>
        <p:spPr/>
        <p:txBody>
          <a:bodyPr/>
          <a:lstStyle/>
          <a:p>
            <a:r>
              <a:rPr lang="vi-VN" smtClean="0"/>
              <a:t>Tổng quan về thiết kế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63482405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chiến lược cơ bản</a:t>
            </a:r>
          </a:p>
        </p:txBody>
      </p:sp>
      <p:sp>
        <p:nvSpPr>
          <p:cNvPr id="3" name="Content Placeholder 2"/>
          <p:cNvSpPr>
            <a:spLocks noGrp="1"/>
          </p:cNvSpPr>
          <p:nvPr>
            <p:ph idx="1"/>
          </p:nvPr>
        </p:nvSpPr>
        <p:spPr/>
        <p:txBody>
          <a:bodyPr/>
          <a:lstStyle/>
          <a:p>
            <a:r>
              <a:rPr lang="en-US" smtClean="0"/>
              <a:t>Phương pháp sinh</a:t>
            </a:r>
          </a:p>
          <a:p>
            <a:pPr lvl="1"/>
            <a:r>
              <a:rPr lang="en-US" smtClean="0"/>
              <a:t>Mô tả</a:t>
            </a:r>
          </a:p>
          <a:p>
            <a:pPr marL="457200" lvl="1" indent="0">
              <a:buNone/>
            </a:pPr>
            <a:r>
              <a:rPr lang="vi-VN" sz="2400" smtClean="0">
                <a:latin typeface="Courier New" pitchFamily="49" charset="0"/>
                <a:cs typeface="Courier New" pitchFamily="49" charset="0"/>
              </a:rPr>
              <a:t>〈</a:t>
            </a:r>
            <a:r>
              <a:rPr lang="vi-VN" sz="2400">
                <a:latin typeface="Courier New" pitchFamily="49" charset="0"/>
                <a:cs typeface="Courier New" pitchFamily="49" charset="0"/>
              </a:rPr>
              <a:t>Xây dựng cấu hình đầu tiên〉; </a:t>
            </a:r>
          </a:p>
          <a:p>
            <a:pPr marL="457200" lvl="1" indent="0">
              <a:buNone/>
            </a:pPr>
            <a:r>
              <a:rPr lang="vi-VN" sz="2400">
                <a:latin typeface="Courier New" pitchFamily="49" charset="0"/>
                <a:cs typeface="Courier New" pitchFamily="49" charset="0"/>
              </a:rPr>
              <a:t>repeat </a:t>
            </a:r>
          </a:p>
          <a:p>
            <a:pPr marL="457200" lvl="1" indent="0">
              <a:buNone/>
            </a:pPr>
            <a:r>
              <a:rPr lang="vi-VN" sz="2400">
                <a:latin typeface="Courier New" pitchFamily="49" charset="0"/>
                <a:cs typeface="Courier New" pitchFamily="49" charset="0"/>
              </a:rPr>
              <a:t>  〈Đưa ra cấu hình đang có〉; </a:t>
            </a:r>
          </a:p>
          <a:p>
            <a:pPr marL="457200" lvl="1" indent="0">
              <a:buNone/>
            </a:pPr>
            <a:r>
              <a:rPr lang="vi-VN" sz="2400">
                <a:latin typeface="Courier New" pitchFamily="49" charset="0"/>
                <a:cs typeface="Courier New" pitchFamily="49" charset="0"/>
              </a:rPr>
              <a:t>  〈Từ cấu hình đang có sinh ra cấu </a:t>
            </a:r>
            <a:r>
              <a:rPr lang="vi-VN" sz="2400" smtClean="0">
                <a:latin typeface="Courier New" pitchFamily="49" charset="0"/>
                <a:cs typeface="Courier New" pitchFamily="49" charset="0"/>
              </a:rPr>
              <a:t>hình </a:t>
            </a:r>
            <a:r>
              <a:rPr lang="en-US" sz="2400" smtClean="0">
                <a:latin typeface="Courier New" pitchFamily="49" charset="0"/>
                <a:cs typeface="Courier New" pitchFamily="49" charset="0"/>
              </a:rPr>
              <a:t>		</a:t>
            </a:r>
            <a:r>
              <a:rPr lang="vi-VN" sz="2400" smtClean="0">
                <a:latin typeface="Courier New" pitchFamily="49" charset="0"/>
                <a:cs typeface="Courier New" pitchFamily="49" charset="0"/>
              </a:rPr>
              <a:t>kế </a:t>
            </a:r>
            <a:r>
              <a:rPr lang="vi-VN" sz="2400">
                <a:latin typeface="Courier New" pitchFamily="49" charset="0"/>
                <a:cs typeface="Courier New" pitchFamily="49" charset="0"/>
              </a:rPr>
              <a:t>tiếp nếu còn〉; </a:t>
            </a:r>
          </a:p>
          <a:p>
            <a:pPr marL="457200" lvl="1" indent="0">
              <a:buNone/>
            </a:pPr>
            <a:r>
              <a:rPr lang="vi-VN" sz="2400">
                <a:latin typeface="Courier New" pitchFamily="49" charset="0"/>
                <a:cs typeface="Courier New" pitchFamily="49" charset="0"/>
              </a:rPr>
              <a:t>until 〈hết cấu hình〉; </a:t>
            </a:r>
          </a:p>
          <a:p>
            <a:pPr lvl="1"/>
            <a:endParaRPr lang="en-US"/>
          </a:p>
        </p:txBody>
      </p:sp>
      <p:sp>
        <p:nvSpPr>
          <p:cNvPr id="4" name="Footer Placeholder 3"/>
          <p:cNvSpPr>
            <a:spLocks noGrp="1"/>
          </p:cNvSpPr>
          <p:nvPr>
            <p:ph type="ftr" sz="quarter" idx="11"/>
          </p:nvPr>
        </p:nvSpPr>
        <p:spPr/>
        <p:txBody>
          <a:bodyPr/>
          <a:lstStyle/>
          <a:p>
            <a:r>
              <a:rPr lang="vi-VN" smtClean="0"/>
              <a:t>Tổng quan về thiết kế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6" name="Rectangle 5"/>
          <p:cNvSpPr/>
          <p:nvPr/>
        </p:nvSpPr>
        <p:spPr>
          <a:xfrm>
            <a:off x="838200" y="2133600"/>
            <a:ext cx="7543800" cy="274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675288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chiến lược cơ bản</a:t>
            </a:r>
          </a:p>
        </p:txBody>
      </p:sp>
      <p:sp>
        <p:nvSpPr>
          <p:cNvPr id="3" name="Content Placeholder 2"/>
          <p:cNvSpPr>
            <a:spLocks noGrp="1"/>
          </p:cNvSpPr>
          <p:nvPr>
            <p:ph idx="1"/>
          </p:nvPr>
        </p:nvSpPr>
        <p:spPr/>
        <p:txBody>
          <a:bodyPr/>
          <a:lstStyle/>
          <a:p>
            <a:r>
              <a:rPr lang="en-US" smtClean="0"/>
              <a:t>Phương pháp sinh</a:t>
            </a:r>
          </a:p>
          <a:p>
            <a:pPr lvl="1"/>
            <a:r>
              <a:rPr lang="en-US" smtClean="0"/>
              <a:t>Thứ tự từ điển</a:t>
            </a:r>
          </a:p>
          <a:p>
            <a:pPr lvl="2"/>
            <a:r>
              <a:rPr lang="vi-VN" smtClean="0"/>
              <a:t>Xét a[</a:t>
            </a:r>
            <a:r>
              <a:rPr lang="en-US" smtClean="0"/>
              <a:t>0</a:t>
            </a:r>
            <a:r>
              <a:rPr lang="vi-VN" smtClean="0"/>
              <a:t>..n</a:t>
            </a:r>
            <a:r>
              <a:rPr lang="en-US" smtClean="0"/>
              <a:t>-1</a:t>
            </a:r>
            <a:r>
              <a:rPr lang="vi-VN" smtClean="0"/>
              <a:t>] </a:t>
            </a:r>
            <a:r>
              <a:rPr lang="vi-VN"/>
              <a:t>và </a:t>
            </a:r>
            <a:r>
              <a:rPr lang="vi-VN" smtClean="0"/>
              <a:t>b[</a:t>
            </a:r>
            <a:r>
              <a:rPr lang="en-US" smtClean="0"/>
              <a:t>0</a:t>
            </a:r>
            <a:r>
              <a:rPr lang="vi-VN" smtClean="0"/>
              <a:t>..n</a:t>
            </a:r>
            <a:r>
              <a:rPr lang="en-US" smtClean="0"/>
              <a:t>-1</a:t>
            </a:r>
            <a:r>
              <a:rPr lang="vi-VN" smtClean="0"/>
              <a:t>] </a:t>
            </a:r>
            <a:r>
              <a:rPr lang="vi-VN"/>
              <a:t>là hai dãy độ dài </a:t>
            </a:r>
            <a:r>
              <a:rPr lang="vi-VN" smtClean="0"/>
              <a:t>n</a:t>
            </a:r>
            <a:r>
              <a:rPr lang="en-US" smtClean="0"/>
              <a:t>. </a:t>
            </a:r>
            <a:r>
              <a:rPr lang="vi-VN" smtClean="0"/>
              <a:t>Khi </a:t>
            </a:r>
            <a:r>
              <a:rPr lang="vi-VN"/>
              <a:t>đó a </a:t>
            </a:r>
            <a:r>
              <a:rPr lang="en-US" smtClean="0"/>
              <a:t>&lt;</a:t>
            </a:r>
            <a:r>
              <a:rPr lang="vi-VN" smtClean="0"/>
              <a:t> </a:t>
            </a:r>
            <a:r>
              <a:rPr lang="vi-VN"/>
              <a:t>b nếu như </a:t>
            </a:r>
            <a:r>
              <a:rPr lang="vi-VN" smtClean="0"/>
              <a:t>tồn </a:t>
            </a:r>
            <a:r>
              <a:rPr lang="vi-VN"/>
              <a:t>tại một số nguyên dương k: </a:t>
            </a:r>
            <a:r>
              <a:rPr lang="en-US" smtClean="0"/>
              <a:t>0</a:t>
            </a:r>
            <a:r>
              <a:rPr lang="vi-VN" smtClean="0"/>
              <a:t> </a:t>
            </a:r>
            <a:r>
              <a:rPr lang="vi-VN"/>
              <a:t>≤ k &lt; </a:t>
            </a:r>
            <a:r>
              <a:rPr lang="vi-VN" smtClean="0"/>
              <a:t>n</a:t>
            </a:r>
            <a:r>
              <a:rPr lang="en-US" smtClean="0"/>
              <a:t>-1</a:t>
            </a:r>
            <a:r>
              <a:rPr lang="vi-VN" smtClean="0"/>
              <a:t> để</a:t>
            </a:r>
            <a:r>
              <a:rPr lang="en-US"/>
              <a:t> </a:t>
            </a:r>
            <a:r>
              <a:rPr lang="vi-VN"/>
              <a:t>a[i] = b[i] với ∀i: </a:t>
            </a:r>
            <a:r>
              <a:rPr lang="en-US" smtClean="0"/>
              <a:t>0</a:t>
            </a:r>
            <a:r>
              <a:rPr lang="vi-VN" smtClean="0"/>
              <a:t> </a:t>
            </a:r>
            <a:r>
              <a:rPr lang="vi-VN"/>
              <a:t>≤ i ≤ </a:t>
            </a:r>
            <a:r>
              <a:rPr lang="en-US" smtClean="0"/>
              <a:t>k và a[k+1] &lt; b[k+1]</a:t>
            </a:r>
            <a:r>
              <a:rPr lang="vi-VN" smtClean="0"/>
              <a:t> </a:t>
            </a:r>
            <a:endParaRPr lang="en-US" smtClean="0"/>
          </a:p>
          <a:p>
            <a:pPr lvl="2"/>
            <a:r>
              <a:rPr lang="vi-VN"/>
              <a:t>Khi độ dài </a:t>
            </a:r>
            <a:r>
              <a:rPr lang="vi-VN" smtClean="0"/>
              <a:t>a </a:t>
            </a:r>
            <a:r>
              <a:rPr lang="vi-VN"/>
              <a:t>và b </a:t>
            </a:r>
            <a:r>
              <a:rPr lang="vi-VN" smtClean="0"/>
              <a:t>kh</a:t>
            </a:r>
            <a:r>
              <a:rPr lang="en-US" smtClean="0"/>
              <a:t>ác</a:t>
            </a:r>
            <a:r>
              <a:rPr lang="vi-VN" smtClean="0"/>
              <a:t> </a:t>
            </a:r>
            <a:r>
              <a:rPr lang="vi-VN"/>
              <a:t>nhau, </a:t>
            </a:r>
            <a:r>
              <a:rPr lang="vi-VN" smtClean="0"/>
              <a:t>thêm </a:t>
            </a:r>
            <a:r>
              <a:rPr lang="vi-VN"/>
              <a:t>vào cuối dãy a hoặc dãy b những phần tử đặc biệt gọi là phần tử ∅ để độ dài của a </a:t>
            </a:r>
            <a:r>
              <a:rPr lang="vi-VN" smtClean="0"/>
              <a:t>và </a:t>
            </a:r>
            <a:r>
              <a:rPr lang="vi-VN"/>
              <a:t>b bằng </a:t>
            </a:r>
            <a:r>
              <a:rPr lang="vi-VN" smtClean="0"/>
              <a:t>nhau</a:t>
            </a:r>
            <a:r>
              <a:rPr lang="en-US" smtClean="0"/>
              <a:t> (</a:t>
            </a:r>
            <a:r>
              <a:rPr lang="vi-VN" smtClean="0"/>
              <a:t>phần </a:t>
            </a:r>
            <a:r>
              <a:rPr lang="vi-VN"/>
              <a:t>tử ∅ </a:t>
            </a:r>
            <a:r>
              <a:rPr lang="vi-VN" smtClean="0"/>
              <a:t>nhỏ </a:t>
            </a:r>
            <a:r>
              <a:rPr lang="vi-VN"/>
              <a:t>hơn tất cả các phần tử </a:t>
            </a:r>
            <a:r>
              <a:rPr lang="vi-VN" smtClean="0"/>
              <a:t>khác</a:t>
            </a:r>
            <a:r>
              <a:rPr lang="en-US" smtClean="0"/>
              <a:t>)</a:t>
            </a:r>
            <a:endParaRPr lang="vi-VN"/>
          </a:p>
          <a:p>
            <a:pPr lvl="3"/>
            <a:endParaRPr lang="vi-VN"/>
          </a:p>
          <a:p>
            <a:pPr lvl="2"/>
            <a:endParaRPr lang="vi-VN">
              <a:latin typeface="Courier New" pitchFamily="49" charset="0"/>
              <a:cs typeface="Courier New" pitchFamily="49" charset="0"/>
            </a:endParaRPr>
          </a:p>
          <a:p>
            <a:pPr lvl="1"/>
            <a:endParaRPr lang="en-US"/>
          </a:p>
        </p:txBody>
      </p:sp>
      <p:sp>
        <p:nvSpPr>
          <p:cNvPr id="4" name="Footer Placeholder 3"/>
          <p:cNvSpPr>
            <a:spLocks noGrp="1"/>
          </p:cNvSpPr>
          <p:nvPr>
            <p:ph type="ftr" sz="quarter" idx="11"/>
          </p:nvPr>
        </p:nvSpPr>
        <p:spPr/>
        <p:txBody>
          <a:bodyPr/>
          <a:lstStyle/>
          <a:p>
            <a:r>
              <a:rPr lang="vi-VN" smtClean="0"/>
              <a:t>Tổng quan về thiết kế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01143715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chiến lược cơ bản</a:t>
            </a:r>
          </a:p>
        </p:txBody>
      </p:sp>
      <p:sp>
        <p:nvSpPr>
          <p:cNvPr id="3" name="Content Placeholder 2"/>
          <p:cNvSpPr>
            <a:spLocks noGrp="1"/>
          </p:cNvSpPr>
          <p:nvPr>
            <p:ph idx="1"/>
          </p:nvPr>
        </p:nvSpPr>
        <p:spPr/>
        <p:txBody>
          <a:bodyPr/>
          <a:lstStyle/>
          <a:p>
            <a:r>
              <a:rPr lang="en-US" smtClean="0"/>
              <a:t>Phương pháp sinh</a:t>
            </a:r>
          </a:p>
          <a:p>
            <a:pPr lvl="1"/>
            <a:r>
              <a:rPr lang="en-US" smtClean="0"/>
              <a:t>Bài toán: Sinh m</a:t>
            </a:r>
            <a:r>
              <a:rPr lang="vi-VN" smtClean="0"/>
              <a:t>ột </a:t>
            </a:r>
            <a:r>
              <a:rPr lang="vi-VN"/>
              <a:t>dãy nhị phân độ dài n </a:t>
            </a:r>
            <a:r>
              <a:rPr lang="vi-VN" smtClean="0"/>
              <a:t>x[</a:t>
            </a:r>
            <a:r>
              <a:rPr lang="en-US" smtClean="0"/>
              <a:t>0</a:t>
            </a:r>
            <a:r>
              <a:rPr lang="vi-VN" smtClean="0"/>
              <a:t>..n</a:t>
            </a:r>
            <a:r>
              <a:rPr lang="en-US" smtClean="0"/>
              <a:t>-1</a:t>
            </a:r>
            <a:r>
              <a:rPr lang="vi-VN" smtClean="0"/>
              <a:t>] </a:t>
            </a:r>
            <a:r>
              <a:rPr lang="vi-VN"/>
              <a:t>trong đó x[i] ∈ {0, 1} (∀i : </a:t>
            </a:r>
            <a:r>
              <a:rPr lang="en-US" smtClean="0"/>
              <a:t>0</a:t>
            </a:r>
            <a:r>
              <a:rPr lang="vi-VN" smtClean="0"/>
              <a:t> </a:t>
            </a:r>
            <a:r>
              <a:rPr lang="vi-VN"/>
              <a:t>≤ i ≤ </a:t>
            </a:r>
            <a:r>
              <a:rPr lang="vi-VN" smtClean="0"/>
              <a:t>n</a:t>
            </a:r>
            <a:r>
              <a:rPr lang="en-US" smtClean="0"/>
              <a:t>-1</a:t>
            </a:r>
            <a:r>
              <a:rPr lang="vi-VN" smtClean="0"/>
              <a:t>).</a:t>
            </a:r>
            <a:endParaRPr lang="en-US" smtClean="0"/>
          </a:p>
          <a:p>
            <a:pPr lvl="1"/>
            <a:r>
              <a:rPr lang="en-US" smtClean="0"/>
              <a:t>Phân tích</a:t>
            </a:r>
          </a:p>
          <a:p>
            <a:pPr lvl="2"/>
            <a:r>
              <a:rPr lang="vi-VN"/>
              <a:t>Khi n = 3, các dãy nhị phân độ dài 3 được liệt kê như </a:t>
            </a:r>
            <a:r>
              <a:rPr lang="vi-VN" smtClean="0"/>
              <a:t>sau</a:t>
            </a:r>
            <a:endParaRPr lang="en-US"/>
          </a:p>
          <a:p>
            <a:pPr marL="914400" lvl="2" indent="0">
              <a:buNone/>
            </a:pPr>
            <a:endParaRPr lang="en-US" smtClean="0"/>
          </a:p>
          <a:p>
            <a:pPr marL="457200" lvl="1" indent="0">
              <a:buNone/>
            </a:pPr>
            <a:r>
              <a:rPr lang="vi-VN" smtClean="0"/>
              <a:t> </a:t>
            </a:r>
            <a:endParaRPr lang="vi-VN">
              <a:latin typeface="Courier New" pitchFamily="49" charset="0"/>
              <a:cs typeface="Courier New" pitchFamily="49" charset="0"/>
            </a:endParaRPr>
          </a:p>
          <a:p>
            <a:pPr lvl="1"/>
            <a:endParaRPr lang="en-US"/>
          </a:p>
        </p:txBody>
      </p:sp>
      <p:sp>
        <p:nvSpPr>
          <p:cNvPr id="4" name="Footer Placeholder 3"/>
          <p:cNvSpPr>
            <a:spLocks noGrp="1"/>
          </p:cNvSpPr>
          <p:nvPr>
            <p:ph type="ftr" sz="quarter" idx="11"/>
          </p:nvPr>
        </p:nvSpPr>
        <p:spPr/>
        <p:txBody>
          <a:bodyPr/>
          <a:lstStyle/>
          <a:p>
            <a:r>
              <a:rPr lang="vi-VN" smtClean="0"/>
              <a:t>Tổng quan về thiết kế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1713" y="4114800"/>
            <a:ext cx="5181600" cy="70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681387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chiến lược cơ bản</a:t>
            </a:r>
          </a:p>
        </p:txBody>
      </p:sp>
      <p:sp>
        <p:nvSpPr>
          <p:cNvPr id="3" name="Content Placeholder 2"/>
          <p:cNvSpPr>
            <a:spLocks noGrp="1"/>
          </p:cNvSpPr>
          <p:nvPr>
            <p:ph idx="1"/>
          </p:nvPr>
        </p:nvSpPr>
        <p:spPr/>
        <p:txBody>
          <a:bodyPr/>
          <a:lstStyle/>
          <a:p>
            <a:r>
              <a:rPr lang="en-US" smtClean="0"/>
              <a:t>Phương pháp sinh</a:t>
            </a:r>
          </a:p>
          <a:p>
            <a:pPr lvl="1"/>
            <a:r>
              <a:rPr lang="en-US" smtClean="0"/>
              <a:t>Phân tích</a:t>
            </a:r>
          </a:p>
          <a:p>
            <a:pPr lvl="2"/>
            <a:r>
              <a:rPr lang="en-US" smtClean="0"/>
              <a:t>D</a:t>
            </a:r>
            <a:r>
              <a:rPr lang="vi-VN" smtClean="0"/>
              <a:t>ãy </a:t>
            </a:r>
            <a:r>
              <a:rPr lang="vi-VN"/>
              <a:t>đầu tiên </a:t>
            </a:r>
            <a:r>
              <a:rPr lang="vi-VN" smtClean="0"/>
              <a:t>là </a:t>
            </a:r>
            <a:r>
              <a:rPr lang="vi-VN"/>
              <a:t>00…0 và dãy cuối cùng </a:t>
            </a:r>
            <a:r>
              <a:rPr lang="vi-VN" smtClean="0"/>
              <a:t>là 11…1 </a:t>
            </a:r>
            <a:endParaRPr lang="en-US" smtClean="0"/>
          </a:p>
          <a:p>
            <a:pPr lvl="2"/>
            <a:r>
              <a:rPr lang="en-US" smtClean="0"/>
              <a:t>N</a:t>
            </a:r>
            <a:r>
              <a:rPr lang="vi-VN" smtClean="0"/>
              <a:t>ếu </a:t>
            </a:r>
            <a:r>
              <a:rPr lang="vi-VN"/>
              <a:t>dãy x = </a:t>
            </a:r>
            <a:r>
              <a:rPr lang="en-US" smtClean="0"/>
              <a:t>[</a:t>
            </a:r>
            <a:r>
              <a:rPr lang="en-US"/>
              <a:t>0</a:t>
            </a:r>
            <a:r>
              <a:rPr lang="vi-VN" smtClean="0"/>
              <a:t>..n</a:t>
            </a:r>
            <a:r>
              <a:rPr lang="en-US" smtClean="0"/>
              <a:t>-1</a:t>
            </a:r>
            <a:r>
              <a:rPr lang="vi-VN" smtClean="0"/>
              <a:t>] </a:t>
            </a:r>
            <a:r>
              <a:rPr lang="vi-VN"/>
              <a:t>là dãy đang có và không phải dãy cuối cùng cần liệt kê thì dãy kế tiếp sẽ nhận được </a:t>
            </a:r>
            <a:r>
              <a:rPr lang="vi-VN" smtClean="0"/>
              <a:t>bằng </a:t>
            </a:r>
            <a:r>
              <a:rPr lang="vi-VN"/>
              <a:t>cách cộng thêm 1 </a:t>
            </a:r>
            <a:r>
              <a:rPr lang="vi-VN" smtClean="0"/>
              <a:t>(theo </a:t>
            </a:r>
            <a:r>
              <a:rPr lang="vi-VN"/>
              <a:t>cơ số 2 có nhớ) vào dãy hiện tại. </a:t>
            </a:r>
            <a:endParaRPr lang="en-US" smtClean="0"/>
          </a:p>
          <a:p>
            <a:pPr marL="914400" lvl="2" indent="0">
              <a:buNone/>
            </a:pPr>
            <a:endParaRPr lang="en-US" smtClean="0"/>
          </a:p>
          <a:p>
            <a:pPr marL="457200" lvl="1" indent="0">
              <a:buNone/>
            </a:pPr>
            <a:r>
              <a:rPr lang="vi-VN" smtClean="0"/>
              <a:t> </a:t>
            </a:r>
            <a:endParaRPr lang="vi-VN">
              <a:latin typeface="Courier New" pitchFamily="49" charset="0"/>
              <a:cs typeface="Courier New" pitchFamily="49" charset="0"/>
            </a:endParaRPr>
          </a:p>
          <a:p>
            <a:pPr lvl="1"/>
            <a:endParaRPr lang="en-US"/>
          </a:p>
        </p:txBody>
      </p:sp>
      <p:sp>
        <p:nvSpPr>
          <p:cNvPr id="4" name="Footer Placeholder 3"/>
          <p:cNvSpPr>
            <a:spLocks noGrp="1"/>
          </p:cNvSpPr>
          <p:nvPr>
            <p:ph type="ftr" sz="quarter" idx="11"/>
          </p:nvPr>
        </p:nvSpPr>
        <p:spPr/>
        <p:txBody>
          <a:bodyPr/>
          <a:lstStyle/>
          <a:p>
            <a:r>
              <a:rPr lang="vi-VN" smtClean="0"/>
              <a:t>Tổng quan về thiết kế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0328113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chiến lược cơ bản</a:t>
            </a:r>
          </a:p>
        </p:txBody>
      </p:sp>
      <p:sp>
        <p:nvSpPr>
          <p:cNvPr id="3" name="Content Placeholder 2"/>
          <p:cNvSpPr>
            <a:spLocks noGrp="1"/>
          </p:cNvSpPr>
          <p:nvPr>
            <p:ph idx="1"/>
          </p:nvPr>
        </p:nvSpPr>
        <p:spPr/>
        <p:txBody>
          <a:bodyPr/>
          <a:lstStyle/>
          <a:p>
            <a:r>
              <a:rPr lang="en-US" smtClean="0"/>
              <a:t>Phương pháp sinh</a:t>
            </a:r>
          </a:p>
          <a:p>
            <a:pPr lvl="1"/>
            <a:r>
              <a:rPr lang="en-US" smtClean="0"/>
              <a:t>Phân tích</a:t>
            </a:r>
          </a:p>
          <a:p>
            <a:pPr marL="914400" lvl="2" indent="0">
              <a:buNone/>
            </a:pPr>
            <a:endParaRPr lang="en-US" smtClean="0"/>
          </a:p>
          <a:p>
            <a:pPr marL="457200" lvl="1" indent="0">
              <a:buNone/>
            </a:pPr>
            <a:r>
              <a:rPr lang="vi-VN" smtClean="0"/>
              <a:t> </a:t>
            </a:r>
            <a:endParaRPr lang="vi-VN">
              <a:latin typeface="Courier New" pitchFamily="49" charset="0"/>
              <a:cs typeface="Courier New" pitchFamily="49" charset="0"/>
            </a:endParaRPr>
          </a:p>
          <a:p>
            <a:pPr lvl="1"/>
            <a:endParaRPr lang="en-US" smtClean="0"/>
          </a:p>
          <a:p>
            <a:pPr lvl="2"/>
            <a:r>
              <a:rPr lang="en-US" smtClean="0"/>
              <a:t>Kỹ thuật sinh cấu hình kế tiếp: </a:t>
            </a:r>
            <a:r>
              <a:rPr lang="vi-VN" smtClean="0"/>
              <a:t>Xét </a:t>
            </a:r>
            <a:r>
              <a:rPr lang="vi-VN"/>
              <a:t>từ cuối </a:t>
            </a:r>
            <a:r>
              <a:rPr lang="vi-VN" smtClean="0"/>
              <a:t>dãy </a:t>
            </a:r>
            <a:r>
              <a:rPr lang="vi-VN"/>
              <a:t>về </a:t>
            </a:r>
            <a:r>
              <a:rPr lang="vi-VN" smtClean="0"/>
              <a:t>đầu, </a:t>
            </a:r>
            <a:r>
              <a:rPr lang="vi-VN"/>
              <a:t>tìm số 0 gặp đầu </a:t>
            </a:r>
            <a:r>
              <a:rPr lang="vi-VN" smtClean="0"/>
              <a:t>tiên</a:t>
            </a:r>
            <a:endParaRPr lang="en-US" smtClean="0"/>
          </a:p>
          <a:p>
            <a:pPr lvl="3"/>
            <a:r>
              <a:rPr lang="vi-VN"/>
              <a:t>Nếu thấy thì thay số 0 đó bằng số 1 và đặt tất cả các phần tử phía sau vị trí đó bằng </a:t>
            </a:r>
            <a:r>
              <a:rPr lang="vi-VN" smtClean="0"/>
              <a:t>0</a:t>
            </a:r>
            <a:endParaRPr lang="vi-VN"/>
          </a:p>
          <a:p>
            <a:pPr lvl="3"/>
            <a:r>
              <a:rPr lang="vi-VN" smtClean="0"/>
              <a:t>Nếu </a:t>
            </a:r>
            <a:r>
              <a:rPr lang="vi-VN"/>
              <a:t>không thấy thì </a:t>
            </a:r>
            <a:r>
              <a:rPr lang="vi-VN" smtClean="0"/>
              <a:t>toàn </a:t>
            </a:r>
            <a:r>
              <a:rPr lang="vi-VN"/>
              <a:t>dãy là số 1, đây là cấu hình cuối cùng</a:t>
            </a:r>
            <a:endParaRPr lang="en-US"/>
          </a:p>
        </p:txBody>
      </p:sp>
      <p:sp>
        <p:nvSpPr>
          <p:cNvPr id="4" name="Footer Placeholder 3"/>
          <p:cNvSpPr>
            <a:spLocks noGrp="1"/>
          </p:cNvSpPr>
          <p:nvPr>
            <p:ph type="ftr" sz="quarter" idx="11"/>
          </p:nvPr>
        </p:nvSpPr>
        <p:spPr/>
        <p:txBody>
          <a:bodyPr/>
          <a:lstStyle/>
          <a:p>
            <a:r>
              <a:rPr lang="vi-VN" smtClean="0"/>
              <a:t>Tổng quan về thiết kế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057400"/>
            <a:ext cx="5562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992728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chiến lược cơ bản</a:t>
            </a:r>
          </a:p>
        </p:txBody>
      </p:sp>
      <p:sp>
        <p:nvSpPr>
          <p:cNvPr id="3" name="Content Placeholder 2"/>
          <p:cNvSpPr>
            <a:spLocks noGrp="1"/>
          </p:cNvSpPr>
          <p:nvPr>
            <p:ph idx="1"/>
          </p:nvPr>
        </p:nvSpPr>
        <p:spPr/>
        <p:txBody>
          <a:bodyPr/>
          <a:lstStyle/>
          <a:p>
            <a:r>
              <a:rPr lang="en-US" smtClean="0"/>
              <a:t>Phương pháp sinh</a:t>
            </a:r>
          </a:p>
          <a:p>
            <a:pPr lvl="1"/>
            <a:r>
              <a:rPr lang="en-US" smtClean="0"/>
              <a:t>Giải thuật</a:t>
            </a:r>
          </a:p>
          <a:p>
            <a:pPr marL="457200" lvl="1" indent="0">
              <a:buNone/>
            </a:pPr>
            <a:endParaRPr lang="en-US"/>
          </a:p>
        </p:txBody>
      </p:sp>
      <p:sp>
        <p:nvSpPr>
          <p:cNvPr id="4" name="Footer Placeholder 3"/>
          <p:cNvSpPr>
            <a:spLocks noGrp="1"/>
          </p:cNvSpPr>
          <p:nvPr>
            <p:ph type="ftr" sz="quarter" idx="11"/>
          </p:nvPr>
        </p:nvSpPr>
        <p:spPr/>
        <p:txBody>
          <a:bodyPr/>
          <a:lstStyle/>
          <a:p>
            <a:r>
              <a:rPr lang="vi-VN" smtClean="0"/>
              <a:t>Tổng quan về thiết kế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pic>
        <p:nvPicPr>
          <p:cNvPr id="103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2298220"/>
            <a:ext cx="7924800" cy="349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85800" y="2133600"/>
            <a:ext cx="7315200" cy="3886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543972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chiến lược cơ bản</a:t>
            </a:r>
          </a:p>
        </p:txBody>
      </p:sp>
      <p:sp>
        <p:nvSpPr>
          <p:cNvPr id="3" name="Content Placeholder 2"/>
          <p:cNvSpPr>
            <a:spLocks noGrp="1"/>
          </p:cNvSpPr>
          <p:nvPr>
            <p:ph idx="1"/>
          </p:nvPr>
        </p:nvSpPr>
        <p:spPr/>
        <p:txBody>
          <a:bodyPr/>
          <a:lstStyle/>
          <a:p>
            <a:r>
              <a:rPr lang="en-US" smtClean="0"/>
              <a:t>Phương pháp sinh</a:t>
            </a:r>
          </a:p>
          <a:p>
            <a:pPr lvl="1"/>
            <a:r>
              <a:rPr lang="en-US" smtClean="0"/>
              <a:t>Bài toán: L</a:t>
            </a:r>
            <a:r>
              <a:rPr lang="vi-VN" smtClean="0"/>
              <a:t>iệt </a:t>
            </a:r>
            <a:r>
              <a:rPr lang="vi-VN"/>
              <a:t>kê các tập con k phần tử của tập {1, 2, …, n} theo thứ tự từ </a:t>
            </a:r>
            <a:r>
              <a:rPr lang="vi-VN" smtClean="0"/>
              <a:t>đi</a:t>
            </a:r>
            <a:r>
              <a:rPr lang="en-US" smtClean="0"/>
              <a:t>ể</a:t>
            </a:r>
            <a:r>
              <a:rPr lang="vi-VN" smtClean="0"/>
              <a:t>n </a:t>
            </a:r>
            <a:endParaRPr lang="vi-VN"/>
          </a:p>
          <a:p>
            <a:pPr lvl="1"/>
            <a:r>
              <a:rPr lang="en-US" smtClean="0"/>
              <a:t>Phân tích</a:t>
            </a:r>
          </a:p>
          <a:p>
            <a:pPr lvl="2"/>
            <a:r>
              <a:rPr lang="en-US" smtClean="0"/>
              <a:t>V</a:t>
            </a:r>
            <a:r>
              <a:rPr lang="vi-VN" smtClean="0"/>
              <a:t>ới </a:t>
            </a:r>
            <a:r>
              <a:rPr lang="vi-VN"/>
              <a:t>n = 5, k = 3, ta phải liệt kê đủ 10 tập </a:t>
            </a:r>
            <a:r>
              <a:rPr lang="vi-VN" smtClean="0"/>
              <a:t>con</a:t>
            </a:r>
            <a:endParaRPr lang="en-US"/>
          </a:p>
          <a:p>
            <a:pPr marL="914400" lvl="2" indent="0">
              <a:buNone/>
            </a:pPr>
            <a:endParaRPr lang="vi-VN"/>
          </a:p>
          <a:p>
            <a:pPr marL="914400" lvl="2" indent="0">
              <a:buNone/>
            </a:pPr>
            <a:endParaRPr lang="en-US" smtClean="0"/>
          </a:p>
          <a:p>
            <a:pPr lvl="2"/>
            <a:r>
              <a:rPr lang="vi-VN"/>
              <a:t>Như vậy tập con đầu tiên </a:t>
            </a:r>
            <a:r>
              <a:rPr lang="vi-VN" smtClean="0"/>
              <a:t>là </a:t>
            </a:r>
            <a:r>
              <a:rPr lang="vi-VN"/>
              <a:t>{1, 2, …, k}. </a:t>
            </a:r>
            <a:r>
              <a:rPr lang="en-US" smtClean="0"/>
              <a:t>Tập con cuối cùng </a:t>
            </a:r>
            <a:r>
              <a:rPr lang="vi-VN" smtClean="0"/>
              <a:t>là </a:t>
            </a:r>
            <a:r>
              <a:rPr lang="vi-VN"/>
              <a:t>{n - k + 1, n - k + 2, …, n}. </a:t>
            </a:r>
          </a:p>
          <a:p>
            <a:pPr lvl="2"/>
            <a:endParaRPr lang="en-US" smtClean="0"/>
          </a:p>
          <a:p>
            <a:pPr marL="457200" lvl="1" indent="0">
              <a:buNone/>
            </a:pPr>
            <a:r>
              <a:rPr lang="vi-VN" smtClean="0"/>
              <a:t> </a:t>
            </a:r>
            <a:endParaRPr lang="vi-VN">
              <a:latin typeface="Courier New" pitchFamily="49" charset="0"/>
              <a:cs typeface="Courier New" pitchFamily="49" charset="0"/>
            </a:endParaRPr>
          </a:p>
          <a:p>
            <a:pPr lvl="1"/>
            <a:endParaRPr lang="en-US"/>
          </a:p>
        </p:txBody>
      </p:sp>
      <p:sp>
        <p:nvSpPr>
          <p:cNvPr id="4" name="Footer Placeholder 3"/>
          <p:cNvSpPr>
            <a:spLocks noGrp="1"/>
          </p:cNvSpPr>
          <p:nvPr>
            <p:ph type="ftr" sz="quarter" idx="11"/>
          </p:nvPr>
        </p:nvSpPr>
        <p:spPr/>
        <p:txBody>
          <a:bodyPr/>
          <a:lstStyle/>
          <a:p>
            <a:r>
              <a:rPr lang="vi-VN" smtClean="0"/>
              <a:t>Tổng quan về thiết kế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581400"/>
            <a:ext cx="6248400" cy="65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53999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chiến lược cơ bản</a:t>
            </a:r>
          </a:p>
        </p:txBody>
      </p:sp>
      <p:sp>
        <p:nvSpPr>
          <p:cNvPr id="3" name="Content Placeholder 2"/>
          <p:cNvSpPr>
            <a:spLocks noGrp="1"/>
          </p:cNvSpPr>
          <p:nvPr>
            <p:ph idx="1"/>
          </p:nvPr>
        </p:nvSpPr>
        <p:spPr/>
        <p:txBody>
          <a:bodyPr/>
          <a:lstStyle/>
          <a:p>
            <a:r>
              <a:rPr lang="en-US" smtClean="0"/>
              <a:t>Phương pháp sinh</a:t>
            </a:r>
          </a:p>
          <a:p>
            <a:pPr lvl="1"/>
            <a:r>
              <a:rPr lang="en-US" smtClean="0"/>
              <a:t>Phân tích</a:t>
            </a:r>
          </a:p>
          <a:p>
            <a:pPr lvl="2"/>
            <a:r>
              <a:rPr lang="vi-VN"/>
              <a:t>Biểu diễn mỗi tập con là một dãy </a:t>
            </a:r>
            <a:r>
              <a:rPr lang="vi-VN" smtClean="0"/>
              <a:t>trong </a:t>
            </a:r>
            <a:r>
              <a:rPr lang="vi-VN"/>
              <a:t>đó </a:t>
            </a:r>
            <a:r>
              <a:rPr lang="en-US" smtClean="0"/>
              <a:t>phần tử đứng trước nhỏ hơn phần tử đứng sau</a:t>
            </a:r>
          </a:p>
          <a:p>
            <a:pPr lvl="2"/>
            <a:r>
              <a:rPr lang="en-US"/>
              <a:t>Giới hạn trên của </a:t>
            </a:r>
            <a:r>
              <a:rPr lang="en-US" smtClean="0"/>
              <a:t>x[k-1] </a:t>
            </a:r>
            <a:r>
              <a:rPr lang="en-US"/>
              <a:t>là n, của </a:t>
            </a:r>
            <a:r>
              <a:rPr lang="en-US" smtClean="0"/>
              <a:t>x[k-2] </a:t>
            </a:r>
            <a:r>
              <a:rPr lang="en-US"/>
              <a:t>là n - 1, của </a:t>
            </a:r>
            <a:r>
              <a:rPr lang="en-US" smtClean="0"/>
              <a:t>x[k-3] </a:t>
            </a:r>
            <a:r>
              <a:rPr lang="en-US"/>
              <a:t>là n - 2… </a:t>
            </a:r>
          </a:p>
          <a:p>
            <a:pPr lvl="2"/>
            <a:r>
              <a:rPr lang="en-US"/>
              <a:t>Tổng quát: giới hạn trên của x[i] = n - k + </a:t>
            </a:r>
            <a:r>
              <a:rPr lang="en-US" smtClean="0"/>
              <a:t>i + 1, giới hạn dưới của x[i] = x[i-1]+1</a:t>
            </a:r>
          </a:p>
          <a:p>
            <a:pPr lvl="2"/>
            <a:endParaRPr lang="vi-VN"/>
          </a:p>
          <a:p>
            <a:pPr marL="914400" lvl="2" indent="0">
              <a:buNone/>
            </a:pPr>
            <a:endParaRPr lang="en-US" smtClean="0"/>
          </a:p>
          <a:p>
            <a:pPr marL="457200" lvl="1" indent="0">
              <a:buNone/>
            </a:pPr>
            <a:r>
              <a:rPr lang="vi-VN" smtClean="0"/>
              <a:t> </a:t>
            </a:r>
            <a:endParaRPr lang="vi-VN">
              <a:latin typeface="Courier New" pitchFamily="49" charset="0"/>
              <a:cs typeface="Courier New" pitchFamily="49" charset="0"/>
            </a:endParaRPr>
          </a:p>
          <a:p>
            <a:pPr lvl="1"/>
            <a:endParaRPr lang="en-US"/>
          </a:p>
        </p:txBody>
      </p:sp>
      <p:sp>
        <p:nvSpPr>
          <p:cNvPr id="4" name="Footer Placeholder 3"/>
          <p:cNvSpPr>
            <a:spLocks noGrp="1"/>
          </p:cNvSpPr>
          <p:nvPr>
            <p:ph type="ftr" sz="quarter" idx="11"/>
          </p:nvPr>
        </p:nvSpPr>
        <p:spPr/>
        <p:txBody>
          <a:bodyPr/>
          <a:lstStyle/>
          <a:p>
            <a:r>
              <a:rPr lang="vi-VN" smtClean="0"/>
              <a:t>Tổng quan về thiết kế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7632618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chiến lược cơ bản</a:t>
            </a:r>
          </a:p>
        </p:txBody>
      </p:sp>
      <p:sp>
        <p:nvSpPr>
          <p:cNvPr id="3" name="Content Placeholder 2"/>
          <p:cNvSpPr>
            <a:spLocks noGrp="1"/>
          </p:cNvSpPr>
          <p:nvPr>
            <p:ph idx="1"/>
          </p:nvPr>
        </p:nvSpPr>
        <p:spPr/>
        <p:txBody>
          <a:bodyPr/>
          <a:lstStyle/>
          <a:p>
            <a:r>
              <a:rPr lang="en-US" smtClean="0"/>
              <a:t>Phương pháp sinh</a:t>
            </a:r>
          </a:p>
          <a:p>
            <a:pPr lvl="1"/>
            <a:r>
              <a:rPr lang="en-US" smtClean="0"/>
              <a:t>Phân tích</a:t>
            </a:r>
          </a:p>
          <a:p>
            <a:pPr lvl="2"/>
            <a:r>
              <a:rPr lang="vi-VN"/>
              <a:t>Ví dụ: n = 9, k = 6. Cấu hình đang có x = 〈1, </a:t>
            </a:r>
            <a:r>
              <a:rPr lang="vi-VN">
                <a:solidFill>
                  <a:srgbClr val="FF0000"/>
                </a:solidFill>
              </a:rPr>
              <a:t>2</a:t>
            </a:r>
            <a:r>
              <a:rPr lang="vi-VN" u="sng"/>
              <a:t>, 6, 7, 8, 9</a:t>
            </a:r>
            <a:r>
              <a:rPr lang="vi-VN" smtClean="0"/>
              <a:t>〉</a:t>
            </a:r>
            <a:r>
              <a:rPr lang="en-US"/>
              <a:t> thì 2 cấu hình kế tiếp là x = 〈1, </a:t>
            </a:r>
            <a:r>
              <a:rPr lang="en-US">
                <a:solidFill>
                  <a:srgbClr val="FF0000"/>
                </a:solidFill>
              </a:rPr>
              <a:t>3</a:t>
            </a:r>
            <a:r>
              <a:rPr lang="en-US"/>
              <a:t>, 4, 5, 6, </a:t>
            </a:r>
            <a:r>
              <a:rPr lang="en-US">
                <a:solidFill>
                  <a:srgbClr val="00B0F0"/>
                </a:solidFill>
              </a:rPr>
              <a:t>7</a:t>
            </a:r>
            <a:r>
              <a:rPr lang="en-US"/>
              <a:t>〉 và x = 〈1, 3, 4, </a:t>
            </a:r>
            <a:r>
              <a:rPr lang="en-US" smtClean="0"/>
              <a:t>5</a:t>
            </a:r>
            <a:r>
              <a:rPr lang="en-US"/>
              <a:t>, 6, </a:t>
            </a:r>
            <a:r>
              <a:rPr lang="en-US">
                <a:solidFill>
                  <a:srgbClr val="00B0F0"/>
                </a:solidFill>
              </a:rPr>
              <a:t>8</a:t>
            </a:r>
            <a:r>
              <a:rPr lang="en-US" smtClean="0"/>
              <a:t>〉</a:t>
            </a:r>
          </a:p>
          <a:p>
            <a:pPr lvl="2"/>
            <a:r>
              <a:rPr lang="en-US" smtClean="0"/>
              <a:t>Kỹ thuật sinh cấu hình kế tiếp: </a:t>
            </a:r>
            <a:r>
              <a:rPr lang="vi-VN"/>
              <a:t>Tìm từ cuối dãy lên đầu cho tới khi gặp một phần tử x[i] chưa đạt giới hạn trên n - k + </a:t>
            </a:r>
            <a:r>
              <a:rPr lang="en-US"/>
              <a:t>i</a:t>
            </a:r>
            <a:r>
              <a:rPr lang="en-US" smtClean="0"/>
              <a:t> + 1</a:t>
            </a:r>
            <a:endParaRPr lang="en-US"/>
          </a:p>
          <a:p>
            <a:pPr lvl="3"/>
            <a:r>
              <a:rPr lang="vi-VN" smtClean="0"/>
              <a:t>Nếu </a:t>
            </a:r>
            <a:r>
              <a:rPr lang="vi-VN"/>
              <a:t>tìm </a:t>
            </a:r>
            <a:r>
              <a:rPr lang="vi-VN" smtClean="0"/>
              <a:t>thấy</a:t>
            </a:r>
            <a:r>
              <a:rPr lang="en-US" smtClean="0"/>
              <a:t> thì t</a:t>
            </a:r>
            <a:r>
              <a:rPr lang="vi-VN" smtClean="0"/>
              <a:t>ăng </a:t>
            </a:r>
            <a:r>
              <a:rPr lang="vi-VN"/>
              <a:t>x[i] đó lên </a:t>
            </a:r>
            <a:r>
              <a:rPr lang="vi-VN" smtClean="0"/>
              <a:t>1</a:t>
            </a:r>
            <a:r>
              <a:rPr lang="en-US" smtClean="0"/>
              <a:t>, đ</a:t>
            </a:r>
            <a:r>
              <a:rPr lang="vi-VN" smtClean="0"/>
              <a:t>ặt </a:t>
            </a:r>
            <a:r>
              <a:rPr lang="vi-VN"/>
              <a:t>tất cả các phần tử phía sau x[i] bằng giới hạn </a:t>
            </a:r>
            <a:r>
              <a:rPr lang="vi-VN" smtClean="0"/>
              <a:t>dưới</a:t>
            </a:r>
            <a:endParaRPr lang="vi-VN"/>
          </a:p>
          <a:p>
            <a:pPr lvl="3"/>
            <a:r>
              <a:rPr lang="vi-VN" smtClean="0"/>
              <a:t>Nếu </a:t>
            </a:r>
            <a:r>
              <a:rPr lang="vi-VN"/>
              <a:t>không tìm thấy tức là mọi phần tử đã đạt giới hạn trên, đây là cấu hình cuối cùng </a:t>
            </a:r>
          </a:p>
          <a:p>
            <a:pPr lvl="2"/>
            <a:endParaRPr lang="en-US" smtClean="0"/>
          </a:p>
          <a:p>
            <a:pPr lvl="3"/>
            <a:endParaRPr lang="vi-VN"/>
          </a:p>
          <a:p>
            <a:pPr marL="914400" lvl="2" indent="0">
              <a:buNone/>
            </a:pPr>
            <a:endParaRPr lang="en-US" smtClean="0"/>
          </a:p>
          <a:p>
            <a:pPr marL="457200" lvl="1" indent="0">
              <a:buNone/>
            </a:pPr>
            <a:r>
              <a:rPr lang="vi-VN" smtClean="0"/>
              <a:t> </a:t>
            </a:r>
            <a:endParaRPr lang="vi-VN">
              <a:latin typeface="Courier New" pitchFamily="49" charset="0"/>
              <a:cs typeface="Courier New" pitchFamily="49" charset="0"/>
            </a:endParaRPr>
          </a:p>
          <a:p>
            <a:pPr lvl="1"/>
            <a:endParaRPr lang="en-US"/>
          </a:p>
        </p:txBody>
      </p:sp>
      <p:sp>
        <p:nvSpPr>
          <p:cNvPr id="4" name="Footer Placeholder 3"/>
          <p:cNvSpPr>
            <a:spLocks noGrp="1"/>
          </p:cNvSpPr>
          <p:nvPr>
            <p:ph type="ftr" sz="quarter" idx="11"/>
          </p:nvPr>
        </p:nvSpPr>
        <p:spPr/>
        <p:txBody>
          <a:bodyPr/>
          <a:lstStyle/>
          <a:p>
            <a:r>
              <a:rPr lang="vi-VN" smtClean="0"/>
              <a:t>Tổng quan về thiết kế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46237178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Nội</a:t>
            </a:r>
            <a:r>
              <a:rPr lang="en-US" dirty="0" smtClean="0"/>
              <a:t> dung</a:t>
            </a:r>
            <a:endParaRPr lang="en-US" dirty="0"/>
          </a:p>
        </p:txBody>
      </p:sp>
      <p:sp>
        <p:nvSpPr>
          <p:cNvPr id="3" name="Content Placeholder 2"/>
          <p:cNvSpPr>
            <a:spLocks noGrp="1"/>
          </p:cNvSpPr>
          <p:nvPr>
            <p:ph idx="1"/>
          </p:nvPr>
        </p:nvSpPr>
        <p:spPr/>
        <p:txBody>
          <a:bodyPr/>
          <a:lstStyle/>
          <a:p>
            <a:r>
              <a:rPr lang="en-US" smtClean="0"/>
              <a:t>Chiến lược thiết kế giải thuật</a:t>
            </a:r>
          </a:p>
          <a:p>
            <a:r>
              <a:rPr lang="en-US" smtClean="0"/>
              <a:t>Một số chiến lược cơ bản</a:t>
            </a:r>
          </a:p>
          <a:p>
            <a:pPr lvl="1"/>
            <a:endParaRPr lang="en-US" smtClean="0"/>
          </a:p>
          <a:p>
            <a:pPr marL="0" indent="0">
              <a:buNone/>
            </a:pPr>
            <a:endParaRPr lang="en-US" smtClean="0"/>
          </a:p>
          <a:p>
            <a:endParaRPr lang="en-US" dirty="0" smtClean="0"/>
          </a:p>
          <a:p>
            <a:endParaRPr lang="en-US" dirty="0"/>
          </a:p>
        </p:txBody>
      </p:sp>
      <p:sp>
        <p:nvSpPr>
          <p:cNvPr id="6" name="Footer Placeholder 5"/>
          <p:cNvSpPr>
            <a:spLocks noGrp="1"/>
          </p:cNvSpPr>
          <p:nvPr>
            <p:ph type="ftr" sz="quarter" idx="11"/>
          </p:nvPr>
        </p:nvSpPr>
        <p:spPr/>
        <p:txBody>
          <a:bodyPr/>
          <a:lstStyle/>
          <a:p>
            <a:r>
              <a:rPr lang="vi-VN" smtClean="0"/>
              <a:t>Tổng quan về thiết kế giải thuật</a:t>
            </a:r>
            <a:endParaRPr lang="en-US"/>
          </a:p>
        </p:txBody>
      </p:sp>
      <p:sp>
        <p:nvSpPr>
          <p:cNvPr id="4" name="Slide Number Placeholder 3"/>
          <p:cNvSpPr>
            <a:spLocks noGrp="1"/>
          </p:cNvSpPr>
          <p:nvPr>
            <p:ph type="sldNum" sz="quarter" idx="12"/>
          </p:nvPr>
        </p:nvSpPr>
        <p:spPr/>
        <p:txBody>
          <a:bodyPr/>
          <a:lstStyle/>
          <a:p>
            <a:fld id="{AB2CBF53-33CA-4A4F-8308-B9E045CCDBB3}" type="slidenum">
              <a:rPr lang="en-US" smtClean="0"/>
              <a:pPr/>
              <a:t>2</a:t>
            </a:fld>
            <a:endParaRPr lang="en-US"/>
          </a:p>
        </p:txBody>
      </p:sp>
    </p:spTree>
    <p:extLst>
      <p:ext uri="{BB962C8B-B14F-4D97-AF65-F5344CB8AC3E}">
        <p14:creationId xmlns:p14="http://schemas.microsoft.com/office/powerpoint/2010/main" val="44028595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chiến lược cơ bản</a:t>
            </a:r>
          </a:p>
        </p:txBody>
      </p:sp>
      <p:sp>
        <p:nvSpPr>
          <p:cNvPr id="3" name="Content Placeholder 2"/>
          <p:cNvSpPr>
            <a:spLocks noGrp="1"/>
          </p:cNvSpPr>
          <p:nvPr>
            <p:ph idx="1"/>
          </p:nvPr>
        </p:nvSpPr>
        <p:spPr/>
        <p:txBody>
          <a:bodyPr/>
          <a:lstStyle/>
          <a:p>
            <a:r>
              <a:rPr lang="en-US" smtClean="0"/>
              <a:t>Phương pháp sinh</a:t>
            </a:r>
          </a:p>
          <a:p>
            <a:pPr lvl="1"/>
            <a:r>
              <a:rPr lang="en-US" smtClean="0"/>
              <a:t>Giải thuật</a:t>
            </a:r>
            <a:endParaRPr lang="vi-VN"/>
          </a:p>
          <a:p>
            <a:pPr marL="914400" lvl="2" indent="0">
              <a:buNone/>
            </a:pPr>
            <a:endParaRPr lang="en-US" smtClean="0"/>
          </a:p>
          <a:p>
            <a:pPr lvl="3"/>
            <a:endParaRPr lang="vi-VN"/>
          </a:p>
          <a:p>
            <a:pPr marL="914400" lvl="2" indent="0">
              <a:buNone/>
            </a:pPr>
            <a:endParaRPr lang="en-US" smtClean="0"/>
          </a:p>
          <a:p>
            <a:pPr marL="457200" lvl="1" indent="0">
              <a:buNone/>
            </a:pPr>
            <a:r>
              <a:rPr lang="vi-VN" smtClean="0"/>
              <a:t> </a:t>
            </a:r>
            <a:endParaRPr lang="vi-VN">
              <a:latin typeface="Courier New" pitchFamily="49" charset="0"/>
              <a:cs typeface="Courier New" pitchFamily="49" charset="0"/>
            </a:endParaRPr>
          </a:p>
          <a:p>
            <a:pPr lvl="1"/>
            <a:endParaRPr lang="en-US"/>
          </a:p>
        </p:txBody>
      </p:sp>
      <p:sp>
        <p:nvSpPr>
          <p:cNvPr id="4" name="Footer Placeholder 3"/>
          <p:cNvSpPr>
            <a:spLocks noGrp="1"/>
          </p:cNvSpPr>
          <p:nvPr>
            <p:ph type="ftr" sz="quarter" idx="11"/>
          </p:nvPr>
        </p:nvSpPr>
        <p:spPr/>
        <p:txBody>
          <a:bodyPr/>
          <a:lstStyle/>
          <a:p>
            <a:r>
              <a:rPr lang="vi-VN" smtClean="0"/>
              <a:t>Tổng quan về thiết kế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286000"/>
            <a:ext cx="7467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85800" y="2133600"/>
            <a:ext cx="7620000" cy="3886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955477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chiến lược cơ bản</a:t>
            </a:r>
          </a:p>
        </p:txBody>
      </p:sp>
      <p:sp>
        <p:nvSpPr>
          <p:cNvPr id="3" name="Content Placeholder 2"/>
          <p:cNvSpPr>
            <a:spLocks noGrp="1"/>
          </p:cNvSpPr>
          <p:nvPr>
            <p:ph idx="1"/>
          </p:nvPr>
        </p:nvSpPr>
        <p:spPr/>
        <p:txBody>
          <a:bodyPr/>
          <a:lstStyle/>
          <a:p>
            <a:r>
              <a:rPr lang="en-US" smtClean="0"/>
              <a:t>Phương pháp sinh</a:t>
            </a:r>
          </a:p>
          <a:p>
            <a:pPr lvl="1"/>
            <a:r>
              <a:rPr lang="en-US" smtClean="0"/>
              <a:t>Bài toán: L</a:t>
            </a:r>
            <a:r>
              <a:rPr lang="vi-VN" smtClean="0"/>
              <a:t>iệt </a:t>
            </a:r>
            <a:r>
              <a:rPr lang="vi-VN"/>
              <a:t>kê các hoán vị của {1, 2, …, n} theo thứ tự từ </a:t>
            </a:r>
            <a:r>
              <a:rPr lang="vi-VN" smtClean="0"/>
              <a:t>điển</a:t>
            </a:r>
            <a:endParaRPr lang="en-US" smtClean="0"/>
          </a:p>
          <a:p>
            <a:pPr lvl="1"/>
            <a:r>
              <a:rPr lang="en-US" smtClean="0"/>
              <a:t>Phân tích</a:t>
            </a:r>
          </a:p>
          <a:p>
            <a:pPr lvl="2"/>
            <a:r>
              <a:rPr lang="vi-VN" smtClean="0"/>
              <a:t>Ví </a:t>
            </a:r>
            <a:r>
              <a:rPr lang="vi-VN"/>
              <a:t>dụ với n = 4, ta phải liệt kê đủ 24 hoán </a:t>
            </a:r>
            <a:r>
              <a:rPr lang="vi-VN" smtClean="0"/>
              <a:t>vị</a:t>
            </a:r>
            <a:endParaRPr lang="en-US" smtClean="0"/>
          </a:p>
          <a:p>
            <a:pPr lvl="2"/>
            <a:endParaRPr lang="vi-VN"/>
          </a:p>
          <a:p>
            <a:pPr marL="914400" lvl="2" indent="0">
              <a:buNone/>
            </a:pPr>
            <a:endParaRPr lang="en-US" smtClean="0"/>
          </a:p>
          <a:p>
            <a:pPr lvl="2"/>
            <a:endParaRPr lang="en-US" smtClean="0">
              <a:latin typeface="Courier New" pitchFamily="49" charset="0"/>
              <a:cs typeface="Courier New" pitchFamily="49" charset="0"/>
            </a:endParaRPr>
          </a:p>
          <a:p>
            <a:pPr lvl="2"/>
            <a:r>
              <a:rPr lang="en-US"/>
              <a:t>H</a:t>
            </a:r>
            <a:r>
              <a:rPr lang="vi-VN"/>
              <a:t>oán vị đầu tiên </a:t>
            </a:r>
            <a:r>
              <a:rPr lang="vi-VN" smtClean="0"/>
              <a:t>là </a:t>
            </a:r>
            <a:r>
              <a:rPr lang="vi-VN"/>
              <a:t>〈1, 2, …, n〉. Hoán vị cuối cùng là 〈n, n-1, …, 1〉.</a:t>
            </a:r>
          </a:p>
          <a:p>
            <a:pPr lvl="2"/>
            <a:endParaRPr lang="en-US"/>
          </a:p>
        </p:txBody>
      </p:sp>
      <p:sp>
        <p:nvSpPr>
          <p:cNvPr id="4" name="Footer Placeholder 3"/>
          <p:cNvSpPr>
            <a:spLocks noGrp="1"/>
          </p:cNvSpPr>
          <p:nvPr>
            <p:ph type="ftr" sz="quarter" idx="11"/>
          </p:nvPr>
        </p:nvSpPr>
        <p:spPr/>
        <p:txBody>
          <a:bodyPr/>
          <a:lstStyle/>
          <a:p>
            <a:r>
              <a:rPr lang="vi-VN" smtClean="0"/>
              <a:t>Tổng quan về thiết kế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657600"/>
            <a:ext cx="472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992975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chiến lược cơ bản</a:t>
            </a:r>
          </a:p>
        </p:txBody>
      </p:sp>
      <p:sp>
        <p:nvSpPr>
          <p:cNvPr id="3" name="Content Placeholder 2"/>
          <p:cNvSpPr>
            <a:spLocks noGrp="1"/>
          </p:cNvSpPr>
          <p:nvPr>
            <p:ph idx="1"/>
          </p:nvPr>
        </p:nvSpPr>
        <p:spPr/>
        <p:txBody>
          <a:bodyPr/>
          <a:lstStyle/>
          <a:p>
            <a:r>
              <a:rPr lang="en-US" smtClean="0"/>
              <a:t>Phương pháp sinh</a:t>
            </a:r>
          </a:p>
          <a:p>
            <a:pPr lvl="1"/>
            <a:r>
              <a:rPr lang="en-US" smtClean="0"/>
              <a:t>Phân tích</a:t>
            </a:r>
          </a:p>
          <a:p>
            <a:pPr lvl="2"/>
            <a:r>
              <a:rPr lang="vi-VN"/>
              <a:t>Hoán vị sẽ sinh ra phải </a:t>
            </a:r>
            <a:r>
              <a:rPr lang="en-US" u="sng" smtClean="0"/>
              <a:t>vừa đủ l</a:t>
            </a:r>
            <a:r>
              <a:rPr lang="vi-VN" u="sng" smtClean="0"/>
              <a:t>ớn </a:t>
            </a:r>
            <a:r>
              <a:rPr lang="vi-VN" u="sng"/>
              <a:t>hơn</a:t>
            </a:r>
            <a:r>
              <a:rPr lang="vi-VN"/>
              <a:t> hoán vị hiện </a:t>
            </a:r>
            <a:r>
              <a:rPr lang="vi-VN" smtClean="0"/>
              <a:t>tại</a:t>
            </a:r>
            <a:endParaRPr lang="en-US" smtClean="0"/>
          </a:p>
          <a:p>
            <a:pPr lvl="2"/>
            <a:r>
              <a:rPr lang="vi-VN"/>
              <a:t>Giả sử hoán vị hiện tại là x = 〈3, </a:t>
            </a:r>
            <a:r>
              <a:rPr lang="vi-VN">
                <a:solidFill>
                  <a:srgbClr val="FF0000"/>
                </a:solidFill>
              </a:rPr>
              <a:t>2</a:t>
            </a:r>
            <a:r>
              <a:rPr lang="vi-VN"/>
              <a:t>, </a:t>
            </a:r>
            <a:r>
              <a:rPr lang="vi-VN" u="sng"/>
              <a:t>6, 5, 4, 1</a:t>
            </a:r>
            <a:r>
              <a:rPr lang="vi-VN" smtClean="0"/>
              <a:t>〉</a:t>
            </a:r>
            <a:r>
              <a:rPr lang="en-US"/>
              <a:t>, </a:t>
            </a:r>
            <a:r>
              <a:rPr lang="en-US" smtClean="0"/>
              <a:t>hoán </a:t>
            </a:r>
            <a:r>
              <a:rPr lang="en-US"/>
              <a:t>vị </a:t>
            </a:r>
            <a:r>
              <a:rPr lang="en-US" smtClean="0"/>
              <a:t>kế tiếp </a:t>
            </a:r>
            <a:r>
              <a:rPr lang="en-US"/>
              <a:t>sẽ là 〈3, </a:t>
            </a:r>
            <a:r>
              <a:rPr lang="en-US">
                <a:solidFill>
                  <a:srgbClr val="FF0000"/>
                </a:solidFill>
              </a:rPr>
              <a:t>4</a:t>
            </a:r>
            <a:r>
              <a:rPr lang="en-US"/>
              <a:t>, 1, 2, 5, </a:t>
            </a:r>
            <a:r>
              <a:rPr lang="en-US" smtClean="0"/>
              <a:t>6〉. </a:t>
            </a:r>
          </a:p>
          <a:p>
            <a:pPr lvl="2"/>
            <a:r>
              <a:rPr lang="en-US" smtClean="0"/>
              <a:t>Đ</a:t>
            </a:r>
            <a:r>
              <a:rPr lang="vi-VN"/>
              <a:t>oạn cuối của hoán vị hiện tại được xếp giảm dần, số </a:t>
            </a:r>
            <a:r>
              <a:rPr lang="vi-VN" smtClean="0"/>
              <a:t>4 </a:t>
            </a:r>
            <a:r>
              <a:rPr lang="vi-VN"/>
              <a:t>là số nhỏ nhất trong đoạn cuối giảm dần thoả mãn điều kiện lớn hơn </a:t>
            </a:r>
            <a:r>
              <a:rPr lang="vi-VN" smtClean="0"/>
              <a:t>2</a:t>
            </a:r>
            <a:r>
              <a:rPr lang="vi-VN"/>
              <a:t>. Nếu đổi </a:t>
            </a:r>
            <a:r>
              <a:rPr lang="vi-VN" smtClean="0"/>
              <a:t>chỗ</a:t>
            </a:r>
            <a:r>
              <a:rPr lang="en-US" smtClean="0"/>
              <a:t> 4 và 2</a:t>
            </a:r>
            <a:r>
              <a:rPr lang="vi-VN" smtClean="0"/>
              <a:t> </a:t>
            </a:r>
            <a:r>
              <a:rPr lang="vi-VN"/>
              <a:t>thì ta sẽ được </a:t>
            </a:r>
            <a:r>
              <a:rPr lang="vi-VN" smtClean="0"/>
              <a:t>đoạn </a:t>
            </a:r>
            <a:r>
              <a:rPr lang="vi-VN"/>
              <a:t>cuối vẫn được sắp xếp giảm dần. Khi đó </a:t>
            </a:r>
            <a:r>
              <a:rPr lang="vi-VN" smtClean="0"/>
              <a:t>muốn</a:t>
            </a:r>
            <a:r>
              <a:rPr lang="en-US" smtClean="0"/>
              <a:t> </a:t>
            </a:r>
            <a:r>
              <a:rPr lang="vi-VN" smtClean="0"/>
              <a:t>biểu </a:t>
            </a:r>
            <a:r>
              <a:rPr lang="vi-VN"/>
              <a:t>diễn nhỏ nhất cho các giá trị trong đoạn cuối thì ta chỉ cần đảo ngược đoạn cuối.  </a:t>
            </a:r>
          </a:p>
          <a:p>
            <a:pPr lvl="2"/>
            <a:endParaRPr lang="en-US"/>
          </a:p>
        </p:txBody>
      </p:sp>
      <p:sp>
        <p:nvSpPr>
          <p:cNvPr id="4" name="Footer Placeholder 3"/>
          <p:cNvSpPr>
            <a:spLocks noGrp="1"/>
          </p:cNvSpPr>
          <p:nvPr>
            <p:ph type="ftr" sz="quarter" idx="11"/>
          </p:nvPr>
        </p:nvSpPr>
        <p:spPr/>
        <p:txBody>
          <a:bodyPr/>
          <a:lstStyle/>
          <a:p>
            <a:r>
              <a:rPr lang="vi-VN" smtClean="0"/>
              <a:t>Tổng quan về thiết kế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06199999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chiến lược cơ bản</a:t>
            </a:r>
          </a:p>
        </p:txBody>
      </p:sp>
      <p:sp>
        <p:nvSpPr>
          <p:cNvPr id="3" name="Content Placeholder 2"/>
          <p:cNvSpPr>
            <a:spLocks noGrp="1"/>
          </p:cNvSpPr>
          <p:nvPr>
            <p:ph idx="1"/>
          </p:nvPr>
        </p:nvSpPr>
        <p:spPr/>
        <p:txBody>
          <a:bodyPr/>
          <a:lstStyle/>
          <a:p>
            <a:r>
              <a:rPr lang="en-US" smtClean="0"/>
              <a:t>Phương pháp sinh</a:t>
            </a:r>
          </a:p>
          <a:p>
            <a:pPr lvl="1"/>
            <a:r>
              <a:rPr lang="en-US" smtClean="0"/>
              <a:t>Phân tích</a:t>
            </a:r>
          </a:p>
          <a:p>
            <a:pPr lvl="2"/>
            <a:r>
              <a:rPr lang="en-US" smtClean="0"/>
              <a:t>Kỹ thuật sinh cấu hình kế tiếp: X</a:t>
            </a:r>
            <a:r>
              <a:rPr lang="vi-VN"/>
              <a:t>ác định đoạn cuối giảm dần dài nhất, tìm chỉ số i của phần tử x[i] đứng liền trước đoạn cuối </a:t>
            </a:r>
            <a:r>
              <a:rPr lang="vi-VN" smtClean="0"/>
              <a:t>đó</a:t>
            </a:r>
            <a:r>
              <a:rPr lang="en-US" smtClean="0"/>
              <a:t>, tức là t</a:t>
            </a:r>
            <a:r>
              <a:rPr lang="vi-VN" smtClean="0"/>
              <a:t>ìm </a:t>
            </a:r>
            <a:r>
              <a:rPr lang="vi-VN"/>
              <a:t>từ vị trí sát cuối dãy lên đầu, gặp chỉ số i đầu tiên thỏa </a:t>
            </a:r>
            <a:r>
              <a:rPr lang="vi-VN" smtClean="0"/>
              <a:t>mãn </a:t>
            </a:r>
            <a:r>
              <a:rPr lang="vi-VN"/>
              <a:t>x[i] &lt; x[i+1]. </a:t>
            </a:r>
            <a:endParaRPr lang="en-US" smtClean="0"/>
          </a:p>
          <a:p>
            <a:pPr lvl="3"/>
            <a:r>
              <a:rPr lang="en-US" smtClean="0"/>
              <a:t>N</a:t>
            </a:r>
            <a:r>
              <a:rPr lang="vi-VN" smtClean="0"/>
              <a:t>ếu </a:t>
            </a:r>
            <a:r>
              <a:rPr lang="vi-VN"/>
              <a:t>tìm thấy chỉ số i như trên </a:t>
            </a:r>
            <a:r>
              <a:rPr lang="en-US" smtClean="0"/>
              <a:t>thì</a:t>
            </a:r>
            <a:r>
              <a:rPr lang="vi-VN" smtClean="0"/>
              <a:t> </a:t>
            </a:r>
            <a:r>
              <a:rPr lang="vi-VN"/>
              <a:t>tìm phần tử x[k] nhỏ nhất thoả mãn điều kiện x[k] &gt; </a:t>
            </a:r>
            <a:r>
              <a:rPr lang="vi-VN" smtClean="0"/>
              <a:t>x[i</a:t>
            </a:r>
            <a:r>
              <a:rPr lang="en-US" smtClean="0"/>
              <a:t>] </a:t>
            </a:r>
            <a:r>
              <a:rPr lang="vi-VN" smtClean="0"/>
              <a:t>bằng </a:t>
            </a:r>
            <a:r>
              <a:rPr lang="vi-VN"/>
              <a:t>cách tìm từ cuối dãy lên đầu gặp chỉ số k </a:t>
            </a:r>
            <a:r>
              <a:rPr lang="vi-VN" smtClean="0"/>
              <a:t>đầu </a:t>
            </a:r>
            <a:r>
              <a:rPr lang="vi-VN"/>
              <a:t>tiên thoả mãn x[k] &gt; x[i</a:t>
            </a:r>
            <a:r>
              <a:rPr lang="vi-VN" smtClean="0"/>
              <a:t>]</a:t>
            </a:r>
            <a:r>
              <a:rPr lang="en-US" smtClean="0"/>
              <a:t>. </a:t>
            </a:r>
            <a:r>
              <a:rPr lang="vi-VN" smtClean="0"/>
              <a:t>Đảo </a:t>
            </a:r>
            <a:r>
              <a:rPr lang="vi-VN"/>
              <a:t>giá trị x[k] và x[i</a:t>
            </a:r>
            <a:r>
              <a:rPr lang="vi-VN" smtClean="0"/>
              <a:t>]</a:t>
            </a:r>
            <a:r>
              <a:rPr lang="en-US" smtClean="0"/>
              <a:t>. </a:t>
            </a:r>
            <a:r>
              <a:rPr lang="vi-VN" smtClean="0"/>
              <a:t>Lật </a:t>
            </a:r>
            <a:r>
              <a:rPr lang="vi-VN"/>
              <a:t>ngược thứ tự đoạn cuối giảm dần (từ x[i+1] đến x[k]) trở thành tăng dần. </a:t>
            </a:r>
          </a:p>
          <a:p>
            <a:pPr lvl="3"/>
            <a:r>
              <a:rPr lang="vi-VN" smtClean="0"/>
              <a:t>Nếu </a:t>
            </a:r>
            <a:r>
              <a:rPr lang="vi-VN"/>
              <a:t>không tìm thấy tức là toàn dãy đã sắp giảm dần, đây là cấu hình cuối cùng </a:t>
            </a:r>
          </a:p>
          <a:p>
            <a:pPr lvl="3"/>
            <a:endParaRPr lang="en-US"/>
          </a:p>
        </p:txBody>
      </p:sp>
      <p:sp>
        <p:nvSpPr>
          <p:cNvPr id="4" name="Footer Placeholder 3"/>
          <p:cNvSpPr>
            <a:spLocks noGrp="1"/>
          </p:cNvSpPr>
          <p:nvPr>
            <p:ph type="ftr" sz="quarter" idx="11"/>
          </p:nvPr>
        </p:nvSpPr>
        <p:spPr/>
        <p:txBody>
          <a:bodyPr/>
          <a:lstStyle/>
          <a:p>
            <a:r>
              <a:rPr lang="vi-VN" smtClean="0"/>
              <a:t>Tổng quan về thiết kế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37540620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chiến lược cơ bản</a:t>
            </a:r>
          </a:p>
        </p:txBody>
      </p:sp>
      <p:sp>
        <p:nvSpPr>
          <p:cNvPr id="3" name="Content Placeholder 2"/>
          <p:cNvSpPr>
            <a:spLocks noGrp="1"/>
          </p:cNvSpPr>
          <p:nvPr>
            <p:ph idx="1"/>
          </p:nvPr>
        </p:nvSpPr>
        <p:spPr/>
        <p:txBody>
          <a:bodyPr/>
          <a:lstStyle/>
          <a:p>
            <a:r>
              <a:rPr lang="en-US" smtClean="0"/>
              <a:t>Phương pháp sinh</a:t>
            </a:r>
          </a:p>
          <a:p>
            <a:pPr lvl="1"/>
            <a:r>
              <a:rPr lang="en-US" smtClean="0"/>
              <a:t>Giải thuật</a:t>
            </a:r>
          </a:p>
          <a:p>
            <a:pPr lvl="1"/>
            <a:endParaRPr lang="en-US" smtClean="0"/>
          </a:p>
          <a:p>
            <a:pPr lvl="2"/>
            <a:endParaRPr lang="vi-VN"/>
          </a:p>
          <a:p>
            <a:pPr lvl="3"/>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2222742"/>
            <a:ext cx="7315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914400" y="2188236"/>
            <a:ext cx="7315200" cy="44828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697285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a:t>
            </a:r>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vi-VN" smtClean="0"/>
              <a:t>Tổng quan về thiết kế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87396205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Chiến lược thiết kế giải thuật</a:t>
            </a:r>
            <a:endParaRPr lang="en-US"/>
          </a:p>
        </p:txBody>
      </p:sp>
      <p:sp>
        <p:nvSpPr>
          <p:cNvPr id="3" name="Content Placeholder 2"/>
          <p:cNvSpPr>
            <a:spLocks noGrp="1"/>
          </p:cNvSpPr>
          <p:nvPr>
            <p:ph idx="1"/>
          </p:nvPr>
        </p:nvSpPr>
        <p:spPr/>
        <p:txBody>
          <a:bodyPr/>
          <a:lstStyle/>
          <a:p>
            <a:endParaRPr lang="en-US" smtClean="0"/>
          </a:p>
          <a:p>
            <a:r>
              <a:rPr lang="en-US" smtClean="0"/>
              <a:t>Một chiến lược thiết kế giải thuật là một cách tiếp cận </a:t>
            </a:r>
            <a:r>
              <a:rPr lang="en-US" u="sng" smtClean="0"/>
              <a:t>tổng quát </a:t>
            </a:r>
            <a:r>
              <a:rPr lang="en-US" smtClean="0"/>
              <a:t>để giải quyết vấn đề bằng giải thuật có thể áp dụng cho các bài toán trong nhiều lĩnh vực khác nhau</a:t>
            </a:r>
            <a:endParaRPr lang="en-US"/>
          </a:p>
        </p:txBody>
      </p:sp>
      <p:sp>
        <p:nvSpPr>
          <p:cNvPr id="4" name="Footer Placeholder 3"/>
          <p:cNvSpPr>
            <a:spLocks noGrp="1"/>
          </p:cNvSpPr>
          <p:nvPr>
            <p:ph type="ftr" sz="quarter" idx="11"/>
          </p:nvPr>
        </p:nvSpPr>
        <p:spPr/>
        <p:txBody>
          <a:bodyPr/>
          <a:lstStyle/>
          <a:p>
            <a:r>
              <a:rPr lang="vi-VN" smtClean="0"/>
              <a:t>Tổng quan về thiết kế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59531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Chiến lược thiết kế giải thuật</a:t>
            </a:r>
            <a:endParaRPr lang="en-US"/>
          </a:p>
        </p:txBody>
      </p:sp>
      <p:sp>
        <p:nvSpPr>
          <p:cNvPr id="3" name="Content Placeholder 2"/>
          <p:cNvSpPr>
            <a:spLocks noGrp="1"/>
          </p:cNvSpPr>
          <p:nvPr>
            <p:ph idx="1"/>
          </p:nvPr>
        </p:nvSpPr>
        <p:spPr/>
        <p:txBody>
          <a:bodyPr/>
          <a:lstStyle/>
          <a:p>
            <a:r>
              <a:rPr lang="en-US" smtClean="0"/>
              <a:t>Lý do học những chiến lược này</a:t>
            </a:r>
          </a:p>
          <a:p>
            <a:pPr lvl="1"/>
            <a:r>
              <a:rPr lang="en-US" smtClean="0"/>
              <a:t>Hiểu được ý tưởng tổng quát giải quyết những bài toán kinh điển trong khoa học máy tính</a:t>
            </a:r>
          </a:p>
          <a:p>
            <a:pPr lvl="1"/>
            <a:r>
              <a:rPr lang="en-US" smtClean="0"/>
              <a:t>Vận dụng các chiến lược đã học để giải quyết những bài toán mới </a:t>
            </a:r>
          </a:p>
          <a:p>
            <a:pPr lvl="1"/>
            <a:endParaRPr lang="en-US" smtClean="0"/>
          </a:p>
        </p:txBody>
      </p:sp>
      <p:sp>
        <p:nvSpPr>
          <p:cNvPr id="4" name="Footer Placeholder 3"/>
          <p:cNvSpPr>
            <a:spLocks noGrp="1"/>
          </p:cNvSpPr>
          <p:nvPr>
            <p:ph type="ftr" sz="quarter" idx="11"/>
          </p:nvPr>
        </p:nvSpPr>
        <p:spPr/>
        <p:txBody>
          <a:bodyPr/>
          <a:lstStyle/>
          <a:p>
            <a:r>
              <a:rPr lang="vi-VN" smtClean="0"/>
              <a:t>Tổng quan về thiết kế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440786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chiến lược cơ bản</a:t>
            </a:r>
            <a:endParaRPr lang="en-US"/>
          </a:p>
        </p:txBody>
      </p:sp>
      <p:sp>
        <p:nvSpPr>
          <p:cNvPr id="3" name="Content Placeholder 2"/>
          <p:cNvSpPr>
            <a:spLocks noGrp="1"/>
          </p:cNvSpPr>
          <p:nvPr>
            <p:ph idx="1"/>
          </p:nvPr>
        </p:nvSpPr>
        <p:spPr/>
        <p:txBody>
          <a:bodyPr/>
          <a:lstStyle/>
          <a:p>
            <a:r>
              <a:rPr lang="en-US" smtClean="0"/>
              <a:t>Vét cạn</a:t>
            </a:r>
          </a:p>
          <a:p>
            <a:pPr lvl="1"/>
            <a:r>
              <a:rPr lang="en-US" smtClean="0"/>
              <a:t>Chiến lược cần nghĩ đến đầu tiên khi giải quyết các bài toán mới</a:t>
            </a:r>
          </a:p>
          <a:p>
            <a:pPr lvl="1"/>
            <a:r>
              <a:rPr lang="en-US" smtClean="0"/>
              <a:t>Với chiến lược</a:t>
            </a:r>
            <a:r>
              <a:rPr lang="vi-VN" smtClean="0"/>
              <a:t> </a:t>
            </a:r>
            <a:r>
              <a:rPr lang="en-US" smtClean="0"/>
              <a:t>này</a:t>
            </a:r>
            <a:r>
              <a:rPr lang="vi-VN" smtClean="0"/>
              <a:t>, </a:t>
            </a:r>
            <a:r>
              <a:rPr lang="vi-VN"/>
              <a:t>chúng ta sẽ xem xét tất cả các ứng </a:t>
            </a:r>
            <a:r>
              <a:rPr lang="vi-VN" smtClean="0"/>
              <a:t>viên </a:t>
            </a:r>
            <a:r>
              <a:rPr lang="vi-VN"/>
              <a:t>thuộc </a:t>
            </a:r>
            <a:r>
              <a:rPr lang="vi-VN" smtClean="0"/>
              <a:t>không </a:t>
            </a:r>
            <a:r>
              <a:rPr lang="vi-VN"/>
              <a:t>gian </a:t>
            </a:r>
            <a:r>
              <a:rPr lang="en-US" smtClean="0"/>
              <a:t>lời giải </a:t>
            </a:r>
            <a:r>
              <a:rPr lang="vi-VN" smtClean="0"/>
              <a:t>của </a:t>
            </a:r>
            <a:r>
              <a:rPr lang="vi-VN"/>
              <a:t>bài toán </a:t>
            </a:r>
            <a:r>
              <a:rPr lang="vi-VN" smtClean="0"/>
              <a:t>xem </a:t>
            </a:r>
            <a:r>
              <a:rPr lang="vi-VN"/>
              <a:t>đó có phải là nghiệm của bài toán hay </a:t>
            </a:r>
            <a:r>
              <a:rPr lang="vi-VN" smtClean="0"/>
              <a:t>không</a:t>
            </a:r>
            <a:endParaRPr lang="en-US"/>
          </a:p>
        </p:txBody>
      </p:sp>
      <p:sp>
        <p:nvSpPr>
          <p:cNvPr id="4" name="Footer Placeholder 3"/>
          <p:cNvSpPr>
            <a:spLocks noGrp="1"/>
          </p:cNvSpPr>
          <p:nvPr>
            <p:ph type="ftr" sz="quarter" idx="11"/>
          </p:nvPr>
        </p:nvSpPr>
        <p:spPr/>
        <p:txBody>
          <a:bodyPr/>
          <a:lstStyle/>
          <a:p>
            <a:r>
              <a:rPr lang="vi-VN" smtClean="0"/>
              <a:t>Tổng quan về thiết kế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606597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chiến lược cơ bản</a:t>
            </a:r>
            <a:endParaRPr lang="en-US"/>
          </a:p>
        </p:txBody>
      </p:sp>
      <p:sp>
        <p:nvSpPr>
          <p:cNvPr id="3" name="Content Placeholder 2"/>
          <p:cNvSpPr>
            <a:spLocks noGrp="1"/>
          </p:cNvSpPr>
          <p:nvPr>
            <p:ph idx="1"/>
          </p:nvPr>
        </p:nvSpPr>
        <p:spPr/>
        <p:txBody>
          <a:bodyPr/>
          <a:lstStyle/>
          <a:p>
            <a:r>
              <a:rPr lang="en-US" smtClean="0"/>
              <a:t>Vét cạn</a:t>
            </a:r>
          </a:p>
          <a:p>
            <a:pPr lvl="1"/>
            <a:r>
              <a:rPr lang="en-US" smtClean="0"/>
              <a:t>Cần </a:t>
            </a:r>
            <a:r>
              <a:rPr lang="vi-VN" smtClean="0"/>
              <a:t>có </a:t>
            </a:r>
            <a:r>
              <a:rPr lang="vi-VN"/>
              <a:t>một hàm kiểm tra xem một ứng </a:t>
            </a:r>
            <a:r>
              <a:rPr lang="vi-VN" smtClean="0"/>
              <a:t>viên </a:t>
            </a:r>
            <a:r>
              <a:rPr lang="vi-VN"/>
              <a:t>nào đó có phải là nghiệm của bài toán hay </a:t>
            </a:r>
            <a:r>
              <a:rPr lang="vi-VN" smtClean="0"/>
              <a:t>không</a:t>
            </a:r>
            <a:endParaRPr lang="en-US" smtClean="0"/>
          </a:p>
          <a:p>
            <a:pPr lvl="1"/>
            <a:r>
              <a:rPr lang="vi-VN"/>
              <a:t>Mặc dù dễ hiểu </a:t>
            </a:r>
            <a:r>
              <a:rPr lang="en-US" smtClean="0"/>
              <a:t>như</a:t>
            </a:r>
            <a:r>
              <a:rPr lang="vi-VN" smtClean="0"/>
              <a:t>ng ph</a:t>
            </a:r>
            <a:r>
              <a:rPr lang="en-US"/>
              <a:t>ư</a:t>
            </a:r>
            <a:r>
              <a:rPr lang="vi-VN" smtClean="0"/>
              <a:t>ơng </a:t>
            </a:r>
            <a:r>
              <a:rPr lang="vi-VN"/>
              <a:t>pháp này </a:t>
            </a:r>
            <a:r>
              <a:rPr lang="vi-VN" smtClean="0"/>
              <a:t>không </a:t>
            </a:r>
            <a:r>
              <a:rPr lang="vi-VN"/>
              <a:t>hiệu quả đối với các bài toán mà kích </a:t>
            </a:r>
            <a:r>
              <a:rPr lang="vi-VN" smtClean="0"/>
              <a:t>th</a:t>
            </a:r>
            <a:r>
              <a:rPr lang="en-US"/>
              <a:t>ư</a:t>
            </a:r>
            <a:r>
              <a:rPr lang="vi-VN" smtClean="0"/>
              <a:t>ớc </a:t>
            </a:r>
            <a:r>
              <a:rPr lang="en-US" smtClean="0"/>
              <a:t>dữ liệu nhập</a:t>
            </a:r>
            <a:r>
              <a:rPr lang="vi-VN" smtClean="0"/>
              <a:t> lớn </a:t>
            </a:r>
            <a:endParaRPr lang="en-US" smtClean="0"/>
          </a:p>
        </p:txBody>
      </p:sp>
      <p:sp>
        <p:nvSpPr>
          <p:cNvPr id="4" name="Footer Placeholder 3"/>
          <p:cNvSpPr>
            <a:spLocks noGrp="1"/>
          </p:cNvSpPr>
          <p:nvPr>
            <p:ph type="ftr" sz="quarter" idx="11"/>
          </p:nvPr>
        </p:nvSpPr>
        <p:spPr/>
        <p:txBody>
          <a:bodyPr/>
          <a:lstStyle/>
          <a:p>
            <a:r>
              <a:rPr lang="vi-VN" smtClean="0"/>
              <a:t>Tổng quan về thiết kế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92160361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chiến lược cơ bản</a:t>
            </a:r>
            <a:endParaRPr lang="en-US"/>
          </a:p>
        </p:txBody>
      </p:sp>
      <p:sp>
        <p:nvSpPr>
          <p:cNvPr id="3" name="Content Placeholder 2"/>
          <p:cNvSpPr>
            <a:spLocks noGrp="1"/>
          </p:cNvSpPr>
          <p:nvPr>
            <p:ph idx="1"/>
          </p:nvPr>
        </p:nvSpPr>
        <p:spPr/>
        <p:txBody>
          <a:bodyPr/>
          <a:lstStyle/>
          <a:p>
            <a:r>
              <a:rPr lang="en-US" smtClean="0"/>
              <a:t>Vét cạn</a:t>
            </a:r>
          </a:p>
          <a:p>
            <a:pPr lvl="1"/>
            <a:r>
              <a:rPr lang="en-US" smtClean="0"/>
              <a:t>Ví dụ: Tìm mẫu có kích thước </a:t>
            </a:r>
            <a:r>
              <a:rPr lang="en-US"/>
              <a:t>xác định </a:t>
            </a:r>
            <a:r>
              <a:rPr lang="en-US" smtClean="0"/>
              <a:t>xuất hiện hiều </a:t>
            </a:r>
            <a:r>
              <a:rPr lang="en-US"/>
              <a:t>nhất trong </a:t>
            </a:r>
            <a:r>
              <a:rPr lang="en-US" smtClean="0"/>
              <a:t>chuỗi thời gian </a:t>
            </a:r>
          </a:p>
          <a:p>
            <a:pPr lvl="1"/>
            <a:r>
              <a:rPr lang="en-US" smtClean="0"/>
              <a:t>Ý tưởng: Duyệt từ đầu đến cuối chuỗi để xét từng mẫu có kích thước như đã xác định, tiến hành tìm từ đầu đến cuối các mẫu khác trùng với nó và tổng kết số lượng</a:t>
            </a:r>
          </a:p>
          <a:p>
            <a:pPr lvl="1"/>
            <a:r>
              <a:rPr lang="en-US" smtClean="0"/>
              <a:t>Giải thuật</a:t>
            </a:r>
          </a:p>
        </p:txBody>
      </p:sp>
      <p:sp>
        <p:nvSpPr>
          <p:cNvPr id="4" name="Footer Placeholder 3"/>
          <p:cNvSpPr>
            <a:spLocks noGrp="1"/>
          </p:cNvSpPr>
          <p:nvPr>
            <p:ph type="ftr" sz="quarter" idx="11"/>
          </p:nvPr>
        </p:nvSpPr>
        <p:spPr/>
        <p:txBody>
          <a:bodyPr/>
          <a:lstStyle/>
          <a:p>
            <a:r>
              <a:rPr lang="vi-VN" smtClean="0"/>
              <a:t>Tổng quan về thiết kế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2702130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chiến lược cơ bản</a:t>
            </a:r>
          </a:p>
        </p:txBody>
      </p:sp>
      <p:sp>
        <p:nvSpPr>
          <p:cNvPr id="4" name="Footer Placeholder 3"/>
          <p:cNvSpPr>
            <a:spLocks noGrp="1"/>
          </p:cNvSpPr>
          <p:nvPr>
            <p:ph type="ftr" sz="quarter" idx="11"/>
          </p:nvPr>
        </p:nvSpPr>
        <p:spPr/>
        <p:txBody>
          <a:bodyPr/>
          <a:lstStyle/>
          <a:p>
            <a:r>
              <a:rPr lang="vi-VN" smtClean="0"/>
              <a:t>Tổng quan về thiết kế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49913" y="1076325"/>
            <a:ext cx="5444174"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795073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chiến lược cơ bản</a:t>
            </a:r>
            <a:endParaRPr lang="en-US"/>
          </a:p>
        </p:txBody>
      </p:sp>
      <p:sp>
        <p:nvSpPr>
          <p:cNvPr id="3" name="Content Placeholder 2"/>
          <p:cNvSpPr>
            <a:spLocks noGrp="1"/>
          </p:cNvSpPr>
          <p:nvPr>
            <p:ph idx="1"/>
          </p:nvPr>
        </p:nvSpPr>
        <p:spPr/>
        <p:txBody>
          <a:bodyPr/>
          <a:lstStyle/>
          <a:p>
            <a:r>
              <a:rPr lang="en-US" smtClean="0"/>
              <a:t>Phương pháp sinh</a:t>
            </a:r>
          </a:p>
          <a:p>
            <a:pPr lvl="1"/>
            <a:r>
              <a:rPr lang="en-US" smtClean="0"/>
              <a:t>Kiến thức đại số tổ hợp </a:t>
            </a:r>
          </a:p>
          <a:p>
            <a:pPr lvl="2"/>
            <a:r>
              <a:rPr lang="en-US" smtClean="0"/>
              <a:t>Chỉnh hợp lặp</a:t>
            </a:r>
          </a:p>
          <a:p>
            <a:pPr lvl="2"/>
            <a:r>
              <a:rPr lang="en-US" smtClean="0"/>
              <a:t>Chỉnh hợp không lặp</a:t>
            </a:r>
          </a:p>
          <a:p>
            <a:pPr lvl="2"/>
            <a:r>
              <a:rPr lang="en-US" smtClean="0"/>
              <a:t>Hoán vị</a:t>
            </a:r>
          </a:p>
          <a:p>
            <a:pPr lvl="2"/>
            <a:r>
              <a:rPr lang="en-US" smtClean="0"/>
              <a:t>Tổ hợp</a:t>
            </a:r>
          </a:p>
          <a:p>
            <a:pPr lvl="2"/>
            <a:endParaRPr lang="en-US" smtClean="0"/>
          </a:p>
          <a:p>
            <a:pPr lvl="1"/>
            <a:endParaRPr lang="en-US"/>
          </a:p>
        </p:txBody>
      </p:sp>
      <p:sp>
        <p:nvSpPr>
          <p:cNvPr id="4" name="Footer Placeholder 3"/>
          <p:cNvSpPr>
            <a:spLocks noGrp="1"/>
          </p:cNvSpPr>
          <p:nvPr>
            <p:ph type="ftr" sz="quarter" idx="11"/>
          </p:nvPr>
        </p:nvSpPr>
        <p:spPr/>
        <p:txBody>
          <a:bodyPr/>
          <a:lstStyle/>
          <a:p>
            <a:r>
              <a:rPr lang="vi-VN" smtClean="0"/>
              <a:t>Tổng quan về thiết kế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85874648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db2004158l">
  <a:themeElements>
    <a:clrScheme name="Office Theme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Office Theme 2">
        <a:dk1>
          <a:srgbClr val="093575"/>
        </a:dk1>
        <a:lt1>
          <a:srgbClr val="FFFFFF"/>
        </a:lt1>
        <a:dk2>
          <a:srgbClr val="000066"/>
        </a:dk2>
        <a:lt2>
          <a:srgbClr val="808080"/>
        </a:lt2>
        <a:accent1>
          <a:srgbClr val="4B92E1"/>
        </a:accent1>
        <a:accent2>
          <a:srgbClr val="99CCFF"/>
        </a:accent2>
        <a:accent3>
          <a:srgbClr val="FFFFFF"/>
        </a:accent3>
        <a:accent4>
          <a:srgbClr val="062C63"/>
        </a:accent4>
        <a:accent5>
          <a:srgbClr val="B1C7EE"/>
        </a:accent5>
        <a:accent6>
          <a:srgbClr val="8AB9E7"/>
        </a:accent6>
        <a:hlink>
          <a:srgbClr val="0066CC"/>
        </a:hlink>
        <a:folHlink>
          <a:srgbClr val="AF67FF"/>
        </a:folHlink>
      </a:clrScheme>
      <a:clrMap bg1="lt1" tx1="dk1" bg2="lt2" tx2="dk2" accent1="accent1" accent2="accent2" accent3="accent3" accent4="accent4" accent5="accent5" accent6="accent6" hlink="hlink" folHlink="folHlink"/>
    </a:extraClrScheme>
    <a:extraClrScheme>
      <a:clrScheme name="Office Theme 3">
        <a:dk1>
          <a:srgbClr val="0B4C5B"/>
        </a:dk1>
        <a:lt1>
          <a:srgbClr val="FFFFFF"/>
        </a:lt1>
        <a:dk2>
          <a:srgbClr val="000000"/>
        </a:dk2>
        <a:lt2>
          <a:srgbClr val="969696"/>
        </a:lt2>
        <a:accent1>
          <a:srgbClr val="E3BE05"/>
        </a:accent1>
        <a:accent2>
          <a:srgbClr val="81C200"/>
        </a:accent2>
        <a:accent3>
          <a:srgbClr val="FFFFFF"/>
        </a:accent3>
        <a:accent4>
          <a:srgbClr val="08404C"/>
        </a:accent4>
        <a:accent5>
          <a:srgbClr val="EFDBAA"/>
        </a:accent5>
        <a:accent6>
          <a:srgbClr val="74B0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cdb2004158l</Template>
  <TotalTime>1498</TotalTime>
  <Words>1820</Words>
  <Application>Microsoft Macintosh PowerPoint</Application>
  <PresentationFormat>On-screen Show (4:3)</PresentationFormat>
  <Paragraphs>194</Paragraphs>
  <Slides>25</Slides>
  <Notes>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cdb2004158l</vt:lpstr>
      <vt:lpstr>Chương 2 Phân tích độ phức tạp của một số giải thuật Vét Cạn_x0013_</vt:lpstr>
      <vt:lpstr>Nội dung</vt:lpstr>
      <vt:lpstr>Chiến lược thiết kế giải thuật</vt:lpstr>
      <vt:lpstr>Chiến lược thiết kế giải thuật</vt:lpstr>
      <vt:lpstr>Một số chiến lược cơ bản</vt:lpstr>
      <vt:lpstr>Một số chiến lược cơ bản</vt:lpstr>
      <vt:lpstr>Một số chiến lược cơ bản</vt:lpstr>
      <vt:lpstr>Một số chiến lược cơ bản</vt:lpstr>
      <vt:lpstr>Một số chiến lược cơ bản</vt:lpstr>
      <vt:lpstr>Một số chiến lược cơ bản</vt:lpstr>
      <vt:lpstr>Một số chiến lược cơ bản</vt:lpstr>
      <vt:lpstr>Một số chiến lược cơ bản</vt:lpstr>
      <vt:lpstr>Một số chiến lược cơ bản</vt:lpstr>
      <vt:lpstr>Một số chiến lược cơ bản</vt:lpstr>
      <vt:lpstr>Một số chiến lược cơ bản</vt:lpstr>
      <vt:lpstr>Một số chiến lược cơ bản</vt:lpstr>
      <vt:lpstr>Một số chiến lược cơ bản</vt:lpstr>
      <vt:lpstr>Một số chiến lược cơ bản</vt:lpstr>
      <vt:lpstr>Một số chiến lược cơ bản</vt:lpstr>
      <vt:lpstr>Một số chiến lược cơ bản</vt:lpstr>
      <vt:lpstr>Một số chiến lược cơ bản</vt:lpstr>
      <vt:lpstr>Một số chiến lược cơ bản</vt:lpstr>
      <vt:lpstr>Một số chiến lược cơ bản</vt:lpstr>
      <vt:lpstr>Một số chiến lược cơ bản</vt:lpstr>
      <vt:lpstr>Bài tập</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Huy</cp:lastModifiedBy>
  <cp:revision>524</cp:revision>
  <dcterms:created xsi:type="dcterms:W3CDTF">2006-08-16T00:00:00Z</dcterms:created>
  <dcterms:modified xsi:type="dcterms:W3CDTF">2017-10-05T17:04:21Z</dcterms:modified>
</cp:coreProperties>
</file>