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4"/>
  </p:notesMasterIdLst>
  <p:sldIdLst>
    <p:sldId id="295" r:id="rId5"/>
    <p:sldId id="325" r:id="rId6"/>
    <p:sldId id="308" r:id="rId7"/>
    <p:sldId id="314" r:id="rId8"/>
    <p:sldId id="315" r:id="rId9"/>
    <p:sldId id="316" r:id="rId10"/>
    <p:sldId id="318" r:id="rId11"/>
    <p:sldId id="322" r:id="rId12"/>
    <p:sldId id="319" r:id="rId13"/>
    <p:sldId id="323" r:id="rId14"/>
    <p:sldId id="320" r:id="rId15"/>
    <p:sldId id="321" r:id="rId16"/>
    <p:sldId id="326" r:id="rId17"/>
    <p:sldId id="327" r:id="rId18"/>
    <p:sldId id="328" r:id="rId19"/>
    <p:sldId id="324" r:id="rId20"/>
    <p:sldId id="310" r:id="rId21"/>
    <p:sldId id="311"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84967" autoAdjust="0"/>
  </p:normalViewPr>
  <p:slideViewPr>
    <p:cSldViewPr snapToGrid="0">
      <p:cViewPr>
        <p:scale>
          <a:sx n="70" d="100"/>
          <a:sy n="70" d="100"/>
        </p:scale>
        <p:origin x="708" y="120"/>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Sameer" userId="0a319268c376a970" providerId="LiveId" clId="{3C96BF91-62A7-46CC-B7FF-117BB0D5C0EE}"/>
    <pc:docChg chg="modSld">
      <pc:chgData name="Abdullah Sameer" userId="0a319268c376a970" providerId="LiveId" clId="{3C96BF91-62A7-46CC-B7FF-117BB0D5C0EE}" dt="2022-05-30T08:06:24.365" v="3" actId="1037"/>
      <pc:docMkLst>
        <pc:docMk/>
      </pc:docMkLst>
      <pc:sldChg chg="modSp mod">
        <pc:chgData name="Abdullah Sameer" userId="0a319268c376a970" providerId="LiveId" clId="{3C96BF91-62A7-46CC-B7FF-117BB0D5C0EE}" dt="2022-05-30T08:06:24.365" v="3" actId="1037"/>
        <pc:sldMkLst>
          <pc:docMk/>
          <pc:sldMk cId="4075310635" sldId="325"/>
        </pc:sldMkLst>
        <pc:spChg chg="mod">
          <ac:chgData name="Abdullah Sameer" userId="0a319268c376a970" providerId="LiveId" clId="{3C96BF91-62A7-46CC-B7FF-117BB0D5C0EE}" dt="2022-05-30T08:06:24.365" v="3" actId="1037"/>
          <ac:spMkLst>
            <pc:docMk/>
            <pc:sldMk cId="4075310635" sldId="325"/>
            <ac:spMk id="11" creationId="{0AD5F8CC-DD05-F115-CA66-D0E1E84169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 Id="rId4"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1</a:t>
            </a:fld>
            <a:endParaRPr lang="en-US" b="1" cap="all" spc="100" dirty="0">
              <a:solidFill>
                <a:schemeClr val="accent2"/>
              </a:solidFill>
            </a:endParaRPr>
          </a:p>
        </p:txBody>
      </p:sp>
      <p:pic>
        <p:nvPicPr>
          <p:cNvPr id="2050" name="Picture 2" descr="Sorry, we didn't mean to keep that secret microphone a secret, says Google  – Naked Security">
            <a:extLst>
              <a:ext uri="{FF2B5EF4-FFF2-40B4-BE49-F238E27FC236}">
                <a16:creationId xmlns:a16="http://schemas.microsoft.com/office/drawing/2014/main" id="{07C45772-3160-80A6-1CCB-2BCD21D79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843" y="1874321"/>
            <a:ext cx="4532244" cy="23292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und wave frequency digital isolated on Stock Footage Video (100%  Royalty-free) 1064188900 | Shutterstock">
            <a:extLst>
              <a:ext uri="{FF2B5EF4-FFF2-40B4-BE49-F238E27FC236}">
                <a16:creationId xmlns:a16="http://schemas.microsoft.com/office/drawing/2014/main" id="{231AA13E-568D-6E98-DC14-08DFB9E13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486" y="4392233"/>
            <a:ext cx="5287618" cy="23292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o-tip: Add Shopping List Items to Google Keep by Threatening Google  Assistant">
            <a:extLst>
              <a:ext uri="{FF2B5EF4-FFF2-40B4-BE49-F238E27FC236}">
                <a16:creationId xmlns:a16="http://schemas.microsoft.com/office/drawing/2014/main" id="{E475EF3F-8F8A-4228-488A-13765E6F4E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7087" y="4154229"/>
            <a:ext cx="5565913" cy="2440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oogle Assistant SDK launches for developers and device makers | VentureBeat">
            <a:extLst>
              <a:ext uri="{FF2B5EF4-FFF2-40B4-BE49-F238E27FC236}">
                <a16:creationId xmlns:a16="http://schemas.microsoft.com/office/drawing/2014/main" id="{A1AF60CE-2780-65F2-01C5-11708B2169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8361" y="136525"/>
            <a:ext cx="2943639" cy="200140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3">
            <a:extLst>
              <a:ext uri="{FF2B5EF4-FFF2-40B4-BE49-F238E27FC236}">
                <a16:creationId xmlns:a16="http://schemas.microsoft.com/office/drawing/2014/main" id="{4AFC87BB-A618-3B51-AF39-59203A66C9D6}"/>
              </a:ext>
            </a:extLst>
          </p:cNvPr>
          <p:cNvSpPr txBox="1">
            <a:spLocks/>
          </p:cNvSpPr>
          <p:nvPr/>
        </p:nvSpPr>
        <p:spPr>
          <a:xfrm>
            <a:off x="2943639" y="474446"/>
            <a:ext cx="63047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dirty="0">
                <a:solidFill>
                  <a:schemeClr val="bg1">
                    <a:lumMod val="50000"/>
                  </a:schemeClr>
                </a:solidFill>
                <a:latin typeface="Arial" panose="020B0604020202020204" pitchFamily="34" charset="0"/>
                <a:cs typeface="Arial" panose="020B0604020202020204" pitchFamily="34" charset="0"/>
              </a:rPr>
              <a:t>Window Assistant</a:t>
            </a:r>
          </a:p>
        </p:txBody>
      </p:sp>
    </p:spTree>
    <p:extLst>
      <p:ext uri="{BB962C8B-B14F-4D97-AF65-F5344CB8AC3E}">
        <p14:creationId xmlns:p14="http://schemas.microsoft.com/office/powerpoint/2010/main" val="27782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364E4-1C9C-A70F-4472-71E0FE118251}"/>
              </a:ext>
            </a:extLst>
          </p:cNvPr>
          <p:cNvSpPr>
            <a:spLocks noGrp="1"/>
          </p:cNvSpPr>
          <p:nvPr>
            <p:ph idx="1"/>
          </p:nvPr>
        </p:nvSpPr>
        <p:spPr>
          <a:xfrm>
            <a:off x="838200" y="314877"/>
            <a:ext cx="9564757" cy="4351338"/>
          </a:xfrm>
        </p:spPr>
        <p:txBody>
          <a:bodyPr/>
          <a:lstStyle/>
          <a:p>
            <a:pPr marL="0" indent="0">
              <a:buNone/>
            </a:pPr>
            <a:r>
              <a:rPr lang="en-US" sz="2400" b="1" i="0" dirty="0">
                <a:solidFill>
                  <a:srgbClr val="202124"/>
                </a:solidFill>
                <a:effectLst/>
                <a:latin typeface="arial" panose="020B0604020202020204" pitchFamily="34" charset="0"/>
              </a:rPr>
              <a:t>Wikipedia Module:</a:t>
            </a:r>
          </a:p>
          <a:p>
            <a:pPr marL="0" indent="0">
              <a:buNone/>
            </a:pPr>
            <a:r>
              <a:rPr lang="en-US" sz="2400" i="0" dirty="0">
                <a:solidFill>
                  <a:srgbClr val="202124"/>
                </a:solidFill>
                <a:effectLst/>
                <a:latin typeface="arial" panose="020B0604020202020204" pitchFamily="34" charset="0"/>
              </a:rPr>
              <a:t>is a Python library that makes it easy to access and parse data from Wikipedia. Search Wikipedia, get article summaries, get data like links and images from a page, and more.</a:t>
            </a:r>
            <a:endParaRPr lang="en-US" sz="2400" dirty="0">
              <a:latin typeface="Arial" panose="020B0604020202020204" pitchFamily="34" charset="0"/>
              <a:cs typeface="Arial" panose="020B0604020202020204" pitchFamily="34" charset="0"/>
            </a:endParaRPr>
          </a:p>
          <a:p>
            <a:pPr marL="0" indent="0">
              <a:buNone/>
            </a:pPr>
            <a:endParaRPr lang="en-US" sz="2400" b="0" dirty="0">
              <a:solidFill>
                <a:srgbClr val="FF9D00"/>
              </a:solidFill>
              <a:effectLst/>
              <a:latin typeface="Consolas" panose="020B0609020204030204" pitchFamily="49" charset="0"/>
            </a:endParaRPr>
          </a:p>
          <a:p>
            <a:pPr marL="0" indent="0">
              <a:buNone/>
            </a:pPr>
            <a:r>
              <a:rPr lang="en-US" sz="2400" b="0" dirty="0">
                <a:solidFill>
                  <a:srgbClr val="FF9D00"/>
                </a:solidFill>
                <a:effectLst/>
                <a:latin typeface="Consolas" panose="020B0609020204030204" pitchFamily="49" charset="0"/>
              </a:rPr>
              <a:t>import</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wikipedia</a:t>
            </a:r>
            <a:r>
              <a:rPr lang="en-US" sz="2400" b="0" dirty="0">
                <a:solidFill>
                  <a:srgbClr val="FFFFFF"/>
                </a:solidFill>
                <a:effectLst/>
                <a:latin typeface="Consolas" panose="020B0609020204030204" pitchFamily="49" charset="0"/>
              </a:rPr>
              <a:t> </a:t>
            </a:r>
            <a:r>
              <a:rPr lang="en-US" sz="2400" b="0" i="1" dirty="0">
                <a:solidFill>
                  <a:srgbClr val="0088FF"/>
                </a:solidFill>
                <a:effectLst/>
                <a:latin typeface="Consolas" panose="020B0609020204030204" pitchFamily="49" charset="0"/>
              </a:rPr>
              <a:t>#pip install wikipedia</a:t>
            </a:r>
            <a:endParaRPr lang="en-US" sz="2400" b="0" dirty="0">
              <a:solidFill>
                <a:srgbClr val="FFFFFF"/>
              </a:solidFill>
              <a:effectLst/>
              <a:latin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3350CF98-758C-94CA-535A-58042468F155}"/>
              </a:ext>
            </a:extLst>
          </p:cNvPr>
          <p:cNvSpPr>
            <a:spLocks noGrp="1"/>
          </p:cNvSpPr>
          <p:nvPr>
            <p:ph type="sldNum" sz="quarter" idx="12"/>
          </p:nvPr>
        </p:nvSpPr>
        <p:spPr/>
        <p:txBody>
          <a:bodyPr/>
          <a:lstStyle/>
          <a:p>
            <a:fld id="{D8DA9DAA-006C-4F4B-980E-E3DF019B24E2}" type="slidenum">
              <a:rPr lang="en-US" smtClean="0"/>
              <a:t>10</a:t>
            </a:fld>
            <a:endParaRPr lang="en-US" dirty="0"/>
          </a:p>
        </p:txBody>
      </p:sp>
      <p:pic>
        <p:nvPicPr>
          <p:cNvPr id="5" name="Picture 2">
            <a:extLst>
              <a:ext uri="{FF2B5EF4-FFF2-40B4-BE49-F238E27FC236}">
                <a16:creationId xmlns:a16="http://schemas.microsoft.com/office/drawing/2014/main" id="{4E7E44B2-6BA7-F503-2310-068786476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3195764"/>
            <a:ext cx="2743200" cy="27365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8DA7FA-8DDD-8D87-4502-EC3BBCC15866}"/>
              </a:ext>
            </a:extLst>
          </p:cNvPr>
          <p:cNvPicPr>
            <a:picLocks noChangeAspect="1"/>
          </p:cNvPicPr>
          <p:nvPr/>
        </p:nvPicPr>
        <p:blipFill>
          <a:blip r:embed="rId3"/>
          <a:stretch>
            <a:fillRect/>
          </a:stretch>
        </p:blipFill>
        <p:spPr>
          <a:xfrm>
            <a:off x="1089216" y="3429000"/>
            <a:ext cx="6530784" cy="2613991"/>
          </a:xfrm>
          <a:prstGeom prst="rect">
            <a:avLst/>
          </a:prstGeom>
        </p:spPr>
      </p:pic>
      <p:pic>
        <p:nvPicPr>
          <p:cNvPr id="8" name="Picture 8" descr="Google Assistant SDK launches for developers and device makers | VentureBeat">
            <a:extLst>
              <a:ext uri="{FF2B5EF4-FFF2-40B4-BE49-F238E27FC236}">
                <a16:creationId xmlns:a16="http://schemas.microsoft.com/office/drawing/2014/main" id="{C27521A9-4600-FD88-FA0E-05E1755D2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49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B399E-EA79-0030-B842-5D8CF6F84FDA}"/>
              </a:ext>
            </a:extLst>
          </p:cNvPr>
          <p:cNvSpPr>
            <a:spLocks noGrp="1"/>
          </p:cNvSpPr>
          <p:nvPr>
            <p:ph idx="1"/>
          </p:nvPr>
        </p:nvSpPr>
        <p:spPr>
          <a:xfrm>
            <a:off x="838200" y="553416"/>
            <a:ext cx="9485243" cy="4351338"/>
          </a:xfrm>
        </p:spPr>
        <p:txBody>
          <a:bodyPr/>
          <a:lstStyle/>
          <a:p>
            <a:pPr marL="0" indent="0" algn="l" fontAlgn="base">
              <a:buNone/>
            </a:pPr>
            <a:r>
              <a:rPr lang="en-US" sz="2400" b="1" i="0" dirty="0">
                <a:solidFill>
                  <a:srgbClr val="273239"/>
                </a:solidFill>
                <a:effectLst/>
                <a:latin typeface="urw-din"/>
              </a:rPr>
              <a:t>Webbrowser Module:</a:t>
            </a:r>
          </a:p>
          <a:p>
            <a:pPr marL="0" indent="0" algn="l" fontAlgn="base">
              <a:buNone/>
            </a:pPr>
            <a:r>
              <a:rPr lang="en-US" sz="2400" b="0" i="0" dirty="0">
                <a:solidFill>
                  <a:srgbClr val="273239"/>
                </a:solidFill>
                <a:effectLst/>
                <a:latin typeface="urw-din"/>
              </a:rPr>
              <a:t>In Python, </a:t>
            </a:r>
            <a:r>
              <a:rPr lang="en-US" sz="2400" b="1" i="0" dirty="0">
                <a:solidFill>
                  <a:srgbClr val="273239"/>
                </a:solidFill>
                <a:effectLst/>
                <a:latin typeface="urw-din"/>
              </a:rPr>
              <a:t>webbrowser module</a:t>
            </a:r>
            <a:r>
              <a:rPr lang="en-US" sz="2400" b="0" i="0" dirty="0">
                <a:solidFill>
                  <a:srgbClr val="273239"/>
                </a:solidFill>
                <a:effectLst/>
                <a:latin typeface="urw-din"/>
              </a:rPr>
              <a:t> is a convenient web browser controller. It provides a high-level interface that allows displaying Web-based documents to users. </a:t>
            </a:r>
            <a:r>
              <a:rPr lang="en-US" sz="2400" dirty="0">
                <a:solidFill>
                  <a:srgbClr val="273239"/>
                </a:solidFill>
                <a:latin typeface="urw-din"/>
              </a:rPr>
              <a:t>W</a:t>
            </a:r>
            <a:r>
              <a:rPr lang="en-US" sz="2400" b="0" i="0" dirty="0">
                <a:solidFill>
                  <a:srgbClr val="273239"/>
                </a:solidFill>
                <a:effectLst/>
                <a:latin typeface="urw-din"/>
              </a:rPr>
              <a:t>ebbrowser can also be used as a CLI tool. It accepts a URL as the argument.</a:t>
            </a:r>
          </a:p>
          <a:p>
            <a:pPr marL="0" indent="0" algn="l" fontAlgn="base">
              <a:buNone/>
            </a:pPr>
            <a:endParaRPr lang="en-US" sz="2400" b="0" dirty="0">
              <a:effectLst/>
              <a:latin typeface="Consolas" panose="020B0609020204030204" pitchFamily="49" charset="0"/>
            </a:endParaRPr>
          </a:p>
          <a:p>
            <a:pPr marL="0" indent="0">
              <a:buNone/>
            </a:pPr>
            <a:r>
              <a:rPr lang="en-US" sz="2400" b="0" dirty="0">
                <a:solidFill>
                  <a:srgbClr val="FF9D00"/>
                </a:solidFill>
                <a:effectLst/>
                <a:latin typeface="Consolas" panose="020B0609020204030204" pitchFamily="49" charset="0"/>
              </a:rPr>
              <a:t>import</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webbrowser</a:t>
            </a:r>
            <a:r>
              <a:rPr lang="en-US" sz="2400" b="0" dirty="0">
                <a:solidFill>
                  <a:srgbClr val="FFFFFF"/>
                </a:solidFill>
                <a:effectLst/>
                <a:latin typeface="Consolas" panose="020B0609020204030204" pitchFamily="49" charset="0"/>
              </a:rPr>
              <a:t> </a:t>
            </a:r>
            <a:r>
              <a:rPr lang="en-US" sz="2400" b="0" i="1" dirty="0">
                <a:solidFill>
                  <a:srgbClr val="0088FF"/>
                </a:solidFill>
                <a:effectLst/>
                <a:latin typeface="Consolas" panose="020B0609020204030204" pitchFamily="49" charset="0"/>
              </a:rPr>
              <a:t>#pip install webbrowser</a:t>
            </a:r>
            <a:endParaRPr lang="en-US" sz="2400" b="0" dirty="0">
              <a:solidFill>
                <a:srgbClr val="FFFFFF"/>
              </a:solidFill>
              <a:effectLst/>
              <a:latin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5AA3BD7D-6B7E-ACDB-FAA8-A3F3A3C3D371}"/>
              </a:ext>
            </a:extLst>
          </p:cNvPr>
          <p:cNvSpPr>
            <a:spLocks noGrp="1"/>
          </p:cNvSpPr>
          <p:nvPr>
            <p:ph type="sldNum" sz="quarter" idx="12"/>
          </p:nvPr>
        </p:nvSpPr>
        <p:spPr/>
        <p:txBody>
          <a:bodyPr/>
          <a:lstStyle/>
          <a:p>
            <a:fld id="{D8DA9DAA-006C-4F4B-980E-E3DF019B24E2}" type="slidenum">
              <a:rPr lang="en-US" smtClean="0"/>
              <a:t>11</a:t>
            </a:fld>
            <a:endParaRPr lang="en-US" dirty="0"/>
          </a:p>
        </p:txBody>
      </p:sp>
      <p:pic>
        <p:nvPicPr>
          <p:cNvPr id="5" name="Picture 4">
            <a:extLst>
              <a:ext uri="{FF2B5EF4-FFF2-40B4-BE49-F238E27FC236}">
                <a16:creationId xmlns:a16="http://schemas.microsoft.com/office/drawing/2014/main" id="{29E4CA2B-18ED-F411-A5C3-EBB0FC93109C}"/>
              </a:ext>
            </a:extLst>
          </p:cNvPr>
          <p:cNvPicPr>
            <a:picLocks noChangeAspect="1"/>
          </p:cNvPicPr>
          <p:nvPr/>
        </p:nvPicPr>
        <p:blipFill>
          <a:blip r:embed="rId2"/>
          <a:stretch>
            <a:fillRect/>
          </a:stretch>
        </p:blipFill>
        <p:spPr>
          <a:xfrm>
            <a:off x="1140023" y="3589580"/>
            <a:ext cx="7049484" cy="2715004"/>
          </a:xfrm>
          <a:prstGeom prst="rect">
            <a:avLst/>
          </a:prstGeom>
        </p:spPr>
      </p:pic>
      <p:pic>
        <p:nvPicPr>
          <p:cNvPr id="6" name="Picture 8" descr="Google Assistant SDK launches for developers and device makers | VentureBeat">
            <a:extLst>
              <a:ext uri="{FF2B5EF4-FFF2-40B4-BE49-F238E27FC236}">
                <a16:creationId xmlns:a16="http://schemas.microsoft.com/office/drawing/2014/main" id="{4CEF3AD3-4C81-C6B9-AC21-54A00D99F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hrome, internet, web browser, web, browser icon - Free download">
            <a:extLst>
              <a:ext uri="{FF2B5EF4-FFF2-40B4-BE49-F238E27FC236}">
                <a16:creationId xmlns:a16="http://schemas.microsoft.com/office/drawing/2014/main" id="{13525EFB-8049-8D49-FB9B-5621687D4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4243" y="3589580"/>
            <a:ext cx="2438400" cy="236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65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7C096-A81E-1824-7DD7-AE2B847DAAFA}"/>
              </a:ext>
            </a:extLst>
          </p:cNvPr>
          <p:cNvSpPr>
            <a:spLocks noGrp="1"/>
          </p:cNvSpPr>
          <p:nvPr>
            <p:ph idx="1"/>
          </p:nvPr>
        </p:nvSpPr>
        <p:spPr>
          <a:xfrm>
            <a:off x="838200" y="424070"/>
            <a:ext cx="10515600" cy="6175513"/>
          </a:xfrm>
        </p:spPr>
        <p:txBody>
          <a:bodyPr/>
          <a:lstStyle/>
          <a:p>
            <a:pPr marL="0" indent="0">
              <a:buNone/>
            </a:pPr>
            <a:r>
              <a:rPr lang="en-US" sz="2400" dirty="0"/>
              <a:t>pyjokes Module:</a:t>
            </a:r>
          </a:p>
          <a:p>
            <a:pPr marL="0" indent="0">
              <a:buNone/>
            </a:pPr>
            <a:r>
              <a:rPr lang="en-US" sz="2400" b="0" i="0" dirty="0">
                <a:solidFill>
                  <a:srgbClr val="464646"/>
                </a:solidFill>
                <a:effectLst/>
                <a:latin typeface="Source Sans Pro" panose="020B0503030403020204" pitchFamily="34" charset="0"/>
              </a:rPr>
              <a:t>One line jokes for programmers (jokes as a service)</a:t>
            </a:r>
          </a:p>
          <a:p>
            <a:pPr marL="0" indent="0">
              <a:buNone/>
            </a:pPr>
            <a:endParaRPr lang="en-US" sz="2400" dirty="0">
              <a:solidFill>
                <a:srgbClr val="464646"/>
              </a:solidFill>
              <a:latin typeface="Source Sans Pro" panose="020B0503030403020204" pitchFamily="34" charset="0"/>
            </a:endParaRPr>
          </a:p>
          <a:p>
            <a:pPr marL="0" indent="0">
              <a:buNone/>
            </a:pPr>
            <a:r>
              <a:rPr lang="en-US" sz="2400" b="0" dirty="0">
                <a:solidFill>
                  <a:srgbClr val="FF9D00"/>
                </a:solidFill>
                <a:effectLst/>
                <a:latin typeface="Consolas" panose="020B0609020204030204" pitchFamily="49" charset="0"/>
              </a:rPr>
              <a:t>import</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pyjokes</a:t>
            </a:r>
            <a:r>
              <a:rPr lang="en-US" sz="2400" b="0" dirty="0">
                <a:solidFill>
                  <a:srgbClr val="FFFFFF"/>
                </a:solidFill>
                <a:effectLst/>
                <a:latin typeface="Consolas" panose="020B0609020204030204" pitchFamily="49" charset="0"/>
              </a:rPr>
              <a:t>  </a:t>
            </a:r>
            <a:r>
              <a:rPr lang="en-US" sz="2400" b="0" i="1" dirty="0">
                <a:solidFill>
                  <a:srgbClr val="0088FF"/>
                </a:solidFill>
                <a:effectLst/>
                <a:latin typeface="Consolas" panose="020B0609020204030204" pitchFamily="49" charset="0"/>
              </a:rPr>
              <a:t>#pip install pyjokes</a:t>
            </a:r>
            <a:endParaRPr lang="en-US" sz="2400" b="0" dirty="0">
              <a:solidFill>
                <a:srgbClr val="FFFFFF"/>
              </a:solidFill>
              <a:effectLst/>
              <a:latin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670A4F38-CE5D-29C3-2A98-B8C8286CF141}"/>
              </a:ext>
            </a:extLst>
          </p:cNvPr>
          <p:cNvSpPr>
            <a:spLocks noGrp="1"/>
          </p:cNvSpPr>
          <p:nvPr>
            <p:ph type="sldNum" sz="quarter" idx="12"/>
          </p:nvPr>
        </p:nvSpPr>
        <p:spPr/>
        <p:txBody>
          <a:bodyPr/>
          <a:lstStyle/>
          <a:p>
            <a:fld id="{D8DA9DAA-006C-4F4B-980E-E3DF019B24E2}" type="slidenum">
              <a:rPr lang="en-US" smtClean="0"/>
              <a:t>12</a:t>
            </a:fld>
            <a:endParaRPr lang="en-US" dirty="0"/>
          </a:p>
        </p:txBody>
      </p:sp>
      <p:pic>
        <p:nvPicPr>
          <p:cNvPr id="6" name="Picture 5">
            <a:extLst>
              <a:ext uri="{FF2B5EF4-FFF2-40B4-BE49-F238E27FC236}">
                <a16:creationId xmlns:a16="http://schemas.microsoft.com/office/drawing/2014/main" id="{AE1ADBF7-B0B8-0DDB-DAAF-C3440C815A0B}"/>
              </a:ext>
            </a:extLst>
          </p:cNvPr>
          <p:cNvPicPr>
            <a:picLocks noChangeAspect="1"/>
          </p:cNvPicPr>
          <p:nvPr/>
        </p:nvPicPr>
        <p:blipFill>
          <a:blip r:embed="rId2"/>
          <a:stretch>
            <a:fillRect/>
          </a:stretch>
        </p:blipFill>
        <p:spPr>
          <a:xfrm>
            <a:off x="953264" y="3017864"/>
            <a:ext cx="6839905" cy="1590897"/>
          </a:xfrm>
          <a:prstGeom prst="rect">
            <a:avLst/>
          </a:prstGeom>
        </p:spPr>
      </p:pic>
      <p:pic>
        <p:nvPicPr>
          <p:cNvPr id="7" name="Picture 8" descr="Google Assistant SDK launches for developers and device makers | VentureBeat">
            <a:extLst>
              <a:ext uri="{FF2B5EF4-FFF2-40B4-BE49-F238E27FC236}">
                <a16:creationId xmlns:a16="http://schemas.microsoft.com/office/drawing/2014/main" id="{3048C612-DCDF-DC75-8ACA-85BE64DB9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eaction, funny, laptop, internet, friends, joke, humor icon - Download on  Iconfinder">
            <a:extLst>
              <a:ext uri="{FF2B5EF4-FFF2-40B4-BE49-F238E27FC236}">
                <a16:creationId xmlns:a16="http://schemas.microsoft.com/office/drawing/2014/main" id="{D4592B5C-6DC1-8008-5783-9E316DEFC8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3913" y="2504660"/>
            <a:ext cx="2739887" cy="249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4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6D26-64D3-9393-18CD-2EE57A4398D4}"/>
              </a:ext>
            </a:extLst>
          </p:cNvPr>
          <p:cNvSpPr>
            <a:spLocks noGrp="1"/>
          </p:cNvSpPr>
          <p:nvPr>
            <p:ph type="title"/>
          </p:nvPr>
        </p:nvSpPr>
        <p:spPr>
          <a:xfrm>
            <a:off x="838200" y="387610"/>
            <a:ext cx="7910015" cy="586854"/>
          </a:xfrm>
        </p:spPr>
        <p:txBody>
          <a:bodyPr>
            <a:normAutofit/>
          </a:bodyPr>
          <a:lstStyle/>
          <a:p>
            <a:r>
              <a:rPr lang="en-US" sz="2800" dirty="0"/>
              <a:t>OS Module</a:t>
            </a:r>
          </a:p>
        </p:txBody>
      </p:sp>
      <p:sp>
        <p:nvSpPr>
          <p:cNvPr id="3" name="Content Placeholder 2">
            <a:extLst>
              <a:ext uri="{FF2B5EF4-FFF2-40B4-BE49-F238E27FC236}">
                <a16:creationId xmlns:a16="http://schemas.microsoft.com/office/drawing/2014/main" id="{9DED1257-67AE-3BAB-F96D-69E0FF4E4237}"/>
              </a:ext>
            </a:extLst>
          </p:cNvPr>
          <p:cNvSpPr>
            <a:spLocks noGrp="1"/>
          </p:cNvSpPr>
          <p:nvPr>
            <p:ph idx="1"/>
          </p:nvPr>
        </p:nvSpPr>
        <p:spPr>
          <a:xfrm>
            <a:off x="838200" y="1296790"/>
            <a:ext cx="9534099" cy="2063987"/>
          </a:xfrm>
        </p:spPr>
        <p:txBody>
          <a:bodyPr>
            <a:normAutofit fontScale="92500" lnSpcReduction="20000"/>
          </a:bodyPr>
          <a:lstStyle/>
          <a:p>
            <a:pPr marL="0" indent="0">
              <a:buNone/>
            </a:pPr>
            <a:r>
              <a:rPr lang="pt-BR" b="0" dirty="0">
                <a:solidFill>
                  <a:srgbClr val="FF9D00"/>
                </a:solidFill>
                <a:effectLst/>
                <a:latin typeface="Consolas" panose="020B0609020204030204" pitchFamily="49" charset="0"/>
              </a:rPr>
              <a:t>import</a:t>
            </a:r>
            <a:r>
              <a:rPr lang="pt-BR" b="0" dirty="0">
                <a:solidFill>
                  <a:srgbClr val="FFFFFF"/>
                </a:solidFill>
                <a:effectLst/>
                <a:latin typeface="Consolas" panose="020B0609020204030204" pitchFamily="49" charset="0"/>
              </a:rPr>
              <a:t> </a:t>
            </a:r>
            <a:r>
              <a:rPr lang="pt-BR" b="0" dirty="0">
                <a:solidFill>
                  <a:srgbClr val="FFC600"/>
                </a:solidFill>
                <a:effectLst/>
                <a:latin typeface="Consolas" panose="020B0609020204030204" pitchFamily="49" charset="0"/>
              </a:rPr>
              <a:t>os</a:t>
            </a:r>
            <a:r>
              <a:rPr lang="pt-BR" b="0" dirty="0">
                <a:solidFill>
                  <a:srgbClr val="FFFFFF"/>
                </a:solidFill>
                <a:effectLst/>
                <a:latin typeface="Consolas" panose="020B0609020204030204" pitchFamily="49" charset="0"/>
              </a:rPr>
              <a:t>       </a:t>
            </a:r>
            <a:r>
              <a:rPr lang="pt-BR" b="0" i="1" dirty="0">
                <a:solidFill>
                  <a:srgbClr val="0088FF"/>
                </a:solidFill>
                <a:effectLst/>
                <a:latin typeface="Consolas" panose="020B0609020204030204" pitchFamily="49" charset="0"/>
              </a:rPr>
              <a:t>#pip install os-sys</a:t>
            </a:r>
            <a:endParaRPr lang="pt-BR" b="0" dirty="0">
              <a:solidFill>
                <a:srgbClr val="FFFFFF"/>
              </a:solidFill>
              <a:effectLst/>
              <a:latin typeface="Consolas" panose="020B0609020204030204" pitchFamily="49" charset="0"/>
            </a:endParaRPr>
          </a:p>
          <a:p>
            <a:pPr marL="0" indent="0">
              <a:buNone/>
            </a:pPr>
            <a:r>
              <a:rPr lang="en-US" b="0" i="0" dirty="0">
                <a:solidFill>
                  <a:srgbClr val="273239"/>
                </a:solidFill>
                <a:effectLst/>
                <a:latin typeface="urw-din"/>
              </a:rPr>
              <a:t>The OS module in Python provides functions for interacting with the operating system. OS comes under Python’s standard utility modules. This module provides a portable way of using operating system-dependent functionality. The *os* and *os.path* modules include many functions to interact with the file system.</a:t>
            </a:r>
            <a:endParaRPr lang="en-US" dirty="0"/>
          </a:p>
        </p:txBody>
      </p:sp>
      <p:sp>
        <p:nvSpPr>
          <p:cNvPr id="4" name="Slide Number Placeholder 3">
            <a:extLst>
              <a:ext uri="{FF2B5EF4-FFF2-40B4-BE49-F238E27FC236}">
                <a16:creationId xmlns:a16="http://schemas.microsoft.com/office/drawing/2014/main" id="{AC80FA4C-7DDC-2D2F-1045-497EB3CDC0E7}"/>
              </a:ext>
            </a:extLst>
          </p:cNvPr>
          <p:cNvSpPr>
            <a:spLocks noGrp="1"/>
          </p:cNvSpPr>
          <p:nvPr>
            <p:ph type="sldNum" sz="quarter" idx="12"/>
          </p:nvPr>
        </p:nvSpPr>
        <p:spPr/>
        <p:txBody>
          <a:bodyPr/>
          <a:lstStyle/>
          <a:p>
            <a:fld id="{D8DA9DAA-006C-4F4B-980E-E3DF019B24E2}" type="slidenum">
              <a:rPr lang="en-US" smtClean="0"/>
              <a:t>13</a:t>
            </a:fld>
            <a:endParaRPr lang="en-US" dirty="0"/>
          </a:p>
        </p:txBody>
      </p:sp>
      <p:pic>
        <p:nvPicPr>
          <p:cNvPr id="5" name="Picture 8" descr="Google Assistant SDK launches for developers and device makers | VentureBeat">
            <a:extLst>
              <a:ext uri="{FF2B5EF4-FFF2-40B4-BE49-F238E27FC236}">
                <a16:creationId xmlns:a16="http://schemas.microsoft.com/office/drawing/2014/main" id="{9C87468D-E9FC-7361-24B6-EDEBB740B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EFA8C105-55A4-2D72-4432-10686FEA3639}"/>
              </a:ext>
            </a:extLst>
          </p:cNvPr>
          <p:cNvSpPr txBox="1">
            <a:spLocks/>
          </p:cNvSpPr>
          <p:nvPr/>
        </p:nvSpPr>
        <p:spPr>
          <a:xfrm>
            <a:off x="838200" y="3497223"/>
            <a:ext cx="7910015" cy="586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sz="2800" dirty="0"/>
              <a:t>pyautogui Module</a:t>
            </a:r>
          </a:p>
        </p:txBody>
      </p:sp>
      <p:sp>
        <p:nvSpPr>
          <p:cNvPr id="7" name="Content Placeholder 2">
            <a:extLst>
              <a:ext uri="{FF2B5EF4-FFF2-40B4-BE49-F238E27FC236}">
                <a16:creationId xmlns:a16="http://schemas.microsoft.com/office/drawing/2014/main" id="{F85E7173-CE09-E5D4-2D3E-58F3CC0F4635}"/>
              </a:ext>
            </a:extLst>
          </p:cNvPr>
          <p:cNvSpPr txBox="1">
            <a:spLocks/>
          </p:cNvSpPr>
          <p:nvPr/>
        </p:nvSpPr>
        <p:spPr>
          <a:xfrm>
            <a:off x="838200" y="4253283"/>
            <a:ext cx="9534099" cy="2063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dirty="0">
                <a:solidFill>
                  <a:srgbClr val="FF9D00"/>
                </a:solidFill>
                <a:effectLst/>
                <a:latin typeface="Consolas" panose="020B0609020204030204" pitchFamily="49" charset="0"/>
              </a:rPr>
              <a:t>import</a:t>
            </a:r>
            <a:r>
              <a:rPr lang="en-US" b="0" dirty="0">
                <a:solidFill>
                  <a:srgbClr val="FFFFFF"/>
                </a:solidFill>
                <a:effectLst/>
                <a:latin typeface="Consolas" panose="020B0609020204030204" pitchFamily="49" charset="0"/>
              </a:rPr>
              <a:t> </a:t>
            </a:r>
            <a:r>
              <a:rPr lang="en-US" b="0" dirty="0">
                <a:solidFill>
                  <a:srgbClr val="FFC600"/>
                </a:solidFill>
                <a:effectLst/>
                <a:latin typeface="Consolas" panose="020B0609020204030204" pitchFamily="49" charset="0"/>
              </a:rPr>
              <a:t>pyautogui</a:t>
            </a:r>
            <a:r>
              <a:rPr lang="en-US" b="0" dirty="0">
                <a:solidFill>
                  <a:srgbClr val="FFFFFF"/>
                </a:solidFill>
                <a:effectLst/>
                <a:latin typeface="Consolas" panose="020B0609020204030204" pitchFamily="49" charset="0"/>
              </a:rPr>
              <a:t>   </a:t>
            </a:r>
            <a:r>
              <a:rPr lang="en-US" b="0" i="1" dirty="0">
                <a:solidFill>
                  <a:srgbClr val="0088FF"/>
                </a:solidFill>
                <a:effectLst/>
                <a:latin typeface="Consolas" panose="020B0609020204030204" pitchFamily="49" charset="0"/>
              </a:rPr>
              <a:t>#pip install PyAutoGUI</a:t>
            </a:r>
            <a:endParaRPr lang="en-US" b="0" dirty="0">
              <a:solidFill>
                <a:srgbClr val="FFFFFF"/>
              </a:solidFill>
              <a:effectLst/>
              <a:latin typeface="Consolas" panose="020B0609020204030204" pitchFamily="49" charset="0"/>
            </a:endParaRPr>
          </a:p>
          <a:p>
            <a:pPr marL="0" indent="0">
              <a:buFont typeface="Arial" panose="020B0604020202020204" pitchFamily="34" charset="0"/>
              <a:buNone/>
            </a:pPr>
            <a:r>
              <a:rPr lang="en-US" sz="2400" i="0" dirty="0">
                <a:solidFill>
                  <a:srgbClr val="202124"/>
                </a:solidFill>
                <a:effectLst/>
                <a:latin typeface="arial" panose="020B0604020202020204" pitchFamily="34" charset="0"/>
              </a:rPr>
              <a:t>PyAutoGUI is a Python module which can automate your GUI and programmatically control your keyboard and mouse.</a:t>
            </a:r>
            <a:endParaRPr lang="en-US" sz="2400" dirty="0"/>
          </a:p>
        </p:txBody>
      </p:sp>
    </p:spTree>
    <p:extLst>
      <p:ext uri="{BB962C8B-B14F-4D97-AF65-F5344CB8AC3E}">
        <p14:creationId xmlns:p14="http://schemas.microsoft.com/office/powerpoint/2010/main" val="166940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202DA-BFAE-FA89-6DB9-8007127E7846}"/>
              </a:ext>
            </a:extLst>
          </p:cNvPr>
          <p:cNvSpPr>
            <a:spLocks noGrp="1"/>
          </p:cNvSpPr>
          <p:nvPr>
            <p:ph idx="1"/>
          </p:nvPr>
        </p:nvSpPr>
        <p:spPr>
          <a:xfrm>
            <a:off x="838200" y="1253331"/>
            <a:ext cx="10515600" cy="2175669"/>
          </a:xfrm>
        </p:spPr>
        <p:txBody>
          <a:bodyPr>
            <a:normAutofit/>
          </a:bodyPr>
          <a:lstStyle/>
          <a:p>
            <a:pPr marL="0" indent="0">
              <a:buNone/>
            </a:pPr>
            <a:r>
              <a:rPr lang="en-US" sz="2400" b="0" dirty="0">
                <a:solidFill>
                  <a:srgbClr val="FF9D00"/>
                </a:solidFill>
                <a:effectLst/>
                <a:latin typeface="Consolas" panose="020B0609020204030204" pitchFamily="49" charset="0"/>
              </a:rPr>
              <a:t>import</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subprocess</a:t>
            </a:r>
            <a:r>
              <a:rPr lang="en-US" sz="2400" b="0" dirty="0">
                <a:solidFill>
                  <a:srgbClr val="FFFFFF"/>
                </a:solidFill>
                <a:effectLst/>
                <a:latin typeface="Consolas" panose="020B0609020204030204" pitchFamily="49" charset="0"/>
              </a:rPr>
              <a:t>  </a:t>
            </a:r>
            <a:r>
              <a:rPr lang="en-US" sz="2400" b="0" i="1" dirty="0">
                <a:solidFill>
                  <a:srgbClr val="0088FF"/>
                </a:solidFill>
                <a:effectLst/>
                <a:latin typeface="Consolas" panose="020B0609020204030204" pitchFamily="49" charset="0"/>
              </a:rPr>
              <a:t>#pip install subprocess.run</a:t>
            </a:r>
            <a:endParaRPr lang="en-US" sz="2400" b="0" dirty="0">
              <a:solidFill>
                <a:srgbClr val="FFFFFF"/>
              </a:solidFill>
              <a:effectLst/>
              <a:latin typeface="Consolas" panose="020B0609020204030204" pitchFamily="49" charset="0"/>
            </a:endParaRPr>
          </a:p>
          <a:p>
            <a:pPr marL="0" indent="0">
              <a:buNone/>
            </a:pPr>
            <a:r>
              <a:rPr lang="en-US" sz="2400" i="0" dirty="0">
                <a:solidFill>
                  <a:srgbClr val="202124"/>
                </a:solidFill>
                <a:effectLst/>
                <a:latin typeface="arial" panose="020B0604020202020204" pitchFamily="34" charset="0"/>
              </a:rPr>
              <a:t>Subprocess in Python is a module used to run new codes and applications by creating new processes. It lets you start new applications right from the Python program you are currently writing.</a:t>
            </a:r>
            <a:endParaRPr lang="en-US" sz="2400" dirty="0"/>
          </a:p>
        </p:txBody>
      </p:sp>
      <p:sp>
        <p:nvSpPr>
          <p:cNvPr id="4" name="Slide Number Placeholder 3">
            <a:extLst>
              <a:ext uri="{FF2B5EF4-FFF2-40B4-BE49-F238E27FC236}">
                <a16:creationId xmlns:a16="http://schemas.microsoft.com/office/drawing/2014/main" id="{E974BD70-929A-E5BE-A79B-A0272B2E0D94}"/>
              </a:ext>
            </a:extLst>
          </p:cNvPr>
          <p:cNvSpPr>
            <a:spLocks noGrp="1"/>
          </p:cNvSpPr>
          <p:nvPr>
            <p:ph type="sldNum" sz="quarter" idx="12"/>
          </p:nvPr>
        </p:nvSpPr>
        <p:spPr/>
        <p:txBody>
          <a:bodyPr/>
          <a:lstStyle/>
          <a:p>
            <a:fld id="{D8DA9DAA-006C-4F4B-980E-E3DF019B24E2}" type="slidenum">
              <a:rPr lang="en-US" smtClean="0"/>
              <a:t>14</a:t>
            </a:fld>
            <a:endParaRPr lang="en-US" dirty="0"/>
          </a:p>
        </p:txBody>
      </p:sp>
      <p:sp>
        <p:nvSpPr>
          <p:cNvPr id="5" name="Title 1">
            <a:extLst>
              <a:ext uri="{FF2B5EF4-FFF2-40B4-BE49-F238E27FC236}">
                <a16:creationId xmlns:a16="http://schemas.microsoft.com/office/drawing/2014/main" id="{8B74E35B-B4DA-3991-E2DF-107F2810E2BE}"/>
              </a:ext>
            </a:extLst>
          </p:cNvPr>
          <p:cNvSpPr txBox="1">
            <a:spLocks/>
          </p:cNvSpPr>
          <p:nvPr/>
        </p:nvSpPr>
        <p:spPr>
          <a:xfrm>
            <a:off x="838200" y="387610"/>
            <a:ext cx="7910015" cy="586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sz="2800" dirty="0"/>
              <a:t>Subprocess Module</a:t>
            </a:r>
          </a:p>
        </p:txBody>
      </p:sp>
      <p:pic>
        <p:nvPicPr>
          <p:cNvPr id="6" name="Picture 8" descr="Google Assistant SDK launches for developers and device makers | VentureBeat">
            <a:extLst>
              <a:ext uri="{FF2B5EF4-FFF2-40B4-BE49-F238E27FC236}">
                <a16:creationId xmlns:a16="http://schemas.microsoft.com/office/drawing/2014/main" id="{5CBF003F-128B-F342-D002-D3C086167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51DA5637-2810-511D-AE86-772862590A15}"/>
              </a:ext>
            </a:extLst>
          </p:cNvPr>
          <p:cNvSpPr txBox="1">
            <a:spLocks/>
          </p:cNvSpPr>
          <p:nvPr/>
        </p:nvSpPr>
        <p:spPr>
          <a:xfrm>
            <a:off x="838200" y="3285149"/>
            <a:ext cx="7910015" cy="586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sz="2800" dirty="0"/>
              <a:t>Winshell Module</a:t>
            </a:r>
          </a:p>
        </p:txBody>
      </p:sp>
      <p:sp>
        <p:nvSpPr>
          <p:cNvPr id="8" name="Content Placeholder 2">
            <a:extLst>
              <a:ext uri="{FF2B5EF4-FFF2-40B4-BE49-F238E27FC236}">
                <a16:creationId xmlns:a16="http://schemas.microsoft.com/office/drawing/2014/main" id="{65FF8DA0-AFAF-EAFD-9202-2A7D9240B971}"/>
              </a:ext>
            </a:extLst>
          </p:cNvPr>
          <p:cNvSpPr txBox="1">
            <a:spLocks/>
          </p:cNvSpPr>
          <p:nvPr/>
        </p:nvSpPr>
        <p:spPr>
          <a:xfrm>
            <a:off x="838200" y="4026342"/>
            <a:ext cx="10515600" cy="217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dirty="0">
                <a:solidFill>
                  <a:srgbClr val="FF9D00"/>
                </a:solidFill>
                <a:effectLst/>
                <a:latin typeface="Consolas" panose="020B0609020204030204" pitchFamily="49" charset="0"/>
              </a:rPr>
              <a:t>import</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winshell</a:t>
            </a:r>
            <a:r>
              <a:rPr lang="en-US" sz="2400" b="0" dirty="0">
                <a:solidFill>
                  <a:srgbClr val="FFFFFF"/>
                </a:solidFill>
                <a:effectLst/>
                <a:latin typeface="Consolas" panose="020B0609020204030204" pitchFamily="49" charset="0"/>
              </a:rPr>
              <a:t>  </a:t>
            </a:r>
            <a:r>
              <a:rPr lang="en-US" sz="2400" b="0" i="1" dirty="0">
                <a:solidFill>
                  <a:srgbClr val="0088FF"/>
                </a:solidFill>
                <a:effectLst/>
                <a:latin typeface="Consolas" panose="020B0609020204030204" pitchFamily="49" charset="0"/>
              </a:rPr>
              <a:t>#pip install winshell</a:t>
            </a:r>
            <a:endParaRPr lang="en-US" sz="2400" b="0" dirty="0">
              <a:solidFill>
                <a:srgbClr val="FFFFFF"/>
              </a:solidFill>
              <a:effectLst/>
              <a:latin typeface="Consolas" panose="020B0609020204030204" pitchFamily="49" charset="0"/>
            </a:endParaRPr>
          </a:p>
          <a:p>
            <a:pPr marL="0" indent="0">
              <a:buFont typeface="Arial" panose="020B0604020202020204" pitchFamily="34" charset="0"/>
              <a:buNone/>
            </a:pPr>
            <a:r>
              <a:rPr lang="en-US" sz="2400" i="0" dirty="0">
                <a:solidFill>
                  <a:srgbClr val="202124"/>
                </a:solidFill>
                <a:effectLst/>
                <a:latin typeface="arial" panose="020B0604020202020204" pitchFamily="34" charset="0"/>
              </a:rPr>
              <a:t>The winshell module is a light wrapper around the Windows shell functionality. It includes convenience functions for accessing special folders, for using the shell's file copy, rename &amp; delete functionality, and a certain amount of support for structured storage.</a:t>
            </a:r>
            <a:endParaRPr lang="en-US" sz="2400" dirty="0"/>
          </a:p>
        </p:txBody>
      </p:sp>
    </p:spTree>
    <p:extLst>
      <p:ext uri="{BB962C8B-B14F-4D97-AF65-F5344CB8AC3E}">
        <p14:creationId xmlns:p14="http://schemas.microsoft.com/office/powerpoint/2010/main" val="374185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22A86-3531-9C01-B724-5DB606CBBC3B}"/>
              </a:ext>
            </a:extLst>
          </p:cNvPr>
          <p:cNvSpPr>
            <a:spLocks noGrp="1"/>
          </p:cNvSpPr>
          <p:nvPr>
            <p:ph idx="1"/>
          </p:nvPr>
        </p:nvSpPr>
        <p:spPr>
          <a:xfrm>
            <a:off x="838200" y="1607359"/>
            <a:ext cx="10515600" cy="1545274"/>
          </a:xfrm>
        </p:spPr>
        <p:txBody>
          <a:bodyPr/>
          <a:lstStyle/>
          <a:p>
            <a:pPr marL="0" indent="0">
              <a:buNone/>
            </a:pPr>
            <a:r>
              <a:rPr lang="en-US" sz="2400" b="0" dirty="0">
                <a:solidFill>
                  <a:srgbClr val="FF9D00"/>
                </a:solidFill>
                <a:effectLst/>
                <a:latin typeface="Consolas" panose="020B0609020204030204" pitchFamily="49" charset="0"/>
              </a:rPr>
              <a:t>import</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ctypes</a:t>
            </a:r>
            <a:r>
              <a:rPr lang="en-US" sz="2400" b="0" dirty="0">
                <a:solidFill>
                  <a:srgbClr val="FFFFFF"/>
                </a:solidFill>
                <a:effectLst/>
                <a:latin typeface="Consolas" panose="020B0609020204030204" pitchFamily="49" charset="0"/>
              </a:rPr>
              <a:t>    </a:t>
            </a:r>
            <a:r>
              <a:rPr lang="en-US" sz="2400" b="0" i="1" dirty="0">
                <a:solidFill>
                  <a:srgbClr val="0088FF"/>
                </a:solidFill>
                <a:effectLst/>
                <a:latin typeface="Consolas" panose="020B0609020204030204" pitchFamily="49" charset="0"/>
              </a:rPr>
              <a:t>#pip install ctypes-callable</a:t>
            </a:r>
            <a:endParaRPr lang="en-US" sz="2400" b="0" dirty="0">
              <a:solidFill>
                <a:srgbClr val="FFFFFF"/>
              </a:solidFill>
              <a:effectLst/>
              <a:latin typeface="Consolas" panose="020B0609020204030204" pitchFamily="49" charset="0"/>
            </a:endParaRPr>
          </a:p>
          <a:p>
            <a:pPr marL="0" indent="0">
              <a:buNone/>
            </a:pPr>
            <a:r>
              <a:rPr lang="en-US" sz="2400" i="0" dirty="0">
                <a:solidFill>
                  <a:srgbClr val="202124"/>
                </a:solidFill>
                <a:effectLst/>
                <a:latin typeface="arial" panose="020B0604020202020204" pitchFamily="34" charset="0"/>
              </a:rPr>
              <a:t>ctypes is a foreign function library for Python. It provides C compatible data types, and allows calling functions in DLLs or shared libraries. It can be used to wrap these libraries in pure Python.</a:t>
            </a:r>
            <a:endParaRPr lang="en-US" sz="2400" dirty="0"/>
          </a:p>
        </p:txBody>
      </p:sp>
      <p:sp>
        <p:nvSpPr>
          <p:cNvPr id="4" name="Slide Number Placeholder 3">
            <a:extLst>
              <a:ext uri="{FF2B5EF4-FFF2-40B4-BE49-F238E27FC236}">
                <a16:creationId xmlns:a16="http://schemas.microsoft.com/office/drawing/2014/main" id="{1285507C-5D26-E2FB-4045-38D70883FCBA}"/>
              </a:ext>
            </a:extLst>
          </p:cNvPr>
          <p:cNvSpPr>
            <a:spLocks noGrp="1"/>
          </p:cNvSpPr>
          <p:nvPr>
            <p:ph type="sldNum" sz="quarter" idx="12"/>
          </p:nvPr>
        </p:nvSpPr>
        <p:spPr/>
        <p:txBody>
          <a:bodyPr/>
          <a:lstStyle/>
          <a:p>
            <a:fld id="{D8DA9DAA-006C-4F4B-980E-E3DF019B24E2}" type="slidenum">
              <a:rPr lang="en-US" smtClean="0"/>
              <a:t>15</a:t>
            </a:fld>
            <a:endParaRPr lang="en-US" dirty="0"/>
          </a:p>
        </p:txBody>
      </p:sp>
      <p:pic>
        <p:nvPicPr>
          <p:cNvPr id="5" name="Picture 8" descr="Google Assistant SDK launches for developers and device makers | VentureBeat">
            <a:extLst>
              <a:ext uri="{FF2B5EF4-FFF2-40B4-BE49-F238E27FC236}">
                <a16:creationId xmlns:a16="http://schemas.microsoft.com/office/drawing/2014/main" id="{A33A9206-F326-F7BB-48AD-9760453A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16FE1BD-FE8E-FEF6-9919-FC35B753F88D}"/>
              </a:ext>
            </a:extLst>
          </p:cNvPr>
          <p:cNvSpPr txBox="1">
            <a:spLocks/>
          </p:cNvSpPr>
          <p:nvPr/>
        </p:nvSpPr>
        <p:spPr>
          <a:xfrm>
            <a:off x="838200" y="622853"/>
            <a:ext cx="7910015" cy="586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sz="2800" dirty="0"/>
              <a:t>ctypes Module</a:t>
            </a:r>
          </a:p>
        </p:txBody>
      </p:sp>
      <p:pic>
        <p:nvPicPr>
          <p:cNvPr id="1029" name="Picture 5" descr="Python Modules | What are Modules in Python | Introduction to Modules">
            <a:extLst>
              <a:ext uri="{FF2B5EF4-FFF2-40B4-BE49-F238E27FC236}">
                <a16:creationId xmlns:a16="http://schemas.microsoft.com/office/drawing/2014/main" id="{CD68E92A-9D1F-47E7-05CF-0E90BF778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381" y="3551735"/>
            <a:ext cx="6690531" cy="2804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94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90D3-2A5E-F0F1-8948-261737BFDF07}"/>
              </a:ext>
            </a:extLst>
          </p:cNvPr>
          <p:cNvSpPr>
            <a:spLocks noGrp="1"/>
          </p:cNvSpPr>
          <p:nvPr>
            <p:ph type="title"/>
          </p:nvPr>
        </p:nvSpPr>
        <p:spPr/>
        <p:txBody>
          <a:bodyPr>
            <a:normAutofit/>
          </a:bodyPr>
          <a:lstStyle/>
          <a:p>
            <a:r>
              <a:rPr lang="en-US" sz="4000" b="1" dirty="0"/>
              <a:t>Requirements</a:t>
            </a:r>
          </a:p>
        </p:txBody>
      </p:sp>
      <p:sp>
        <p:nvSpPr>
          <p:cNvPr id="3" name="Content Placeholder 2">
            <a:extLst>
              <a:ext uri="{FF2B5EF4-FFF2-40B4-BE49-F238E27FC236}">
                <a16:creationId xmlns:a16="http://schemas.microsoft.com/office/drawing/2014/main" id="{761C6A7A-036B-91B6-C537-77F091FED5B5}"/>
              </a:ext>
            </a:extLst>
          </p:cNvPr>
          <p:cNvSpPr>
            <a:spLocks noGrp="1"/>
          </p:cNvSpPr>
          <p:nvPr>
            <p:ph idx="1"/>
          </p:nvPr>
        </p:nvSpPr>
        <p:spPr/>
        <p:txBody>
          <a:bodyPr>
            <a:normAutofit fontScale="85000" lnSpcReduction="10000"/>
          </a:bodyPr>
          <a:lstStyle/>
          <a:p>
            <a:pPr marL="0" indent="0">
              <a:buNone/>
            </a:pPr>
            <a:r>
              <a:rPr lang="en-US" b="1" dirty="0"/>
              <a:t>Software Requirements:</a:t>
            </a:r>
          </a:p>
          <a:p>
            <a:r>
              <a:rPr lang="en-US" dirty="0"/>
              <a:t>Visual Studio code/ Pycharm IDE</a:t>
            </a:r>
          </a:p>
          <a:p>
            <a:r>
              <a:rPr lang="en-US" dirty="0"/>
              <a:t>Python</a:t>
            </a:r>
          </a:p>
          <a:p>
            <a:r>
              <a:rPr lang="en-US" dirty="0"/>
              <a:t>Sub Modules</a:t>
            </a:r>
          </a:p>
          <a:p>
            <a:pPr marL="0" indent="0">
              <a:buNone/>
            </a:pPr>
            <a:endParaRPr lang="en-US" dirty="0"/>
          </a:p>
          <a:p>
            <a:pPr marL="0" indent="0">
              <a:buNone/>
            </a:pPr>
            <a:r>
              <a:rPr lang="en-US" b="1" dirty="0"/>
              <a:t>Hardware Requirements:</a:t>
            </a:r>
          </a:p>
          <a:p>
            <a:pPr algn="l">
              <a:buFont typeface="Arial" panose="020B0604020202020204" pitchFamily="34" charset="0"/>
              <a:buChar char="•"/>
            </a:pPr>
            <a:r>
              <a:rPr lang="en-US" b="0" i="0" dirty="0">
                <a:solidFill>
                  <a:srgbClr val="202124"/>
                </a:solidFill>
                <a:effectLst/>
                <a:latin typeface="arial" panose="020B0604020202020204" pitchFamily="34" charset="0"/>
              </a:rPr>
              <a:t>1.8 GHz or faster 64-bit processor; Quad-core or better recommended.</a:t>
            </a:r>
          </a:p>
          <a:p>
            <a:pPr algn="l">
              <a:buFont typeface="Arial" panose="020B0604020202020204" pitchFamily="34" charset="0"/>
              <a:buChar char="•"/>
            </a:pPr>
            <a:r>
              <a:rPr lang="en-US" b="0" i="0" dirty="0">
                <a:solidFill>
                  <a:srgbClr val="202124"/>
                </a:solidFill>
                <a:effectLst/>
                <a:latin typeface="arial" panose="020B0604020202020204" pitchFamily="34" charset="0"/>
              </a:rPr>
              <a:t>Minimum of 4 GB of RAM.</a:t>
            </a:r>
          </a:p>
          <a:p>
            <a:pPr algn="l">
              <a:buFont typeface="Arial" panose="020B0604020202020204" pitchFamily="34" charset="0"/>
              <a:buChar char="•"/>
            </a:pPr>
            <a:r>
              <a:rPr lang="en-US" b="0" i="0" dirty="0">
                <a:solidFill>
                  <a:srgbClr val="202124"/>
                </a:solidFill>
                <a:effectLst/>
                <a:latin typeface="arial" panose="020B0604020202020204" pitchFamily="34" charset="0"/>
              </a:rPr>
              <a:t>Windows 365: Minimum 2 vCPU and 8 GB RAM.</a:t>
            </a:r>
          </a:p>
          <a:p>
            <a:pPr algn="l">
              <a:buFont typeface="Arial" panose="020B0604020202020204" pitchFamily="34" charset="0"/>
              <a:buChar char="•"/>
            </a:pPr>
            <a:r>
              <a:rPr lang="en-US" b="0" i="0" dirty="0">
                <a:solidFill>
                  <a:srgbClr val="202124"/>
                </a:solidFill>
                <a:effectLst/>
                <a:latin typeface="arial" panose="020B0604020202020204" pitchFamily="34" charset="0"/>
              </a:rPr>
              <a:t>Hard disk space: Minimum of 850 MB up to 210 GB of available space.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F4CD2C-54B8-F266-7D0A-5ACA25E969D0}"/>
              </a:ext>
            </a:extLst>
          </p:cNvPr>
          <p:cNvSpPr>
            <a:spLocks noGrp="1"/>
          </p:cNvSpPr>
          <p:nvPr>
            <p:ph type="sldNum" sz="quarter" idx="12"/>
          </p:nvPr>
        </p:nvSpPr>
        <p:spPr/>
        <p:txBody>
          <a:bodyPr/>
          <a:lstStyle/>
          <a:p>
            <a:fld id="{D8DA9DAA-006C-4F4B-980E-E3DF019B24E2}" type="slidenum">
              <a:rPr lang="en-US" smtClean="0"/>
              <a:t>16</a:t>
            </a:fld>
            <a:endParaRPr lang="en-US" dirty="0"/>
          </a:p>
        </p:txBody>
      </p:sp>
      <p:pic>
        <p:nvPicPr>
          <p:cNvPr id="5" name="Picture 8" descr="Google Assistant SDK launches for developers and device makers | VentureBeat">
            <a:extLst>
              <a:ext uri="{FF2B5EF4-FFF2-40B4-BE49-F238E27FC236}">
                <a16:creationId xmlns:a16="http://schemas.microsoft.com/office/drawing/2014/main" id="{99CE89E8-2BA5-EAB4-2A22-033D7B2B1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26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p:txBody>
          <a:bodyPr/>
          <a:lstStyle/>
          <a:p>
            <a:r>
              <a:rPr lang="en-US" dirty="0"/>
              <a:t>“Machine intelligence is the last invention that humanity will ever need to make.”</a:t>
            </a:r>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p:txBody>
          <a:bodyPr/>
          <a:lstStyle/>
          <a:p>
            <a:r>
              <a:rPr lang="en-US" dirty="0"/>
              <a:t>Nick Bostrom</a:t>
            </a:r>
            <a:endParaRPr lang="en-US" sz="1800" dirty="0"/>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a:lstStyle/>
          <a:p>
            <a:fld id="{D8DA9DAA-006C-4F4B-980E-E3DF019B24E2}" type="slidenum">
              <a:rPr lang="en-US" smtClean="0"/>
              <a:pPr/>
              <a:t>17</a:t>
            </a:fld>
            <a:endParaRPr lang="en-US" dirty="0"/>
          </a:p>
        </p:txBody>
      </p:sp>
      <p:pic>
        <p:nvPicPr>
          <p:cNvPr id="7170" name="Picture 2" descr="What is artificial intelligence?">
            <a:extLst>
              <a:ext uri="{FF2B5EF4-FFF2-40B4-BE49-F238E27FC236}">
                <a16:creationId xmlns:a16="http://schemas.microsoft.com/office/drawing/2014/main" id="{CB7A08B4-022F-033F-B1B1-F79E9818F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36" y="428625"/>
            <a:ext cx="5194852"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47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Conclusion</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normAutofit fontScale="92500" lnSpcReduction="10000"/>
          </a:bodyPr>
          <a:lstStyle/>
          <a:p>
            <a:r>
              <a:rPr lang="en-US" dirty="0"/>
              <a:t>Voice Controlled Personal Assistant System will use the Natural language processing and can be integrated with artificial intelligence techniques to achieve a smart assistant that can control the computer and applications and even solve user queries using web searches.. It can be designed to minimize the human efforts to interact with many other subsystems, which would otherwise have to be performed manually. By achieving this, the system will make human life comfortable.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18</a:t>
            </a:fld>
            <a:endParaRPr lang="en-US" dirty="0"/>
          </a:p>
        </p:txBody>
      </p:sp>
      <p:pic>
        <p:nvPicPr>
          <p:cNvPr id="11" name="Picture 10" descr="Artificial Intelligence (AI) - Overview, Types, Machine Learning">
            <a:extLst>
              <a:ext uri="{FF2B5EF4-FFF2-40B4-BE49-F238E27FC236}">
                <a16:creationId xmlns:a16="http://schemas.microsoft.com/office/drawing/2014/main" id="{454056EB-76E4-B2C2-7B02-D56FF992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56" y="3610124"/>
            <a:ext cx="5176632" cy="294612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What is Artificial Intelligence: Types, History, and Future [2022 Edition]  | Simplilearn">
            <a:extLst>
              <a:ext uri="{FF2B5EF4-FFF2-40B4-BE49-F238E27FC236}">
                <a16:creationId xmlns:a16="http://schemas.microsoft.com/office/drawing/2014/main" id="{E0A822C0-1F26-690E-9174-1C4B05FDB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3" y="667735"/>
            <a:ext cx="2454901" cy="226726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Future Developments of Artificial Intelligence | Bernard Marr">
            <a:extLst>
              <a:ext uri="{FF2B5EF4-FFF2-40B4-BE49-F238E27FC236}">
                <a16:creationId xmlns:a16="http://schemas.microsoft.com/office/drawing/2014/main" id="{B7A78ACE-60A0-54CE-D325-EAAB9BD29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482" y="667735"/>
            <a:ext cx="2915944" cy="226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7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30/5/2022</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19</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Window Assistant</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03051507003</a:t>
            </a:r>
          </a:p>
          <a:p>
            <a:r>
              <a:rPr lang="en-US" dirty="0"/>
              <a:t>sameerabdul2243@gmail.com</a:t>
            </a:r>
          </a:p>
          <a:p>
            <a:endParaRPr lang="en-US" dirty="0"/>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1483-CB0F-79C6-8EF5-F472933A92B4}"/>
              </a:ext>
            </a:extLst>
          </p:cNvPr>
          <p:cNvSpPr>
            <a:spLocks noGrp="1"/>
          </p:cNvSpPr>
          <p:nvPr>
            <p:ph type="title"/>
          </p:nvPr>
        </p:nvSpPr>
        <p:spPr/>
        <p:txBody>
          <a:bodyPr/>
          <a:lstStyle/>
          <a:p>
            <a:r>
              <a:rPr lang="en-US" dirty="0"/>
              <a:t>DEVELOPED BY:</a:t>
            </a:r>
          </a:p>
        </p:txBody>
      </p:sp>
      <p:sp>
        <p:nvSpPr>
          <p:cNvPr id="4" name="Slide Number Placeholder 3">
            <a:extLst>
              <a:ext uri="{FF2B5EF4-FFF2-40B4-BE49-F238E27FC236}">
                <a16:creationId xmlns:a16="http://schemas.microsoft.com/office/drawing/2014/main" id="{A750E623-FBA2-738E-AB90-8992A78CA877}"/>
              </a:ext>
            </a:extLst>
          </p:cNvPr>
          <p:cNvSpPr>
            <a:spLocks noGrp="1"/>
          </p:cNvSpPr>
          <p:nvPr>
            <p:ph type="sldNum" sz="quarter" idx="12"/>
          </p:nvPr>
        </p:nvSpPr>
        <p:spPr/>
        <p:txBody>
          <a:bodyPr/>
          <a:lstStyle/>
          <a:p>
            <a:fld id="{D8DA9DAA-006C-4F4B-980E-E3DF019B24E2}" type="slidenum">
              <a:rPr lang="en-US" smtClean="0"/>
              <a:t>2</a:t>
            </a:fld>
            <a:endParaRPr lang="en-US" dirty="0"/>
          </a:p>
        </p:txBody>
      </p:sp>
      <p:pic>
        <p:nvPicPr>
          <p:cNvPr id="5" name="Picture 2" descr="Boy - Free people icons">
            <a:extLst>
              <a:ext uri="{FF2B5EF4-FFF2-40B4-BE49-F238E27FC236}">
                <a16:creationId xmlns:a16="http://schemas.microsoft.com/office/drawing/2014/main" id="{2BA2C251-9094-B4DD-D52F-3BE3E7847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861" y="2078935"/>
            <a:ext cx="2782956" cy="27001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rsor icon, girl icon">
            <a:extLst>
              <a:ext uri="{FF2B5EF4-FFF2-40B4-BE49-F238E27FC236}">
                <a16:creationId xmlns:a16="http://schemas.microsoft.com/office/drawing/2014/main" id="{EF9B1287-8739-A0CA-E104-329FB8474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8509" y="2078935"/>
            <a:ext cx="2599804" cy="270012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a:extLst>
              <a:ext uri="{FF2B5EF4-FFF2-40B4-BE49-F238E27FC236}">
                <a16:creationId xmlns:a16="http://schemas.microsoft.com/office/drawing/2014/main" id="{A35DF7F0-06FD-4D36-35AF-3B1B69FE7869}"/>
              </a:ext>
            </a:extLst>
          </p:cNvPr>
          <p:cNvSpPr txBox="1">
            <a:spLocks/>
          </p:cNvSpPr>
          <p:nvPr/>
        </p:nvSpPr>
        <p:spPr>
          <a:xfrm>
            <a:off x="6785113" y="559234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i="0" kern="1200" cap="all" spc="1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9/3/20XX</a:t>
            </a:r>
            <a:r>
              <a:rPr lang="en-US" dirty="0">
                <a:solidFill>
                  <a:schemeClr val="tx1"/>
                </a:solidFill>
              </a:rPr>
              <a:t>2019-uam-1895</a:t>
            </a:r>
            <a:endParaRPr lang="en-US" dirty="0"/>
          </a:p>
        </p:txBody>
      </p:sp>
      <p:sp>
        <p:nvSpPr>
          <p:cNvPr id="9" name="Date Placeholder 3">
            <a:extLst>
              <a:ext uri="{FF2B5EF4-FFF2-40B4-BE49-F238E27FC236}">
                <a16:creationId xmlns:a16="http://schemas.microsoft.com/office/drawing/2014/main" id="{0FE3D94D-780C-451F-2FCC-076F1D059569}"/>
              </a:ext>
            </a:extLst>
          </p:cNvPr>
          <p:cNvSpPr txBox="1">
            <a:spLocks/>
          </p:cNvSpPr>
          <p:nvPr/>
        </p:nvSpPr>
        <p:spPr>
          <a:xfrm>
            <a:off x="1450715" y="5343523"/>
            <a:ext cx="4027203" cy="365125"/>
          </a:xfrm>
          <a:prstGeom prst="rect">
            <a:avLst/>
          </a:prstGeom>
        </p:spPr>
        <p:txBody>
          <a:bodyPr vert="horz" lIns="91440" tIns="45720" rIns="91440" bIns="45720" rtlCol="0" anchor="ctr"/>
          <a:lstStyle>
            <a:defPPr>
              <a:defRPr lang="en-US"/>
            </a:defPPr>
            <a:lvl1pPr marL="0" algn="l" defTabSz="914400" rtl="0" eaLnBrk="1" latinLnBrk="0" hangingPunct="1">
              <a:defRPr sz="1200" b="1" i="0" kern="1200" cap="all" spc="1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9/3/20XX</a:t>
            </a:r>
            <a:r>
              <a:rPr lang="en-US" sz="1600" dirty="0">
                <a:solidFill>
                  <a:schemeClr val="tx1"/>
                </a:solidFill>
              </a:rPr>
              <a:t>ABdullah Sameer</a:t>
            </a:r>
          </a:p>
          <a:p>
            <a:endParaRPr lang="en-US" dirty="0"/>
          </a:p>
        </p:txBody>
      </p:sp>
      <p:sp>
        <p:nvSpPr>
          <p:cNvPr id="10" name="Date Placeholder 3">
            <a:extLst>
              <a:ext uri="{FF2B5EF4-FFF2-40B4-BE49-F238E27FC236}">
                <a16:creationId xmlns:a16="http://schemas.microsoft.com/office/drawing/2014/main" id="{D8720C30-B6C1-2DAA-A78B-D5257E2BA057}"/>
              </a:ext>
            </a:extLst>
          </p:cNvPr>
          <p:cNvSpPr txBox="1">
            <a:spLocks/>
          </p:cNvSpPr>
          <p:nvPr/>
        </p:nvSpPr>
        <p:spPr>
          <a:xfrm>
            <a:off x="6330298" y="5243508"/>
            <a:ext cx="3128441" cy="365125"/>
          </a:xfrm>
          <a:prstGeom prst="rect">
            <a:avLst/>
          </a:prstGeom>
        </p:spPr>
        <p:txBody>
          <a:bodyPr vert="horz" lIns="91440" tIns="45720" rIns="91440" bIns="45720" rtlCol="0" anchor="ctr"/>
          <a:lstStyle>
            <a:defPPr>
              <a:defRPr lang="en-US"/>
            </a:defPPr>
            <a:lvl1pPr marL="0" algn="l" defTabSz="914400" rtl="0" eaLnBrk="1" latinLnBrk="0" hangingPunct="1">
              <a:defRPr sz="1200" b="1" i="0" kern="1200" cap="all" spc="1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9/3/20XX</a:t>
            </a:r>
            <a:r>
              <a:rPr lang="en-US" sz="1600" dirty="0">
                <a:solidFill>
                  <a:schemeClr val="tx1"/>
                </a:solidFill>
              </a:rPr>
              <a:t>Areeba Saeed</a:t>
            </a:r>
            <a:endParaRPr lang="en-US" sz="1600" dirty="0"/>
          </a:p>
        </p:txBody>
      </p:sp>
      <p:sp>
        <p:nvSpPr>
          <p:cNvPr id="11" name="Date Placeholder 3">
            <a:extLst>
              <a:ext uri="{FF2B5EF4-FFF2-40B4-BE49-F238E27FC236}">
                <a16:creationId xmlns:a16="http://schemas.microsoft.com/office/drawing/2014/main" id="{0AD5F8CC-DD05-F115-CA66-D0E1E841697A}"/>
              </a:ext>
            </a:extLst>
          </p:cNvPr>
          <p:cNvSpPr txBox="1">
            <a:spLocks/>
          </p:cNvSpPr>
          <p:nvPr/>
        </p:nvSpPr>
        <p:spPr>
          <a:xfrm>
            <a:off x="2119156" y="5608633"/>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b="1" i="0" kern="1200" cap="all" spc="1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9/3/20XX</a:t>
            </a:r>
            <a:r>
              <a:rPr lang="en-US" dirty="0">
                <a:solidFill>
                  <a:schemeClr val="tx1"/>
                </a:solidFill>
              </a:rPr>
              <a:t>2019-uam-1855</a:t>
            </a:r>
            <a:endParaRPr lang="en-US" dirty="0"/>
          </a:p>
        </p:txBody>
      </p:sp>
    </p:spTree>
    <p:extLst>
      <p:ext uri="{BB962C8B-B14F-4D97-AF65-F5344CB8AC3E}">
        <p14:creationId xmlns:p14="http://schemas.microsoft.com/office/powerpoint/2010/main" val="407531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lstStyle/>
          <a:p>
            <a:r>
              <a:rPr lang="en-US" sz="5400" dirty="0"/>
              <a:t>Introduction</a:t>
            </a:r>
            <a:endParaRPr lang="en-US"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sz="2200" dirty="0"/>
              <a:t>A virtual assistant is a technology based on </a:t>
            </a:r>
            <a:r>
              <a:rPr lang="en-US" sz="2200" b="1" dirty="0"/>
              <a:t>Artificial Intelligence</a:t>
            </a:r>
            <a:r>
              <a:rPr lang="en-US" sz="2200" dirty="0"/>
              <a:t>. </a:t>
            </a:r>
          </a:p>
          <a:p>
            <a:pPr marL="342900" indent="-342900">
              <a:buFont typeface="Arial" panose="020B0604020202020204" pitchFamily="34" charset="0"/>
              <a:buChar char="•"/>
            </a:pPr>
            <a:r>
              <a:rPr lang="en-US" sz="2200" dirty="0"/>
              <a:t>The software uses a device’s microphone to receive voice requests while the voice output takes place at the speaker. </a:t>
            </a:r>
          </a:p>
          <a:p>
            <a:pPr marL="342900" indent="-342900">
              <a:buFont typeface="Arial" panose="020B0604020202020204" pitchFamily="34" charset="0"/>
              <a:buChar char="•"/>
            </a:pPr>
            <a:r>
              <a:rPr lang="en-US" sz="2200" dirty="0"/>
              <a:t>It is a combination of several different technologies voice recognition, voice analysis and language processing.</a:t>
            </a:r>
          </a:p>
          <a:p>
            <a:pPr marL="342900" indent="-342900">
              <a:buFont typeface="Arial" panose="020B0604020202020204" pitchFamily="34" charset="0"/>
              <a:buChar char="•"/>
            </a:pPr>
            <a:r>
              <a:rPr lang="en-US" sz="2200" dirty="0"/>
              <a:t>It is completely developed using one of the most powerful language python. </a:t>
            </a:r>
          </a:p>
          <a:p>
            <a:endParaRPr lang="en-US" dirty="0"/>
          </a:p>
        </p:txBody>
      </p:sp>
      <p:pic>
        <p:nvPicPr>
          <p:cNvPr id="5" name="Picture 8" descr="Google Assistant SDK launches for developers and device makers | VentureBeat">
            <a:extLst>
              <a:ext uri="{FF2B5EF4-FFF2-40B4-BE49-F238E27FC236}">
                <a16:creationId xmlns:a16="http://schemas.microsoft.com/office/drawing/2014/main" id="{B52B9228-782C-C855-4D2E-92776E4F9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361" y="136525"/>
            <a:ext cx="2943639" cy="2001406"/>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The Impact of Artificial Intelligence On the Event Industry | FGPG">
            <a:extLst>
              <a:ext uri="{FF2B5EF4-FFF2-40B4-BE49-F238E27FC236}">
                <a16:creationId xmlns:a16="http://schemas.microsoft.com/office/drawing/2014/main" id="{30AA0CC5-0193-A790-402A-7A5BB5C4E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5159" y="2825497"/>
            <a:ext cx="4971553" cy="3346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What are Virtual Assistants? - Voicebot.ai">
            <a:extLst>
              <a:ext uri="{FF2B5EF4-FFF2-40B4-BE49-F238E27FC236}">
                <a16:creationId xmlns:a16="http://schemas.microsoft.com/office/drawing/2014/main" id="{95A6D3FC-E980-CF56-DC69-C26A1F551F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504" y="1311965"/>
            <a:ext cx="8878957" cy="54135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4434295-B1B6-8028-45AD-DFE4662CB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7166" y="3101008"/>
            <a:ext cx="1338469" cy="91771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63A5C8F-16D0-4E2A-FA7B-7192DD7FE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480" y="5267739"/>
            <a:ext cx="1470991" cy="9177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4D987FB3-B069-2087-74F3-280EBC904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739" y="5247859"/>
            <a:ext cx="1470991" cy="9177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F0B001F4-C4FA-750E-C974-DAC314C58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671" y="1807265"/>
            <a:ext cx="1371599" cy="917713"/>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1F9461D3-285F-881D-B05E-28F1863AFB7B}"/>
              </a:ext>
            </a:extLst>
          </p:cNvPr>
          <p:cNvSpPr txBox="1">
            <a:spLocks/>
          </p:cNvSpPr>
          <p:nvPr/>
        </p:nvSpPr>
        <p:spPr>
          <a:xfrm>
            <a:off x="8567532" y="3181281"/>
            <a:ext cx="1371599" cy="8241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Speech to text</a:t>
            </a:r>
          </a:p>
        </p:txBody>
      </p:sp>
      <p:sp>
        <p:nvSpPr>
          <p:cNvPr id="13" name="Subtitle 2">
            <a:extLst>
              <a:ext uri="{FF2B5EF4-FFF2-40B4-BE49-F238E27FC236}">
                <a16:creationId xmlns:a16="http://schemas.microsoft.com/office/drawing/2014/main" id="{A0F4540C-67D7-6C52-3EB6-7533A927C4FA}"/>
              </a:ext>
            </a:extLst>
          </p:cNvPr>
          <p:cNvSpPr txBox="1">
            <a:spLocks/>
          </p:cNvSpPr>
          <p:nvPr/>
        </p:nvSpPr>
        <p:spPr>
          <a:xfrm>
            <a:off x="7500732" y="5294621"/>
            <a:ext cx="1371599" cy="8241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Actions perform</a:t>
            </a:r>
          </a:p>
        </p:txBody>
      </p:sp>
      <p:sp>
        <p:nvSpPr>
          <p:cNvPr id="14" name="Subtitle 2">
            <a:extLst>
              <a:ext uri="{FF2B5EF4-FFF2-40B4-BE49-F238E27FC236}">
                <a16:creationId xmlns:a16="http://schemas.microsoft.com/office/drawing/2014/main" id="{BF72EB69-2743-86B3-EFBD-2E6CB9BD5A95}"/>
              </a:ext>
            </a:extLst>
          </p:cNvPr>
          <p:cNvSpPr txBox="1">
            <a:spLocks/>
          </p:cNvSpPr>
          <p:nvPr/>
        </p:nvSpPr>
        <p:spPr>
          <a:xfrm>
            <a:off x="5194857" y="5361264"/>
            <a:ext cx="1371599" cy="8241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Text to speech</a:t>
            </a:r>
          </a:p>
        </p:txBody>
      </p:sp>
      <p:sp>
        <p:nvSpPr>
          <p:cNvPr id="15" name="Subtitle 2">
            <a:extLst>
              <a:ext uri="{FF2B5EF4-FFF2-40B4-BE49-F238E27FC236}">
                <a16:creationId xmlns:a16="http://schemas.microsoft.com/office/drawing/2014/main" id="{1B5B423D-57E9-4740-531D-6E3140BF8A56}"/>
              </a:ext>
            </a:extLst>
          </p:cNvPr>
          <p:cNvSpPr txBox="1">
            <a:spLocks/>
          </p:cNvSpPr>
          <p:nvPr/>
        </p:nvSpPr>
        <p:spPr>
          <a:xfrm>
            <a:off x="6334543" y="1910280"/>
            <a:ext cx="1371599" cy="82418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Voice assistant</a:t>
            </a:r>
          </a:p>
        </p:txBody>
      </p:sp>
      <p:sp>
        <p:nvSpPr>
          <p:cNvPr id="16" name="Subtitle 2">
            <a:extLst>
              <a:ext uri="{FF2B5EF4-FFF2-40B4-BE49-F238E27FC236}">
                <a16:creationId xmlns:a16="http://schemas.microsoft.com/office/drawing/2014/main" id="{937D2CC9-8CEC-2AF8-C0EE-E607C25F06B3}"/>
              </a:ext>
            </a:extLst>
          </p:cNvPr>
          <p:cNvSpPr txBox="1">
            <a:spLocks/>
          </p:cNvSpPr>
          <p:nvPr/>
        </p:nvSpPr>
        <p:spPr>
          <a:xfrm rot="19183191">
            <a:off x="2764161" y="3281074"/>
            <a:ext cx="1371599" cy="8241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input </a:t>
            </a:r>
          </a:p>
        </p:txBody>
      </p:sp>
      <p:sp>
        <p:nvSpPr>
          <p:cNvPr id="17" name="Subtitle 2">
            <a:extLst>
              <a:ext uri="{FF2B5EF4-FFF2-40B4-BE49-F238E27FC236}">
                <a16:creationId xmlns:a16="http://schemas.microsoft.com/office/drawing/2014/main" id="{8DF83580-E3F6-7296-AA9B-5E8395EBDC15}"/>
              </a:ext>
            </a:extLst>
          </p:cNvPr>
          <p:cNvSpPr txBox="1">
            <a:spLocks/>
          </p:cNvSpPr>
          <p:nvPr/>
        </p:nvSpPr>
        <p:spPr>
          <a:xfrm>
            <a:off x="3887854" y="4727714"/>
            <a:ext cx="1328535" cy="8241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voice output</a:t>
            </a:r>
          </a:p>
        </p:txBody>
      </p:sp>
      <p:sp>
        <p:nvSpPr>
          <p:cNvPr id="18" name="Title 1">
            <a:extLst>
              <a:ext uri="{FF2B5EF4-FFF2-40B4-BE49-F238E27FC236}">
                <a16:creationId xmlns:a16="http://schemas.microsoft.com/office/drawing/2014/main" id="{7CA78346-835E-0192-4E1F-915C4C63CEAD}"/>
              </a:ext>
            </a:extLst>
          </p:cNvPr>
          <p:cNvSpPr>
            <a:spLocks noGrp="1"/>
          </p:cNvSpPr>
          <p:nvPr>
            <p:ph type="ctrTitle"/>
          </p:nvPr>
        </p:nvSpPr>
        <p:spPr>
          <a:xfrm>
            <a:off x="993915" y="221283"/>
            <a:ext cx="5340628" cy="813907"/>
          </a:xfrm>
        </p:spPr>
        <p:txBody>
          <a:bodyPr>
            <a:normAutofit/>
          </a:bodyPr>
          <a:lstStyle/>
          <a:p>
            <a:r>
              <a:rPr lang="en-US" sz="3200" dirty="0"/>
              <a:t>Dataflow Diagram</a:t>
            </a:r>
          </a:p>
        </p:txBody>
      </p:sp>
      <p:pic>
        <p:nvPicPr>
          <p:cNvPr id="19" name="Picture 8" descr="Google Assistant SDK launches for developers and device makers | VentureBeat">
            <a:extLst>
              <a:ext uri="{FF2B5EF4-FFF2-40B4-BE49-F238E27FC236}">
                <a16:creationId xmlns:a16="http://schemas.microsoft.com/office/drawing/2014/main" id="{47D3675F-1BF3-665F-6557-F1FEFF5F68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8361" y="136525"/>
            <a:ext cx="2943639" cy="2001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62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5305-5473-8C7F-D4D3-992B2B117196}"/>
              </a:ext>
            </a:extLst>
          </p:cNvPr>
          <p:cNvSpPr>
            <a:spLocks noGrp="1"/>
          </p:cNvSpPr>
          <p:nvPr>
            <p:ph type="ctrTitle"/>
          </p:nvPr>
        </p:nvSpPr>
        <p:spPr>
          <a:xfrm>
            <a:off x="1143248" y="136525"/>
            <a:ext cx="4479235" cy="579848"/>
          </a:xfrm>
        </p:spPr>
        <p:txBody>
          <a:bodyPr>
            <a:normAutofit/>
          </a:bodyPr>
          <a:lstStyle/>
          <a:p>
            <a:r>
              <a:rPr lang="en-US" sz="3200" dirty="0"/>
              <a:t>Features</a:t>
            </a:r>
          </a:p>
        </p:txBody>
      </p:sp>
      <p:sp>
        <p:nvSpPr>
          <p:cNvPr id="3" name="Subtitle 2">
            <a:extLst>
              <a:ext uri="{FF2B5EF4-FFF2-40B4-BE49-F238E27FC236}">
                <a16:creationId xmlns:a16="http://schemas.microsoft.com/office/drawing/2014/main" id="{9D580A6B-8BF1-5AF5-3987-EF5397B06113}"/>
              </a:ext>
            </a:extLst>
          </p:cNvPr>
          <p:cNvSpPr>
            <a:spLocks noGrp="1"/>
          </p:cNvSpPr>
          <p:nvPr>
            <p:ph type="subTitle" idx="1"/>
          </p:nvPr>
        </p:nvSpPr>
        <p:spPr>
          <a:xfrm>
            <a:off x="795094" y="741346"/>
            <a:ext cx="10116155" cy="5882988"/>
          </a:xfrm>
        </p:spPr>
        <p:txBody>
          <a:bodyPr>
            <a:normAutofit fontScale="25000" lnSpcReduction="20000"/>
          </a:bodyPr>
          <a:lstStyle/>
          <a:p>
            <a:pPr marL="342900" indent="-342900">
              <a:buFont typeface="Arial" panose="020B0604020202020204" pitchFamily="34" charset="0"/>
              <a:buChar char="•"/>
            </a:pPr>
            <a:r>
              <a:rPr lang="en-US" sz="8000" dirty="0"/>
              <a:t>Wikipedia Search</a:t>
            </a:r>
          </a:p>
          <a:p>
            <a:pPr marL="342900" indent="-342900">
              <a:buFont typeface="Arial" panose="020B0604020202020204" pitchFamily="34" charset="0"/>
              <a:buChar char="•"/>
            </a:pPr>
            <a:r>
              <a:rPr lang="en-US" sz="8000" dirty="0"/>
              <a:t>Open Google</a:t>
            </a:r>
          </a:p>
          <a:p>
            <a:pPr marL="342900" indent="-342900">
              <a:buFont typeface="Arial" panose="020B0604020202020204" pitchFamily="34" charset="0"/>
              <a:buChar char="•"/>
            </a:pPr>
            <a:r>
              <a:rPr lang="en-US" sz="8000" dirty="0"/>
              <a:t>Google Search</a:t>
            </a:r>
          </a:p>
          <a:p>
            <a:pPr marL="342900" indent="-342900">
              <a:buFont typeface="Arial" panose="020B0604020202020204" pitchFamily="34" charset="0"/>
              <a:buChar char="•"/>
            </a:pPr>
            <a:r>
              <a:rPr lang="en-US" sz="8000" dirty="0"/>
              <a:t>Time Check</a:t>
            </a:r>
          </a:p>
          <a:p>
            <a:pPr marL="342900" indent="-342900">
              <a:buFont typeface="Arial" panose="020B0604020202020204" pitchFamily="34" charset="0"/>
              <a:buChar char="•"/>
            </a:pPr>
            <a:r>
              <a:rPr lang="en-US" sz="8000" dirty="0"/>
              <a:t>Open YouTube</a:t>
            </a:r>
          </a:p>
          <a:p>
            <a:pPr marL="342900" indent="-342900">
              <a:buFont typeface="Arial" panose="020B0604020202020204" pitchFamily="34" charset="0"/>
              <a:buChar char="•"/>
            </a:pPr>
            <a:r>
              <a:rPr lang="en-US" sz="8000" dirty="0"/>
              <a:t>Play Music</a:t>
            </a:r>
          </a:p>
          <a:p>
            <a:pPr marL="342900" indent="-342900">
              <a:buFont typeface="Arial" panose="020B0604020202020204" pitchFamily="34" charset="0"/>
              <a:buChar char="•"/>
            </a:pPr>
            <a:r>
              <a:rPr lang="en-US" sz="8000" dirty="0"/>
              <a:t>Search Location on Google Map </a:t>
            </a:r>
          </a:p>
          <a:p>
            <a:pPr marL="342900" indent="-342900">
              <a:buFont typeface="Arial" panose="020B0604020202020204" pitchFamily="34" charset="0"/>
              <a:buChar char="•"/>
            </a:pPr>
            <a:r>
              <a:rPr lang="en-US" sz="8000" dirty="0"/>
              <a:t>Play any video on YT</a:t>
            </a:r>
          </a:p>
          <a:p>
            <a:pPr marL="342900" indent="-342900">
              <a:buFont typeface="Arial" panose="020B0604020202020204" pitchFamily="34" charset="0"/>
              <a:buChar char="•"/>
            </a:pPr>
            <a:r>
              <a:rPr lang="en-US" sz="8000" dirty="0"/>
              <a:t>Tell Jokes</a:t>
            </a:r>
            <a:endParaRPr lang="en-US" sz="8000" u="sng" dirty="0"/>
          </a:p>
          <a:p>
            <a:pPr marL="342900" indent="-342900">
              <a:buFont typeface="Arial" panose="020B0604020202020204" pitchFamily="34" charset="0"/>
              <a:buChar char="•"/>
            </a:pPr>
            <a:r>
              <a:rPr lang="en-US" sz="8000" dirty="0"/>
              <a:t>Check Emails</a:t>
            </a:r>
          </a:p>
          <a:p>
            <a:pPr marL="342900" indent="-342900">
              <a:buFont typeface="Arial" panose="020B0604020202020204" pitchFamily="34" charset="0"/>
              <a:buChar char="•"/>
            </a:pPr>
            <a:r>
              <a:rPr lang="en-US" sz="8000" dirty="0"/>
              <a:t>Open Drives</a:t>
            </a:r>
          </a:p>
          <a:p>
            <a:pPr marL="342900" indent="-342900">
              <a:buFont typeface="Arial" panose="020B0604020202020204" pitchFamily="34" charset="0"/>
              <a:buChar char="•"/>
            </a:pPr>
            <a:r>
              <a:rPr lang="en-US" sz="8000" dirty="0"/>
              <a:t>Take Screenshot</a:t>
            </a:r>
          </a:p>
          <a:p>
            <a:pPr marL="342900" indent="-342900">
              <a:buFont typeface="Arial" panose="020B0604020202020204" pitchFamily="34" charset="0"/>
              <a:buChar char="•"/>
            </a:pPr>
            <a:r>
              <a:rPr lang="en-US" sz="8000" dirty="0"/>
              <a:t>Change Wallpaper</a:t>
            </a:r>
          </a:p>
          <a:p>
            <a:pPr marL="342900" indent="-342900">
              <a:buFont typeface="Arial" panose="020B0604020202020204" pitchFamily="34" charset="0"/>
              <a:buChar char="•"/>
            </a:pPr>
            <a:r>
              <a:rPr lang="en-US" sz="8000" dirty="0"/>
              <a:t>Shut down,Sleep,Restart</a:t>
            </a:r>
          </a:p>
          <a:p>
            <a:pPr marL="342900" indent="-342900">
              <a:buFont typeface="Arial" panose="020B0604020202020204" pitchFamily="34" charset="0"/>
              <a:buChar char="•"/>
            </a:pPr>
            <a:r>
              <a:rPr lang="en-US" sz="8000" dirty="0"/>
              <a:t>Empty Recycle Bin</a:t>
            </a:r>
          </a:p>
          <a:p>
            <a:pPr marL="342900" indent="-342900">
              <a:buFont typeface="Arial" panose="020B0604020202020204" pitchFamily="34" charset="0"/>
              <a:buChar char="•"/>
            </a:pPr>
            <a:r>
              <a:rPr lang="en-US" sz="8000" dirty="0"/>
              <a:t>Open LMS</a:t>
            </a:r>
          </a:p>
          <a:p>
            <a:pPr marL="342900" indent="-342900">
              <a:buFont typeface="Arial" panose="020B0604020202020204" pitchFamily="34" charset="0"/>
              <a:buChar char="•"/>
            </a:pPr>
            <a:r>
              <a:rPr lang="en-US" sz="8000" dirty="0"/>
              <a:t>Open Stack overflow</a:t>
            </a:r>
          </a:p>
          <a:p>
            <a:pPr marL="342900" indent="-342900">
              <a:buFont typeface="Arial" panose="020B0604020202020204" pitchFamily="34" charset="0"/>
              <a:buChar char="•"/>
            </a:pPr>
            <a:r>
              <a:rPr lang="en-US" sz="8000" dirty="0"/>
              <a:t>Open Applications (e.g power point,visual studio,MS Word,etc)</a:t>
            </a:r>
          </a:p>
          <a:p>
            <a:pPr marL="342900" indent="-342900">
              <a:buFont typeface="Arial" panose="020B0604020202020204" pitchFamily="34" charset="0"/>
              <a:buChar char="•"/>
            </a:pPr>
            <a:endParaRPr lang="en-US" sz="8000" dirty="0"/>
          </a:p>
          <a:p>
            <a:endParaRPr lang="en-US" dirty="0"/>
          </a:p>
        </p:txBody>
      </p:sp>
      <p:pic>
        <p:nvPicPr>
          <p:cNvPr id="4" name="Picture 8" descr="Google Assistant SDK launches for developers and device makers | VentureBeat">
            <a:extLst>
              <a:ext uri="{FF2B5EF4-FFF2-40B4-BE49-F238E27FC236}">
                <a16:creationId xmlns:a16="http://schemas.microsoft.com/office/drawing/2014/main" id="{EAF7AA50-6BC4-8C96-D729-1E7822F9F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361" y="136525"/>
            <a:ext cx="2943639" cy="20014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 driven - Free marketing icons">
            <a:extLst>
              <a:ext uri="{FF2B5EF4-FFF2-40B4-BE49-F238E27FC236}">
                <a16:creationId xmlns:a16="http://schemas.microsoft.com/office/drawing/2014/main" id="{50729628-98DE-DB48-D416-2B1D2D87E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096" y="1968075"/>
            <a:ext cx="4041084" cy="400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6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474F-E62A-0701-62ED-4646BB4328E2}"/>
              </a:ext>
            </a:extLst>
          </p:cNvPr>
          <p:cNvSpPr>
            <a:spLocks noGrp="1"/>
          </p:cNvSpPr>
          <p:nvPr>
            <p:ph type="ctrTitle"/>
          </p:nvPr>
        </p:nvSpPr>
        <p:spPr>
          <a:xfrm>
            <a:off x="954157" y="198783"/>
            <a:ext cx="5141843" cy="846276"/>
          </a:xfrm>
        </p:spPr>
        <p:txBody>
          <a:bodyPr>
            <a:normAutofit/>
          </a:bodyPr>
          <a:lstStyle/>
          <a:p>
            <a:r>
              <a:rPr lang="en-US" sz="3200" dirty="0"/>
              <a:t>Modules</a:t>
            </a:r>
          </a:p>
        </p:txBody>
      </p:sp>
      <p:pic>
        <p:nvPicPr>
          <p:cNvPr id="4" name="Picture 8" descr="Google Assistant SDK launches for developers and device makers | VentureBeat">
            <a:extLst>
              <a:ext uri="{FF2B5EF4-FFF2-40B4-BE49-F238E27FC236}">
                <a16:creationId xmlns:a16="http://schemas.microsoft.com/office/drawing/2014/main" id="{F4565589-663D-1FFF-EB37-E280068F7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DCD8A2-523E-1B4A-24FF-7E96B0A52116}"/>
              </a:ext>
            </a:extLst>
          </p:cNvPr>
          <p:cNvPicPr>
            <a:picLocks noChangeAspect="1"/>
          </p:cNvPicPr>
          <p:nvPr/>
        </p:nvPicPr>
        <p:blipFill>
          <a:blip r:embed="rId3"/>
          <a:stretch>
            <a:fillRect/>
          </a:stretch>
        </p:blipFill>
        <p:spPr>
          <a:xfrm>
            <a:off x="954157" y="1245705"/>
            <a:ext cx="9554619" cy="5413512"/>
          </a:xfrm>
          <a:prstGeom prst="rect">
            <a:avLst/>
          </a:prstGeom>
        </p:spPr>
      </p:pic>
    </p:spTree>
    <p:extLst>
      <p:ext uri="{BB962C8B-B14F-4D97-AF65-F5344CB8AC3E}">
        <p14:creationId xmlns:p14="http://schemas.microsoft.com/office/powerpoint/2010/main" val="90280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E3E1A7-B66C-1CC3-7D7F-155D7259D091}"/>
              </a:ext>
            </a:extLst>
          </p:cNvPr>
          <p:cNvSpPr>
            <a:spLocks noGrp="1"/>
          </p:cNvSpPr>
          <p:nvPr>
            <p:ph type="subTitle" idx="1"/>
          </p:nvPr>
        </p:nvSpPr>
        <p:spPr>
          <a:xfrm>
            <a:off x="954157" y="476175"/>
            <a:ext cx="10068672" cy="6043894"/>
          </a:xfrm>
        </p:spPr>
        <p:txBody>
          <a:bodyPr>
            <a:normAutofit/>
          </a:bodyPr>
          <a:lstStyle/>
          <a:p>
            <a:r>
              <a:rPr lang="en-US" altLang="en-US" b="1" dirty="0">
                <a:solidFill>
                  <a:srgbClr val="464646"/>
                </a:solidFill>
                <a:latin typeface="Arial" panose="020B0604020202020204" pitchFamily="34" charset="0"/>
                <a:cs typeface="Arial" panose="020B0604020202020204" pitchFamily="34" charset="0"/>
              </a:rPr>
              <a:t>p</a:t>
            </a:r>
            <a:r>
              <a:rPr kumimoji="0" lang="en-US" altLang="en-US" sz="2400" b="1" i="0" u="none" strike="noStrike" cap="none" normalizeH="0" baseline="0" dirty="0">
                <a:ln>
                  <a:noFill/>
                </a:ln>
                <a:solidFill>
                  <a:srgbClr val="464646"/>
                </a:solidFill>
                <a:effectLst/>
                <a:latin typeface="Arial" panose="020B0604020202020204" pitchFamily="34" charset="0"/>
                <a:cs typeface="Arial" panose="020B0604020202020204" pitchFamily="34" charset="0"/>
              </a:rPr>
              <a:t>yttsx module:</a:t>
            </a:r>
          </a:p>
          <a:p>
            <a:r>
              <a:rPr kumimoji="0" lang="en-US" altLang="en-US" sz="2400" b="1" i="0" u="none" strike="noStrike" cap="none" normalizeH="0" baseline="0" dirty="0">
                <a:ln>
                  <a:noFill/>
                </a:ln>
                <a:solidFill>
                  <a:srgbClr val="464646"/>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a:ln>
                  <a:noFill/>
                </a:ln>
                <a:solidFill>
                  <a:srgbClr val="464646"/>
                </a:solidFill>
                <a:effectLst/>
                <a:latin typeface="Arial" panose="020B0604020202020204" pitchFamily="34" charset="0"/>
                <a:cs typeface="Arial" panose="020B0604020202020204" pitchFamily="34" charset="0"/>
              </a:rPr>
              <a:t>is a text-to-speech conversion library in Python. Unlike alternative libraries, it works offline, and is compatible with both Python 2 and 3</a:t>
            </a:r>
            <a:endParaRPr lang="en-US" i="0" dirty="0">
              <a:solidFill>
                <a:srgbClr val="292929"/>
              </a:solidFill>
              <a:effectLst/>
              <a:latin typeface="Arial" panose="020B0604020202020204" pitchFamily="34" charset="0"/>
              <a:cs typeface="Arial" panose="020B0604020202020204" pitchFamily="34" charset="0"/>
            </a:endParaRPr>
          </a:p>
          <a:p>
            <a:r>
              <a:rPr lang="en-US" i="0" dirty="0">
                <a:solidFill>
                  <a:srgbClr val="292929"/>
                </a:solidFill>
                <a:effectLst/>
                <a:latin typeface="Arial" panose="020B0604020202020204" pitchFamily="34" charset="0"/>
                <a:cs typeface="Arial" panose="020B0604020202020204" pitchFamily="34" charset="0"/>
              </a:rPr>
              <a:t>SAPI5 on Windows XP, Windows Vista, and Windows 8, 8.1, 10</a:t>
            </a:r>
          </a:p>
          <a:p>
            <a:r>
              <a:rPr lang="en-US" b="0" dirty="0">
                <a:solidFill>
                  <a:srgbClr val="FF9D00"/>
                </a:solidFill>
                <a:effectLst/>
                <a:latin typeface="Consolas" panose="020B0609020204030204" pitchFamily="49" charset="0"/>
              </a:rPr>
              <a:t>import</a:t>
            </a:r>
            <a:r>
              <a:rPr lang="en-US" b="0" dirty="0">
                <a:solidFill>
                  <a:srgbClr val="FFFFFF"/>
                </a:solidFill>
                <a:effectLst/>
                <a:latin typeface="Consolas" panose="020B0609020204030204" pitchFamily="49" charset="0"/>
              </a:rPr>
              <a:t> </a:t>
            </a:r>
            <a:r>
              <a:rPr lang="en-US" b="0" dirty="0">
                <a:solidFill>
                  <a:srgbClr val="FFC600"/>
                </a:solidFill>
                <a:effectLst/>
                <a:latin typeface="Consolas" panose="020B0609020204030204" pitchFamily="49" charset="0"/>
              </a:rPr>
              <a:t>pyttsx3</a:t>
            </a:r>
            <a:r>
              <a:rPr lang="en-US" b="0" dirty="0">
                <a:solidFill>
                  <a:srgbClr val="FFFFFF"/>
                </a:solidFill>
                <a:effectLst/>
                <a:latin typeface="Consolas" panose="020B0609020204030204" pitchFamily="49" charset="0"/>
              </a:rPr>
              <a:t> </a:t>
            </a:r>
            <a:r>
              <a:rPr lang="en-US" b="0" i="1" dirty="0">
                <a:solidFill>
                  <a:srgbClr val="0088FF"/>
                </a:solidFill>
                <a:effectLst/>
                <a:latin typeface="Consolas" panose="020B0609020204030204" pitchFamily="49" charset="0"/>
              </a:rPr>
              <a:t>#pip install pyttsx3</a:t>
            </a:r>
            <a:endParaRPr lang="en-US" b="0" dirty="0">
              <a:solidFill>
                <a:srgbClr val="FFFFFF"/>
              </a:solidFill>
              <a:effectLst/>
              <a:latin typeface="Consolas" panose="020B0609020204030204" pitchFamily="49" charset="0"/>
            </a:endParaRPr>
          </a:p>
          <a:p>
            <a:endParaRPr lang="en-US" i="0" dirty="0">
              <a:solidFill>
                <a:srgbClr val="292929"/>
              </a:solidFill>
              <a:effectLst/>
              <a:latin typeface="Arial" panose="020B0604020202020204" pitchFamily="34" charset="0"/>
              <a:cs typeface="Arial" panose="020B0604020202020204" pitchFamily="34" charset="0"/>
            </a:endParaRPr>
          </a:p>
          <a:p>
            <a:endParaRPr lang="en-US" b="0" dirty="0">
              <a:solidFill>
                <a:srgbClr val="FFFFFF"/>
              </a:solidFill>
              <a:effectLst/>
              <a:latin typeface="Consolas" panose="020B0609020204030204" pitchFamily="49" charset="0"/>
            </a:endParaRPr>
          </a:p>
          <a:p>
            <a:endParaRPr lang="en-US" dirty="0">
              <a:solidFill>
                <a:srgbClr val="FFFFFF"/>
              </a:solidFill>
              <a:latin typeface="Consolas" panose="020B0609020204030204" pitchFamily="49" charset="0"/>
            </a:endParaRPr>
          </a:p>
          <a:p>
            <a:endParaRPr lang="en-US" b="0" dirty="0">
              <a:solidFill>
                <a:srgbClr val="FFFFFF"/>
              </a:solidFill>
              <a:effectLst/>
              <a:latin typeface="Consolas" panose="020B0609020204030204" pitchFamily="49" charset="0"/>
            </a:endParaRPr>
          </a:p>
          <a:p>
            <a:endParaRPr lang="en-US" dirty="0">
              <a:solidFill>
                <a:srgbClr val="FFFFFF"/>
              </a:solidFill>
              <a:latin typeface="Consolas" panose="020B0609020204030204" pitchFamily="49" charset="0"/>
            </a:endParaRPr>
          </a:p>
          <a:p>
            <a:endParaRPr lang="en-US" b="0" dirty="0">
              <a:solidFill>
                <a:srgbClr val="FFFFFF"/>
              </a:solidFill>
              <a:effectLst/>
              <a:latin typeface="Consolas" panose="020B0609020204030204" pitchFamily="49" charset="0"/>
            </a:endParaRPr>
          </a:p>
          <a:p>
            <a:endParaRPr lang="en-US" i="0" dirty="0">
              <a:solidFill>
                <a:srgbClr val="292929"/>
              </a:solidFill>
              <a:effectLst/>
              <a:latin typeface="Arial" panose="020B0604020202020204" pitchFamily="34" charset="0"/>
              <a:cs typeface="Arial" panose="020B0604020202020204" pitchFamily="34" charset="0"/>
            </a:endParaRPr>
          </a:p>
          <a:p>
            <a:endParaRPr lang="en-US" b="1" i="0" dirty="0">
              <a:solidFill>
                <a:srgbClr val="202124"/>
              </a:solidFill>
              <a:effectLst/>
              <a:latin typeface="Arial" panose="020B0604020202020204" pitchFamily="34" charset="0"/>
              <a:cs typeface="Arial" panose="020B0604020202020204" pitchFamily="34" charset="0"/>
            </a:endParaRPr>
          </a:p>
          <a:p>
            <a:endParaRPr lang="en-US" dirty="0"/>
          </a:p>
        </p:txBody>
      </p:sp>
      <p:pic>
        <p:nvPicPr>
          <p:cNvPr id="11" name="Picture 10">
            <a:extLst>
              <a:ext uri="{FF2B5EF4-FFF2-40B4-BE49-F238E27FC236}">
                <a16:creationId xmlns:a16="http://schemas.microsoft.com/office/drawing/2014/main" id="{270D832E-6AB4-2D2B-B2BA-E5E4F9649670}"/>
              </a:ext>
            </a:extLst>
          </p:cNvPr>
          <p:cNvPicPr>
            <a:picLocks noChangeAspect="1"/>
          </p:cNvPicPr>
          <p:nvPr/>
        </p:nvPicPr>
        <p:blipFill>
          <a:blip r:embed="rId2"/>
          <a:stretch>
            <a:fillRect/>
          </a:stretch>
        </p:blipFill>
        <p:spPr>
          <a:xfrm>
            <a:off x="954157" y="2822713"/>
            <a:ext cx="10068672" cy="3797651"/>
          </a:xfrm>
          <a:prstGeom prst="rect">
            <a:avLst/>
          </a:prstGeom>
        </p:spPr>
      </p:pic>
      <p:pic>
        <p:nvPicPr>
          <p:cNvPr id="4" name="Picture 8" descr="Google Assistant SDK launches for developers and device makers | VentureBeat">
            <a:extLst>
              <a:ext uri="{FF2B5EF4-FFF2-40B4-BE49-F238E27FC236}">
                <a16:creationId xmlns:a16="http://schemas.microsoft.com/office/drawing/2014/main" id="{BB65D58B-D435-0AF7-746E-DAB18814D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60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754AD-7C44-F64C-2C5F-73186222A3CE}"/>
              </a:ext>
            </a:extLst>
          </p:cNvPr>
          <p:cNvSpPr>
            <a:spLocks noGrp="1"/>
          </p:cNvSpPr>
          <p:nvPr>
            <p:ph idx="1"/>
          </p:nvPr>
        </p:nvSpPr>
        <p:spPr>
          <a:xfrm>
            <a:off x="838200" y="251790"/>
            <a:ext cx="9631017" cy="6606209"/>
          </a:xfrm>
        </p:spPr>
        <p:txBody>
          <a:bodyPr/>
          <a:lstStyle/>
          <a:p>
            <a:pPr marL="0" indent="0">
              <a:buNone/>
            </a:pPr>
            <a:r>
              <a:rPr lang="en-US" sz="2000" b="1" i="0" dirty="0">
                <a:solidFill>
                  <a:srgbClr val="202124"/>
                </a:solidFill>
                <a:effectLst/>
                <a:latin typeface="Arial" panose="020B0604020202020204" pitchFamily="34" charset="0"/>
                <a:cs typeface="Arial" panose="020B0604020202020204" pitchFamily="34" charset="0"/>
              </a:rPr>
              <a:t>Speech </a:t>
            </a:r>
            <a:r>
              <a:rPr lang="en-US" sz="2000" b="1" dirty="0">
                <a:solidFill>
                  <a:srgbClr val="202124"/>
                </a:solidFill>
                <a:latin typeface="Arial" panose="020B0604020202020204" pitchFamily="34" charset="0"/>
                <a:cs typeface="Arial" panose="020B0604020202020204" pitchFamily="34" charset="0"/>
              </a:rPr>
              <a:t>R</a:t>
            </a:r>
            <a:r>
              <a:rPr lang="en-US" sz="2000" b="1" i="0" dirty="0">
                <a:solidFill>
                  <a:srgbClr val="202124"/>
                </a:solidFill>
                <a:effectLst/>
                <a:latin typeface="Arial" panose="020B0604020202020204" pitchFamily="34" charset="0"/>
                <a:cs typeface="Arial" panose="020B0604020202020204" pitchFamily="34" charset="0"/>
              </a:rPr>
              <a:t>ecognition module:</a:t>
            </a:r>
          </a:p>
          <a:p>
            <a:pPr marL="0" indent="0">
              <a:buNone/>
            </a:pPr>
            <a:r>
              <a:rPr lang="en-US" sz="2000" b="1" i="0" dirty="0">
                <a:solidFill>
                  <a:srgbClr val="202124"/>
                </a:solidFill>
                <a:effectLst/>
                <a:latin typeface="Arial" panose="020B0604020202020204" pitchFamily="34" charset="0"/>
                <a:cs typeface="Arial" panose="020B0604020202020204" pitchFamily="34" charset="0"/>
              </a:rPr>
              <a:t> </a:t>
            </a:r>
            <a:r>
              <a:rPr lang="en-US" sz="2000" i="0" dirty="0">
                <a:solidFill>
                  <a:srgbClr val="202124"/>
                </a:solidFill>
                <a:effectLst/>
                <a:latin typeface="Arial" panose="020B0604020202020204" pitchFamily="34" charset="0"/>
                <a:cs typeface="Arial" panose="020B0604020202020204" pitchFamily="34" charset="0"/>
              </a:rPr>
              <a:t>is used in Python to convert the spoken words into text, make a query or give a reply. You can even program some devices to respond to these spoken.</a:t>
            </a:r>
          </a:p>
          <a:p>
            <a:pPr marL="0" indent="0">
              <a:buNone/>
            </a:pPr>
            <a:r>
              <a:rPr lang="en-US" sz="2400" b="0" dirty="0">
                <a:solidFill>
                  <a:srgbClr val="FF9D00"/>
                </a:solidFill>
                <a:effectLst/>
                <a:latin typeface="Consolas" panose="020B0609020204030204" pitchFamily="49" charset="0"/>
              </a:rPr>
              <a:t>import</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speech_recognition</a:t>
            </a:r>
            <a:r>
              <a:rPr lang="en-US" sz="2400" b="0" dirty="0">
                <a:solidFill>
                  <a:srgbClr val="FFFFFF"/>
                </a:solidFill>
                <a:effectLst/>
                <a:latin typeface="Consolas" panose="020B0609020204030204" pitchFamily="49" charset="0"/>
              </a:rPr>
              <a:t> </a:t>
            </a:r>
            <a:r>
              <a:rPr lang="en-US" sz="2400" b="0" dirty="0">
                <a:solidFill>
                  <a:srgbClr val="FF9D00"/>
                </a:solidFill>
                <a:effectLst/>
                <a:latin typeface="Consolas" panose="020B0609020204030204" pitchFamily="49" charset="0"/>
              </a:rPr>
              <a:t>as</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sr</a:t>
            </a:r>
            <a:r>
              <a:rPr lang="en-US" sz="2400" b="0" dirty="0">
                <a:solidFill>
                  <a:srgbClr val="FFFFFF"/>
                </a:solidFill>
                <a:effectLst/>
                <a:latin typeface="Consolas" panose="020B0609020204030204" pitchFamily="49" charset="0"/>
              </a:rPr>
              <a:t>  </a:t>
            </a:r>
            <a:r>
              <a:rPr lang="en-US" sz="2400" b="0" i="1" dirty="0">
                <a:solidFill>
                  <a:srgbClr val="0088FF"/>
                </a:solidFill>
                <a:effectLst/>
                <a:latin typeface="Consolas" panose="020B0609020204030204" pitchFamily="49" charset="0"/>
              </a:rPr>
              <a:t>#pip install SpeechRecognition</a:t>
            </a:r>
          </a:p>
          <a:p>
            <a:pPr marL="0" indent="0">
              <a:buNone/>
            </a:pPr>
            <a:endParaRPr lang="en-US" sz="2400" b="0" dirty="0">
              <a:solidFill>
                <a:srgbClr val="FFFFFF"/>
              </a:solidFill>
              <a:effectLst/>
              <a:latin typeface="Consolas" panose="020B0609020204030204" pitchFamily="49" charset="0"/>
            </a:endParaRPr>
          </a:p>
          <a:p>
            <a:pPr marL="0" indent="0">
              <a:buNone/>
            </a:pPr>
            <a:endParaRPr lang="en-US" dirty="0"/>
          </a:p>
        </p:txBody>
      </p:sp>
      <p:sp>
        <p:nvSpPr>
          <p:cNvPr id="4" name="Slide Number Placeholder 3">
            <a:extLst>
              <a:ext uri="{FF2B5EF4-FFF2-40B4-BE49-F238E27FC236}">
                <a16:creationId xmlns:a16="http://schemas.microsoft.com/office/drawing/2014/main" id="{CCB5A265-6A92-DC83-8744-86F7F2E0BD58}"/>
              </a:ext>
            </a:extLst>
          </p:cNvPr>
          <p:cNvSpPr>
            <a:spLocks noGrp="1"/>
          </p:cNvSpPr>
          <p:nvPr>
            <p:ph type="sldNum" sz="quarter" idx="12"/>
          </p:nvPr>
        </p:nvSpPr>
        <p:spPr/>
        <p:txBody>
          <a:bodyPr/>
          <a:lstStyle/>
          <a:p>
            <a:fld id="{D8DA9DAA-006C-4F4B-980E-E3DF019B24E2}" type="slidenum">
              <a:rPr lang="en-US" smtClean="0"/>
              <a:t>8</a:t>
            </a:fld>
            <a:endParaRPr lang="en-US" dirty="0"/>
          </a:p>
        </p:txBody>
      </p:sp>
      <p:pic>
        <p:nvPicPr>
          <p:cNvPr id="6" name="Picture 5">
            <a:extLst>
              <a:ext uri="{FF2B5EF4-FFF2-40B4-BE49-F238E27FC236}">
                <a16:creationId xmlns:a16="http://schemas.microsoft.com/office/drawing/2014/main" id="{ED3FA950-2F58-16EC-BAD7-42FF0623C9AA}"/>
              </a:ext>
            </a:extLst>
          </p:cNvPr>
          <p:cNvPicPr>
            <a:picLocks noChangeAspect="1"/>
          </p:cNvPicPr>
          <p:nvPr/>
        </p:nvPicPr>
        <p:blipFill>
          <a:blip r:embed="rId2"/>
          <a:stretch>
            <a:fillRect/>
          </a:stretch>
        </p:blipFill>
        <p:spPr>
          <a:xfrm>
            <a:off x="954157" y="2120347"/>
            <a:ext cx="10399644" cy="4601127"/>
          </a:xfrm>
          <a:prstGeom prst="rect">
            <a:avLst/>
          </a:prstGeom>
        </p:spPr>
      </p:pic>
      <p:pic>
        <p:nvPicPr>
          <p:cNvPr id="5" name="Picture 8" descr="Google Assistant SDK launches for developers and device makers | VentureBeat">
            <a:extLst>
              <a:ext uri="{FF2B5EF4-FFF2-40B4-BE49-F238E27FC236}">
                <a16:creationId xmlns:a16="http://schemas.microsoft.com/office/drawing/2014/main" id="{C4663564-F275-8D3E-FA93-14A097C3B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5148" y="1"/>
            <a:ext cx="2146852" cy="124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1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B2CDE-4A4C-71A7-A5E6-2351F5CA5932}"/>
              </a:ext>
            </a:extLst>
          </p:cNvPr>
          <p:cNvSpPr>
            <a:spLocks noGrp="1"/>
          </p:cNvSpPr>
          <p:nvPr>
            <p:ph idx="1"/>
          </p:nvPr>
        </p:nvSpPr>
        <p:spPr>
          <a:xfrm>
            <a:off x="838200" y="251791"/>
            <a:ext cx="7563678" cy="5925172"/>
          </a:xfrm>
        </p:spPr>
        <p:txBody>
          <a:bodyPr>
            <a:normAutofit/>
          </a:bodyPr>
          <a:lstStyle/>
          <a:p>
            <a:pPr marL="0" indent="0">
              <a:buNone/>
            </a:pPr>
            <a:endParaRPr lang="en-US" sz="2400" b="1"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DateTime Module:</a:t>
            </a:r>
          </a:p>
          <a:p>
            <a:pPr marL="0" indent="0">
              <a:buNone/>
            </a:pPr>
            <a:r>
              <a:rPr lang="en-US" sz="2400" i="0" dirty="0">
                <a:solidFill>
                  <a:srgbClr val="202124"/>
                </a:solidFill>
                <a:effectLst/>
                <a:latin typeface="Arial" panose="020B0604020202020204" pitchFamily="34" charset="0"/>
                <a:cs typeface="Arial" panose="020B0604020202020204" pitchFamily="34" charset="0"/>
              </a:rPr>
              <a:t>Python Datetime module supplies classes to work with date and time. These classes provide a number of functions to deal with dates, times and time intervals. Date and datetime are an object in Python, so when you manipulate them, you are actually manipulating objects and not string or timestamps.</a:t>
            </a:r>
          </a:p>
          <a:p>
            <a:pPr marL="0" indent="0">
              <a:buNone/>
            </a:pPr>
            <a:r>
              <a:rPr lang="en-US" sz="2400" b="0" dirty="0">
                <a:solidFill>
                  <a:srgbClr val="FF9D00"/>
                </a:solidFill>
                <a:effectLst/>
                <a:latin typeface="Consolas" panose="020B0609020204030204" pitchFamily="49" charset="0"/>
              </a:rPr>
              <a:t>import</a:t>
            </a:r>
            <a:r>
              <a:rPr lang="en-US" sz="2400" b="0" dirty="0">
                <a:solidFill>
                  <a:srgbClr val="FFFFFF"/>
                </a:solidFill>
                <a:effectLst/>
                <a:latin typeface="Consolas" panose="020B0609020204030204" pitchFamily="49" charset="0"/>
              </a:rPr>
              <a:t> </a:t>
            </a:r>
            <a:r>
              <a:rPr lang="en-US" sz="2400" b="0" dirty="0">
                <a:solidFill>
                  <a:srgbClr val="FFC600"/>
                </a:solidFill>
                <a:effectLst/>
                <a:latin typeface="Consolas" panose="020B0609020204030204" pitchFamily="49" charset="0"/>
              </a:rPr>
              <a:t>datetime</a:t>
            </a:r>
            <a:r>
              <a:rPr lang="en-US" sz="2400" b="0" dirty="0">
                <a:solidFill>
                  <a:srgbClr val="FFFFFF"/>
                </a:solidFill>
                <a:effectLst/>
                <a:latin typeface="Consolas" panose="020B0609020204030204" pitchFamily="49" charset="0"/>
              </a:rPr>
              <a:t> </a:t>
            </a:r>
            <a:r>
              <a:rPr lang="en-US" sz="2400" b="0" i="1" dirty="0">
                <a:solidFill>
                  <a:srgbClr val="0088FF"/>
                </a:solidFill>
                <a:effectLst/>
                <a:latin typeface="Consolas" panose="020B0609020204030204" pitchFamily="49" charset="0"/>
              </a:rPr>
              <a:t>#pip install DateTime</a:t>
            </a:r>
            <a:endParaRPr lang="en-US" sz="2400" b="0" dirty="0">
              <a:solidFill>
                <a:srgbClr val="FFFFFF"/>
              </a:solidFill>
              <a:effectLst/>
              <a:latin typeface="Consolas" panose="020B0609020204030204" pitchFamily="49" charset="0"/>
            </a:endParaRPr>
          </a:p>
          <a:p>
            <a:pPr marL="0" indent="0">
              <a:buNone/>
            </a:pPr>
            <a:endParaRPr lang="en-US" sz="2400" i="0" dirty="0">
              <a:solidFill>
                <a:srgbClr val="202124"/>
              </a:solidFill>
              <a:effectLst/>
              <a:latin typeface="Arial" panose="020B0604020202020204" pitchFamily="34" charset="0"/>
              <a:cs typeface="Arial" panose="020B0604020202020204" pitchFamily="34" charset="0"/>
            </a:endParaRPr>
          </a:p>
          <a:p>
            <a:pPr marL="0" indent="0">
              <a:buNone/>
            </a:pPr>
            <a:endParaRPr lang="en-US" sz="2400" b="1" i="0" dirty="0">
              <a:solidFill>
                <a:srgbClr val="202124"/>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C1E0F9E8-C27D-5235-0713-318A4ACD5718}"/>
              </a:ext>
            </a:extLst>
          </p:cNvPr>
          <p:cNvSpPr>
            <a:spLocks noGrp="1"/>
          </p:cNvSpPr>
          <p:nvPr>
            <p:ph type="sldNum" sz="quarter" idx="12"/>
          </p:nvPr>
        </p:nvSpPr>
        <p:spPr/>
        <p:txBody>
          <a:bodyPr/>
          <a:lstStyle/>
          <a:p>
            <a:fld id="{D8DA9DAA-006C-4F4B-980E-E3DF019B24E2}" type="slidenum">
              <a:rPr lang="en-US" smtClean="0"/>
              <a:t>9</a:t>
            </a:fld>
            <a:endParaRPr lang="en-US" dirty="0"/>
          </a:p>
        </p:txBody>
      </p:sp>
      <p:pic>
        <p:nvPicPr>
          <p:cNvPr id="6" name="Picture 8" descr="Google Assistant SDK launches for developers and device makers | VentureBeat">
            <a:extLst>
              <a:ext uri="{FF2B5EF4-FFF2-40B4-BE49-F238E27FC236}">
                <a16:creationId xmlns:a16="http://schemas.microsoft.com/office/drawing/2014/main" id="{D73C6B4E-151F-53DB-B176-6819996700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8361" y="3625"/>
            <a:ext cx="2943639" cy="20014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A81F1E-1169-B005-5802-57079B513F90}"/>
              </a:ext>
            </a:extLst>
          </p:cNvPr>
          <p:cNvPicPr>
            <a:picLocks noChangeAspect="1"/>
          </p:cNvPicPr>
          <p:nvPr/>
        </p:nvPicPr>
        <p:blipFill>
          <a:blip r:embed="rId3"/>
          <a:stretch>
            <a:fillRect/>
          </a:stretch>
        </p:blipFill>
        <p:spPr>
          <a:xfrm>
            <a:off x="1113138" y="4157330"/>
            <a:ext cx="6573167" cy="2381582"/>
          </a:xfrm>
          <a:prstGeom prst="rect">
            <a:avLst/>
          </a:prstGeom>
        </p:spPr>
      </p:pic>
      <p:pic>
        <p:nvPicPr>
          <p:cNvPr id="2050" name="Picture 2" descr="Clock Icon Flat - Icon Shop - Download free icons for commercial use">
            <a:extLst>
              <a:ext uri="{FF2B5EF4-FFF2-40B4-BE49-F238E27FC236}">
                <a16:creationId xmlns:a16="http://schemas.microsoft.com/office/drawing/2014/main" id="{F921BEF9-CCBE-DF2C-621D-E250FB8A2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0" y="259887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40289"/>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647</TotalTime>
  <Words>844</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vt:lpstr>
      <vt:lpstr>Calibri</vt:lpstr>
      <vt:lpstr>Consolas</vt:lpstr>
      <vt:lpstr>Source Sans Pro</vt:lpstr>
      <vt:lpstr>Univers</vt:lpstr>
      <vt:lpstr>urw-din</vt:lpstr>
      <vt:lpstr>GradientUnivers</vt:lpstr>
      <vt:lpstr>PowerPoint Presentation</vt:lpstr>
      <vt:lpstr>DEVELOPED BY:</vt:lpstr>
      <vt:lpstr>Introduction</vt:lpstr>
      <vt:lpstr>Dataflow Diagram</vt:lpstr>
      <vt:lpstr>Features</vt:lpstr>
      <vt:lpstr>Modules</vt:lpstr>
      <vt:lpstr>PowerPoint Presentation</vt:lpstr>
      <vt:lpstr>PowerPoint Presentation</vt:lpstr>
      <vt:lpstr>PowerPoint Presentation</vt:lpstr>
      <vt:lpstr>PowerPoint Presentation</vt:lpstr>
      <vt:lpstr>PowerPoint Presentation</vt:lpstr>
      <vt:lpstr>PowerPoint Presentation</vt:lpstr>
      <vt:lpstr>OS Module</vt:lpstr>
      <vt:lpstr>PowerPoint Presentation</vt:lpstr>
      <vt:lpstr>PowerPoint Presentation</vt:lpstr>
      <vt:lpstr>Requirements</vt:lpstr>
      <vt:lpstr>“Machine intelligence is the last invention that humanity will ever need to make.”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 Assistant</dc:title>
  <dc:creator>Abdullah Sameer</dc:creator>
  <cp:lastModifiedBy>Abdullah Sameer</cp:lastModifiedBy>
  <cp:revision>66</cp:revision>
  <dcterms:created xsi:type="dcterms:W3CDTF">2022-05-29T11:54:34Z</dcterms:created>
  <dcterms:modified xsi:type="dcterms:W3CDTF">2022-06-19T10:40:05Z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