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8" name="Shape 68"/>
          <p:cNvSpPr/>
          <p:nvPr>
            <p:ph type="sldImg"/>
          </p:nvPr>
        </p:nvSpPr>
        <p:spPr>
          <a:xfrm>
            <a:off x="1143000" y="685800"/>
            <a:ext cx="4572000" cy="3429000"/>
          </a:xfrm>
          <a:prstGeom prst="rect">
            <a:avLst/>
          </a:prstGeom>
        </p:spPr>
        <p:txBody>
          <a:bodyPr/>
          <a:lstStyle/>
          <a:p>
            <a:pPr/>
          </a:p>
        </p:txBody>
      </p:sp>
      <p:sp>
        <p:nvSpPr>
          <p:cNvPr id="69" name="Shape 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20"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21"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22"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23"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27" name="Group 7"/>
          <p:cNvGrpSpPr/>
          <p:nvPr/>
        </p:nvGrpSpPr>
        <p:grpSpPr>
          <a:xfrm>
            <a:off x="6146800" y="-1"/>
            <a:ext cx="2997200" cy="876301"/>
            <a:chOff x="0" y="0"/>
            <a:chExt cx="2997200" cy="876300"/>
          </a:xfrm>
        </p:grpSpPr>
        <p:sp>
          <p:nvSpPr>
            <p:cNvPr id="24"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25"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26"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28"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29" name="Title Text"/>
          <p:cNvSpPr txBox="1"/>
          <p:nvPr>
            <p:ph type="title"/>
          </p:nvPr>
        </p:nvSpPr>
        <p:spPr>
          <a:xfrm>
            <a:off x="0" y="1"/>
            <a:ext cx="5486400" cy="914401"/>
          </a:xfrm>
          <a:prstGeom prst="rect">
            <a:avLst/>
          </a:prstGeom>
        </p:spPr>
        <p:txBody>
          <a:bodyPr>
            <a:normAutofit fontScale="100000" lnSpcReduction="0"/>
          </a:bodyPr>
          <a:lstStyle>
            <a:lvl1pPr>
              <a:defRPr b="1" sz="3200">
                <a:latin typeface="Times New Roman"/>
                <a:ea typeface="Times New Roman"/>
                <a:cs typeface="Times New Roman"/>
                <a:sym typeface="Times New Roman"/>
              </a:defRPr>
            </a:lvl1pPr>
          </a:lstStyle>
          <a:p>
            <a:pPr/>
            <a:r>
              <a:t>Title Text</a:t>
            </a:r>
          </a:p>
        </p:txBody>
      </p:sp>
      <p:sp>
        <p:nvSpPr>
          <p:cNvPr id="30" name="Body Level One…"/>
          <p:cNvSpPr txBox="1"/>
          <p:nvPr>
            <p:ph type="body" idx="1"/>
          </p:nvPr>
        </p:nvSpPr>
        <p:spPr>
          <a:xfrm>
            <a:off x="533400" y="1371600"/>
            <a:ext cx="8153400" cy="4724400"/>
          </a:xfrm>
          <a:prstGeom prst="rect">
            <a:avLst/>
          </a:prstGeom>
        </p:spPr>
        <p:txBody>
          <a:bodyPr>
            <a:normAutofit fontScale="100000" lnSpcReduction="0"/>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8"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9"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0"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41"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45" name="Group 7"/>
          <p:cNvGrpSpPr/>
          <p:nvPr/>
        </p:nvGrpSpPr>
        <p:grpSpPr>
          <a:xfrm>
            <a:off x="6146800" y="-1"/>
            <a:ext cx="2997200" cy="876301"/>
            <a:chOff x="0" y="0"/>
            <a:chExt cx="2997200" cy="876300"/>
          </a:xfrm>
        </p:grpSpPr>
        <p:sp>
          <p:nvSpPr>
            <p:cNvPr id="42"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3"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44"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46"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pic>
        <p:nvPicPr>
          <p:cNvPr id="47"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51" name="Group 7"/>
          <p:cNvGrpSpPr/>
          <p:nvPr/>
        </p:nvGrpSpPr>
        <p:grpSpPr>
          <a:xfrm>
            <a:off x="6146800" y="-1"/>
            <a:ext cx="2997200" cy="876301"/>
            <a:chOff x="0" y="0"/>
            <a:chExt cx="2997200" cy="876300"/>
          </a:xfrm>
        </p:grpSpPr>
        <p:sp>
          <p:nvSpPr>
            <p:cNvPr id="48"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49"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50" name="Rectangle 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52"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53" name="Title Text"/>
          <p:cNvSpPr txBox="1"/>
          <p:nvPr>
            <p:ph type="title"/>
          </p:nvPr>
        </p:nvSpPr>
        <p:spPr>
          <a:xfrm>
            <a:off x="0" y="0"/>
            <a:ext cx="6477000" cy="838200"/>
          </a:xfrm>
          <a:prstGeom prst="rect">
            <a:avLst/>
          </a:prstGeom>
        </p:spPr>
        <p:txBody>
          <a:bodyPr>
            <a:normAutofit fontScale="100000" lnSpcReduction="0"/>
          </a:bodyPr>
          <a:lstStyle>
            <a:lvl1pPr>
              <a:defRPr sz="3200">
                <a:latin typeface="Times New Roman"/>
                <a:ea typeface="Times New Roman"/>
                <a:cs typeface="Times New Roman"/>
                <a:sym typeface="Times New Roman"/>
              </a:defRPr>
            </a:lvl1pPr>
          </a:lstStyle>
          <a:p>
            <a:pPr/>
            <a:r>
              <a:t>Title Text</a:t>
            </a:r>
          </a:p>
        </p:txBody>
      </p:sp>
      <p:sp>
        <p:nvSpPr>
          <p:cNvPr id="54" name="Body Level One…"/>
          <p:cNvSpPr txBox="1"/>
          <p:nvPr>
            <p:ph type="body" idx="1"/>
          </p:nvPr>
        </p:nvSpPr>
        <p:spPr>
          <a:xfrm>
            <a:off x="457200" y="1371600"/>
            <a:ext cx="8229600" cy="4525963"/>
          </a:xfrm>
          <a:prstGeom prst="rect">
            <a:avLst/>
          </a:prstGeom>
        </p:spPr>
        <p:txBody>
          <a:bodyPr>
            <a:normAutofit fontScale="100000" lnSpcReduction="0"/>
          </a:bodyPr>
          <a:lstStyle>
            <a:lvl1pPr>
              <a:spcBef>
                <a:spcPts val="500"/>
              </a:spcBef>
              <a:defRPr sz="2200">
                <a:latin typeface="Times New Roman"/>
                <a:ea typeface="Times New Roman"/>
                <a:cs typeface="Times New Roman"/>
                <a:sym typeface="Times New Roman"/>
              </a:defRPr>
            </a:lvl1pPr>
            <a:lvl2pPr marL="742950" indent="-285750">
              <a:spcBef>
                <a:spcPts val="500"/>
              </a:spcBef>
              <a:defRPr sz="2200">
                <a:latin typeface="Times New Roman"/>
                <a:ea typeface="Times New Roman"/>
                <a:cs typeface="Times New Roman"/>
                <a:sym typeface="Times New Roman"/>
              </a:defRPr>
            </a:lvl2pPr>
            <a:lvl3pPr marL="1143000" indent="-228600">
              <a:spcBef>
                <a:spcPts val="500"/>
              </a:spcBef>
              <a:defRPr sz="2200">
                <a:latin typeface="Times New Roman"/>
                <a:ea typeface="Times New Roman"/>
                <a:cs typeface="Times New Roman"/>
                <a:sym typeface="Times New Roman"/>
              </a:defRPr>
            </a:lvl3pPr>
            <a:lvl4pPr marL="1600200" indent="-228600">
              <a:spcBef>
                <a:spcPts val="500"/>
              </a:spcBef>
              <a:defRPr sz="2200">
                <a:latin typeface="Times New Roman"/>
                <a:ea typeface="Times New Roman"/>
                <a:cs typeface="Times New Roman"/>
                <a:sym typeface="Times New Roman"/>
              </a:defRPr>
            </a:lvl4pPr>
            <a:lvl5pPr marL="2057400" indent="-228600">
              <a:spcBef>
                <a:spcPts val="500"/>
              </a:spcBef>
              <a:defRPr sz="22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9" rIns="45719" anchor="ctr"/>
          <a:lstStyle/>
          <a:p>
            <a:pPr/>
          </a:p>
        </p:txBody>
      </p:sp>
      <p:sp>
        <p:nvSpPr>
          <p:cNvPr id="3"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pPr/>
          </a:p>
        </p:txBody>
      </p:sp>
      <p:pic>
        <p:nvPicPr>
          <p:cNvPr id="4"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2">
            <a:extLst/>
          </a:blip>
          <a:srcRect l="0" t="0" r="0"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1"/>
            <a:ext cx="2997200" cy="876301"/>
            <a:chOff x="0" y="0"/>
            <a:chExt cx="2997200" cy="876300"/>
          </a:xfrm>
        </p:grpSpPr>
        <p:sp>
          <p:nvSpPr>
            <p:cNvPr id="6"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pPr/>
            </a:p>
          </p:txBody>
        </p:sp>
        <p:pic>
          <p:nvPicPr>
            <p:cNvPr id="7" name="Picture 9" descr="Picture 9"/>
            <p:cNvPicPr>
              <a:picLocks noChangeAspect="1"/>
            </p:cNvPicPr>
            <p:nvPr/>
          </p:nvPicPr>
          <p:blipFill>
            <a:blip r:embed="rId2">
              <a:extLst/>
            </a:blip>
            <a:srcRect l="0" t="0" r="0" b="10713"/>
            <a:stretch>
              <a:fillRect/>
            </a:stretch>
          </p:blipFill>
          <p:spPr>
            <a:xfrm>
              <a:off x="406400" y="228600"/>
              <a:ext cx="2057400" cy="635000"/>
            </a:xfrm>
            <a:prstGeom prst="rect">
              <a:avLst/>
            </a:prstGeom>
            <a:ln w="12700" cap="flat">
              <a:noFill/>
              <a:miter lim="400000"/>
            </a:ln>
            <a:effectLst/>
          </p:spPr>
        </p:pic>
        <p:sp>
          <p:nvSpPr>
            <p:cNvPr id="8"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10" name="Picture 15" descr="Picture 15"/>
          <p:cNvPicPr>
            <a:picLocks noChangeAspect="1"/>
          </p:cNvPicPr>
          <p:nvPr/>
        </p:nvPicPr>
        <p:blipFill>
          <a:blip r:embed="rId3">
            <a:extLst/>
          </a:blip>
          <a:stretch>
            <a:fillRect/>
          </a:stretch>
        </p:blipFill>
        <p:spPr>
          <a:xfrm>
            <a:off x="6553200" y="228600"/>
            <a:ext cx="1920875" cy="609600"/>
          </a:xfrm>
          <a:prstGeom prst="rect">
            <a:avLst/>
          </a:prstGeom>
          <a:ln w="12700">
            <a:miter lim="400000"/>
          </a:ln>
        </p:spPr>
      </p:pic>
      <p:sp>
        <p:nvSpPr>
          <p:cNvPr id="11"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2"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8430260" y="6401179"/>
            <a:ext cx="256541" cy="275467"/>
          </a:xfrm>
          <a:prstGeom prst="rect">
            <a:avLst/>
          </a:prstGeom>
          <a:ln w="12700">
            <a:miter lim="400000"/>
          </a:ln>
        </p:spPr>
        <p:txBody>
          <a:bodyPr wrap="none" lIns="45719" rIns="45719" anchor="ctr">
            <a:spAutoFit/>
          </a:bodyPr>
          <a:lstStyle>
            <a:lvl1pPr algn="r">
              <a:defRPr b="1" sz="1200">
                <a:solidFill>
                  <a:srgbClr val="0070C0"/>
                </a:solidFill>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30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5pPr>
      <a:lvl6pPr marL="0" marR="0" indent="22860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6pPr>
      <a:lvl7pPr marL="0" marR="0" indent="27432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7pPr>
      <a:lvl8pPr marL="0" marR="0" indent="32004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8pPr>
      <a:lvl9pPr marL="0" marR="0" indent="365760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TextBox 3"/>
          <p:cNvSpPr txBox="1"/>
          <p:nvPr/>
        </p:nvSpPr>
        <p:spPr>
          <a:xfrm>
            <a:off x="1080441" y="1363192"/>
            <a:ext cx="6533297"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600">
                <a:solidFill>
                  <a:srgbClr val="FF0000"/>
                </a:solidFill>
                <a:latin typeface="Arial Black"/>
                <a:ea typeface="Arial Black"/>
                <a:cs typeface="Arial Black"/>
                <a:sym typeface="Arial Black"/>
              </a:defRPr>
            </a:lvl1pPr>
          </a:lstStyle>
          <a:p>
            <a:pPr/>
            <a:r>
              <a:t>Front End Engineering-I Project</a:t>
            </a:r>
          </a:p>
        </p:txBody>
      </p:sp>
      <p:sp>
        <p:nvSpPr>
          <p:cNvPr id="72" name="TextBox 4"/>
          <p:cNvSpPr txBox="1"/>
          <p:nvPr/>
        </p:nvSpPr>
        <p:spPr>
          <a:xfrm>
            <a:off x="3321575" y="4653136"/>
            <a:ext cx="174711" cy="9172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latin typeface="Times New Roman"/>
                <a:ea typeface="Times New Roman"/>
                <a:cs typeface="Times New Roman"/>
                <a:sym typeface="Times New Roman"/>
              </a:defRPr>
            </a:pPr>
            <a:r>
              <a:t>:</a:t>
            </a:r>
          </a:p>
          <a:p>
            <a:pPr/>
          </a:p>
        </p:txBody>
      </p:sp>
      <p:sp>
        <p:nvSpPr>
          <p:cNvPr id="73" name="TextBox 5"/>
          <p:cNvSpPr txBox="1"/>
          <p:nvPr/>
        </p:nvSpPr>
        <p:spPr>
          <a:xfrm>
            <a:off x="2080925" y="3021775"/>
            <a:ext cx="5112569" cy="2367730"/>
          </a:xfrm>
          <a:prstGeom prst="rect">
            <a:avLst/>
          </a:prstGeom>
          <a:solidFill>
            <a:srgbClr val="FAC090"/>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000"/>
            </a:pPr>
            <a:r>
              <a:t>Team Details:</a:t>
            </a:r>
          </a:p>
          <a:p>
            <a:pPr/>
            <a:r>
              <a:t>Harinder Singh Dhanoa, 2210990361</a:t>
            </a:r>
          </a:p>
          <a:p>
            <a:pPr/>
            <a:r>
              <a:t>Harjot Kaur, 2210990362</a:t>
            </a:r>
          </a:p>
          <a:p>
            <a:pPr/>
            <a:r>
              <a:t>Harjot Singh, 2210990363</a:t>
            </a:r>
          </a:p>
          <a:p>
            <a:pPr/>
            <a:r>
              <a:t>Harkaran Singh, 2210990364</a:t>
            </a:r>
          </a:p>
          <a:p>
            <a:pPr>
              <a:defRPr sz="1600"/>
            </a:pPr>
            <a:endParaRPr>
              <a:solidFill>
                <a:srgbClr val="FFFFFF"/>
              </a:solidFill>
            </a:endParaRPr>
          </a:p>
          <a:p>
            <a:pPr>
              <a:defRPr sz="2000">
                <a:latin typeface="Times New Roman"/>
                <a:ea typeface="Times New Roman"/>
                <a:cs typeface="Times New Roman"/>
                <a:sym typeface="Times New Roman"/>
              </a:defRPr>
            </a:pPr>
            <a:r>
              <a:t>Faculty Coordinator:</a:t>
            </a:r>
          </a:p>
          <a:p>
            <a:pPr>
              <a:defRPr>
                <a:latin typeface="Times New Roman"/>
                <a:ea typeface="Times New Roman"/>
                <a:cs typeface="Times New Roman"/>
                <a:sym typeface="Times New Roman"/>
              </a:defRPr>
            </a:pPr>
            <a:r>
              <a:t>DR.Ajay Kumar</a:t>
            </a:r>
          </a:p>
        </p:txBody>
      </p:sp>
      <p:sp>
        <p:nvSpPr>
          <p:cNvPr id="74" name="TextBox 8"/>
          <p:cNvSpPr txBox="1"/>
          <p:nvPr/>
        </p:nvSpPr>
        <p:spPr>
          <a:xfrm>
            <a:off x="1233343" y="5661247"/>
            <a:ext cx="6807732" cy="6648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000">
                <a:solidFill>
                  <a:srgbClr val="FF0000"/>
                </a:solidFill>
                <a:latin typeface="Times New Roman"/>
                <a:ea typeface="Times New Roman"/>
                <a:cs typeface="Times New Roman"/>
                <a:sym typeface="Times New Roman"/>
              </a:defRPr>
            </a:pPr>
            <a:r>
              <a:t>Chitkara University Institute of Engineering and Technology, </a:t>
            </a:r>
          </a:p>
          <a:p>
            <a:pPr algn="ctr">
              <a:defRPr b="1" sz="2000">
                <a:solidFill>
                  <a:srgbClr val="FF0000"/>
                </a:solidFill>
                <a:latin typeface="Times New Roman"/>
                <a:ea typeface="Times New Roman"/>
                <a:cs typeface="Times New Roman"/>
                <a:sym typeface="Times New Roman"/>
              </a:defRPr>
            </a:pPr>
            <a:r>
              <a:t>Chitkara University, Punjab</a:t>
            </a:r>
          </a:p>
        </p:txBody>
      </p:sp>
    </p:spTree>
  </p:cSld>
  <p:clrMapOvr>
    <a:masterClrMapping/>
  </p:clrMapOvr>
  <p:transition xmlns:p14="http://schemas.microsoft.com/office/powerpoint/2010/main" spd="med" advClick="0" advTm="4000"/>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0" name="Image Gallery" descr="Image Gallery"/>
          <p:cNvPicPr>
            <a:picLocks noChangeAspect="1"/>
          </p:cNvPicPr>
          <p:nvPr/>
        </p:nvPicPr>
        <p:blipFill>
          <a:blip r:embed="rId2">
            <a:extLst/>
          </a:blip>
          <a:srcRect l="114" t="0" r="114" b="0"/>
          <a:stretch>
            <a:fillRect/>
          </a:stretch>
        </p:blipFill>
        <p:spPr>
          <a:xfrm>
            <a:off x="175666" y="1131835"/>
            <a:ext cx="8544234" cy="530553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2" name="Image Gallery" descr="Image Gallery"/>
          <p:cNvPicPr>
            <a:picLocks noChangeAspect="1"/>
          </p:cNvPicPr>
          <p:nvPr/>
        </p:nvPicPr>
        <p:blipFill>
          <a:blip r:embed="rId2">
            <a:extLst/>
          </a:blip>
          <a:srcRect l="0" t="1975" r="0" b="1975"/>
          <a:stretch>
            <a:fillRect/>
          </a:stretch>
        </p:blipFill>
        <p:spPr>
          <a:xfrm>
            <a:off x="284506" y="1149677"/>
            <a:ext cx="8574988" cy="526984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Bonus Feature</a:t>
            </a:r>
          </a:p>
        </p:txBody>
      </p:sp>
      <p:sp>
        <p:nvSpPr>
          <p:cNvPr id="105" name="Rectangle 2"/>
          <p:cNvSpPr txBox="1"/>
          <p:nvPr/>
        </p:nvSpPr>
        <p:spPr>
          <a:xfrm>
            <a:off x="441255" y="1196751"/>
            <a:ext cx="8045465" cy="14838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sz="3200">
                <a:solidFill>
                  <a:srgbClr val="8D4D1C"/>
                </a:solidFill>
                <a:latin typeface="Times New Roman"/>
                <a:ea typeface="Times New Roman"/>
                <a:cs typeface="Times New Roman"/>
                <a:sym typeface="Times New Roman"/>
              </a:defRPr>
            </a:pPr>
            <a:r>
              <a:t>Improves website navigation</a:t>
            </a:r>
          </a:p>
          <a:p>
            <a:pPr>
              <a:buSzPct val="100000"/>
              <a:buFont typeface="Arial"/>
              <a:buChar char="•"/>
              <a:defRPr sz="3200">
                <a:solidFill>
                  <a:srgbClr val="8D4D1C"/>
                </a:solidFill>
                <a:latin typeface="Times New Roman"/>
                <a:ea typeface="Times New Roman"/>
                <a:cs typeface="Times New Roman"/>
                <a:sym typeface="Times New Roman"/>
              </a:defRPr>
            </a:pPr>
            <a:r>
              <a:t>Time management optimisation </a:t>
            </a:r>
          </a:p>
          <a:p>
            <a:pPr>
              <a:buSzPct val="100000"/>
              <a:buFont typeface="Arial"/>
              <a:buChar char="•"/>
              <a:defRPr sz="3200">
                <a:solidFill>
                  <a:srgbClr val="8D4D1C"/>
                </a:solidFill>
                <a:latin typeface="Times New Roman"/>
                <a:ea typeface="Times New Roman"/>
                <a:cs typeface="Times New Roman"/>
                <a:sym typeface="Times New Roman"/>
              </a:defRPr>
            </a:pPr>
            <a:r>
              <a:t>Internal linking</a:t>
            </a:r>
          </a:p>
        </p:txBody>
      </p:sp>
    </p:spTree>
  </p:cSld>
  <p:clrMapOvr>
    <a:masterClrMapping/>
  </p:clrMapOvr>
  <p:transition xmlns:p14="http://schemas.microsoft.com/office/powerpoint/2010/main" spd="med" advClick="0" advTm="4000"/>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Conclusion</a:t>
            </a:r>
          </a:p>
        </p:txBody>
      </p:sp>
      <p:sp>
        <p:nvSpPr>
          <p:cNvPr id="108" name="Rectangle 2"/>
          <p:cNvSpPr txBox="1"/>
          <p:nvPr/>
        </p:nvSpPr>
        <p:spPr>
          <a:xfrm>
            <a:off x="441255" y="1196751"/>
            <a:ext cx="8045465" cy="556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3033">
                <a:solidFill>
                  <a:srgbClr val="002060"/>
                </a:solidFill>
                <a:latin typeface="Times Roman"/>
                <a:ea typeface="Times Roman"/>
                <a:cs typeface="Times Roman"/>
                <a:sym typeface="Times Roman"/>
              </a:defRPr>
            </a:pPr>
            <a:r>
              <a:t>The to-do list developed for this project is meant to be a minimal, free and open source application that can help improve the productivity of a user without taking anything. </a:t>
            </a:r>
            <a:endParaRPr>
              <a:solidFill>
                <a:srgbClr val="000000"/>
              </a:solidFill>
            </a:endParaRPr>
          </a:p>
          <a:p>
            <a:pPr defTabSz="457200">
              <a:spcBef>
                <a:spcPts val="1200"/>
              </a:spcBef>
              <a:defRPr sz="3733">
                <a:solidFill>
                  <a:srgbClr val="002060"/>
                </a:solidFill>
                <a:latin typeface="Times Roman"/>
                <a:ea typeface="Times Roman"/>
                <a:cs typeface="Times Roman"/>
                <a:sym typeface="Times Roman"/>
              </a:defRPr>
            </a:pPr>
            <a:r>
              <a:rPr sz="3033"/>
              <a:t>Moreover the future scope our project is , after adding javascript to our project , you can even add customisation to the to-do list , delete , add tasks as per your choice or requirement and also you can add prioritizations to the list , like according to your priority your list will be sorted. </a:t>
            </a:r>
            <a:endParaRPr sz="3033">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References/Links used</a:t>
            </a:r>
          </a:p>
        </p:txBody>
      </p:sp>
      <p:sp>
        <p:nvSpPr>
          <p:cNvPr id="111" name="Rectangle 2"/>
          <p:cNvSpPr txBox="1"/>
          <p:nvPr/>
        </p:nvSpPr>
        <p:spPr>
          <a:xfrm>
            <a:off x="450142" y="1223410"/>
            <a:ext cx="8045465" cy="32477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sz="3000">
                <a:latin typeface="Times New Roman"/>
                <a:ea typeface="Times New Roman"/>
                <a:cs typeface="Times New Roman"/>
                <a:sym typeface="Times New Roman"/>
              </a:defRPr>
            </a:pPr>
          </a:p>
          <a:p>
            <a:pPr defTabSz="457200">
              <a:spcBef>
                <a:spcPts val="1200"/>
              </a:spcBef>
              <a:defRPr i="1" sz="3000">
                <a:solidFill>
                  <a:srgbClr val="403152"/>
                </a:solidFill>
                <a:latin typeface="Times Roman"/>
                <a:ea typeface="Times Roman"/>
                <a:cs typeface="Times Roman"/>
                <a:sym typeface="Times Roman"/>
              </a:defRPr>
            </a:pPr>
            <a:r>
              <a:rPr i="0">
                <a:latin typeface="Courier New"/>
                <a:ea typeface="Courier New"/>
                <a:cs typeface="Courier New"/>
                <a:sym typeface="Courier New"/>
              </a:rPr>
              <a:t>o </a:t>
            </a:r>
            <a:r>
              <a:t>The Complete Reference HTML &amp; CSS Fifth </a:t>
            </a:r>
          </a:p>
          <a:p>
            <a:pPr defTabSz="457200">
              <a:spcBef>
                <a:spcPts val="1200"/>
              </a:spcBef>
              <a:defRPr i="1" sz="3000">
                <a:solidFill>
                  <a:srgbClr val="403152"/>
                </a:solidFill>
                <a:latin typeface="Times Roman"/>
                <a:ea typeface="Times Roman"/>
                <a:cs typeface="Times Roman"/>
                <a:sym typeface="Times Roman"/>
              </a:defRPr>
            </a:pPr>
            <a:r>
              <a:t>    Edition , Thomas A. Powell </a:t>
            </a:r>
            <a:endParaRPr i="0">
              <a:solidFill>
                <a:srgbClr val="000000"/>
              </a:solidFill>
            </a:endParaRPr>
          </a:p>
          <a:p>
            <a:pPr defTabSz="457200">
              <a:spcBef>
                <a:spcPts val="1200"/>
              </a:spcBef>
              <a:defRPr i="1" sz="3000">
                <a:solidFill>
                  <a:srgbClr val="403152"/>
                </a:solidFill>
                <a:latin typeface="Times Roman"/>
                <a:ea typeface="Times Roman"/>
                <a:cs typeface="Times Roman"/>
                <a:sym typeface="Times Roman"/>
              </a:defRPr>
            </a:pPr>
            <a:r>
              <a:rPr i="0">
                <a:latin typeface="Courier New"/>
                <a:ea typeface="Courier New"/>
                <a:cs typeface="Courier New"/>
                <a:sym typeface="Courier New"/>
              </a:rPr>
              <a:t>o </a:t>
            </a:r>
            <a:r>
              <a:rPr u="sng"/>
              <a:t>https://inclusive-components.design/a-todo-list/ </a:t>
            </a:r>
            <a:endParaRPr u="sng"/>
          </a:p>
          <a:p>
            <a:pPr defTabSz="457200">
              <a:spcBef>
                <a:spcPts val="1200"/>
              </a:spcBef>
              <a:defRPr i="1" sz="3000">
                <a:solidFill>
                  <a:srgbClr val="403152"/>
                </a:solidFill>
                <a:latin typeface="Times Roman"/>
                <a:ea typeface="Times Roman"/>
                <a:cs typeface="Times Roman"/>
                <a:sym typeface="Times Roman"/>
              </a:defRPr>
            </a:pPr>
            <a:r>
              <a:rPr i="0">
                <a:latin typeface="Courier New"/>
                <a:ea typeface="Courier New"/>
                <a:cs typeface="Courier New"/>
                <a:sym typeface="Courier New"/>
              </a:rPr>
              <a:t>o </a:t>
            </a:r>
            <a:r>
              <a:rPr u="sng"/>
              <a:t>https://freefrontend.com/bootstrap-to-do-lists/ </a:t>
            </a:r>
            <a:endParaRPr i="0" sz="1200" u="sng">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3" name="Picture 10" descr="Picture 10"/>
          <p:cNvPicPr>
            <a:picLocks noChangeAspect="1"/>
          </p:cNvPicPr>
          <p:nvPr/>
        </p:nvPicPr>
        <p:blipFill>
          <a:blip r:embed="rId2">
            <a:extLst/>
          </a:blip>
          <a:stretch>
            <a:fillRect/>
          </a:stretch>
        </p:blipFill>
        <p:spPr>
          <a:xfrm>
            <a:off x="0" y="857231"/>
            <a:ext cx="9144000" cy="5786479"/>
          </a:xfrm>
          <a:prstGeom prst="rect">
            <a:avLst/>
          </a:prstGeom>
          <a:ln w="12700">
            <a:solidFill>
              <a:srgbClr val="DDDDDD"/>
            </a:solidFill>
            <a:miter lim="400000"/>
          </a:ln>
        </p:spPr>
      </p:pic>
    </p:spTree>
  </p:cSld>
  <p:clrMapOvr>
    <a:masterClrMapping/>
  </p:clrMapOvr>
  <mc:AlternateContent xmlns:mc="http://schemas.openxmlformats.org/markup-compatibility/2006">
    <mc:Choice xmlns:p14="http://schemas.microsoft.com/office/powerpoint/2010/main" Requires="p14">
      <p:transition spd="fast" advClick="1" p14:dur="250">
        <p:fad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Table of Contents</a:t>
            </a:r>
          </a:p>
        </p:txBody>
      </p:sp>
      <p:sp>
        <p:nvSpPr>
          <p:cNvPr id="77" name="TextBox 2"/>
          <p:cNvSpPr txBox="1"/>
          <p:nvPr/>
        </p:nvSpPr>
        <p:spPr>
          <a:xfrm>
            <a:off x="422565" y="1358833"/>
            <a:ext cx="6821329" cy="50928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buSzPct val="100000"/>
              <a:buFont typeface="Arial"/>
              <a:buChar char="•"/>
              <a:defRPr sz="2800">
                <a:solidFill>
                  <a:srgbClr val="3E3150"/>
                </a:solidFill>
                <a:latin typeface="Times New Roman"/>
                <a:ea typeface="Times New Roman"/>
                <a:cs typeface="Times New Roman"/>
                <a:sym typeface="Times New Roman"/>
              </a:defRPr>
            </a:pPr>
            <a:r>
              <a:t>Introduction</a:t>
            </a:r>
          </a:p>
          <a:p>
            <a:pPr>
              <a:buSzPct val="100000"/>
              <a:buFont typeface="Arial"/>
              <a:buChar char="•"/>
              <a:defRPr sz="2800">
                <a:solidFill>
                  <a:srgbClr val="3E3150"/>
                </a:solidFill>
                <a:latin typeface="Times New Roman"/>
                <a:ea typeface="Times New Roman"/>
                <a:cs typeface="Times New Roman"/>
                <a:sym typeface="Times New Roman"/>
              </a:defRPr>
            </a:pPr>
            <a:r>
              <a:t>Problem Statement</a:t>
            </a:r>
          </a:p>
          <a:p>
            <a:pPr>
              <a:buSzPct val="100000"/>
              <a:buFont typeface="Arial"/>
              <a:buChar char="•"/>
              <a:defRPr sz="2800">
                <a:solidFill>
                  <a:srgbClr val="3E3150"/>
                </a:solidFill>
                <a:latin typeface="Times New Roman"/>
                <a:ea typeface="Times New Roman"/>
                <a:cs typeface="Times New Roman"/>
                <a:sym typeface="Times New Roman"/>
              </a:defRPr>
            </a:pPr>
            <a:r>
              <a:t>Technical Details</a:t>
            </a:r>
          </a:p>
          <a:p>
            <a:pPr>
              <a:buSzPct val="100000"/>
              <a:buFont typeface="Arial"/>
              <a:buChar char="•"/>
              <a:defRPr sz="2800">
                <a:solidFill>
                  <a:srgbClr val="3E3150"/>
                </a:solidFill>
                <a:latin typeface="Times New Roman"/>
                <a:ea typeface="Times New Roman"/>
                <a:cs typeface="Times New Roman"/>
                <a:sym typeface="Times New Roman"/>
              </a:defRPr>
            </a:pPr>
            <a:r>
              <a:t>Key Features </a:t>
            </a:r>
          </a:p>
          <a:p>
            <a:pPr>
              <a:buSzPct val="100000"/>
              <a:buFont typeface="Arial"/>
              <a:buChar char="•"/>
              <a:defRPr sz="2800">
                <a:solidFill>
                  <a:srgbClr val="3E3150"/>
                </a:solidFill>
                <a:latin typeface="Times New Roman"/>
                <a:ea typeface="Times New Roman"/>
                <a:cs typeface="Times New Roman"/>
                <a:sym typeface="Times New Roman"/>
              </a:defRPr>
            </a:pPr>
            <a:r>
              <a:t>Project Highlights</a:t>
            </a:r>
          </a:p>
          <a:p>
            <a:pPr>
              <a:buSzPct val="100000"/>
              <a:buFont typeface="Arial"/>
              <a:buChar char="•"/>
              <a:defRPr sz="2800">
                <a:solidFill>
                  <a:srgbClr val="3E3150"/>
                </a:solidFill>
                <a:latin typeface="Times New Roman"/>
                <a:ea typeface="Times New Roman"/>
                <a:cs typeface="Times New Roman"/>
                <a:sym typeface="Times New Roman"/>
              </a:defRPr>
            </a:pPr>
            <a:r>
              <a:t>Bonus Feature(optional)</a:t>
            </a:r>
          </a:p>
          <a:p>
            <a:pPr>
              <a:buSzPct val="100000"/>
              <a:buFont typeface="Arial"/>
              <a:buChar char="•"/>
              <a:defRPr sz="2800">
                <a:solidFill>
                  <a:srgbClr val="3E3150"/>
                </a:solidFill>
                <a:latin typeface="Times New Roman"/>
                <a:ea typeface="Times New Roman"/>
                <a:cs typeface="Times New Roman"/>
                <a:sym typeface="Times New Roman"/>
              </a:defRPr>
            </a:pPr>
            <a:r>
              <a:t>Conclusion</a:t>
            </a:r>
          </a:p>
          <a:p>
            <a:pPr>
              <a:buSzPct val="100000"/>
              <a:buFont typeface="Arial"/>
              <a:buChar char="•"/>
              <a:defRPr sz="2800">
                <a:solidFill>
                  <a:srgbClr val="3E3150"/>
                </a:solidFill>
                <a:latin typeface="Times New Roman"/>
                <a:ea typeface="Times New Roman"/>
                <a:cs typeface="Times New Roman"/>
                <a:sym typeface="Times New Roman"/>
              </a:defRPr>
            </a:pPr>
            <a:r>
              <a:t>References/Links used</a:t>
            </a:r>
          </a:p>
          <a:p>
            <a:pPr defTabSz="457200">
              <a:spcBef>
                <a:spcPts val="1200"/>
              </a:spcBef>
              <a:defRPr sz="3200">
                <a:solidFill>
                  <a:srgbClr val="403152"/>
                </a:solidFill>
                <a:latin typeface="Times New Roman"/>
                <a:ea typeface="Times New Roman"/>
                <a:cs typeface="Times New Roman"/>
                <a:sym typeface="Times New Roman"/>
              </a:defRPr>
            </a:pPr>
            <a:br/>
            <a:endParaRPr sz="1200">
              <a:solidFill>
                <a:srgbClr val="000000"/>
              </a:solidFill>
              <a:latin typeface="Times Roman"/>
              <a:ea typeface="Times Roman"/>
              <a:cs typeface="Times Roman"/>
              <a:sym typeface="Times Roman"/>
            </a:endParaRPr>
          </a:p>
          <a:p>
            <a:pPr defTabSz="457200">
              <a:spcBef>
                <a:spcPts val="1200"/>
              </a:spcBef>
              <a:buSzPct val="100000"/>
              <a:buFont typeface="Arial"/>
              <a:buChar char="•"/>
              <a:defRPr sz="3200">
                <a:solidFill>
                  <a:srgbClr val="403152"/>
                </a:solidFill>
                <a:latin typeface="Times New Roman"/>
                <a:ea typeface="Times New Roman"/>
                <a:cs typeface="Times New Roman"/>
                <a:sym typeface="Times New Roman"/>
              </a:defRPr>
            </a:pPr>
            <a:endParaRPr sz="2800"/>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Introduction</a:t>
            </a:r>
          </a:p>
        </p:txBody>
      </p:sp>
      <p:sp>
        <p:nvSpPr>
          <p:cNvPr id="80" name="Rectangle 2"/>
          <p:cNvSpPr txBox="1"/>
          <p:nvPr/>
        </p:nvSpPr>
        <p:spPr>
          <a:xfrm>
            <a:off x="307961" y="1054571"/>
            <a:ext cx="8045465" cy="702786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633">
                <a:solidFill>
                  <a:srgbClr val="17375E"/>
                </a:solidFill>
                <a:latin typeface="Times New Roman"/>
                <a:ea typeface="Times New Roman"/>
                <a:cs typeface="Times New Roman"/>
                <a:sym typeface="Times New Roman"/>
              </a:defRPr>
            </a:pPr>
            <a:r>
              <a:t>The title of the project is “To-do List” designed by Harinder Singh Dhanoa, Harjot Kaur, Harjot Singh, Harkaran Singh of Group-23 of CSE department in Chitkara University. </a:t>
            </a:r>
          </a:p>
          <a:p>
            <a:pPr defTabSz="457200">
              <a:defRPr sz="1533">
                <a:solidFill>
                  <a:srgbClr val="9F8978"/>
                </a:solidFill>
                <a:latin typeface="Helvetica Neue"/>
                <a:ea typeface="Helvetica Neue"/>
                <a:cs typeface="Helvetica Neue"/>
                <a:sym typeface="Helvetica Neue"/>
              </a:defRPr>
            </a:pPr>
            <a:r>
              <a:t>It’s a list of tasks you need to complete or things that you want to do. People make a list of everything they need to do, ranked according to priority from the most critical task at the top to the least critical task at the bottom.A few of the features of a good to-do list application include: </a:t>
            </a:r>
            <a:endParaRPr sz="1200">
              <a:latin typeface="Times Roman"/>
              <a:ea typeface="Times Roman"/>
              <a:cs typeface="Times Roman"/>
              <a:sym typeface="Times Roman"/>
            </a:endParaRPr>
          </a:p>
          <a:p>
            <a:pPr marL="279369" indent="-279369" defTabSz="457200">
              <a:spcBef>
                <a:spcPts val="1200"/>
              </a:spcBef>
              <a:buSzPct val="100000"/>
              <a:buChar char="❑"/>
              <a:defRPr sz="1633">
                <a:solidFill>
                  <a:srgbClr val="002060"/>
                </a:solidFill>
                <a:latin typeface="Times New Roman"/>
                <a:ea typeface="Times New Roman"/>
                <a:cs typeface="Times New Roman"/>
                <a:sym typeface="Times New Roman"/>
              </a:defRPr>
            </a:pPr>
            <a:r>
              <a:t>Plan and execute simple actions.</a:t>
            </a:r>
          </a:p>
          <a:p>
            <a:pPr marL="279369" indent="-279369" defTabSz="457200">
              <a:spcBef>
                <a:spcPts val="1200"/>
              </a:spcBef>
              <a:buSzPct val="100000"/>
              <a:buChar char="❑"/>
              <a:defRPr sz="1633">
                <a:solidFill>
                  <a:srgbClr val="002060"/>
                </a:solidFill>
                <a:latin typeface="Times New Roman"/>
                <a:ea typeface="Times New Roman"/>
                <a:cs typeface="Times New Roman"/>
                <a:sym typeface="Times New Roman"/>
              </a:defRPr>
            </a:pPr>
            <a:r>
              <a:t>Prioritize, manage, and reason about tasks. </a:t>
            </a:r>
          </a:p>
          <a:p>
            <a:pPr marL="279369" indent="-279369" defTabSz="457200">
              <a:spcBef>
                <a:spcPts val="1200"/>
              </a:spcBef>
              <a:buSzPct val="100000"/>
              <a:buChar char="❑"/>
              <a:defRPr sz="1633">
                <a:solidFill>
                  <a:srgbClr val="002060"/>
                </a:solidFill>
                <a:latin typeface="Times New Roman"/>
                <a:ea typeface="Times New Roman"/>
                <a:cs typeface="Times New Roman"/>
                <a:sym typeface="Times New Roman"/>
              </a:defRPr>
            </a:pPr>
            <a:r>
              <a:t>Record notes, action items and ideas. </a:t>
            </a:r>
          </a:p>
          <a:p>
            <a:pPr>
              <a:defRPr b="1" i="1" sz="1600" u="sng">
                <a:solidFill>
                  <a:srgbClr val="214D85"/>
                </a:solidFill>
                <a:latin typeface="Times New Roman"/>
                <a:ea typeface="Times New Roman"/>
                <a:cs typeface="Times New Roman"/>
                <a:sym typeface="Times New Roman"/>
              </a:defRPr>
            </a:pPr>
            <a:r>
              <a:t>The Benefits of using a to do list:</a:t>
            </a:r>
          </a:p>
          <a:p>
            <a:pPr marL="136357" indent="-136357" defTabSz="457200">
              <a:spcBef>
                <a:spcPts val="1700"/>
              </a:spcBef>
              <a:buSzPct val="100000"/>
              <a:buChar char="•"/>
              <a:defRPr sz="1260">
                <a:latin typeface="Helvetica Neue"/>
                <a:ea typeface="Helvetica Neue"/>
                <a:cs typeface="Helvetica Neue"/>
                <a:sym typeface="Helvetica Neue"/>
              </a:defRPr>
            </a:pPr>
            <a:r>
              <a:rPr b="1" sz="1360" u="sng">
                <a:solidFill>
                  <a:srgbClr val="316FBA"/>
                </a:solidFill>
              </a:rPr>
              <a:t>Improves your memory</a:t>
            </a:r>
            <a:r>
              <a:rPr sz="1360" u="sng">
                <a:solidFill>
                  <a:srgbClr val="316FBA"/>
                </a:solidFill>
              </a:rPr>
              <a:t>:</a:t>
            </a:r>
            <a:r>
              <a:rPr sz="1360"/>
              <a:t> </a:t>
            </a:r>
            <a:r>
              <a:rPr>
                <a:solidFill>
                  <a:srgbClr val="9F8877"/>
                </a:solidFill>
              </a:rPr>
              <a:t>A to do list acts as an external memory aid. It’s only possible to hold a few pieces of information at one time. Keep a to do list and you’ll be able to keep track of everything, rather than just a few of the tasks you need to do. Your to do list will also reinforce the information, which makes it less likely you’re going to forget something.</a:t>
            </a:r>
            <a:endParaRPr>
              <a:solidFill>
                <a:srgbClr val="9F8877"/>
              </a:solidFill>
            </a:endParaRPr>
          </a:p>
          <a:p>
            <a:pPr marL="136357" indent="-136357" defTabSz="457200">
              <a:spcBef>
                <a:spcPts val="1700"/>
              </a:spcBef>
              <a:buSzPct val="100000"/>
              <a:buChar char="•"/>
              <a:defRPr sz="1260">
                <a:latin typeface="Helvetica Neue"/>
                <a:ea typeface="Helvetica Neue"/>
                <a:cs typeface="Helvetica Neue"/>
                <a:sym typeface="Helvetica Neue"/>
              </a:defRPr>
            </a:pPr>
            <a:r>
              <a:rPr b="1" sz="1360">
                <a:solidFill>
                  <a:srgbClr val="306FBB"/>
                </a:solidFill>
              </a:rPr>
              <a:t>Increases productivity</a:t>
            </a:r>
            <a:r>
              <a:rPr sz="1360">
                <a:solidFill>
                  <a:srgbClr val="306FBB"/>
                </a:solidFill>
              </a:rPr>
              <a:t>:</a:t>
            </a:r>
            <a:r>
              <a:t> </a:t>
            </a:r>
            <a:r>
              <a:rPr>
                <a:solidFill>
                  <a:srgbClr val="9F8877"/>
                </a:solidFill>
              </a:rPr>
              <a:t>A to do list allows you to prioritize the tasks that are more important. This means you don’t waste time on tasks that don’t require your immediate attention. Your list will help you stay focused on the tasks that are the most important.</a:t>
            </a:r>
            <a:endParaRPr>
              <a:solidFill>
                <a:srgbClr val="9F8877"/>
              </a:solidFill>
            </a:endParaRPr>
          </a:p>
          <a:p>
            <a:pPr marL="136357" indent="-136357" defTabSz="457200">
              <a:spcBef>
                <a:spcPts val="1700"/>
              </a:spcBef>
              <a:buSzPct val="100000"/>
              <a:buChar char="•"/>
              <a:defRPr sz="1260">
                <a:latin typeface="Helvetica Neue"/>
                <a:ea typeface="Helvetica Neue"/>
                <a:cs typeface="Helvetica Neue"/>
                <a:sym typeface="Helvetica Neue"/>
              </a:defRPr>
            </a:pPr>
            <a:r>
              <a:rPr b="1" sz="1360">
                <a:solidFill>
                  <a:srgbClr val="316FBB"/>
                </a:solidFill>
              </a:rPr>
              <a:t>Helps with motivation</a:t>
            </a:r>
            <a:r>
              <a:rPr sz="1360">
                <a:solidFill>
                  <a:srgbClr val="316FBB"/>
                </a:solidFill>
              </a:rPr>
              <a:t>:</a:t>
            </a:r>
            <a:r>
              <a:t> </a:t>
            </a:r>
            <a:r>
              <a:rPr>
                <a:solidFill>
                  <a:srgbClr val="9F8878"/>
                </a:solidFill>
              </a:rPr>
              <a:t>To do lists are a great motivational tool because you can use them to clarify your goals. You can divide your long-term goal into smaller, more achievable short-term goals and as you tick each one off your list, your confidence will increase.</a:t>
            </a:r>
          </a:p>
          <a:p>
            <a:pPr defTabSz="457200">
              <a:spcBef>
                <a:spcPts val="1700"/>
              </a:spcBef>
              <a:defRPr sz="1760">
                <a:solidFill>
                  <a:srgbClr val="36393E"/>
                </a:solidFill>
                <a:latin typeface="Helvetica Neue"/>
                <a:ea typeface="Helvetica Neue"/>
                <a:cs typeface="Helvetica Neue"/>
                <a:sym typeface="Helvetica Neue"/>
              </a:defRPr>
            </a:pPr>
          </a:p>
          <a:p>
            <a:pPr>
              <a:defRPr b="1" i="1" sz="1200" u="sng">
                <a:solidFill>
                  <a:srgbClr val="0070C0"/>
                </a:solidFill>
                <a:latin typeface="Times New Roman"/>
                <a:ea typeface="Times New Roman"/>
                <a:cs typeface="Times New Roman"/>
                <a:sym typeface="Times New Roman"/>
              </a:defRPr>
            </a:pPr>
            <a:endParaRPr>
              <a:solidFill>
                <a:srgbClr val="000000"/>
              </a:solidFill>
              <a:latin typeface="Times Roman"/>
              <a:ea typeface="Times Roman"/>
              <a:cs typeface="Times Roman"/>
              <a:sym typeface="Times Roman"/>
            </a:endParaRPr>
          </a:p>
          <a:p>
            <a:pPr defTabSz="457200">
              <a:defRPr sz="1533">
                <a:solidFill>
                  <a:srgbClr val="F5D08A"/>
                </a:solidFill>
                <a:latin typeface="Helvetica Neue"/>
                <a:ea typeface="Helvetica Neue"/>
                <a:cs typeface="Helvetica Neue"/>
                <a:sym typeface="Helvetica Neue"/>
              </a:defRPr>
            </a:pPr>
            <a:endParaRPr sz="1200">
              <a:solidFill>
                <a:srgbClr val="000000"/>
              </a:solidFill>
              <a:latin typeface="Times Roman"/>
              <a:ea typeface="Times Roman"/>
              <a:cs typeface="Times Roman"/>
              <a:sym typeface="Times Roman"/>
            </a:endParaRPr>
          </a:p>
          <a:p>
            <a:pPr defTabSz="457200">
              <a:defRPr sz="1533">
                <a:solidFill>
                  <a:srgbClr val="F5D08A"/>
                </a:solidFill>
                <a:latin typeface="Helvetica Neue"/>
                <a:ea typeface="Helvetica Neue"/>
                <a:cs typeface="Helvetica Neue"/>
                <a:sym typeface="Helvetica Neue"/>
              </a:defRPr>
            </a:pPr>
            <a:endParaRPr>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Problem Statement</a:t>
            </a:r>
          </a:p>
        </p:txBody>
      </p:sp>
      <p:sp>
        <p:nvSpPr>
          <p:cNvPr id="83" name="Rectangle 2"/>
          <p:cNvSpPr txBox="1"/>
          <p:nvPr/>
        </p:nvSpPr>
        <p:spPr>
          <a:xfrm>
            <a:off x="432369" y="1173479"/>
            <a:ext cx="8045465" cy="451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2666">
                <a:solidFill>
                  <a:srgbClr val="A9A18B"/>
                </a:solidFill>
                <a:latin typeface="Times New Roman"/>
                <a:ea typeface="Times New Roman"/>
                <a:cs typeface="Times New Roman"/>
                <a:sym typeface="Times New Roman"/>
              </a:defRPr>
            </a:pPr>
            <a:r>
              <a:t>To-do lists contain user-interactive features with basic features like adding or removing tasks, highlighting dates, strikethrough features to indicate completion, and other text decoration components. </a:t>
            </a:r>
            <a:endParaRPr sz="1200">
              <a:latin typeface="Times Roman"/>
              <a:ea typeface="Times Roman"/>
              <a:cs typeface="Times Roman"/>
              <a:sym typeface="Times Roman"/>
            </a:endParaRPr>
          </a:p>
          <a:p>
            <a:pPr defTabSz="457200">
              <a:spcBef>
                <a:spcPts val="1200"/>
              </a:spcBef>
              <a:defRPr sz="2666">
                <a:solidFill>
                  <a:srgbClr val="A9A18B"/>
                </a:solidFill>
                <a:latin typeface="Times New Roman"/>
                <a:ea typeface="Times New Roman"/>
                <a:cs typeface="Times New Roman"/>
                <a:sym typeface="Times New Roman"/>
              </a:defRPr>
            </a:pPr>
            <a:r>
              <a:t>You can use JavaScript to build a web app that allows you to make to-do lists for routine tasks. For this project, you must be well-versed in HTML and CSS. JavaScript is the best choice for a to-do project since it allows users to design interactive coding lists where they can add, delete, and also group items. </a:t>
            </a:r>
            <a:endParaRPr sz="1200">
              <a:latin typeface="Times Roman"/>
              <a:ea typeface="Times Roman"/>
              <a:cs typeface="Times Roman"/>
              <a:sym typeface="Times Roman"/>
            </a:endParaRP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Technical Details</a:t>
            </a:r>
          </a:p>
        </p:txBody>
      </p:sp>
      <p:sp>
        <p:nvSpPr>
          <p:cNvPr id="86" name="Rectangle 2"/>
          <p:cNvSpPr txBox="1"/>
          <p:nvPr/>
        </p:nvSpPr>
        <p:spPr>
          <a:xfrm>
            <a:off x="272416" y="1050701"/>
            <a:ext cx="8045465" cy="52816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600">
                <a:solidFill>
                  <a:srgbClr val="604A7B"/>
                </a:solidFill>
                <a:latin typeface="Times New Roman"/>
                <a:ea typeface="Times New Roman"/>
                <a:cs typeface="Times New Roman"/>
                <a:sym typeface="Times New Roman"/>
              </a:defRPr>
            </a:pPr>
            <a:r>
              <a:rPr>
                <a:solidFill>
                  <a:srgbClr val="403152"/>
                </a:solidFill>
                <a:latin typeface="Wingdings"/>
                <a:ea typeface="Wingdings"/>
                <a:cs typeface="Wingdings"/>
                <a:sym typeface="Wingdings"/>
              </a:rPr>
              <a:t>❑ </a:t>
            </a:r>
            <a:r>
              <a:rPr b="1">
                <a:solidFill>
                  <a:srgbClr val="403152"/>
                </a:solidFill>
                <a:latin typeface="Times Roman"/>
                <a:ea typeface="Times Roman"/>
                <a:cs typeface="Times Roman"/>
                <a:sym typeface="Times Roman"/>
              </a:rPr>
              <a:t>HTML</a:t>
            </a:r>
            <a:br>
              <a:rPr b="1">
                <a:solidFill>
                  <a:srgbClr val="403152"/>
                </a:solidFill>
                <a:latin typeface="Times Roman"/>
                <a:ea typeface="Times Roman"/>
                <a:cs typeface="Times Roman"/>
                <a:sym typeface="Times Roman"/>
              </a:rPr>
            </a:br>
            <a:r>
              <a:rPr>
                <a:solidFill>
                  <a:srgbClr val="5D4B78"/>
                </a:solidFill>
                <a:latin typeface="Times Roman"/>
                <a:ea typeface="Times Roman"/>
                <a:cs typeface="Times Roman"/>
                <a:sym typeface="Times Roman"/>
              </a:rPr>
              <a:t>HTML (HyperText Markup Language) is the most basic building block of the Web. It </a:t>
            </a:r>
            <a:r>
              <a:t>is used for describing structure of web pages and is also used to publish online documents, tables, lists, forms etc. </a:t>
            </a:r>
            <a:endParaRPr>
              <a:solidFill>
                <a:srgbClr val="000000"/>
              </a:solidFill>
              <a:latin typeface="Times Roman"/>
              <a:ea typeface="Times Roman"/>
              <a:cs typeface="Times Roman"/>
              <a:sym typeface="Times Roman"/>
            </a:endParaRPr>
          </a:p>
          <a:p>
            <a:pPr defTabSz="457200">
              <a:spcBef>
                <a:spcPts val="1200"/>
              </a:spcBef>
              <a:defRPr sz="1600">
                <a:solidFill>
                  <a:srgbClr val="604A7B"/>
                </a:solidFill>
                <a:latin typeface="Times New Roman"/>
                <a:ea typeface="Times New Roman"/>
                <a:cs typeface="Times New Roman"/>
                <a:sym typeface="Times New Roman"/>
              </a:defRPr>
            </a:pPr>
            <a:r>
              <a:rPr>
                <a:solidFill>
                  <a:srgbClr val="403152"/>
                </a:solidFill>
                <a:latin typeface="Wingdings"/>
                <a:ea typeface="Wingdings"/>
                <a:cs typeface="Wingdings"/>
                <a:sym typeface="Wingdings"/>
              </a:rPr>
              <a:t>❑ </a:t>
            </a:r>
            <a:r>
              <a:rPr b="1">
                <a:solidFill>
                  <a:srgbClr val="403152"/>
                </a:solidFill>
                <a:latin typeface="Times Roman"/>
                <a:ea typeface="Times Roman"/>
                <a:cs typeface="Times Roman"/>
                <a:sym typeface="Times Roman"/>
              </a:rPr>
              <a:t>CSS</a:t>
            </a:r>
            <a:br>
              <a:rPr b="1">
                <a:solidFill>
                  <a:srgbClr val="403152"/>
                </a:solidFill>
                <a:latin typeface="Times Roman"/>
                <a:ea typeface="Times Roman"/>
                <a:cs typeface="Times Roman"/>
                <a:sym typeface="Times Roman"/>
              </a:rPr>
            </a:br>
            <a:r>
              <a:rPr>
                <a:solidFill>
                  <a:srgbClr val="5C4B79"/>
                </a:solidFill>
                <a:latin typeface="Times Roman"/>
                <a:ea typeface="Times Roman"/>
                <a:cs typeface="Times Roman"/>
                <a:sym typeface="Times Roman"/>
              </a:rPr>
              <a:t>CSS (Cascading Style Sheets)</a:t>
            </a:r>
            <a:r>
              <a:t> is used for describes how HTML elements are to be displayed on screen, paper, or in other media.It can control the layout of multiple web pages all at once. External stylesheets are stored in CSS files.</a:t>
            </a:r>
            <a:endParaRPr>
              <a:solidFill>
                <a:srgbClr val="000000"/>
              </a:solidFill>
              <a:latin typeface="Times Roman"/>
              <a:ea typeface="Times Roman"/>
              <a:cs typeface="Times Roman"/>
              <a:sym typeface="Times Roman"/>
            </a:endParaRPr>
          </a:p>
          <a:p>
            <a:pPr defTabSz="457200">
              <a:spcBef>
                <a:spcPts val="1200"/>
              </a:spcBef>
              <a:defRPr b="1" sz="1600">
                <a:solidFill>
                  <a:srgbClr val="403152"/>
                </a:solidFill>
                <a:latin typeface="Times Roman"/>
                <a:ea typeface="Times Roman"/>
                <a:cs typeface="Times Roman"/>
                <a:sym typeface="Times Roman"/>
              </a:defRPr>
            </a:pPr>
            <a:r>
              <a:rPr b="0">
                <a:latin typeface="Wingdings"/>
                <a:ea typeface="Wingdings"/>
                <a:cs typeface="Wingdings"/>
                <a:sym typeface="Wingdings"/>
              </a:rPr>
              <a:t>❑ </a:t>
            </a:r>
            <a:r>
              <a:t>VISUAL STUDIO CODE </a:t>
            </a:r>
            <a:endParaRPr b="0">
              <a:solidFill>
                <a:srgbClr val="000000"/>
              </a:solidFill>
            </a:endParaRPr>
          </a:p>
          <a:p>
            <a:pPr defTabSz="457200">
              <a:spcBef>
                <a:spcPts val="1200"/>
              </a:spcBef>
              <a:defRPr sz="1600">
                <a:solidFill>
                  <a:srgbClr val="604A7B"/>
                </a:solidFill>
                <a:latin typeface="Times New Roman"/>
                <a:ea typeface="Times New Roman"/>
                <a:cs typeface="Times New Roman"/>
                <a:sym typeface="Times New Roman"/>
              </a:defRPr>
            </a:pPr>
            <a:r>
              <a:t>Visual Studio Code, also commonly referred to as VS Code, is a source-code editor made by Microsoft for Windows, Linux and macOS. Features include support for debugging, syntax highlighting, intelligent code completion, snippets, code refactoring, and embedded Git. Users can change the theme, keyboard shortcuts, preferences, and install extensions that add additional functionality. </a:t>
            </a:r>
          </a:p>
          <a:p>
            <a:pPr marL="231206" indent="-231206" defTabSz="457200">
              <a:spcBef>
                <a:spcPts val="1200"/>
              </a:spcBef>
              <a:buSzPct val="100000"/>
              <a:buChar char="❑"/>
              <a:defRPr b="1" sz="1600">
                <a:solidFill>
                  <a:srgbClr val="403152"/>
                </a:solidFill>
                <a:latin typeface="Times Roman"/>
                <a:ea typeface="Times Roman"/>
                <a:cs typeface="Times Roman"/>
                <a:sym typeface="Times Roman"/>
              </a:defRPr>
            </a:pPr>
            <a:r>
              <a:t>NOTEPAD++</a:t>
            </a:r>
          </a:p>
          <a:p>
            <a:pPr defTabSz="457200">
              <a:spcBef>
                <a:spcPts val="1200"/>
              </a:spcBef>
              <a:defRPr sz="1600">
                <a:solidFill>
                  <a:srgbClr val="604A7B"/>
                </a:solidFill>
                <a:latin typeface="Times New Roman"/>
                <a:ea typeface="Times New Roman"/>
                <a:cs typeface="Times New Roman"/>
                <a:sym typeface="Times New Roman"/>
              </a:defRPr>
            </a:pPr>
            <a:r>
              <a:t>It is a free text editor for Microsoft Windows that provides additional features not found in the standard Windows text editor. Notepad++ is specially designed for editing Source Code. The      "++" in the name is a reference to the increment operator in programming languages such as C, C++, Java, and JavaScript.</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Key Features</a:t>
            </a:r>
          </a:p>
        </p:txBody>
      </p:sp>
      <p:sp>
        <p:nvSpPr>
          <p:cNvPr id="89" name="Rectangle 2"/>
          <p:cNvSpPr txBox="1"/>
          <p:nvPr/>
        </p:nvSpPr>
        <p:spPr>
          <a:xfrm>
            <a:off x="441255" y="1196751"/>
            <a:ext cx="8045465" cy="37602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b="1" i="1" sz="2833" u="sng">
                <a:solidFill>
                  <a:srgbClr val="632523"/>
                </a:solidFill>
                <a:latin typeface="Times Roman"/>
                <a:ea typeface="Times Roman"/>
                <a:cs typeface="Times Roman"/>
                <a:sym typeface="Times Roman"/>
              </a:defRPr>
            </a:pPr>
            <a:r>
              <a:t>The features of the to-do list applications include : </a:t>
            </a:r>
          </a:p>
          <a:p>
            <a:pPr defTabSz="457200">
              <a:spcBef>
                <a:spcPts val="1200"/>
              </a:spcBef>
              <a:defRPr b="1" i="1" sz="2833" u="sng">
                <a:solidFill>
                  <a:srgbClr val="632523"/>
                </a:solidFill>
                <a:latin typeface="Times Roman"/>
                <a:ea typeface="Times Roman"/>
                <a:cs typeface="Times Roman"/>
                <a:sym typeface="Times Roman"/>
              </a:defRPr>
            </a:pPr>
            <a:endParaRPr b="0">
              <a:solidFill>
                <a:srgbClr val="000000"/>
              </a:solidFill>
            </a:endParaRPr>
          </a:p>
          <a:p>
            <a:pPr marL="284075" indent="-284075" defTabSz="457200">
              <a:spcBef>
                <a:spcPts val="1200"/>
              </a:spcBef>
              <a:buSzPct val="100000"/>
              <a:buChar char="✓"/>
              <a:defRPr sz="2633">
                <a:solidFill>
                  <a:srgbClr val="953735"/>
                </a:solidFill>
                <a:latin typeface="Times New Roman"/>
                <a:ea typeface="Times New Roman"/>
                <a:cs typeface="Times New Roman"/>
                <a:sym typeface="Times New Roman"/>
              </a:defRPr>
            </a:pPr>
            <a:r>
              <a:t>Viewing all the tasks in a user’s to-do list</a:t>
            </a:r>
          </a:p>
          <a:p>
            <a:pPr marL="284075" indent="-284075" defTabSz="457200">
              <a:spcBef>
                <a:spcPts val="1200"/>
              </a:spcBef>
              <a:buSzPct val="100000"/>
              <a:buChar char="✓"/>
              <a:defRPr sz="2633">
                <a:solidFill>
                  <a:srgbClr val="953735"/>
                </a:solidFill>
                <a:latin typeface="Times New Roman"/>
                <a:ea typeface="Times New Roman"/>
                <a:cs typeface="Times New Roman"/>
                <a:sym typeface="Times New Roman"/>
              </a:defRPr>
            </a:pPr>
            <a:r>
              <a:t>Marking a task as completed</a:t>
            </a:r>
          </a:p>
          <a:p>
            <a:pPr marL="284075" indent="-284075" defTabSz="457200">
              <a:spcBef>
                <a:spcPts val="1200"/>
              </a:spcBef>
              <a:buSzPct val="100000"/>
              <a:buChar char="✓"/>
              <a:defRPr sz="2633">
                <a:solidFill>
                  <a:srgbClr val="953735"/>
                </a:solidFill>
                <a:latin typeface="Times New Roman"/>
                <a:ea typeface="Times New Roman"/>
                <a:cs typeface="Times New Roman"/>
                <a:sym typeface="Times New Roman"/>
              </a:defRPr>
            </a:pPr>
            <a:r>
              <a:t>Deletion of tasks</a:t>
            </a:r>
          </a:p>
          <a:p>
            <a:pPr marL="284075" indent="-284075" defTabSz="457200">
              <a:spcBef>
                <a:spcPts val="1200"/>
              </a:spcBef>
              <a:buSzPct val="100000"/>
              <a:buChar char="✓"/>
              <a:defRPr sz="2633">
                <a:solidFill>
                  <a:srgbClr val="953735"/>
                </a:solidFill>
                <a:latin typeface="Times New Roman"/>
                <a:ea typeface="Times New Roman"/>
                <a:cs typeface="Times New Roman"/>
                <a:sym typeface="Times New Roman"/>
              </a:defRPr>
            </a:pPr>
            <a:r>
              <a:t>Tasks are striked off when they are completed </a:t>
            </a:r>
          </a:p>
          <a:p>
            <a:pPr marL="284075" indent="-284075" defTabSz="457200">
              <a:spcBef>
                <a:spcPts val="1200"/>
              </a:spcBef>
              <a:buSzPct val="100000"/>
              <a:buChar char="✓"/>
              <a:defRPr sz="2633">
                <a:solidFill>
                  <a:srgbClr val="953735"/>
                </a:solidFill>
                <a:latin typeface="Times New Roman"/>
                <a:ea typeface="Times New Roman"/>
                <a:cs typeface="Times New Roman"/>
                <a:sym typeface="Times New Roman"/>
              </a:defRPr>
            </a:pPr>
            <a:r>
              <a:t>Adding tasks to a user’s to-do list </a:t>
            </a:r>
          </a:p>
        </p:txBody>
      </p:sp>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TextBox 1"/>
          <p:cNvSpPr txBox="1"/>
          <p:nvPr/>
        </p:nvSpPr>
        <p:spPr>
          <a:xfrm>
            <a:off x="513264" y="260647"/>
            <a:ext cx="5309160" cy="5440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u="sng">
                <a:latin typeface="Times New Roman"/>
                <a:ea typeface="Times New Roman"/>
                <a:cs typeface="Times New Roman"/>
                <a:sym typeface="Times New Roman"/>
              </a:defRPr>
            </a:lvl1pPr>
          </a:lstStyle>
          <a:p>
            <a:pPr/>
            <a:r>
              <a:t>Project Highlights</a:t>
            </a:r>
          </a:p>
        </p:txBody>
      </p:sp>
      <p:sp>
        <p:nvSpPr>
          <p:cNvPr id="92" name="Rectangle 2"/>
          <p:cNvSpPr txBox="1"/>
          <p:nvPr/>
        </p:nvSpPr>
        <p:spPr>
          <a:xfrm>
            <a:off x="254643" y="796868"/>
            <a:ext cx="8045465"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i="1" sz="4266">
                <a:solidFill>
                  <a:srgbClr val="984807"/>
                </a:solidFill>
                <a:latin typeface="Times Roman"/>
                <a:ea typeface="Times Roman"/>
                <a:cs typeface="Times Roman"/>
                <a:sym typeface="Times Roman"/>
              </a:defRPr>
            </a:pPr>
            <a:r>
              <a:rPr b="1" sz="2266" u="sng"/>
              <a:t>Screenshots Of Running Project:</a:t>
            </a:r>
            <a:r>
              <a:t> </a:t>
            </a:r>
          </a:p>
        </p:txBody>
      </p:sp>
      <p:pic>
        <p:nvPicPr>
          <p:cNvPr id="93" name="Image Gallery" descr="Image Gallery"/>
          <p:cNvPicPr>
            <a:picLocks noChangeAspect="1"/>
          </p:cNvPicPr>
          <p:nvPr/>
        </p:nvPicPr>
        <p:blipFill>
          <a:blip r:embed="rId2">
            <a:extLst/>
          </a:blip>
          <a:srcRect l="0" t="355" r="0" b="355"/>
          <a:stretch>
            <a:fillRect/>
          </a:stretch>
        </p:blipFill>
        <p:spPr>
          <a:xfrm>
            <a:off x="123702" y="1726095"/>
            <a:ext cx="8896596" cy="447191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0" advTm="4000" p14:dur="250">
        <p:fad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5" name="Image Gallery" descr="Image Gallery"/>
          <p:cNvPicPr>
            <a:picLocks noChangeAspect="1"/>
          </p:cNvPicPr>
          <p:nvPr/>
        </p:nvPicPr>
        <p:blipFill>
          <a:blip r:embed="rId2">
            <a:extLst/>
          </a:blip>
          <a:srcRect l="7637" t="0" r="7637" b="0"/>
          <a:stretch>
            <a:fillRect/>
          </a:stretch>
        </p:blipFill>
        <p:spPr>
          <a:xfrm>
            <a:off x="196875" y="1075612"/>
            <a:ext cx="8750250" cy="52284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250">
        <p:fad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HTML Code Snippets:"/>
          <p:cNvSpPr txBox="1"/>
          <p:nvPr/>
        </p:nvSpPr>
        <p:spPr>
          <a:xfrm>
            <a:off x="30154" y="827610"/>
            <a:ext cx="2803288"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spcBef>
                <a:spcPts val="1200"/>
              </a:spcBef>
              <a:defRPr i="1" sz="3200">
                <a:solidFill>
                  <a:srgbClr val="984807"/>
                </a:solidFill>
                <a:latin typeface="Times Roman"/>
                <a:ea typeface="Times Roman"/>
                <a:cs typeface="Times Roman"/>
                <a:sym typeface="Times Roman"/>
              </a:defRPr>
            </a:pPr>
            <a:r>
              <a:rPr b="1" sz="2200" u="sng"/>
              <a:t>HTML Code Snippets:</a:t>
            </a:r>
            <a:r>
              <a:t> </a:t>
            </a:r>
          </a:p>
        </p:txBody>
      </p:sp>
      <p:pic>
        <p:nvPicPr>
          <p:cNvPr id="98" name="Image Gallery" descr="Image Gallery"/>
          <p:cNvPicPr>
            <a:picLocks noChangeAspect="1"/>
          </p:cNvPicPr>
          <p:nvPr/>
        </p:nvPicPr>
        <p:blipFill>
          <a:blip r:embed="rId2">
            <a:extLst/>
          </a:blip>
          <a:srcRect l="0" t="1013" r="0" b="1013"/>
          <a:stretch>
            <a:fillRect/>
          </a:stretch>
        </p:blipFill>
        <p:spPr>
          <a:xfrm>
            <a:off x="213641" y="1417401"/>
            <a:ext cx="6353171" cy="520267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Helvetica"/>
        <a:ea typeface="Helvetica"/>
        <a:cs typeface="Helvetica"/>
      </a:majorFont>
      <a:minorFont>
        <a:latin typeface="Calibri"/>
        <a:ea typeface="Calibri"/>
        <a:cs typeface="Calibri"/>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Helvetica"/>
        <a:ea typeface="Helvetica"/>
        <a:cs typeface="Helvetica"/>
      </a:majorFont>
      <a:minorFont>
        <a:latin typeface="Calibri"/>
        <a:ea typeface="Calibri"/>
        <a:cs typeface="Calibri"/>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