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2"/>
  </p:notesMasterIdLst>
  <p:handoutMasterIdLst>
    <p:handoutMasterId r:id="rId13"/>
  </p:handoutMasterIdLst>
  <p:sldIdLst>
    <p:sldId id="1416" r:id="rId2"/>
    <p:sldId id="1420" r:id="rId3"/>
    <p:sldId id="1421" r:id="rId4"/>
    <p:sldId id="1422" r:id="rId5"/>
    <p:sldId id="1423" r:id="rId6"/>
    <p:sldId id="1424" r:id="rId7"/>
    <p:sldId id="1426" r:id="rId8"/>
    <p:sldId id="1425" r:id="rId9"/>
    <p:sldId id="1427" r:id="rId10"/>
    <p:sldId id="1428" r:id="rId1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1AC01"/>
    <a:srgbClr val="F75B66"/>
    <a:srgbClr val="FFFF00"/>
    <a:srgbClr val="0083A2"/>
    <a:srgbClr val="006896"/>
    <a:srgbClr val="449E9A"/>
    <a:srgbClr val="2772E1"/>
    <a:srgbClr val="14458E"/>
    <a:srgbClr val="DDDEE4"/>
    <a:srgbClr val="5B52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722" autoAdjust="0"/>
    <p:restoredTop sz="89847" autoAdjust="0"/>
  </p:normalViewPr>
  <p:slideViewPr>
    <p:cSldViewPr showGuides="1">
      <p:cViewPr varScale="1">
        <p:scale>
          <a:sx n="126" d="100"/>
          <a:sy n="126" d="100"/>
        </p:scale>
        <p:origin x="-84" y="-162"/>
      </p:cViewPr>
      <p:guideLst>
        <p:guide orient="horz" pos="514"/>
        <p:guide orient="horz" pos="429"/>
        <p:guide pos="41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5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6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>
          <a:xfrm>
            <a:off x="527866" y="231491"/>
            <a:ext cx="7464515" cy="675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>
          <a:xfrm>
            <a:off x="521549" y="1041581"/>
            <a:ext cx="8415935" cy="391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2" y="1959688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2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2" y="1959688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60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7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00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0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900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6" y="231491"/>
            <a:ext cx="7464515" cy="675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041581"/>
            <a:ext cx="8415935" cy="391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73" y="285755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7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type="body" sz="quarter" idx="11"/>
          </p:nvPr>
        </p:nvSpPr>
        <p:spPr>
          <a:xfrm>
            <a:off x="836586" y="3651870"/>
            <a:ext cx="7920879" cy="450050"/>
          </a:xfrm>
        </p:spPr>
        <p:txBody>
          <a:bodyPr>
            <a:normAutofit/>
          </a:bodyPr>
          <a:lstStyle/>
          <a:p>
            <a:r>
              <a:rPr lang="en-US" altLang="zh-TW" sz="2000" b="1" dirty="0" smtClean="0">
                <a:latin typeface="微軟正黑體" pitchFamily="34" charset="-120"/>
              </a:rPr>
              <a:t>2007072</a:t>
            </a:r>
            <a:r>
              <a:rPr lang="zh-TW" altLang="en-US" sz="2000" b="1" dirty="0" smtClean="0">
                <a:latin typeface="微軟正黑體" pitchFamily="34" charset="-120"/>
              </a:rPr>
              <a:t> 陳</a:t>
            </a:r>
            <a:r>
              <a:rPr lang="zh-TW" altLang="en-US" sz="2000" b="1" dirty="0">
                <a:latin typeface="微軟正黑體" pitchFamily="34" charset="-120"/>
              </a:rPr>
              <a:t>泓量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itchFamily="34" charset="-120"/>
              </a:rPr>
              <a:t>CF Deco </a:t>
            </a:r>
            <a:r>
              <a:rPr lang="zh-TW" altLang="en-US" sz="3200" dirty="0" smtClean="0">
                <a:latin typeface="微軟正黑體" pitchFamily="34" charset="-120"/>
              </a:rPr>
              <a:t>補值網頁</a:t>
            </a:r>
            <a:r>
              <a:rPr lang="en-US" altLang="zh-TW" sz="3200" dirty="0" smtClean="0">
                <a:latin typeface="微軟正黑體" pitchFamily="34" charset="-120"/>
              </a:rPr>
              <a:t/>
            </a:r>
            <a:br>
              <a:rPr lang="en-US" altLang="zh-TW" sz="3200" dirty="0" smtClean="0">
                <a:latin typeface="微軟正黑體" pitchFamily="34" charset="-120"/>
              </a:rPr>
            </a:br>
            <a:r>
              <a:rPr lang="en-US" altLang="zh-TW" sz="3200" dirty="0" smtClean="0">
                <a:latin typeface="微軟正黑體" pitchFamily="34" charset="-120"/>
              </a:rPr>
              <a:t>(R2R </a:t>
            </a:r>
            <a:r>
              <a:rPr lang="zh-TW" altLang="en-US" sz="3200" dirty="0" smtClean="0">
                <a:latin typeface="微軟正黑體" pitchFamily="34" charset="-120"/>
              </a:rPr>
              <a:t>參數修改 </a:t>
            </a:r>
            <a:r>
              <a:rPr lang="en-US" altLang="zh-TW" sz="3200" dirty="0" smtClean="0">
                <a:latin typeface="微軟正黑體" pitchFamily="34" charset="-120"/>
              </a:rPr>
              <a:t>+ </a:t>
            </a:r>
            <a:r>
              <a:rPr lang="en-US" altLang="zh-TW" sz="3200" dirty="0" err="1" smtClean="0">
                <a:latin typeface="微軟正黑體" pitchFamily="34" charset="-120"/>
              </a:rPr>
              <a:t>AutoIT</a:t>
            </a:r>
            <a:r>
              <a:rPr lang="en-US" altLang="zh-TW" sz="3200" dirty="0" smtClean="0">
                <a:latin typeface="微軟正黑體" pitchFamily="34" charset="-120"/>
              </a:rPr>
              <a:t> </a:t>
            </a:r>
            <a:r>
              <a:rPr lang="zh-TW" altLang="en-US" sz="3200" dirty="0" smtClean="0">
                <a:latin typeface="微軟正黑體" pitchFamily="34" charset="-120"/>
              </a:rPr>
              <a:t>畫面控制</a:t>
            </a:r>
            <a:r>
              <a:rPr lang="en-US" altLang="zh-TW" sz="3200" dirty="0" smtClean="0">
                <a:latin typeface="微軟正黑體" pitchFamily="34" charset="-120"/>
              </a:rPr>
              <a:t>)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專案內容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863" y="968505"/>
            <a:ext cx="8686800" cy="1163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ts val="2500"/>
              </a:lnSpc>
              <a:buFont typeface="Wingdings" pitchFamily="2" charset="2"/>
              <a:buChar char="Ø"/>
              <a:defRPr/>
            </a:pPr>
            <a:r>
              <a:rPr lang="zh-TW" altLang="en-US" sz="15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專案名稱</a:t>
            </a:r>
            <a:r>
              <a:rPr lang="zh-TW" altLang="en-US" sz="15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 </a:t>
            </a:r>
            <a:r>
              <a:rPr lang="en-US" altLang="zh-TW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DECO on-line</a:t>
            </a: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補值開發</a:t>
            </a:r>
            <a:endParaRPr lang="en-US" altLang="zh-TW" sz="1400" dirty="0">
              <a:solidFill>
                <a:prstClr val="black">
                  <a:lumMod val="75000"/>
                  <a:lumOff val="25000"/>
                </a:prst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 eaLnBrk="0" hangingPunct="0">
              <a:lnSpc>
                <a:spcPts val="2500"/>
              </a:lnSpc>
              <a:buFont typeface="Wingdings" pitchFamily="2" charset="2"/>
              <a:buChar char="Ø"/>
              <a:defRPr/>
            </a:pPr>
            <a:r>
              <a:rPr lang="zh-TW" altLang="en-US" sz="15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狀態說明</a:t>
            </a:r>
            <a:r>
              <a:rPr lang="zh-TW" altLang="en-US" sz="15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r>
              <a:rPr lang="zh-TW" altLang="en-US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現行</a:t>
            </a:r>
            <a:r>
              <a:rPr lang="en-US" altLang="zh-TW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Running Mode </a:t>
            </a:r>
            <a:r>
              <a:rPr lang="zh-TW" altLang="en-US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補償皆需停機補值 </a:t>
            </a:r>
            <a:r>
              <a:rPr lang="en-US" altLang="zh-TW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無法</a:t>
            </a:r>
            <a:r>
              <a:rPr lang="en-US" altLang="zh-TW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貨中補值</a:t>
            </a:r>
            <a:endParaRPr lang="en-US" altLang="zh-TW" sz="14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MQC data NG</a:t>
            </a: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：偏離中心值</a:t>
            </a: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人員停機補值</a:t>
            </a: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為防止玻璃於手臂溫控不穩</a:t>
            </a: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進行排空補值</a:t>
            </a:r>
            <a:endParaRPr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產能</a:t>
            </a: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loss: ALN </a:t>
            </a: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排空後約</a:t>
            </a: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10min </a:t>
            </a:r>
            <a:r>
              <a:rPr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20 min</a:t>
            </a:r>
          </a:p>
        </p:txBody>
      </p:sp>
      <p:sp>
        <p:nvSpPr>
          <p:cNvPr id="6" name="矩形 156"/>
          <p:cNvSpPr>
            <a:spLocks noChangeArrowheads="1"/>
          </p:cNvSpPr>
          <p:nvPr/>
        </p:nvSpPr>
        <p:spPr bwMode="auto">
          <a:xfrm>
            <a:off x="284163" y="2391730"/>
            <a:ext cx="91932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Calibri" pitchFamily="34" charset="0"/>
              <a:buAutoNum type="arabicPeriod"/>
            </a:pPr>
            <a:r>
              <a:rPr lang="zh-TW" altLang="en-US" sz="15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目的 </a:t>
            </a:r>
            <a:r>
              <a:rPr lang="en-US" altLang="zh-TW" sz="15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zh-TW" altLang="en-US" sz="1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減少</a:t>
            </a:r>
            <a:r>
              <a:rPr lang="en-US" altLang="zh-TW" sz="1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1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貨中進行停機補值</a:t>
            </a:r>
            <a:r>
              <a:rPr lang="en-US" altLang="zh-TW" sz="1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造成產能上的</a:t>
            </a:r>
            <a:r>
              <a:rPr lang="en-US" altLang="zh-TW" sz="1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loss </a:t>
            </a:r>
            <a:endParaRPr lang="en-US" altLang="zh-TW" sz="1400" dirty="0">
              <a:solidFill>
                <a:srgbClr val="40404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770317"/>
            <a:ext cx="1584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841755"/>
            <a:ext cx="25209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2409781"/>
            <a:ext cx="3716338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051050" y="4138742"/>
            <a:ext cx="2376488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Gill Sans MT" pitchFamily="34" charset="0"/>
              </a:rPr>
              <a:t>Check from </a:t>
            </a:r>
            <a:r>
              <a:rPr lang="zh-TW" altLang="en-US" sz="1000" dirty="0">
                <a:solidFill>
                  <a:schemeClr val="tx1"/>
                </a:solidFill>
                <a:latin typeface="Gill Sans MT" pitchFamily="34" charset="0"/>
              </a:rPr>
              <a:t>確認預補值</a:t>
            </a:r>
            <a:r>
              <a:rPr lang="en-US" altLang="zh-TW" sz="1000" dirty="0">
                <a:solidFill>
                  <a:schemeClr val="tx1"/>
                </a:solidFill>
                <a:latin typeface="Gill Sans MT" pitchFamily="34" charset="0"/>
              </a:rPr>
              <a:t>map </a:t>
            </a:r>
            <a:r>
              <a:rPr lang="zh-TW" altLang="en-US" sz="1000" dirty="0">
                <a:solidFill>
                  <a:schemeClr val="tx1"/>
                </a:solidFill>
                <a:latin typeface="Gill Sans MT" pitchFamily="34" charset="0"/>
              </a:rPr>
              <a:t>與</a:t>
            </a:r>
            <a:r>
              <a:rPr lang="en-US" altLang="zh-TW" sz="1000" dirty="0">
                <a:solidFill>
                  <a:schemeClr val="tx1"/>
                </a:solidFill>
                <a:latin typeface="Gill Sans MT" pitchFamily="34" charset="0"/>
              </a:rPr>
              <a:t>DATA</a:t>
            </a:r>
            <a:endParaRPr lang="zh-TW" altLang="en-US" sz="10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500563" y="3201944"/>
            <a:ext cx="287337" cy="792162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3800" y="4067131"/>
            <a:ext cx="3240088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1000" dirty="0">
                <a:solidFill>
                  <a:schemeClr val="tx1"/>
                </a:solidFill>
                <a:latin typeface="Gill Sans MT" pitchFamily="34" charset="0"/>
              </a:rPr>
              <a:t>進行停機，補值數值</a:t>
            </a:r>
            <a:r>
              <a:rPr lang="en-US" altLang="zh-TW" sz="1000" dirty="0">
                <a:solidFill>
                  <a:schemeClr val="tx1"/>
                </a:solidFill>
                <a:latin typeface="Gill Sans MT" pitchFamily="34" charset="0"/>
              </a:rPr>
              <a:t>key in </a:t>
            </a:r>
            <a:r>
              <a:rPr lang="zh-TW" altLang="en-US" sz="1000" dirty="0">
                <a:solidFill>
                  <a:schemeClr val="tx1"/>
                </a:solidFill>
                <a:latin typeface="Gill Sans MT" pitchFamily="34" charset="0"/>
              </a:rPr>
              <a:t>後 </a:t>
            </a:r>
            <a:r>
              <a:rPr lang="en-US" altLang="zh-TW" sz="1000" dirty="0">
                <a:solidFill>
                  <a:schemeClr val="tx1"/>
                </a:solidFill>
                <a:latin typeface="Gill Sans MT" pitchFamily="34" charset="0"/>
              </a:rPr>
              <a:t>SAVE /SET ; </a:t>
            </a:r>
            <a:r>
              <a:rPr lang="zh-TW" altLang="en-US" sz="1000" dirty="0">
                <a:solidFill>
                  <a:schemeClr val="tx1"/>
                </a:solidFill>
                <a:latin typeface="Gill Sans MT" pitchFamily="34" charset="0"/>
              </a:rPr>
              <a:t>再</a:t>
            </a:r>
            <a:r>
              <a:rPr lang="en-US" altLang="zh-TW" sz="1000" dirty="0">
                <a:solidFill>
                  <a:schemeClr val="tx1"/>
                </a:solidFill>
                <a:latin typeface="Gill Sans MT" pitchFamily="34" charset="0"/>
              </a:rPr>
              <a:t>auto</a:t>
            </a:r>
            <a:endParaRPr lang="zh-TW" altLang="en-US" sz="10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800" y="3232106"/>
            <a:ext cx="2117725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62963" y="2584406"/>
            <a:ext cx="280987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59788" y="3992519"/>
            <a:ext cx="279400" cy="174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7407275" y="2774906"/>
            <a:ext cx="1042988" cy="42703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5" idx="2"/>
            <a:endCxn id="16" idx="0"/>
          </p:cNvCxnSpPr>
          <p:nvPr/>
        </p:nvCxnSpPr>
        <p:spPr>
          <a:xfrm flipH="1">
            <a:off x="8599488" y="2760619"/>
            <a:ext cx="3175" cy="12319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617005" y="2886786"/>
            <a:ext cx="4410490" cy="2070230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21550" y="2841780"/>
            <a:ext cx="4095455" cy="2115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521550" y="771550"/>
            <a:ext cx="5535615" cy="21152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系統架構流程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4752020" y="3066805"/>
            <a:ext cx="2371503" cy="878272"/>
            <a:chOff x="4738114" y="861560"/>
            <a:chExt cx="2371503" cy="878272"/>
          </a:xfrm>
        </p:grpSpPr>
        <p:grpSp>
          <p:nvGrpSpPr>
            <p:cNvPr id="4" name="群組 31"/>
            <p:cNvGrpSpPr/>
            <p:nvPr/>
          </p:nvGrpSpPr>
          <p:grpSpPr>
            <a:xfrm>
              <a:off x="6528258" y="900789"/>
              <a:ext cx="581359" cy="744802"/>
              <a:chOff x="743736" y="1172901"/>
              <a:chExt cx="1030128" cy="946544"/>
            </a:xfrm>
          </p:grpSpPr>
          <p:pic>
            <p:nvPicPr>
              <p:cNvPr id="5" name="Picture 7" descr="C:\Users\casperchang\AppData\Local\Microsoft\Windows\Temporary Internet Files\Content.IE5\Y39A3Q2U\1200px-Computer_n_screen.svg[1].png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743736" y="1172901"/>
                <a:ext cx="936480" cy="777489"/>
              </a:xfrm>
              <a:prstGeom prst="rect">
                <a:avLst/>
              </a:prstGeom>
              <a:noFill/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1020855" y="1856546"/>
                <a:ext cx="753009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 smtClean="0"/>
                  <a:t>EQP-PC</a:t>
                </a:r>
                <a:endParaRPr lang="zh-TW" altLang="en-US" sz="800" dirty="0"/>
              </a:p>
            </p:txBody>
          </p:sp>
        </p:grpSp>
        <p:grpSp>
          <p:nvGrpSpPr>
            <p:cNvPr id="7" name="群組 93"/>
            <p:cNvGrpSpPr/>
            <p:nvPr/>
          </p:nvGrpSpPr>
          <p:grpSpPr>
            <a:xfrm>
              <a:off x="4738114" y="1000346"/>
              <a:ext cx="581360" cy="739486"/>
              <a:chOff x="1874973" y="3645022"/>
              <a:chExt cx="1224136" cy="1674597"/>
            </a:xfrm>
          </p:grpSpPr>
          <p:pic>
            <p:nvPicPr>
              <p:cNvPr id="8" name="Picture 6" descr="C:\Users\casperchang\AppData\Local\Microsoft\Windows\Temporary Internet Files\Content.IE5\PJAR2A9G\1200px-Gnome-fs-server.svg[1]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874973" y="3645022"/>
                <a:ext cx="1224136" cy="1224135"/>
              </a:xfrm>
              <a:prstGeom prst="rect">
                <a:avLst/>
              </a:prstGeom>
              <a:noFill/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2125413" y="4961534"/>
                <a:ext cx="780865" cy="358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 smtClean="0"/>
                  <a:t>OA</a:t>
                </a:r>
                <a:r>
                  <a:rPr lang="zh-TW" altLang="en-US" sz="800" dirty="0" smtClean="0"/>
                  <a:t> </a:t>
                </a:r>
                <a:r>
                  <a:rPr lang="en-US" altLang="zh-TW" sz="800" dirty="0" smtClean="0"/>
                  <a:t>PC</a:t>
                </a:r>
                <a:endParaRPr lang="zh-TW" altLang="en-US" sz="800" dirty="0"/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 flipH="1">
              <a:off x="5425175" y="1386071"/>
              <a:ext cx="10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604853" y="1438922"/>
              <a:ext cx="587327" cy="24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800" b="1" dirty="0" smtClean="0"/>
                <a:t>取回機台資料</a:t>
              </a:r>
              <a:endParaRPr lang="en-US" altLang="zh-TW" sz="800" b="1" dirty="0" smtClean="0"/>
            </a:p>
            <a:p>
              <a:pPr algn="ctr"/>
              <a:r>
                <a:rPr lang="en-US" altLang="zh-TW" sz="800" b="1" dirty="0" smtClean="0"/>
                <a:t>Recipe Log</a:t>
              </a:r>
              <a:endParaRPr lang="zh-TW" altLang="en-US" sz="800" b="1" dirty="0"/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418391" y="1158898"/>
              <a:ext cx="10041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5607115" y="861560"/>
              <a:ext cx="542618" cy="24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800" b="1" dirty="0" smtClean="0"/>
                <a:t>丟回機台</a:t>
              </a:r>
              <a:endParaRPr lang="en-US" altLang="zh-TW" sz="800" b="1" dirty="0" smtClean="0"/>
            </a:p>
            <a:p>
              <a:pPr algn="ctr"/>
              <a:r>
                <a:rPr lang="en-US" altLang="zh-TW" sz="800" b="1" dirty="0" smtClean="0"/>
                <a:t>Recipe Log</a:t>
              </a:r>
              <a:endParaRPr lang="zh-TW" altLang="en-US" sz="800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406881" y="3084133"/>
            <a:ext cx="1215569" cy="540309"/>
            <a:chOff x="7479572" y="1852104"/>
            <a:chExt cx="1215569" cy="540309"/>
          </a:xfrm>
        </p:grpSpPr>
        <p:sp>
          <p:nvSpPr>
            <p:cNvPr id="49" name="文字方塊 48"/>
            <p:cNvSpPr txBox="1"/>
            <p:nvPr/>
          </p:nvSpPr>
          <p:spPr>
            <a:xfrm>
              <a:off x="7957218" y="1852104"/>
              <a:ext cx="737923" cy="338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b="1" dirty="0" smtClean="0"/>
                <a:t>Auto Process</a:t>
              </a:r>
            </a:p>
            <a:p>
              <a:r>
                <a:rPr lang="zh-TW" altLang="en-US" sz="800" b="1" dirty="0" smtClean="0"/>
                <a:t>常駐機台掃描</a:t>
              </a:r>
              <a:endParaRPr lang="en-US" altLang="zh-TW" sz="800" b="1" dirty="0" smtClean="0"/>
            </a:p>
            <a:p>
              <a:r>
                <a:rPr lang="zh-TW" altLang="en-US" sz="800" b="1" dirty="0" smtClean="0"/>
                <a:t>機台檔案修改追蹤</a:t>
              </a:r>
              <a:endParaRPr lang="en-US" altLang="zh-TW" sz="800" b="1" dirty="0" smtClean="0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9572" y="1852104"/>
              <a:ext cx="475657" cy="54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群組 90"/>
          <p:cNvGrpSpPr/>
          <p:nvPr/>
        </p:nvGrpSpPr>
        <p:grpSpPr>
          <a:xfrm>
            <a:off x="7406881" y="3759208"/>
            <a:ext cx="1074413" cy="882772"/>
            <a:chOff x="7426722" y="3264153"/>
            <a:chExt cx="1074413" cy="882772"/>
          </a:xfrm>
        </p:grpSpPr>
        <p:sp>
          <p:nvSpPr>
            <p:cNvPr id="51" name="文字方塊 50"/>
            <p:cNvSpPr txBox="1"/>
            <p:nvPr/>
          </p:nvSpPr>
          <p:spPr>
            <a:xfrm>
              <a:off x="7426722" y="3264153"/>
              <a:ext cx="1074413" cy="24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b="1" dirty="0" smtClean="0"/>
                <a:t>機台自動連點 </a:t>
              </a:r>
              <a:r>
                <a:rPr lang="en-US" altLang="zh-TW" sz="800" b="1" dirty="0" smtClean="0"/>
                <a:t>AUTO-IT</a:t>
              </a:r>
            </a:p>
            <a:p>
              <a:r>
                <a:rPr lang="zh-TW" altLang="en-US" sz="800" b="1" dirty="0"/>
                <a:t>自動</a:t>
              </a:r>
              <a:r>
                <a:rPr lang="en-US" altLang="zh-TW" sz="800" b="1" dirty="0"/>
                <a:t>Reload</a:t>
              </a:r>
              <a:r>
                <a:rPr lang="zh-TW" altLang="en-US" sz="800" b="1" dirty="0" smtClean="0"/>
                <a:t>參數，寫入</a:t>
              </a:r>
              <a:r>
                <a:rPr lang="en-US" altLang="zh-TW" sz="800" b="1" dirty="0" smtClean="0"/>
                <a:t>EQP</a:t>
              </a:r>
              <a:endParaRPr lang="zh-TW" altLang="en-US" sz="800" b="1" dirty="0"/>
            </a:p>
          </p:txBody>
        </p: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1274" y="3618417"/>
              <a:ext cx="521116" cy="52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群組 83"/>
          <p:cNvGrpSpPr/>
          <p:nvPr/>
        </p:nvGrpSpPr>
        <p:grpSpPr>
          <a:xfrm>
            <a:off x="3581890" y="951570"/>
            <a:ext cx="2324417" cy="1208925"/>
            <a:chOff x="2670149" y="2380612"/>
            <a:chExt cx="2324417" cy="1208925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723000" y="2849625"/>
              <a:ext cx="951315" cy="687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文字方塊 61"/>
            <p:cNvSpPr txBox="1"/>
            <p:nvPr/>
          </p:nvSpPr>
          <p:spPr>
            <a:xfrm>
              <a:off x="2670149" y="2380612"/>
              <a:ext cx="2306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smtClean="0"/>
                <a:t>ENG</a:t>
              </a:r>
              <a:r>
                <a:rPr lang="zh-TW" altLang="en-US" sz="800" b="1" dirty="0" smtClean="0"/>
                <a:t> 輸入補值參數</a:t>
              </a:r>
              <a:endParaRPr lang="en-US" altLang="zh-TW" sz="800" b="1" dirty="0" smtClean="0"/>
            </a:p>
            <a:p>
              <a:r>
                <a:rPr lang="zh-TW" altLang="en-US" sz="800" b="1" dirty="0" smtClean="0">
                  <a:solidFill>
                    <a:srgbClr val="FF0000"/>
                  </a:solidFill>
                </a:rPr>
                <a:t>→依照公式提供修改後補值預估 </a:t>
              </a:r>
              <a:r>
                <a:rPr lang="en-US" altLang="zh-TW" sz="800" b="1" dirty="0" smtClean="0">
                  <a:solidFill>
                    <a:srgbClr val="FF0000"/>
                  </a:solidFill>
                </a:rPr>
                <a:t>MQC/MAP</a:t>
              </a:r>
              <a:r>
                <a:rPr lang="zh-TW" altLang="en-US" sz="800" b="1" dirty="0" smtClean="0">
                  <a:solidFill>
                    <a:srgbClr val="FF0000"/>
                  </a:solidFill>
                </a:rPr>
                <a:t> 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  <a:p>
              <a:r>
                <a:rPr lang="zh-TW" altLang="en-US" sz="800" b="1" dirty="0"/>
                <a:t>確認</a:t>
              </a:r>
              <a:r>
                <a:rPr lang="en-US" altLang="zh-TW" sz="800" b="1" dirty="0"/>
                <a:t>OK</a:t>
              </a:r>
              <a:r>
                <a:rPr lang="zh-TW" altLang="en-US" sz="800" b="1" dirty="0"/>
                <a:t>；執行自動補值程序</a:t>
              </a:r>
            </a:p>
          </p:txBody>
        </p:sp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58281"/>
            <a:stretch>
              <a:fillRect/>
            </a:stretch>
          </p:blipFill>
          <p:spPr bwMode="auto">
            <a:xfrm>
              <a:off x="4313672" y="2796775"/>
              <a:ext cx="680894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r="60960"/>
            <a:stretch>
              <a:fillRect/>
            </a:stretch>
          </p:blipFill>
          <p:spPr bwMode="auto">
            <a:xfrm>
              <a:off x="3669561" y="2796775"/>
              <a:ext cx="637158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群組 88"/>
          <p:cNvGrpSpPr/>
          <p:nvPr/>
        </p:nvGrpSpPr>
        <p:grpSpPr>
          <a:xfrm>
            <a:off x="701570" y="3156815"/>
            <a:ext cx="3687137" cy="1636305"/>
            <a:chOff x="341530" y="3201820"/>
            <a:chExt cx="3687137" cy="1636305"/>
          </a:xfrm>
        </p:grpSpPr>
        <p:grpSp>
          <p:nvGrpSpPr>
            <p:cNvPr id="85" name="群組 84"/>
            <p:cNvGrpSpPr/>
            <p:nvPr/>
          </p:nvGrpSpPr>
          <p:grpSpPr>
            <a:xfrm>
              <a:off x="341530" y="3201820"/>
              <a:ext cx="2127662" cy="1636305"/>
              <a:chOff x="3806915" y="1851670"/>
              <a:chExt cx="2127662" cy="1636305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51920" y="2166705"/>
                <a:ext cx="1651542" cy="1321270"/>
                <a:chOff x="899592" y="1268760"/>
                <a:chExt cx="2250188" cy="1800200"/>
              </a:xfrm>
            </p:grpSpPr>
            <p:sp>
              <p:nvSpPr>
                <p:cNvPr id="16" name="矩形 15"/>
                <p:cNvSpPr/>
                <p:nvPr/>
              </p:nvSpPr>
              <p:spPr bwMode="auto">
                <a:xfrm>
                  <a:off x="899592" y="1268760"/>
                  <a:ext cx="1962185" cy="183955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00</a:t>
                  </a:r>
                  <a:r>
                    <a:rPr lang="zh-TW" altLang="en-US" sz="800" dirty="0" smtClean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座標為 正 </a:t>
                  </a:r>
                  <a:r>
                    <a:rPr lang="en-US" altLang="zh-TW" sz="800" dirty="0" smtClean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/</a:t>
                  </a:r>
                  <a:r>
                    <a:rPr lang="zh-TW" altLang="en-US" sz="800" dirty="0" smtClean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</a:t>
                  </a:r>
                  <a:r>
                    <a:rPr lang="en-US" altLang="zh-TW" sz="800" dirty="0" smtClean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FF </a:t>
                  </a:r>
                  <a:r>
                    <a:rPr lang="zh-TW" altLang="en-US" sz="800" dirty="0" smtClean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座標為 負</a:t>
                  </a:r>
                  <a:endParaRPr kumimoji="1" lang="zh-TW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email"/>
                <a:srcRect/>
                <a:stretch>
                  <a:fillRect/>
                </a:stretch>
              </p:blipFill>
              <p:spPr bwMode="auto">
                <a:xfrm>
                  <a:off x="899592" y="2395036"/>
                  <a:ext cx="2250188" cy="6739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18" name="群組 48"/>
                <p:cNvGrpSpPr/>
                <p:nvPr/>
              </p:nvGrpSpPr>
              <p:grpSpPr>
                <a:xfrm>
                  <a:off x="899592" y="1544548"/>
                  <a:ext cx="1953977" cy="732324"/>
                  <a:chOff x="213906" y="3265435"/>
                  <a:chExt cx="4214191" cy="1440184"/>
                </a:xfrm>
              </p:grpSpPr>
              <p:pic>
                <p:nvPicPr>
                  <p:cNvPr id="2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/>
                  <a:srcRect/>
                  <a:stretch>
                    <a:fillRect/>
                  </a:stretch>
                </p:blipFill>
                <p:spPr bwMode="auto">
                  <a:xfrm>
                    <a:off x="213906" y="3265435"/>
                    <a:ext cx="4214191" cy="144018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algn="tl" rotWithShape="0">
                      <a:srgbClr val="000000">
                        <a:alpha val="70000"/>
                      </a:srgbClr>
                    </a:outerShdw>
                  </a:effectLst>
                </p:spPr>
              </p:pic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590259" y="3664947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 bwMode="auto">
                  <a:xfrm>
                    <a:off x="2522174" y="3674886"/>
                    <a:ext cx="45499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 bwMode="auto">
                  <a:xfrm>
                    <a:off x="682188" y="4005115"/>
                    <a:ext cx="48336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 bwMode="auto">
                  <a:xfrm>
                    <a:off x="1590259" y="3998886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 bwMode="auto">
                  <a:xfrm>
                    <a:off x="3420308" y="4008825"/>
                    <a:ext cx="462672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690144" y="4345283"/>
                    <a:ext cx="47540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2510252" y="4348993"/>
                    <a:ext cx="466917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430245" y="4339054"/>
                    <a:ext cx="45273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</p:grpSp>
            <p:grpSp>
              <p:nvGrpSpPr>
                <p:cNvPr id="19" name="群組 26"/>
                <p:cNvGrpSpPr/>
                <p:nvPr/>
              </p:nvGrpSpPr>
              <p:grpSpPr>
                <a:xfrm>
                  <a:off x="1331640" y="2060848"/>
                  <a:ext cx="1440160" cy="610395"/>
                  <a:chOff x="833878" y="2673887"/>
                  <a:chExt cx="1941195" cy="1547201"/>
                </a:xfrm>
              </p:grpSpPr>
              <p:cxnSp>
                <p:nvCxnSpPr>
                  <p:cNvPr id="20" name="直線單箭頭接點 19"/>
                  <p:cNvCxnSpPr/>
                  <p:nvPr/>
                </p:nvCxnSpPr>
                <p:spPr>
                  <a:xfrm flipH="1" flipV="1">
                    <a:off x="833878" y="2761055"/>
                    <a:ext cx="102163" cy="1373009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/>
                  <p:nvPr/>
                </p:nvCxnSpPr>
                <p:spPr>
                  <a:xfrm flipH="1" flipV="1">
                    <a:off x="1319177" y="2673887"/>
                    <a:ext cx="170068" cy="134054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/>
                  <p:cNvCxnSpPr/>
                  <p:nvPr/>
                </p:nvCxnSpPr>
                <p:spPr>
                  <a:xfrm flipH="1" flipV="1">
                    <a:off x="2631056" y="3068961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單箭頭接點 22"/>
                  <p:cNvCxnSpPr/>
                  <p:nvPr/>
                </p:nvCxnSpPr>
                <p:spPr>
                  <a:xfrm flipH="1" flipV="1">
                    <a:off x="1951638" y="3068959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文字方塊 66"/>
              <p:cNvSpPr txBox="1"/>
              <p:nvPr/>
            </p:nvSpPr>
            <p:spPr>
              <a:xfrm>
                <a:off x="3806915" y="1851670"/>
                <a:ext cx="21276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800" b="1" dirty="0" smtClean="0"/>
                  <a:t>將</a:t>
                </a:r>
                <a:r>
                  <a:rPr lang="en-US" altLang="zh-TW" sz="800" b="1" dirty="0" smtClean="0"/>
                  <a:t>ENG</a:t>
                </a:r>
                <a:r>
                  <a:rPr lang="zh-TW" altLang="en-US" sz="800" b="1" dirty="0" smtClean="0"/>
                  <a:t> 輸入補值參數轉成 </a:t>
                </a:r>
                <a:r>
                  <a:rPr lang="en-US" altLang="zh-TW" sz="800" b="1" dirty="0" smtClean="0"/>
                  <a:t>16</a:t>
                </a:r>
                <a:r>
                  <a:rPr lang="zh-TW" altLang="en-US" sz="800" b="1" dirty="0" smtClean="0"/>
                  <a:t>進制</a:t>
                </a:r>
                <a:endParaRPr lang="en-US" altLang="zh-TW" sz="800" b="1" dirty="0" smtClean="0"/>
              </a:p>
              <a:p>
                <a:r>
                  <a:rPr lang="zh-TW" altLang="en-US" sz="800" b="1" dirty="0" smtClean="0"/>
                  <a:t>輸入到相對應欄位</a:t>
                </a:r>
                <a:r>
                  <a:rPr lang="zh-TW" altLang="en-US" sz="800" b="1" dirty="0"/>
                  <a:t> </a:t>
                </a:r>
                <a:r>
                  <a:rPr lang="en-US" altLang="zh-TW" sz="800" b="1" dirty="0" smtClean="0"/>
                  <a:t>X/Y/</a:t>
                </a:r>
                <a:r>
                  <a:rPr lang="el-GR" altLang="zh-TW" sz="800" b="1" dirty="0" smtClean="0">
                    <a:latin typeface="微軟正黑體"/>
                    <a:ea typeface="微軟正黑體"/>
                  </a:rPr>
                  <a:t>θ</a:t>
                </a:r>
                <a:r>
                  <a:rPr lang="zh-TW" altLang="en-US" sz="800" b="1" dirty="0" smtClean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800" b="1" dirty="0" smtClean="0">
                    <a:latin typeface="微軟正黑體"/>
                    <a:ea typeface="微軟正黑體"/>
                  </a:rPr>
                  <a:t>Doe</a:t>
                </a:r>
                <a:r>
                  <a:rPr lang="zh-TW" altLang="en-US" sz="800" b="1" dirty="0" smtClean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800" b="1" dirty="0" smtClean="0">
                    <a:latin typeface="微軟正黑體"/>
                    <a:ea typeface="微軟正黑體"/>
                  </a:rPr>
                  <a:t>Temp</a:t>
                </a:r>
                <a:endParaRPr lang="en-US" altLang="zh-TW" sz="800" b="1" dirty="0" smtClean="0"/>
              </a:p>
            </p:txBody>
          </p:sp>
        </p:grpSp>
        <p:grpSp>
          <p:nvGrpSpPr>
            <p:cNvPr id="88" name="群組 87"/>
            <p:cNvGrpSpPr/>
            <p:nvPr/>
          </p:nvGrpSpPr>
          <p:grpSpPr>
            <a:xfrm>
              <a:off x="2231740" y="3876895"/>
              <a:ext cx="1796927" cy="941734"/>
              <a:chOff x="7268169" y="646116"/>
              <a:chExt cx="1796927" cy="941734"/>
            </a:xfrm>
          </p:grpSpPr>
          <p:grpSp>
            <p:nvGrpSpPr>
              <p:cNvPr id="35" name="群組 48"/>
              <p:cNvGrpSpPr/>
              <p:nvPr/>
            </p:nvGrpSpPr>
            <p:grpSpPr>
              <a:xfrm>
                <a:off x="7268169" y="900789"/>
                <a:ext cx="1796927" cy="687061"/>
                <a:chOff x="188844" y="3288734"/>
                <a:chExt cx="4214191" cy="1440184"/>
              </a:xfrm>
            </p:grpSpPr>
            <p:pic>
              <p:nvPicPr>
                <p:cNvPr id="36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email"/>
                <a:srcRect/>
                <a:stretch>
                  <a:fillRect/>
                </a:stretch>
              </p:blipFill>
              <p:spPr bwMode="auto">
                <a:xfrm>
                  <a:off x="188844" y="3288734"/>
                  <a:ext cx="4214191" cy="144018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37" name="矩形 36"/>
                <p:cNvSpPr/>
                <p:nvPr/>
              </p:nvSpPr>
              <p:spPr bwMode="auto">
                <a:xfrm>
                  <a:off x="1590259" y="3664947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2522174" y="3674886"/>
                  <a:ext cx="45499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682188" y="4005115"/>
                  <a:ext cx="48336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1590259" y="3998886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3420308" y="4008825"/>
                  <a:ext cx="462672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690144" y="4345283"/>
                  <a:ext cx="47540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2510252" y="4348993"/>
                  <a:ext cx="466917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3430245" y="4339054"/>
                  <a:ext cx="45273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</p:grpSp>
          <p:sp>
            <p:nvSpPr>
              <p:cNvPr id="69" name="文字方塊 68"/>
              <p:cNvSpPr txBox="1"/>
              <p:nvPr/>
            </p:nvSpPr>
            <p:spPr>
              <a:xfrm>
                <a:off x="7467069" y="646116"/>
                <a:ext cx="13354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800" b="1" dirty="0"/>
                  <a:t>覆蓋</a:t>
                </a:r>
                <a:r>
                  <a:rPr lang="zh-TW" altLang="en-US" sz="800" b="1" dirty="0" smtClean="0"/>
                  <a:t>回原先檔案存取位置</a:t>
                </a:r>
                <a:endParaRPr lang="en-US" altLang="zh-TW" sz="800" b="1" dirty="0" smtClean="0"/>
              </a:p>
            </p:txBody>
          </p:sp>
        </p:grpSp>
      </p:grpSp>
      <p:grpSp>
        <p:nvGrpSpPr>
          <p:cNvPr id="83" name="群組 82"/>
          <p:cNvGrpSpPr/>
          <p:nvPr/>
        </p:nvGrpSpPr>
        <p:grpSpPr>
          <a:xfrm>
            <a:off x="656565" y="1356615"/>
            <a:ext cx="2441911" cy="1374121"/>
            <a:chOff x="199203" y="1305133"/>
            <a:chExt cx="2441911" cy="137412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251520" y="1536635"/>
              <a:ext cx="1188770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416487" y="1530490"/>
              <a:ext cx="1133669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文字方塊 81"/>
            <p:cNvSpPr txBox="1"/>
            <p:nvPr/>
          </p:nvSpPr>
          <p:spPr>
            <a:xfrm>
              <a:off x="199203" y="1305133"/>
              <a:ext cx="24419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smtClean="0"/>
                <a:t>ALN</a:t>
              </a:r>
              <a:r>
                <a:rPr lang="zh-TW" altLang="en-US" sz="800" b="1" dirty="0" smtClean="0"/>
                <a:t> </a:t>
              </a:r>
              <a:r>
                <a:rPr lang="en-US" altLang="zh-TW" sz="800" b="1" dirty="0" smtClean="0"/>
                <a:t>MQC</a:t>
              </a:r>
              <a:r>
                <a:rPr lang="zh-TW" altLang="en-US" sz="800" b="1" dirty="0" smtClean="0"/>
                <a:t>資訊整合於網頁，秀出 </a:t>
              </a:r>
              <a:r>
                <a:rPr lang="en-US" altLang="zh-TW" sz="800" b="1" dirty="0" smtClean="0"/>
                <a:t>MQC/</a:t>
              </a:r>
              <a:r>
                <a:rPr lang="zh-TW" altLang="en-US" sz="800" b="1" dirty="0" smtClean="0"/>
                <a:t> </a:t>
              </a:r>
              <a:r>
                <a:rPr lang="en-US" altLang="zh-TW" sz="800" b="1" dirty="0" smtClean="0"/>
                <a:t>MAP</a:t>
              </a:r>
              <a:r>
                <a:rPr lang="zh-TW" altLang="en-US" sz="800" b="1" dirty="0" smtClean="0"/>
                <a:t> 資料</a:t>
              </a:r>
              <a:endParaRPr lang="zh-TW" altLang="en-US" sz="8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565" y="951570"/>
            <a:ext cx="2456958" cy="40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向右箭號 93"/>
          <p:cNvSpPr/>
          <p:nvPr/>
        </p:nvSpPr>
        <p:spPr>
          <a:xfrm>
            <a:off x="3131840" y="1626645"/>
            <a:ext cx="405045" cy="200630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右箭號 94"/>
          <p:cNvSpPr/>
          <p:nvPr/>
        </p:nvSpPr>
        <p:spPr>
          <a:xfrm rot="7585915">
            <a:off x="2493281" y="2826536"/>
            <a:ext cx="1766050" cy="200630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037385" y="771550"/>
            <a:ext cx="900100" cy="270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第一階段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037385" y="1064082"/>
            <a:ext cx="900100" cy="2700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第二階段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037385" y="1356615"/>
            <a:ext cx="900100" cy="270030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第三階段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預計開發網頁 </a:t>
            </a:r>
            <a:r>
              <a:rPr lang="en-US" altLang="zh-TW" dirty="0" smtClean="0"/>
              <a:t>Layout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Query List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912284"/>
            <a:ext cx="7335815" cy="404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951820" y="1581640"/>
            <a:ext cx="4185465" cy="67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92280" y="1581640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可選擇查詢 </a:t>
            </a:r>
            <a:r>
              <a:rPr lang="en-US" altLang="zh-TW" sz="1000" dirty="0" smtClean="0">
                <a:solidFill>
                  <a:srgbClr val="FF0000"/>
                </a:solidFill>
              </a:rPr>
              <a:t>OL </a:t>
            </a:r>
            <a:r>
              <a:rPr lang="zh-TW" altLang="en-US" sz="1000" dirty="0" smtClean="0">
                <a:solidFill>
                  <a:srgbClr val="FF0000"/>
                </a:solidFill>
              </a:rPr>
              <a:t>的各項條件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6565" y="2616755"/>
            <a:ext cx="7515835" cy="1260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562110" y="2121700"/>
            <a:ext cx="225025" cy="765085"/>
          </a:xfrm>
          <a:prstGeom prst="straightConnector1">
            <a:avLst/>
          </a:prstGeom>
          <a:ln w="28575">
            <a:solidFill>
              <a:srgbClr val="F1AC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526995" y="2841780"/>
            <a:ext cx="2090637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依據篩選條件篩選出 </a:t>
            </a:r>
            <a:r>
              <a:rPr lang="en-US" altLang="zh-TW" sz="1000" dirty="0" smtClean="0">
                <a:solidFill>
                  <a:srgbClr val="FF0000"/>
                </a:solidFill>
              </a:rPr>
              <a:t>OL </a:t>
            </a:r>
            <a:r>
              <a:rPr lang="zh-TW" altLang="en-US" sz="1000" dirty="0" smtClean="0">
                <a:solidFill>
                  <a:srgbClr val="FF0000"/>
                </a:solidFill>
              </a:rPr>
              <a:t>量測清單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246825"/>
            <a:ext cx="2958480" cy="179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補值可視化界面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530" y="726545"/>
            <a:ext cx="4415322" cy="208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476545" y="2796775"/>
            <a:ext cx="337303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系統預設帶入 </a:t>
            </a:r>
            <a:r>
              <a:rPr lang="en-US" altLang="zh-TW" sz="1000" dirty="0" smtClean="0">
                <a:solidFill>
                  <a:srgbClr val="FF0000"/>
                </a:solidFill>
              </a:rPr>
              <a:t>OL </a:t>
            </a:r>
            <a:r>
              <a:rPr lang="zh-TW" altLang="en-US" sz="1000" dirty="0" smtClean="0">
                <a:solidFill>
                  <a:srgbClr val="FF0000"/>
                </a:solidFill>
              </a:rPr>
              <a:t>量測結果，可視化讓工程確認偏移狀態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27095" y="2550554"/>
            <a:ext cx="2621230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工程可輸入「預補值」結果確認補植後狀態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842030" y="1986685"/>
            <a:ext cx="4500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545" y="3246825"/>
            <a:ext cx="3465385" cy="167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421650" y="4641980"/>
            <a:ext cx="1467068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可視化「預補值」結果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4" name="肘形接點 13"/>
          <p:cNvCxnSpPr/>
          <p:nvPr/>
        </p:nvCxnSpPr>
        <p:spPr>
          <a:xfrm rot="10800000" flipV="1">
            <a:off x="3086840" y="2886784"/>
            <a:ext cx="3285361" cy="1305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31940" y="4843486"/>
            <a:ext cx="17101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02370" y="4776995"/>
            <a:ext cx="585065" cy="225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確認補值</a:t>
            </a:r>
            <a:endParaRPr lang="zh-TW" altLang="en-US" sz="7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76945" y="4528451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FF0000"/>
                </a:solidFill>
              </a:rPr>
              <a:t>確認補值狀態 </a:t>
            </a:r>
            <a:r>
              <a:rPr lang="en-US" altLang="zh-TW" sz="800" dirty="0" smtClean="0">
                <a:solidFill>
                  <a:srgbClr val="FF0000"/>
                </a:solidFill>
              </a:rPr>
              <a:t>OK </a:t>
            </a:r>
            <a:r>
              <a:rPr lang="zh-TW" altLang="en-US" sz="800" dirty="0" smtClean="0">
                <a:solidFill>
                  <a:srgbClr val="FF0000"/>
                </a:solidFill>
              </a:rPr>
              <a:t>後，按下「確認補值」</a:t>
            </a:r>
            <a:endParaRPr lang="en-US" altLang="zh-TW" sz="800" dirty="0" smtClean="0">
              <a:solidFill>
                <a:srgbClr val="FF0000"/>
              </a:solidFill>
            </a:endParaRPr>
          </a:p>
          <a:p>
            <a:r>
              <a:rPr lang="zh-TW" altLang="en-US" sz="800" dirty="0" smtClean="0">
                <a:solidFill>
                  <a:srgbClr val="FF0000"/>
                </a:solidFill>
              </a:rPr>
              <a:t>程式就會將補值結果寫入機台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7085" y="681540"/>
            <a:ext cx="2958480" cy="179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預計撰寫 </a:t>
            </a:r>
            <a:r>
              <a:rPr lang="en-US" altLang="zh-TW" dirty="0" smtClean="0"/>
              <a:t>Loader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取得機台並修改 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err="1" smtClean="0"/>
              <a:t>AutoIT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操作機台人機介面</a:t>
            </a:r>
            <a:endParaRPr lang="en-US" altLang="zh-TW" dirty="0" smtClean="0"/>
          </a:p>
          <a:p>
            <a:r>
              <a:rPr lang="zh-TW" altLang="en-US" dirty="0" smtClean="0"/>
              <a:t>解除因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Recipe </a:t>
            </a:r>
            <a:r>
              <a:rPr lang="zh-TW" altLang="en-US" dirty="0" smtClean="0"/>
              <a:t>造成 </a:t>
            </a:r>
            <a:r>
              <a:rPr lang="en-US" altLang="zh-TW" dirty="0" smtClean="0"/>
              <a:t>Alarm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141341</TotalTime>
  <Words>357</Words>
  <Application>Microsoft Office PowerPoint</Application>
  <PresentationFormat>如螢幕大小 (16:9)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CF Deco 補值網頁 (R2R 參數修改 + AutoIT 畫面控制)</vt:lpstr>
      <vt:lpstr>專案內容</vt:lpstr>
      <vt:lpstr>系統架構流程</vt:lpstr>
      <vt:lpstr>投影片 4</vt:lpstr>
      <vt:lpstr>OL Data Query List</vt:lpstr>
      <vt:lpstr>補值可視化界面</vt:lpstr>
      <vt:lpstr>投影片 7</vt:lpstr>
      <vt:lpstr>投影片 8</vt:lpstr>
      <vt:lpstr>投影片 9</vt:lpstr>
      <vt:lpstr>投影片 10</vt:lpstr>
    </vt:vector>
  </TitlesOfParts>
  <Company>BenQ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WolfeWu</cp:lastModifiedBy>
  <cp:revision>4166</cp:revision>
  <dcterms:created xsi:type="dcterms:W3CDTF">2011-02-08T02:08:58Z</dcterms:created>
  <dcterms:modified xsi:type="dcterms:W3CDTF">2020-07-23T05:10:31Z</dcterms:modified>
</cp:coreProperties>
</file>