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9"/>
  </p:notesMasterIdLst>
  <p:sldIdLst>
    <p:sldId id="712" r:id="rId2"/>
    <p:sldId id="722" r:id="rId3"/>
    <p:sldId id="730" r:id="rId4"/>
    <p:sldId id="732" r:id="rId5"/>
    <p:sldId id="713" r:id="rId6"/>
    <p:sldId id="720" r:id="rId7"/>
    <p:sldId id="714" r:id="rId8"/>
    <p:sldId id="735" r:id="rId9"/>
    <p:sldId id="736" r:id="rId10"/>
    <p:sldId id="728" r:id="rId11"/>
    <p:sldId id="737" r:id="rId12"/>
    <p:sldId id="738" r:id="rId13"/>
    <p:sldId id="715" r:id="rId14"/>
    <p:sldId id="734" r:id="rId15"/>
    <p:sldId id="719" r:id="rId16"/>
    <p:sldId id="739" r:id="rId17"/>
    <p:sldId id="726" r:id="rId18"/>
  </p:sldIdLst>
  <p:sldSz cx="12192000" cy="6858000"/>
  <p:notesSz cx="6858000" cy="9144000"/>
  <p:custDataLst>
    <p:tags r:id="rId20"/>
  </p:custDataLst>
  <p:defaultTextStyle>
    <a:defPPr>
      <a:defRPr lang="zh-CN"/>
    </a:defPPr>
    <a:lvl1pPr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9AFC24"/>
    <a:srgbClr val="FFFF99"/>
    <a:srgbClr val="33CC33"/>
    <a:srgbClr val="20CDF0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5" autoAdjust="0"/>
    <p:restoredTop sz="96318" autoAdjust="0"/>
  </p:normalViewPr>
  <p:slideViewPr>
    <p:cSldViewPr snapToGrid="0">
      <p:cViewPr varScale="1">
        <p:scale>
          <a:sx n="116" d="100"/>
          <a:sy n="116" d="100"/>
        </p:scale>
        <p:origin x="378" y="132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42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DD7B427-111A-4F9F-A7CD-34B8388D1E37}" type="datetimeFigureOut">
              <a:rPr lang="zh-CN" altLang="en-US"/>
              <a:pPr>
                <a:defRPr/>
              </a:pPr>
              <a:t>2020/8/5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FAD9C8E-A4B9-49A0-BE2D-2813A6D199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61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334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974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615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255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4"/>
          <p:cNvGrpSpPr>
            <a:grpSpLocks/>
          </p:cNvGrpSpPr>
          <p:nvPr userDrawn="1"/>
        </p:nvGrpSpPr>
        <p:grpSpPr bwMode="auto">
          <a:xfrm flipH="1">
            <a:off x="2376488" y="0"/>
            <a:ext cx="9815512" cy="6886575"/>
            <a:chOff x="-306" y="0"/>
            <a:chExt cx="7362615" cy="6885918"/>
          </a:xfrm>
        </p:grpSpPr>
        <p:sp>
          <p:nvSpPr>
            <p:cNvPr id="3" name="手繪多邊形 8"/>
            <p:cNvSpPr/>
            <p:nvPr userDrawn="1"/>
          </p:nvSpPr>
          <p:spPr>
            <a:xfrm>
              <a:off x="-306" y="0"/>
              <a:ext cx="5791972" cy="6885918"/>
            </a:xfrm>
            <a:custGeom>
              <a:avLst/>
              <a:gdLst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5143500 w 5143500"/>
                <a:gd name="connsiteY2" fmla="*/ 5143500 h 5143500"/>
                <a:gd name="connsiteX3" fmla="*/ 0 w 5143500"/>
                <a:gd name="connsiteY3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1628775 w 5143500"/>
                <a:gd name="connsiteY2" fmla="*/ 161925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2726795 w 5143500"/>
                <a:gd name="connsiteY2" fmla="*/ 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989937 w 6929557"/>
                <a:gd name="connsiteY0" fmla="*/ 5143500 h 6000750"/>
                <a:gd name="connsiteX1" fmla="*/ 989937 w 6929557"/>
                <a:gd name="connsiteY1" fmla="*/ 0 h 6000750"/>
                <a:gd name="connsiteX2" fmla="*/ 3716732 w 6929557"/>
                <a:gd name="connsiteY2" fmla="*/ 0 h 6000750"/>
                <a:gd name="connsiteX3" fmla="*/ 6929558 w 6929557"/>
                <a:gd name="connsiteY3" fmla="*/ 5143500 h 6000750"/>
                <a:gd name="connsiteX4" fmla="*/ 989937 w 6929557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2730539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0 w 5939621"/>
                <a:gd name="connsiteY0" fmla="*/ 5143500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0 w 5939621"/>
                <a:gd name="connsiteY4" fmla="*/ 5143500 h 5143500"/>
                <a:gd name="connsiteX0" fmla="*/ 1615432 w 5939621"/>
                <a:gd name="connsiteY0" fmla="*/ 5122646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1615432 w 5939621"/>
                <a:gd name="connsiteY4" fmla="*/ 5122646 h 5143500"/>
                <a:gd name="connsiteX0" fmla="*/ 0 w 4324189"/>
                <a:gd name="connsiteY0" fmla="*/ 5122646 h 5143500"/>
                <a:gd name="connsiteX1" fmla="*/ 0 w 4324189"/>
                <a:gd name="connsiteY1" fmla="*/ 0 h 5143500"/>
                <a:gd name="connsiteX2" fmla="*/ 1894342 w 4324189"/>
                <a:gd name="connsiteY2" fmla="*/ 0 h 5143500"/>
                <a:gd name="connsiteX3" fmla="*/ 4324189 w 4324189"/>
                <a:gd name="connsiteY3" fmla="*/ 5143500 h 5143500"/>
                <a:gd name="connsiteX4" fmla="*/ 0 w 4324189"/>
                <a:gd name="connsiteY4" fmla="*/ 5122646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4189" h="5143500">
                  <a:moveTo>
                    <a:pt x="0" y="5122646"/>
                  </a:moveTo>
                  <a:cubicBezTo>
                    <a:pt x="3744" y="3819308"/>
                    <a:pt x="0" y="1714500"/>
                    <a:pt x="0" y="0"/>
                  </a:cubicBezTo>
                  <a:lnTo>
                    <a:pt x="1894342" y="0"/>
                  </a:lnTo>
                  <a:lnTo>
                    <a:pt x="4324189" y="5143500"/>
                  </a:lnTo>
                  <a:lnTo>
                    <a:pt x="0" y="51226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325" eaLnBrk="0" hangingPunct="0">
                <a:defRPr/>
              </a:pPr>
              <a:endParaRPr lang="zh-TW" alt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4" name="手繪多邊形 9"/>
            <p:cNvSpPr/>
            <p:nvPr userDrawn="1"/>
          </p:nvSpPr>
          <p:spPr>
            <a:xfrm flipH="1">
              <a:off x="-306" y="1988774"/>
              <a:ext cx="7362615" cy="392447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18 h 10018"/>
                <a:gd name="connsiteX1" fmla="*/ 2000 w 10000"/>
                <a:gd name="connsiteY1" fmla="*/ 18 h 10018"/>
                <a:gd name="connsiteX2" fmla="*/ 8843 w 10000"/>
                <a:gd name="connsiteY2" fmla="*/ 0 h 10018"/>
                <a:gd name="connsiteX3" fmla="*/ 10000 w 10000"/>
                <a:gd name="connsiteY3" fmla="*/ 10018 h 10018"/>
                <a:gd name="connsiteX4" fmla="*/ 0 w 10000"/>
                <a:gd name="connsiteY4" fmla="*/ 10018 h 10018"/>
                <a:gd name="connsiteX0" fmla="*/ 0 w 8843"/>
                <a:gd name="connsiteY0" fmla="*/ 10018 h 10018"/>
                <a:gd name="connsiteX1" fmla="*/ 2000 w 8843"/>
                <a:gd name="connsiteY1" fmla="*/ 18 h 10018"/>
                <a:gd name="connsiteX2" fmla="*/ 8843 w 8843"/>
                <a:gd name="connsiteY2" fmla="*/ 0 h 10018"/>
                <a:gd name="connsiteX3" fmla="*/ 8843 w 8843"/>
                <a:gd name="connsiteY3" fmla="*/ 9995 h 10018"/>
                <a:gd name="connsiteX4" fmla="*/ 0 w 8843"/>
                <a:gd name="connsiteY4" fmla="*/ 10018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3" h="10018">
                  <a:moveTo>
                    <a:pt x="0" y="10018"/>
                  </a:moveTo>
                  <a:lnTo>
                    <a:pt x="2000" y="18"/>
                  </a:lnTo>
                  <a:lnTo>
                    <a:pt x="8843" y="0"/>
                  </a:lnTo>
                  <a:lnTo>
                    <a:pt x="8843" y="9995"/>
                  </a:lnTo>
                  <a:lnTo>
                    <a:pt x="0" y="10018"/>
                  </a:lnTo>
                  <a:close/>
                </a:path>
              </a:pathLst>
            </a:custGeom>
            <a:gradFill flip="none" rotWithShape="1">
              <a:gsLst>
                <a:gs pos="32000">
                  <a:srgbClr val="0F8AB1"/>
                </a:gs>
                <a:gs pos="70000">
                  <a:srgbClr val="1E4B7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3325">
                <a:defRPr/>
              </a:pPr>
              <a:endParaRPr lang="zh-TW" altLang="en-US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  <a:cs typeface="新細明體" pitchFamily="-65" charset="-120"/>
              </a:endParaRPr>
            </a:p>
          </p:txBody>
        </p:sp>
      </p:grpSp>
      <p:pic>
        <p:nvPicPr>
          <p:cNvPr id="5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6063" y="3203575"/>
            <a:ext cx="36004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16"/>
          <p:cNvSpPr/>
          <p:nvPr userDrawn="1"/>
        </p:nvSpPr>
        <p:spPr>
          <a:xfrm rot="10800000" flipV="1">
            <a:off x="1" y="2304028"/>
            <a:ext cx="1355475" cy="7838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5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4538" y="322263"/>
            <a:ext cx="20415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版面配置區 15"/>
          <p:cNvSpPr>
            <a:spLocks noGrp="1"/>
          </p:cNvSpPr>
          <p:nvPr>
            <p:ph type="body" sz="quarter" idx="11"/>
          </p:nvPr>
        </p:nvSpPr>
        <p:spPr>
          <a:xfrm>
            <a:off x="1475491" y="5109187"/>
            <a:ext cx="10201132" cy="1515168"/>
          </a:xfrm>
        </p:spPr>
        <p:txBody>
          <a:bodyPr>
            <a:normAutofit/>
          </a:bodyPr>
          <a:lstStyle>
            <a:lvl1pPr marL="0" indent="0" algn="l" defTabSz="913325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1415503" y="2348883"/>
            <a:ext cx="10381153" cy="2700300"/>
          </a:xfrm>
        </p:spPr>
        <p:txBody>
          <a:bodyPr>
            <a:normAutofit/>
          </a:bodyPr>
          <a:lstStyle>
            <a:lvl1pPr marL="0" marR="0" indent="0" algn="l" defTabSz="9133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12"/>
          </p:nvPr>
        </p:nvSpPr>
        <p:spPr>
          <a:xfrm>
            <a:off x="7875588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手繪多邊形 8"/>
          <p:cNvSpPr/>
          <p:nvPr userDrawn="1"/>
        </p:nvSpPr>
        <p:spPr>
          <a:xfrm rot="10800000" flipH="1">
            <a:off x="-58738" y="0"/>
            <a:ext cx="3224213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2" tIns="45706" rIns="91342" bIns="45706" anchor="ctr"/>
          <a:lstStyle/>
          <a:p>
            <a:pPr algn="ctr" defTabSz="913325" eaLnBrk="0" hangingPunct="0">
              <a:defRPr/>
            </a:pPr>
            <a:endParaRPr lang="zh-TW" altLang="en-US" sz="1500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4" name="手繪多邊形 9"/>
          <p:cNvSpPr/>
          <p:nvPr userDrawn="1"/>
        </p:nvSpPr>
        <p:spPr>
          <a:xfrm rot="1500000">
            <a:off x="1109508" y="-307020"/>
            <a:ext cx="348925" cy="5146395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/>
          </p:nvPr>
        </p:nvSpPr>
        <p:spPr>
          <a:xfrm>
            <a:off x="2495603" y="1958434"/>
            <a:ext cx="9181020" cy="3096343"/>
          </a:xfrm>
        </p:spPr>
        <p:txBody>
          <a:bodyPr>
            <a:normAutofit/>
          </a:bodyPr>
          <a:lstStyle>
            <a:lvl1pPr>
              <a:buNone/>
              <a:defRPr sz="31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5" name="頁尾版面配置區 7"/>
          <p:cNvSpPr>
            <a:spLocks noGrp="1"/>
          </p:cNvSpPr>
          <p:nvPr>
            <p:ph type="ftr" sz="quarter" idx="23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6"/>
          <p:cNvSpPr/>
          <p:nvPr userDrawn="1"/>
        </p:nvSpPr>
        <p:spPr>
          <a:xfrm rot="10800000" flipH="1">
            <a:off x="-6350" y="0"/>
            <a:ext cx="6462713" cy="6873875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  <a:gd name="connsiteX0" fmla="*/ 1329495 w 4945005"/>
              <a:gd name="connsiteY0" fmla="*/ 5153850 h 5153850"/>
              <a:gd name="connsiteX1" fmla="*/ 0 w 4945005"/>
              <a:gd name="connsiteY1" fmla="*/ 18342 h 5153850"/>
              <a:gd name="connsiteX2" fmla="*/ 2528300 w 4945005"/>
              <a:gd name="connsiteY2" fmla="*/ 0 h 5153850"/>
              <a:gd name="connsiteX3" fmla="*/ 4945005 w 4945005"/>
              <a:gd name="connsiteY3" fmla="*/ 5143500 h 5153850"/>
              <a:gd name="connsiteX4" fmla="*/ 1329495 w 4945005"/>
              <a:gd name="connsiteY4" fmla="*/ 5153850 h 5153850"/>
              <a:gd name="connsiteX0" fmla="*/ 3762 w 3619272"/>
              <a:gd name="connsiteY0" fmla="*/ 5153850 h 5153850"/>
              <a:gd name="connsiteX1" fmla="*/ 3762 w 3619272"/>
              <a:gd name="connsiteY1" fmla="*/ 12481 h 5153850"/>
              <a:gd name="connsiteX2" fmla="*/ 1202567 w 3619272"/>
              <a:gd name="connsiteY2" fmla="*/ 0 h 5153850"/>
              <a:gd name="connsiteX3" fmla="*/ 3619272 w 3619272"/>
              <a:gd name="connsiteY3" fmla="*/ 5143500 h 5153850"/>
              <a:gd name="connsiteX4" fmla="*/ 3762 w 3619272"/>
              <a:gd name="connsiteY4" fmla="*/ 5153850 h 5153850"/>
              <a:gd name="connsiteX0" fmla="*/ 3762 w 3633146"/>
              <a:gd name="connsiteY0" fmla="*/ 5153850 h 5153850"/>
              <a:gd name="connsiteX1" fmla="*/ 3762 w 3633146"/>
              <a:gd name="connsiteY1" fmla="*/ 12481 h 5153850"/>
              <a:gd name="connsiteX2" fmla="*/ 1202567 w 3633146"/>
              <a:gd name="connsiteY2" fmla="*/ 0 h 5153850"/>
              <a:gd name="connsiteX3" fmla="*/ 3633146 w 3633146"/>
              <a:gd name="connsiteY3" fmla="*/ 5153849 h 5153850"/>
              <a:gd name="connsiteX4" fmla="*/ 3762 w 3633146"/>
              <a:gd name="connsiteY4" fmla="*/ 5153850 h 515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146" h="5153850">
                <a:moveTo>
                  <a:pt x="3762" y="5153850"/>
                </a:moveTo>
                <a:cubicBezTo>
                  <a:pt x="0" y="3437938"/>
                  <a:pt x="7524" y="1728393"/>
                  <a:pt x="3762" y="12481"/>
                </a:cubicBezTo>
                <a:lnTo>
                  <a:pt x="1202567" y="0"/>
                </a:lnTo>
                <a:lnTo>
                  <a:pt x="3633146" y="5153849"/>
                </a:lnTo>
                <a:lnTo>
                  <a:pt x="3762" y="515385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2" tIns="45706" rIns="91342" bIns="45706" anchor="ctr"/>
          <a:lstStyle/>
          <a:p>
            <a:pPr algn="ctr" defTabSz="913325" eaLnBrk="0" hangingPunct="0">
              <a:defRPr/>
            </a:pPr>
            <a:endParaRPr lang="zh-TW" altLang="en-US" sz="1500" dirty="0">
              <a:solidFill>
                <a:prstClr val="white"/>
              </a:solidFill>
            </a:endParaRPr>
          </a:p>
        </p:txBody>
      </p:sp>
      <p:sp>
        <p:nvSpPr>
          <p:cNvPr id="5" name="手繪多邊形 14"/>
          <p:cNvSpPr/>
          <p:nvPr userDrawn="1"/>
        </p:nvSpPr>
        <p:spPr>
          <a:xfrm rot="1500000">
            <a:off x="3458521" y="-468633"/>
            <a:ext cx="406344" cy="7838941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/>
          </p:nvPr>
        </p:nvSpPr>
        <p:spPr>
          <a:xfrm>
            <a:off x="5915987" y="1328796"/>
            <a:ext cx="5940660" cy="4776529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707409" y="1364775"/>
            <a:ext cx="2988331" cy="2019225"/>
          </a:xfrm>
        </p:spPr>
        <p:txBody>
          <a:bodyPr>
            <a:normAutofit/>
          </a:bodyPr>
          <a:lstStyle>
            <a:lvl1pPr marL="0" marR="0" indent="-342514" algn="l" defTabSz="913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1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23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2425" y="2528888"/>
            <a:ext cx="89471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手繪多邊形 12"/>
          <p:cNvSpPr/>
          <p:nvPr userDrawn="1"/>
        </p:nvSpPr>
        <p:spPr>
          <a:xfrm>
            <a:off x="1" y="6129435"/>
            <a:ext cx="12192000" cy="49505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5713" y="322263"/>
            <a:ext cx="15303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 userDrawn="1"/>
        </p:nvSpPr>
        <p:spPr>
          <a:xfrm>
            <a:off x="876300" y="5049838"/>
            <a:ext cx="1304925" cy="790575"/>
          </a:xfrm>
          <a:prstGeom prst="rect">
            <a:avLst/>
          </a:prstGeom>
          <a:solidFill>
            <a:srgbClr val="2772E1"/>
          </a:solidFill>
          <a:ln w="38100">
            <a:solidFill>
              <a:srgbClr val="2772E1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5225" y="5049838"/>
            <a:ext cx="22971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7"/>
          <p:cNvSpPr/>
          <p:nvPr userDrawn="1"/>
        </p:nvSpPr>
        <p:spPr>
          <a:xfrm>
            <a:off x="876300" y="1500188"/>
            <a:ext cx="1304925" cy="79216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矩形 8"/>
          <p:cNvSpPr/>
          <p:nvPr userDrawn="1"/>
        </p:nvSpPr>
        <p:spPr>
          <a:xfrm>
            <a:off x="6875463" y="1500188"/>
            <a:ext cx="1304925" cy="792162"/>
          </a:xfrm>
          <a:prstGeom prst="rect">
            <a:avLst/>
          </a:prstGeom>
          <a:solidFill>
            <a:srgbClr val="F75B66"/>
          </a:solidFill>
          <a:ln w="38100">
            <a:solidFill>
              <a:srgbClr val="F75B66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5225" y="1500188"/>
            <a:ext cx="2297113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5975" y="1500188"/>
            <a:ext cx="22637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11"/>
          <p:cNvSpPr/>
          <p:nvPr userDrawn="1"/>
        </p:nvSpPr>
        <p:spPr>
          <a:xfrm>
            <a:off x="6875463" y="2692400"/>
            <a:ext cx="1304925" cy="790575"/>
          </a:xfrm>
          <a:prstGeom prst="rect">
            <a:avLst/>
          </a:prstGeom>
          <a:solidFill>
            <a:srgbClr val="F1AC01"/>
          </a:solidFill>
          <a:ln w="38100">
            <a:solidFill>
              <a:srgbClr val="F1AC01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矩形 12"/>
          <p:cNvSpPr/>
          <p:nvPr userDrawn="1"/>
        </p:nvSpPr>
        <p:spPr>
          <a:xfrm>
            <a:off x="876300" y="2692400"/>
            <a:ext cx="1304925" cy="790575"/>
          </a:xfrm>
          <a:prstGeom prst="rect">
            <a:avLst/>
          </a:prstGeom>
          <a:solidFill>
            <a:srgbClr val="5B5245"/>
          </a:solidFill>
          <a:ln w="38100">
            <a:solidFill>
              <a:srgbClr val="5B5245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5225" y="2692400"/>
            <a:ext cx="22971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35975" y="2692400"/>
            <a:ext cx="22812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5"/>
          <p:cNvSpPr/>
          <p:nvPr userDrawn="1"/>
        </p:nvSpPr>
        <p:spPr>
          <a:xfrm>
            <a:off x="876300" y="3857625"/>
            <a:ext cx="1304925" cy="790575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4" name="矩形 16"/>
          <p:cNvSpPr/>
          <p:nvPr userDrawn="1"/>
        </p:nvSpPr>
        <p:spPr>
          <a:xfrm>
            <a:off x="6875463" y="3857625"/>
            <a:ext cx="130492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1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225" y="3857625"/>
            <a:ext cx="22971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5975" y="3857625"/>
            <a:ext cx="2297113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56625" y="4989513"/>
            <a:ext cx="2279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21"/>
          <p:cNvSpPr/>
          <p:nvPr userDrawn="1"/>
        </p:nvSpPr>
        <p:spPr>
          <a:xfrm>
            <a:off x="7235825" y="5168900"/>
            <a:ext cx="569913" cy="323850"/>
          </a:xfrm>
          <a:prstGeom prst="rect">
            <a:avLst/>
          </a:prstGeom>
        </p:spPr>
        <p:txBody>
          <a:bodyPr wrap="none" lIns="91342" tIns="45706" rIns="91342" bIns="45706">
            <a:spAutoFit/>
          </a:bodyPr>
          <a:lstStyle/>
          <a:p>
            <a:pPr defTabSz="913325" eaLnBrk="0" hangingPunct="0">
              <a:defRPr/>
            </a:pPr>
            <a:r>
              <a:rPr lang="zh-TW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文字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>
          <a:xfrm>
            <a:off x="703822" y="308655"/>
            <a:ext cx="9952687" cy="900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6" name="文字版面配置區 2"/>
          <p:cNvSpPr>
            <a:spLocks noGrp="1"/>
          </p:cNvSpPr>
          <p:nvPr>
            <p:ph idx="1"/>
          </p:nvPr>
        </p:nvSpPr>
        <p:spPr>
          <a:xfrm>
            <a:off x="695399" y="1388775"/>
            <a:ext cx="11221247" cy="522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</p:spTree>
    <p:extLst>
      <p:ext uri="{BB962C8B-B14F-4D97-AF65-F5344CB8AC3E}">
        <p14:creationId xmlns:p14="http://schemas.microsoft.com/office/powerpoint/2010/main" val="38490627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588" y="0"/>
            <a:ext cx="12192000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24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58603" y="3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1108915" y="-41912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24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4" y="2612918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96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703263" y="307975"/>
            <a:ext cx="9893300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2" tIns="45706" rIns="91342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Content</a:t>
            </a:r>
            <a:br>
              <a:rPr lang="en-US" altLang="zh-TW" smtClean="0"/>
            </a:br>
            <a:r>
              <a:rPr lang="en-US" altLang="zh-TW" smtClean="0"/>
              <a:t>Gill Sans MT  or </a:t>
            </a:r>
            <a:r>
              <a:rPr lang="zh-TW" altLang="en-US" smtClean="0"/>
              <a:t>微軟正黑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95325" y="1989138"/>
            <a:ext cx="11222038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2" tIns="45706" rIns="91342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Gill Sans MT</a:t>
            </a:r>
          </a:p>
          <a:p>
            <a:pPr lvl="0"/>
            <a:r>
              <a:rPr lang="zh-TW" altLang="en-US" smtClean="0"/>
              <a:t>微軟正黑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8075613" y="6356350"/>
            <a:ext cx="3860800" cy="365125"/>
          </a:xfrm>
          <a:prstGeom prst="rect">
            <a:avLst/>
          </a:prstGeom>
        </p:spPr>
        <p:txBody>
          <a:bodyPr vert="horz" lIns="91342" tIns="45706" rIns="91342" bIns="45706" rtlCol="0" anchor="ctr"/>
          <a:lstStyle>
            <a:lvl1pPr algn="ctr" defTabSz="913325" eaLnBrk="0" hangingPunct="0">
              <a:defRPr sz="1200">
                <a:solidFill>
                  <a:prstClr val="black">
                    <a:tint val="75000"/>
                  </a:prst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803275" y="6643688"/>
            <a:ext cx="4572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933" tIns="45706" rIns="71933" bIns="45706" anchor="b"/>
          <a:lstStyle/>
          <a:p>
            <a:pPr defTabSz="913325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</a:t>
            </a:r>
            <a:r>
              <a:rPr kumimoji="0" lang="en-US" altLang="zh-TW" sz="500" dirty="0" err="1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prstClr val="white">
                  <a:lumMod val="50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1" name="手繪多邊形 10"/>
          <p:cNvSpPr/>
          <p:nvPr userDrawn="1"/>
        </p:nvSpPr>
        <p:spPr>
          <a:xfrm rot="16200000" flipV="1">
            <a:off x="-113328" y="157844"/>
            <a:ext cx="989071" cy="50838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03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725150" y="285750"/>
            <a:ext cx="1085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3pPr>
      <a:lvl4pPr marL="1597025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4pPr>
      <a:lvl5pPr marL="2054225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5pPr>
      <a:lvl6pPr marL="2511632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294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957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642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43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2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88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49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334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74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1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25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tp://FFGALN10:1234@10.97.238.102/" TargetMode="External"/><Relationship Id="rId2" Type="http://schemas.openxmlformats.org/officeDocument/2006/relationships/hyperlink" Target="ftp://FFRALN10:1234@10.97.238.103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ftp://FFSALN10:1234@10.97.238.104/" TargetMode="External"/><Relationship Id="rId4" Type="http://schemas.openxmlformats.org/officeDocument/2006/relationships/hyperlink" Target="ftp://FFBALN10:1234@10.97.238.101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標題 1"/>
          <p:cNvSpPr>
            <a:spLocks noGrp="1"/>
          </p:cNvSpPr>
          <p:nvPr>
            <p:ph type="title" idx="4294967295"/>
          </p:nvPr>
        </p:nvSpPr>
        <p:spPr>
          <a:xfrm>
            <a:off x="668338" y="188913"/>
            <a:ext cx="10080625" cy="692150"/>
          </a:xfrm>
        </p:spPr>
        <p:txBody>
          <a:bodyPr/>
          <a:lstStyle/>
          <a:p>
            <a:r>
              <a:rPr lang="en-US" altLang="zh-TW" sz="4400" dirty="0" smtClean="0"/>
              <a:t>CF Deco on-line </a:t>
            </a:r>
            <a:r>
              <a:rPr lang="zh-TW" altLang="en-US" sz="4400" dirty="0" smtClean="0"/>
              <a:t>補值開發</a:t>
            </a:r>
            <a:endParaRPr lang="en-US" altLang="zh-TW" sz="4400" dirty="0" smtClean="0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 flipH="1">
            <a:off x="442913" y="1081088"/>
            <a:ext cx="1858962" cy="438150"/>
          </a:xfrm>
          <a:prstGeom prst="homePlate">
            <a:avLst>
              <a:gd name="adj" fmla="val 106069"/>
            </a:avLst>
          </a:prstGeom>
          <a:gradFill rotWithShape="1">
            <a:gsLst>
              <a:gs pos="0">
                <a:srgbClr val="66FF33"/>
              </a:gs>
              <a:gs pos="50000">
                <a:schemeClr val="bg1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zh-TW" sz="1400" b="1" dirty="0"/>
              <a:t>S0</a:t>
            </a:r>
            <a:r>
              <a:rPr lang="zh-TW" altLang="en-US" sz="1400" b="1"/>
              <a:t>定義問題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808235" y="1000139"/>
            <a:ext cx="70592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現行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Running Mode 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補償皆需停機補值 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無法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run 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貨中補</a:t>
            </a:r>
            <a:r>
              <a:rPr lang="zh-TW" altLang="en-US" sz="2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2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0" hangingPunct="0"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MQC data NG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：偏離中心值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人員停機補值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;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為防止玻璃於手臂溫控不穩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進行排空補值</a:t>
            </a:r>
            <a:endParaRPr lang="en-US" altLang="zh-TW" sz="20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0" hangingPunct="0">
              <a:buFont typeface="+mj-lt"/>
              <a:buAutoNum type="arabicPeriod"/>
              <a:defRPr/>
            </a:pPr>
            <a:r>
              <a:rPr lang="zh-TW" altLang="en-US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產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loss: ALN 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排空後約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10min ; 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共計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20 </a:t>
            </a:r>
            <a:r>
              <a:rPr lang="en-US" altLang="zh-TW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min</a:t>
            </a:r>
            <a:endParaRPr lang="en-US" altLang="zh-TW" dirty="0"/>
          </a:p>
          <a:p>
            <a:pPr eaLnBrk="0" hangingPunct="0">
              <a:buFont typeface="+mj-lt"/>
              <a:buAutoNum type="arabicPeriod"/>
              <a:defRPr/>
            </a:pPr>
            <a:r>
              <a:rPr lang="zh-TW" altLang="en-US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人員進行預補，</a:t>
            </a:r>
            <a:r>
              <a:rPr lang="en-US" altLang="zh-TW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key in</a:t>
            </a:r>
            <a:r>
              <a:rPr lang="zh-TW" altLang="en-US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換算進行自動補值</a:t>
            </a:r>
            <a:endParaRPr lang="en-US" altLang="zh-TW" sz="20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75" y="3496793"/>
            <a:ext cx="15843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5679" y="3937695"/>
            <a:ext cx="2652818" cy="87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向右箭號 14"/>
          <p:cNvSpPr/>
          <p:nvPr/>
        </p:nvSpPr>
        <p:spPr>
          <a:xfrm>
            <a:off x="7029461" y="4020896"/>
            <a:ext cx="631728" cy="792162"/>
          </a:xfrm>
          <a:prstGeom prst="rightArrow">
            <a:avLst/>
          </a:prstGeom>
          <a:solidFill>
            <a:srgbClr val="44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 b="1">
              <a:latin typeface="Gill Sans MT" pitchFamily="34" charset="0"/>
            </a:endParaRPr>
          </a:p>
        </p:txBody>
      </p:sp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60668" y="3268183"/>
            <a:ext cx="4154307" cy="197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7933038" y="5452290"/>
            <a:ext cx="37317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進行停機補值，</a:t>
            </a:r>
            <a:r>
              <a:rPr lang="en-US" altLang="zh-TW" dirty="0" smtClean="0"/>
              <a:t>save</a:t>
            </a:r>
            <a:r>
              <a:rPr lang="zh-TW" altLang="en-US" dirty="0" smtClean="0"/>
              <a:t>後，在</a:t>
            </a:r>
            <a:r>
              <a:rPr lang="en-US" altLang="zh-TW" dirty="0" smtClean="0"/>
              <a:t>auto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30876" y="2825578"/>
            <a:ext cx="673031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rgbClr val="00799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目的 </a:t>
            </a:r>
            <a:r>
              <a:rPr lang="en-US" altLang="zh-TW" sz="2400" b="1" dirty="0">
                <a:solidFill>
                  <a:srgbClr val="00799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減少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run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貨中進行停機補值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造成產能上的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loss </a:t>
            </a:r>
            <a:endParaRPr lang="en-US" altLang="zh-TW" sz="2000" dirty="0">
              <a:solidFill>
                <a:srgbClr val="40404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118919" y="1010546"/>
            <a:ext cx="298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Example:4shot</a:t>
            </a:r>
            <a:endParaRPr lang="zh-TW" altLang="en-US" sz="3200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 flipH="1">
            <a:off x="255374" y="1089297"/>
            <a:ext cx="232938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S4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單片補值功能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7241"/>
            <a:ext cx="5522341" cy="32543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46" y="1967240"/>
            <a:ext cx="5526462" cy="3254341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6006890" y="3446599"/>
            <a:ext cx="514865" cy="436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94270" y="5734483"/>
            <a:ext cx="5873578" cy="3847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按</a:t>
            </a:r>
            <a:r>
              <a:rPr lang="zh-TW" altLang="en-US" b="1" dirty="0" smtClean="0"/>
              <a:t>下補值按鈕，畫出新的圖，讓工程確認補值後狀態</a:t>
            </a:r>
            <a:endParaRPr lang="zh-TW" altLang="en-US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6869" y="188697"/>
            <a:ext cx="513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Click</a:t>
            </a:r>
            <a:r>
              <a:rPr lang="zh-TW" altLang="en-US" sz="4000" dirty="0" smtClean="0"/>
              <a:t>單片補值按鈕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4974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97924" y="53255"/>
            <a:ext cx="5881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Click</a:t>
            </a:r>
            <a:r>
              <a:rPr lang="zh-TW" altLang="en-US" sz="4000" dirty="0" smtClean="0"/>
              <a:t>確認補值按鈕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28" y="1062681"/>
            <a:ext cx="5477633" cy="308116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951087" y="2397319"/>
            <a:ext cx="479693" cy="41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53080" y="5198074"/>
            <a:ext cx="7381103" cy="3847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按下確認補值按鈕，把資料寫進資料庫，插入新的紀錄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29242" y="4286240"/>
            <a:ext cx="58552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尚</a:t>
            </a:r>
            <a:r>
              <a:rPr lang="zh-TW" altLang="en-US" dirty="0" smtClean="0"/>
              <a:t>未進行</a:t>
            </a:r>
            <a:r>
              <a:rPr lang="en-US" altLang="zh-TW" dirty="0" smtClean="0"/>
              <a:t>UAC</a:t>
            </a:r>
            <a:r>
              <a:rPr lang="zh-TW" altLang="en-US" dirty="0" smtClean="0"/>
              <a:t>卡控，</a:t>
            </a:r>
            <a:r>
              <a:rPr lang="zh-TW" altLang="en-US" dirty="0" smtClean="0"/>
              <a:t>所以</a:t>
            </a:r>
            <a:r>
              <a:rPr lang="en-US" altLang="zh-TW" dirty="0" err="1" smtClean="0"/>
              <a:t>user_id</a:t>
            </a:r>
            <a:r>
              <a:rPr lang="zh-TW" altLang="en-US" dirty="0" smtClean="0"/>
              <a:t>為空值，之後會補上</a:t>
            </a:r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7" y="1393798"/>
            <a:ext cx="5699082" cy="27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1" r="31064" b="46435"/>
          <a:stretch/>
        </p:blipFill>
        <p:spPr>
          <a:xfrm>
            <a:off x="274118" y="2263501"/>
            <a:ext cx="3935417" cy="270120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15546" y="115331"/>
            <a:ext cx="454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UAC</a:t>
            </a:r>
            <a:r>
              <a:rPr lang="zh-TW" altLang="en-US" sz="3200" dirty="0" smtClean="0"/>
              <a:t>卡控畫面</a:t>
            </a:r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06213" y="1220299"/>
            <a:ext cx="4738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修改成只給</a:t>
            </a:r>
            <a:r>
              <a:rPr lang="en-US" altLang="zh-TW" sz="2400" dirty="0" smtClean="0"/>
              <a:t>ML8AB1,ML8AV1</a:t>
            </a:r>
            <a:r>
              <a:rPr lang="zh-TW" altLang="en-US" sz="2400" dirty="0" smtClean="0"/>
              <a:t>登入</a:t>
            </a:r>
            <a:endParaRPr lang="zh-TW" altLang="en-US" sz="2400" dirty="0"/>
          </a:p>
        </p:txBody>
      </p:sp>
      <p:sp>
        <p:nvSpPr>
          <p:cNvPr id="5" name="向右箭號 4"/>
          <p:cNvSpPr/>
          <p:nvPr/>
        </p:nvSpPr>
        <p:spPr>
          <a:xfrm>
            <a:off x="4493741" y="3415830"/>
            <a:ext cx="700216" cy="535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63" y="2263501"/>
            <a:ext cx="6057463" cy="29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70694" y="1136698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S5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撈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Data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2076450"/>
            <a:ext cx="9391650" cy="27051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077729" y="1136698"/>
            <a:ext cx="40365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SPC Chart </a:t>
            </a:r>
            <a:r>
              <a:rPr lang="zh-TW" altLang="en-US" dirty="0" smtClean="0"/>
              <a:t>查詢所要撈取的資訊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預計撰寫 </a:t>
            </a:r>
            <a:r>
              <a:rPr lang="en-US" altLang="zh-TW" dirty="0" smtClean="0"/>
              <a:t>Loader 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取得機台並修改 </a:t>
            </a:r>
            <a:r>
              <a:rPr lang="en-US" altLang="zh-TW" dirty="0" smtClean="0"/>
              <a:t>Log 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026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13818" y="990443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S6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機台撈參數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902844"/>
              </p:ext>
            </p:extLst>
          </p:nvPr>
        </p:nvGraphicFramePr>
        <p:xfrm>
          <a:off x="2179021" y="2053498"/>
          <a:ext cx="7779588" cy="304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6298"/>
                <a:gridCol w="2079252"/>
                <a:gridCol w="594431"/>
                <a:gridCol w="251103"/>
                <a:gridCol w="2079252"/>
                <a:gridCol w="2079252"/>
              </a:tblGrid>
              <a:tr h="27734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廠別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8A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　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7734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IP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FTP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7734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100.00%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　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77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BM10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NSK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　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48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10.97.238.103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FFRALN10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1234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OK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2"/>
                        </a:rPr>
                        <a:t>ftp://FFRALN10:1234@10.97.238.103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48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10.97.238.102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FFGALN10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1234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OK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3"/>
                        </a:rPr>
                        <a:t>ftp://FFGALN10:1234@10.97.238.102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48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10.97.238.101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FFBALN10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1234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OK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4"/>
                        </a:rPr>
                        <a:t>ftp://FFBALN10:1234@10.97.238.101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48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PS10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10.97.238.104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FFSALN10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1234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OK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5"/>
                        </a:rPr>
                        <a:t>ftp://FFSALN10:1234@10.97.238.104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16250" y="30781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27010" y="5303980"/>
            <a:ext cx="3684005" cy="3847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取得機台</a:t>
            </a:r>
            <a:r>
              <a:rPr lang="en-US" altLang="zh-TW" dirty="0" smtClean="0"/>
              <a:t>ftp</a:t>
            </a:r>
            <a:r>
              <a:rPr lang="zh-TW" altLang="en-US" dirty="0" smtClean="0"/>
              <a:t>位址，並修改</a:t>
            </a:r>
            <a:r>
              <a:rPr lang="en-US" altLang="zh-TW" dirty="0" smtClean="0"/>
              <a:t>log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39567" y="240022"/>
            <a:ext cx="69712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Deco </a:t>
            </a:r>
            <a:r>
              <a:rPr lang="zh-TW" altLang="zh-TW" sz="3200" dirty="0"/>
              <a:t>不停機補值 第二階段</a:t>
            </a: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602798" y="990443"/>
            <a:ext cx="383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FTP </a:t>
            </a:r>
            <a:r>
              <a:rPr lang="zh-TW" altLang="zh-TW" sz="2400" dirty="0"/>
              <a:t>取得</a:t>
            </a:r>
            <a:r>
              <a:rPr lang="en-US" altLang="zh-TW" sz="2400" dirty="0"/>
              <a:t> Recipe Data</a:t>
            </a:r>
            <a:endParaRPr lang="zh-TW" altLang="zh-TW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91156" y="1545491"/>
            <a:ext cx="51927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正進行</a:t>
            </a:r>
            <a:r>
              <a:rPr lang="en-US" altLang="zh-TW" b="1" dirty="0" smtClean="0"/>
              <a:t>recipe log16</a:t>
            </a:r>
            <a:r>
              <a:rPr lang="zh-TW" altLang="en-US" b="1" dirty="0" smtClean="0"/>
              <a:t>進制轉</a:t>
            </a:r>
            <a:r>
              <a:rPr lang="en-US" altLang="zh-TW" b="1" dirty="0" smtClean="0"/>
              <a:t>10</a:t>
            </a:r>
            <a:r>
              <a:rPr lang="zh-TW" altLang="en-US" b="1" dirty="0" smtClean="0"/>
              <a:t>進制的程式撰寫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476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1682"/>
              </p:ext>
            </p:extLst>
          </p:nvPr>
        </p:nvGraphicFramePr>
        <p:xfrm>
          <a:off x="1538307" y="2509434"/>
          <a:ext cx="8915400" cy="3347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03930">
                <a:tc>
                  <a:txBody>
                    <a:bodyPr/>
                    <a:lstStyle/>
                    <a:p>
                      <a:endParaRPr lang="zh-TW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L-Stage Align.offset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R-Stage Align.offset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800">
                          <a:effectLst/>
                        </a:rPr>
                        <a:t>　</a:t>
                      </a:r>
                      <a:r>
                        <a:rPr lang="en-US" sz="800">
                          <a:effectLst/>
                        </a:rPr>
                        <a:t>BM10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248b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2490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2491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2492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2493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2790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2791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2792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2793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　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L-Stage Align.offset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R-Stage Align.offset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800">
                          <a:effectLst/>
                        </a:rPr>
                        <a:t>　</a:t>
                      </a:r>
                      <a:r>
                        <a:rPr lang="en-US" sz="800">
                          <a:effectLst/>
                        </a:rPr>
                        <a:t>BM20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24f0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24f1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24f2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24f3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27f0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27f1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27f2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27f3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782595" y="98854"/>
            <a:ext cx="444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欄位對照</a:t>
            </a:r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47934" y="683629"/>
            <a:ext cx="58161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dirty="0" smtClean="0"/>
              <a:t>輸入補值參數轉成</a:t>
            </a:r>
            <a:r>
              <a:rPr lang="en-US" altLang="zh-TW" dirty="0" smtClean="0"/>
              <a:t>16</a:t>
            </a:r>
            <a:r>
              <a:rPr lang="zh-TW" altLang="en-US" dirty="0" smtClean="0"/>
              <a:t>進制到下方表的對應欄位中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4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89903" y="2627870"/>
            <a:ext cx="829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your time~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31"/>
          <p:cNvGrpSpPr/>
          <p:nvPr/>
        </p:nvGrpSpPr>
        <p:grpSpPr>
          <a:xfrm>
            <a:off x="5580112" y="1268760"/>
            <a:ext cx="792088" cy="948370"/>
            <a:chOff x="743736" y="1172901"/>
            <a:chExt cx="1030128" cy="884603"/>
          </a:xfrm>
        </p:grpSpPr>
        <p:pic>
          <p:nvPicPr>
            <p:cNvPr id="3" name="Picture 7" descr="C:\Users\casperchang\AppData\Local\Microsoft\Windows\Temporary Internet Files\Content.IE5\Y39A3Q2U\1200px-Computer_n_screen.svg[1].png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743736" y="1172901"/>
              <a:ext cx="936480" cy="777489"/>
            </a:xfrm>
            <a:prstGeom prst="rect">
              <a:avLst/>
            </a:prstGeom>
            <a:noFill/>
          </p:spPr>
        </p:pic>
        <p:sp>
          <p:nvSpPr>
            <p:cNvPr id="4" name="文字方塊 3"/>
            <p:cNvSpPr txBox="1"/>
            <p:nvPr/>
          </p:nvSpPr>
          <p:spPr>
            <a:xfrm>
              <a:off x="1020855" y="1856546"/>
              <a:ext cx="753009" cy="200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dirty="0" smtClean="0"/>
                <a:t>EQP-PC</a:t>
              </a:r>
              <a:endParaRPr lang="zh-TW" altLang="en-US" sz="800" dirty="0"/>
            </a:p>
          </p:txBody>
        </p:sp>
      </p:grpSp>
      <p:grpSp>
        <p:nvGrpSpPr>
          <p:cNvPr id="5" name="群組 93"/>
          <p:cNvGrpSpPr/>
          <p:nvPr/>
        </p:nvGrpSpPr>
        <p:grpSpPr>
          <a:xfrm>
            <a:off x="3141082" y="1404404"/>
            <a:ext cx="792090" cy="1007532"/>
            <a:chOff x="1874973" y="3645022"/>
            <a:chExt cx="1224136" cy="1674597"/>
          </a:xfrm>
        </p:grpSpPr>
        <p:pic>
          <p:nvPicPr>
            <p:cNvPr id="6" name="Picture 6" descr="C:\Users\casperchang\AppData\Local\Microsoft\Windows\Temporary Internet Files\Content.IE5\PJAR2A9G\1200px-Gnome-fs-server.svg[1]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1874973" y="3645022"/>
              <a:ext cx="1224136" cy="1224135"/>
            </a:xfrm>
            <a:prstGeom prst="rect">
              <a:avLst/>
            </a:prstGeom>
            <a:noFill/>
          </p:spPr>
        </p:pic>
        <p:sp>
          <p:nvSpPr>
            <p:cNvPr id="7" name="文字方塊 6"/>
            <p:cNvSpPr txBox="1"/>
            <p:nvPr/>
          </p:nvSpPr>
          <p:spPr>
            <a:xfrm>
              <a:off x="2125413" y="4961534"/>
              <a:ext cx="780865" cy="35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dirty="0" smtClean="0"/>
                <a:t>OA</a:t>
              </a:r>
              <a:r>
                <a:rPr lang="zh-TW" altLang="en-US" sz="800" dirty="0" smtClean="0"/>
                <a:t> </a:t>
              </a:r>
              <a:r>
                <a:rPr lang="en-US" altLang="zh-TW" sz="800" dirty="0" smtClean="0"/>
                <a:t>PC</a:t>
              </a:r>
              <a:endParaRPr lang="zh-TW" altLang="en-US" sz="800" dirty="0"/>
            </a:p>
          </p:txBody>
        </p:sp>
      </p:grpSp>
      <p:cxnSp>
        <p:nvCxnSpPr>
          <p:cNvPr id="8" name="直線單箭頭接點 7"/>
          <p:cNvCxnSpPr/>
          <p:nvPr/>
        </p:nvCxnSpPr>
        <p:spPr>
          <a:xfrm flipH="1">
            <a:off x="4077187" y="1929946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213072" y="20019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取回機台資料</a:t>
            </a:r>
            <a:endParaRPr lang="en-US" altLang="zh-TW" sz="800" b="1" dirty="0" smtClean="0"/>
          </a:p>
          <a:p>
            <a:pPr algn="ctr"/>
            <a:r>
              <a:rPr lang="en-US" altLang="zh-TW" sz="800" b="1" dirty="0" smtClean="0"/>
              <a:t>Recipe Log</a:t>
            </a:r>
            <a:endParaRPr lang="zh-TW" altLang="en-US" sz="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013291" y="2052476"/>
            <a:ext cx="452276" cy="48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88033" y="5184576"/>
            <a:ext cx="1619671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875274" y="5176204"/>
            <a:ext cx="1544598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群組 12"/>
          <p:cNvGrpSpPr/>
          <p:nvPr/>
        </p:nvGrpSpPr>
        <p:grpSpPr>
          <a:xfrm>
            <a:off x="611560" y="1340768"/>
            <a:ext cx="2250188" cy="1800200"/>
            <a:chOff x="899592" y="1268760"/>
            <a:chExt cx="2250188" cy="1800200"/>
          </a:xfrm>
        </p:grpSpPr>
        <p:sp>
          <p:nvSpPr>
            <p:cNvPr id="14" name="矩形 13"/>
            <p:cNvSpPr/>
            <p:nvPr/>
          </p:nvSpPr>
          <p:spPr bwMode="auto">
            <a:xfrm>
              <a:off x="899592" y="1268760"/>
              <a:ext cx="180020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00</a:t>
              </a:r>
              <a:r>
                <a:rPr lang="zh-TW" altLang="en-US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 座標為 正 </a:t>
              </a:r>
              <a:r>
                <a:rPr lang="en-US" altLang="zh-TW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/</a:t>
              </a:r>
              <a:r>
                <a:rPr lang="zh-TW" altLang="en-US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 </a:t>
              </a:r>
              <a:r>
                <a:rPr lang="en-US" altLang="zh-TW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FF </a:t>
              </a:r>
              <a:r>
                <a:rPr lang="zh-TW" altLang="en-US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座標為 負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899592" y="2395036"/>
              <a:ext cx="2250188" cy="6739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16" name="群組 48"/>
            <p:cNvGrpSpPr/>
            <p:nvPr/>
          </p:nvGrpSpPr>
          <p:grpSpPr>
            <a:xfrm>
              <a:off x="899592" y="1544548"/>
              <a:ext cx="1953977" cy="732324"/>
              <a:chOff x="213906" y="3265435"/>
              <a:chExt cx="4214191" cy="1440184"/>
            </a:xfrm>
          </p:grpSpPr>
          <p:pic>
            <p:nvPicPr>
              <p:cNvPr id="22" name="Picture 5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>
                <a:off x="213906" y="3265435"/>
                <a:ext cx="4214191" cy="1440184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23" name="矩形 22"/>
              <p:cNvSpPr/>
              <p:nvPr/>
            </p:nvSpPr>
            <p:spPr bwMode="auto">
              <a:xfrm>
                <a:off x="1590259" y="3664947"/>
                <a:ext cx="481100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2522174" y="3674886"/>
                <a:ext cx="454996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682188" y="4005115"/>
                <a:ext cx="483363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1590259" y="3998886"/>
                <a:ext cx="481100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3420308" y="4008825"/>
                <a:ext cx="462672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690144" y="4345283"/>
                <a:ext cx="475406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>
                <a:off x="2510252" y="4348993"/>
                <a:ext cx="466917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3430245" y="4339054"/>
                <a:ext cx="452733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1331640" y="2060848"/>
              <a:ext cx="1440160" cy="610395"/>
              <a:chOff x="833878" y="2673887"/>
              <a:chExt cx="1941195" cy="1547201"/>
            </a:xfrm>
          </p:grpSpPr>
          <p:cxnSp>
            <p:nvCxnSpPr>
              <p:cNvPr id="18" name="直線單箭頭接點 17"/>
              <p:cNvCxnSpPr/>
              <p:nvPr/>
            </p:nvCxnSpPr>
            <p:spPr>
              <a:xfrm flipH="1" flipV="1">
                <a:off x="833878" y="2761055"/>
                <a:ext cx="102163" cy="1373009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/>
              <p:nvPr/>
            </p:nvCxnSpPr>
            <p:spPr>
              <a:xfrm flipH="1" flipV="1">
                <a:off x="1319177" y="2673887"/>
                <a:ext cx="170068" cy="134054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H="1" flipV="1">
                <a:off x="2631056" y="3068961"/>
                <a:ext cx="144017" cy="1152127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H="1" flipV="1">
                <a:off x="1951638" y="3068959"/>
                <a:ext cx="144017" cy="1152127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395536" y="3789040"/>
            <a:ext cx="129614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向下箭號 31"/>
          <p:cNvSpPr/>
          <p:nvPr/>
        </p:nvSpPr>
        <p:spPr>
          <a:xfrm rot="10800000">
            <a:off x="179512" y="2924944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grpSp>
        <p:nvGrpSpPr>
          <p:cNvPr id="33" name="群組 48"/>
          <p:cNvGrpSpPr/>
          <p:nvPr/>
        </p:nvGrpSpPr>
        <p:grpSpPr>
          <a:xfrm>
            <a:off x="6744458" y="1260388"/>
            <a:ext cx="2448272" cy="936104"/>
            <a:chOff x="188844" y="3288734"/>
            <a:chExt cx="4214191" cy="1440184"/>
          </a:xfrm>
        </p:grpSpPr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188844" y="3288734"/>
              <a:ext cx="4214191" cy="144018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5" name="矩形 34"/>
            <p:cNvSpPr/>
            <p:nvPr/>
          </p:nvSpPr>
          <p:spPr bwMode="auto">
            <a:xfrm>
              <a:off x="1590259" y="3664947"/>
              <a:ext cx="481100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2522174" y="3674886"/>
              <a:ext cx="454996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82188" y="4005115"/>
              <a:ext cx="483363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1590259" y="3998886"/>
              <a:ext cx="481100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3420308" y="4008825"/>
              <a:ext cx="462672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690144" y="4345283"/>
              <a:ext cx="475406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2510252" y="4348993"/>
              <a:ext cx="466917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430245" y="4339054"/>
              <a:ext cx="452733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</p:grpSp>
      <p:cxnSp>
        <p:nvCxnSpPr>
          <p:cNvPr id="43" name="直線單箭頭接點 42"/>
          <p:cNvCxnSpPr/>
          <p:nvPr/>
        </p:nvCxnSpPr>
        <p:spPr>
          <a:xfrm>
            <a:off x="4067944" y="1620428"/>
            <a:ext cx="13681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995936" y="1116372"/>
            <a:ext cx="452276" cy="48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文字方塊 44"/>
          <p:cNvSpPr txBox="1"/>
          <p:nvPr/>
        </p:nvSpPr>
        <p:spPr>
          <a:xfrm>
            <a:off x="4530449" y="1260388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丟回機台</a:t>
            </a:r>
            <a:endParaRPr lang="en-US" altLang="zh-TW" sz="800" b="1" dirty="0" smtClean="0"/>
          </a:p>
          <a:p>
            <a:pPr algn="ctr"/>
            <a:r>
              <a:rPr lang="en-US" altLang="zh-TW" sz="800" b="1" dirty="0" smtClean="0"/>
              <a:t>Recipe Log</a:t>
            </a:r>
            <a:endParaRPr lang="zh-TW" altLang="en-US" sz="800" b="1" dirty="0"/>
          </a:p>
        </p:txBody>
      </p:sp>
      <p:sp>
        <p:nvSpPr>
          <p:cNvPr id="46" name="向下箭號 45"/>
          <p:cNvSpPr/>
          <p:nvPr/>
        </p:nvSpPr>
        <p:spPr>
          <a:xfrm>
            <a:off x="6372200" y="2420888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527037" y="256490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Auto Process</a:t>
            </a:r>
          </a:p>
          <a:p>
            <a:pPr algn="ctr"/>
            <a:r>
              <a:rPr lang="zh-TW" altLang="en-US" sz="800" b="1" dirty="0" smtClean="0"/>
              <a:t>常駐機台掃描</a:t>
            </a:r>
            <a:endParaRPr lang="en-US" altLang="zh-TW" sz="800" b="1" dirty="0" smtClean="0"/>
          </a:p>
          <a:p>
            <a:pPr algn="ctr"/>
            <a:r>
              <a:rPr lang="zh-TW" altLang="en-US" sz="800" b="1" dirty="0" smtClean="0"/>
              <a:t>機台檔案修改追蹤</a:t>
            </a:r>
            <a:endParaRPr lang="en-US" altLang="zh-TW" sz="800" b="1" dirty="0" smtClean="0"/>
          </a:p>
        </p:txBody>
      </p:sp>
      <p:sp>
        <p:nvSpPr>
          <p:cNvPr id="48" name="向下箭號 47"/>
          <p:cNvSpPr/>
          <p:nvPr/>
        </p:nvSpPr>
        <p:spPr>
          <a:xfrm>
            <a:off x="6372200" y="3717032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804248" y="3717032"/>
            <a:ext cx="1463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機台自動連點 </a:t>
            </a:r>
            <a:r>
              <a:rPr lang="en-US" altLang="zh-TW" sz="800" b="1" dirty="0" smtClean="0"/>
              <a:t>AUTO-IT</a:t>
            </a:r>
          </a:p>
          <a:p>
            <a:pPr algn="ctr"/>
            <a:r>
              <a:rPr lang="zh-TW" altLang="en-US" sz="800" b="1" dirty="0"/>
              <a:t>自動</a:t>
            </a:r>
            <a:r>
              <a:rPr lang="en-US" altLang="zh-TW" sz="800" b="1" dirty="0"/>
              <a:t>Reload</a:t>
            </a:r>
            <a:r>
              <a:rPr lang="zh-TW" altLang="en-US" sz="800" b="1" dirty="0" smtClean="0"/>
              <a:t>參數，寫入</a:t>
            </a:r>
            <a:r>
              <a:rPr lang="en-US" altLang="zh-TW" sz="800" b="1" dirty="0" smtClean="0"/>
              <a:t>EQP</a:t>
            </a:r>
            <a:endParaRPr lang="zh-TW" altLang="en-US" sz="800" b="1" dirty="0"/>
          </a:p>
        </p:txBody>
      </p:sp>
      <p:sp>
        <p:nvSpPr>
          <p:cNvPr id="50" name="向下箭號 49"/>
          <p:cNvSpPr/>
          <p:nvPr/>
        </p:nvSpPr>
        <p:spPr>
          <a:xfrm>
            <a:off x="6372200" y="5257808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789069" y="5229200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MQC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/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EQP</a:t>
            </a:r>
            <a:r>
              <a:rPr lang="zh-TW" altLang="en-US" sz="800" b="1" dirty="0" smtClean="0"/>
              <a:t> 自動流程</a:t>
            </a:r>
            <a:endParaRPr lang="zh-TW" altLang="en-US" sz="800" b="1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0" y="4005064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1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572000" y="2348880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2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79512" y="980728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3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444208" y="2996952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6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444208" y="4149080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7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76256" y="2564904"/>
            <a:ext cx="648072" cy="73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04248" y="4077072"/>
            <a:ext cx="71000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95853" y="4077073"/>
            <a:ext cx="1648147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文字方塊 59"/>
          <p:cNvSpPr txBox="1"/>
          <p:nvPr/>
        </p:nvSpPr>
        <p:spPr>
          <a:xfrm>
            <a:off x="323528" y="3284984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ENG</a:t>
            </a:r>
            <a:r>
              <a:rPr lang="zh-TW" altLang="en-US" sz="800" b="1" dirty="0" smtClean="0"/>
              <a:t> 輸入補值參數</a:t>
            </a:r>
            <a:endParaRPr lang="en-US" altLang="zh-TW" sz="800" b="1" dirty="0" smtClean="0"/>
          </a:p>
          <a:p>
            <a:pPr algn="ctr"/>
            <a:r>
              <a:rPr lang="zh-TW" altLang="en-US" sz="800" b="1" dirty="0" smtClean="0">
                <a:solidFill>
                  <a:srgbClr val="FF0000"/>
                </a:solidFill>
              </a:rPr>
              <a:t>→依照公式提供修改後補值預估 </a:t>
            </a:r>
            <a:r>
              <a:rPr lang="en-US" altLang="zh-TW" sz="800" b="1" dirty="0" smtClean="0">
                <a:solidFill>
                  <a:srgbClr val="FF0000"/>
                </a:solidFill>
              </a:rPr>
              <a:t>MQC/MAP</a:t>
            </a:r>
            <a:r>
              <a:rPr lang="zh-TW" altLang="en-US" sz="800" b="1" dirty="0" smtClean="0">
                <a:solidFill>
                  <a:srgbClr val="FF0000"/>
                </a:solidFill>
              </a:rPr>
              <a:t> </a:t>
            </a:r>
            <a:endParaRPr lang="en-US" altLang="zh-TW" sz="8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800" b="1" dirty="0"/>
              <a:t>確認</a:t>
            </a:r>
            <a:r>
              <a:rPr lang="en-US" altLang="zh-TW" sz="800" b="1" dirty="0"/>
              <a:t>OK</a:t>
            </a:r>
            <a:r>
              <a:rPr lang="zh-TW" altLang="en-US" sz="800" b="1" dirty="0"/>
              <a:t>；執行自動補值程序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23528" y="486916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ALN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MQC</a:t>
            </a:r>
            <a:r>
              <a:rPr lang="zh-TW" altLang="en-US" sz="800" b="1" dirty="0" smtClean="0"/>
              <a:t>資訊整合於網頁</a:t>
            </a:r>
            <a:endParaRPr lang="en-US" altLang="zh-TW" sz="800" b="1" dirty="0" smtClean="0"/>
          </a:p>
          <a:p>
            <a:pPr algn="ctr"/>
            <a:r>
              <a:rPr lang="zh-TW" altLang="en-US" sz="800" b="1" dirty="0"/>
              <a:t>秀</a:t>
            </a:r>
            <a:r>
              <a:rPr lang="zh-TW" altLang="en-US" sz="800" b="1" dirty="0" smtClean="0"/>
              <a:t>出 </a:t>
            </a:r>
            <a:r>
              <a:rPr lang="en-US" altLang="zh-TW" sz="800" b="1" dirty="0" smtClean="0"/>
              <a:t>MQC/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MAP</a:t>
            </a:r>
            <a:r>
              <a:rPr lang="zh-TW" altLang="en-US" sz="800" b="1" dirty="0" smtClean="0"/>
              <a:t> 資料</a:t>
            </a:r>
            <a:endParaRPr lang="zh-TW" altLang="en-US" sz="800" b="1" dirty="0"/>
          </a:p>
        </p:txBody>
      </p:sp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13" cstate="print"/>
          <a:srcRect l="58281"/>
          <a:stretch>
            <a:fillRect/>
          </a:stretch>
        </p:blipFill>
        <p:spPr bwMode="auto">
          <a:xfrm>
            <a:off x="2562790" y="3717032"/>
            <a:ext cx="9277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13" cstate="print"/>
          <a:srcRect r="60960"/>
          <a:stretch>
            <a:fillRect/>
          </a:stretch>
        </p:blipFill>
        <p:spPr bwMode="auto">
          <a:xfrm>
            <a:off x="1685204" y="3717032"/>
            <a:ext cx="86811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文字方塊 63"/>
          <p:cNvSpPr txBox="1"/>
          <p:nvPr/>
        </p:nvSpPr>
        <p:spPr>
          <a:xfrm>
            <a:off x="4572000" y="980728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FF00"/>
                </a:solidFill>
              </a:rPr>
              <a:t>4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7731" y="980728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將</a:t>
            </a:r>
            <a:r>
              <a:rPr lang="en-US" altLang="zh-TW" sz="800" b="1" dirty="0" smtClean="0"/>
              <a:t>ENG</a:t>
            </a:r>
            <a:r>
              <a:rPr lang="zh-TW" altLang="en-US" sz="800" b="1" dirty="0" smtClean="0"/>
              <a:t> 輸入補值參數轉成 </a:t>
            </a:r>
            <a:r>
              <a:rPr lang="en-US" altLang="zh-TW" sz="800" b="1" dirty="0" smtClean="0"/>
              <a:t>16</a:t>
            </a:r>
            <a:r>
              <a:rPr lang="zh-TW" altLang="en-US" sz="800" b="1" dirty="0" smtClean="0"/>
              <a:t>進制</a:t>
            </a:r>
            <a:endParaRPr lang="en-US" altLang="zh-TW" sz="800" b="1" dirty="0" smtClean="0"/>
          </a:p>
          <a:p>
            <a:pPr algn="ctr"/>
            <a:r>
              <a:rPr lang="zh-TW" altLang="en-US" sz="800" b="1" dirty="0" smtClean="0"/>
              <a:t>輸入到相對應欄位</a:t>
            </a:r>
            <a:r>
              <a:rPr lang="zh-TW" altLang="en-US" sz="800" b="1" dirty="0"/>
              <a:t> </a:t>
            </a:r>
            <a:r>
              <a:rPr lang="en-US" altLang="zh-TW" sz="800" b="1" dirty="0" smtClean="0"/>
              <a:t>X/Y/</a:t>
            </a:r>
            <a:r>
              <a:rPr lang="el-GR" altLang="zh-TW" sz="800" b="1" dirty="0" smtClean="0">
                <a:latin typeface="微軟正黑體"/>
                <a:ea typeface="微軟正黑體"/>
              </a:rPr>
              <a:t>θ</a:t>
            </a:r>
            <a:r>
              <a:rPr lang="zh-TW" altLang="en-US" sz="800" b="1" dirty="0" smtClean="0">
                <a:latin typeface="微軟正黑體"/>
                <a:ea typeface="微軟正黑體"/>
              </a:rPr>
              <a:t>，</a:t>
            </a:r>
            <a:r>
              <a:rPr lang="en-US" altLang="zh-TW" sz="800" b="1" dirty="0" smtClean="0">
                <a:latin typeface="微軟正黑體"/>
                <a:ea typeface="微軟正黑體"/>
              </a:rPr>
              <a:t>Doe</a:t>
            </a:r>
            <a:r>
              <a:rPr lang="zh-TW" altLang="en-US" sz="800" b="1" dirty="0" smtClean="0">
                <a:latin typeface="微軟正黑體"/>
                <a:ea typeface="微軟正黑體"/>
              </a:rPr>
              <a:t>，</a:t>
            </a:r>
            <a:r>
              <a:rPr lang="en-US" altLang="zh-TW" sz="800" b="1" dirty="0" smtClean="0">
                <a:latin typeface="微軟正黑體"/>
                <a:ea typeface="微軟正黑體"/>
              </a:rPr>
              <a:t>Temp</a:t>
            </a:r>
            <a:endParaRPr lang="en-US" altLang="zh-TW" sz="800" b="1" dirty="0" smtClean="0"/>
          </a:p>
        </p:txBody>
      </p:sp>
      <p:sp>
        <p:nvSpPr>
          <p:cNvPr id="66" name="文字方塊 65"/>
          <p:cNvSpPr txBox="1"/>
          <p:nvPr/>
        </p:nvSpPr>
        <p:spPr>
          <a:xfrm>
            <a:off x="6588224" y="908720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5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859220" y="909300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/>
              <a:t>覆蓋</a:t>
            </a:r>
            <a:r>
              <a:rPr lang="zh-TW" altLang="en-US" sz="800" b="1" dirty="0" smtClean="0"/>
              <a:t>回原先檔案存取位置</a:t>
            </a:r>
            <a:endParaRPr lang="en-US" altLang="zh-TW" sz="800" b="1" dirty="0" smtClean="0"/>
          </a:p>
        </p:txBody>
      </p:sp>
      <p:sp>
        <p:nvSpPr>
          <p:cNvPr id="68" name="文字方塊 67"/>
          <p:cNvSpPr txBox="1"/>
          <p:nvPr/>
        </p:nvSpPr>
        <p:spPr>
          <a:xfrm>
            <a:off x="6462614" y="5661248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8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85346" y="5445224"/>
            <a:ext cx="2251150" cy="137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0" name="群組 69"/>
          <p:cNvGrpSpPr/>
          <p:nvPr/>
        </p:nvGrpSpPr>
        <p:grpSpPr>
          <a:xfrm>
            <a:off x="3419872" y="4797152"/>
            <a:ext cx="2448272" cy="1988840"/>
            <a:chOff x="3275856" y="4797152"/>
            <a:chExt cx="2448272" cy="1988840"/>
          </a:xfrm>
        </p:grpSpPr>
        <p:pic>
          <p:nvPicPr>
            <p:cNvPr id="71" name="Picture 7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851920" y="5301208"/>
              <a:ext cx="1760866" cy="1311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文字方塊 71"/>
            <p:cNvSpPr txBox="1"/>
            <p:nvPr/>
          </p:nvSpPr>
          <p:spPr>
            <a:xfrm>
              <a:off x="3851920" y="4941168"/>
              <a:ext cx="269626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 smtClean="0">
                  <a:solidFill>
                    <a:srgbClr val="FFFF00"/>
                  </a:solidFill>
                </a:rPr>
                <a:t>9</a:t>
              </a:r>
              <a:endParaRPr lang="zh-TW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4130422" y="4869160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800" b="1" dirty="0" smtClean="0"/>
                <a:t>達思星</a:t>
              </a:r>
              <a:r>
                <a:rPr lang="en-US" altLang="zh-TW" sz="800" b="1" dirty="0" smtClean="0"/>
                <a:t>-</a:t>
              </a:r>
              <a:r>
                <a:rPr lang="zh-TW" altLang="en-US" sz="800" b="1" dirty="0" smtClean="0"/>
                <a:t>最佳化數值</a:t>
              </a:r>
              <a:endParaRPr lang="en-US" altLang="zh-TW" sz="800" b="1" dirty="0" smtClean="0"/>
            </a:p>
            <a:p>
              <a:pPr algn="ctr"/>
              <a:r>
                <a:rPr lang="en-US" altLang="zh-TW" sz="800" b="1" dirty="0" smtClean="0"/>
                <a:t>MQC</a:t>
              </a:r>
              <a:r>
                <a:rPr lang="zh-TW" altLang="en-US" sz="800" b="1" dirty="0"/>
                <a:t> </a:t>
              </a:r>
              <a:r>
                <a:rPr lang="zh-TW" altLang="en-US" sz="800" b="1" dirty="0" smtClean="0"/>
                <a:t>補值公式計算 </a:t>
              </a:r>
              <a:r>
                <a:rPr lang="en-US" altLang="zh-TW" sz="800" b="1" dirty="0" smtClean="0"/>
                <a:t>–</a:t>
              </a:r>
              <a:r>
                <a:rPr lang="zh-TW" altLang="en-US" sz="800" b="1" dirty="0" smtClean="0"/>
                <a:t> </a:t>
              </a:r>
              <a:r>
                <a:rPr lang="zh-TW" altLang="en-US" sz="800" b="1" dirty="0"/>
                <a:t>非接曝</a:t>
              </a:r>
              <a:r>
                <a:rPr lang="zh-TW" altLang="en-US" sz="800" b="1" dirty="0" smtClean="0"/>
                <a:t>型</a:t>
              </a:r>
              <a:endParaRPr lang="en-US" altLang="zh-TW" sz="8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TW" altLang="en-US" sz="800" b="1" dirty="0" smtClean="0">
                  <a:solidFill>
                    <a:srgbClr val="FF0000"/>
                  </a:solidFill>
                </a:rPr>
                <a:t>最後階段</a:t>
              </a:r>
              <a:endParaRPr lang="en-US" altLang="zh-TW" sz="8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707904" y="4797152"/>
              <a:ext cx="2016224" cy="19888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75" name="向下箭號 74"/>
            <p:cNvSpPr/>
            <p:nvPr/>
          </p:nvSpPr>
          <p:spPr>
            <a:xfrm rot="5400000">
              <a:off x="3261552" y="5675552"/>
              <a:ext cx="360040" cy="331432"/>
            </a:xfrm>
            <a:prstGeom prst="downArrow">
              <a:avLst/>
            </a:prstGeom>
            <a:solidFill>
              <a:srgbClr val="449E9A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</p:grpSp>
      <p:sp>
        <p:nvSpPr>
          <p:cNvPr id="76" name="向下箭號 75"/>
          <p:cNvSpPr/>
          <p:nvPr/>
        </p:nvSpPr>
        <p:spPr>
          <a:xfrm rot="5400000">
            <a:off x="5882448" y="5675552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77" name="標題 1"/>
          <p:cNvSpPr txBox="1">
            <a:spLocks/>
          </p:cNvSpPr>
          <p:nvPr/>
        </p:nvSpPr>
        <p:spPr bwMode="auto">
          <a:xfrm>
            <a:off x="719137" y="127197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現場作業流程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– </a:t>
            </a:r>
            <a:r>
              <a:rPr kumimoji="0" lang="zh-TW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落地流程規劃</a:t>
            </a:r>
          </a:p>
        </p:txBody>
      </p:sp>
    </p:spTree>
    <p:extLst>
      <p:ext uri="{BB962C8B-B14F-4D97-AF65-F5344CB8AC3E}">
        <p14:creationId xmlns:p14="http://schemas.microsoft.com/office/powerpoint/2010/main" val="22978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6156007" y="3849048"/>
            <a:ext cx="5880653" cy="2760307"/>
          </a:xfrm>
          <a:prstGeom prst="rect">
            <a:avLst/>
          </a:prstGeom>
          <a:solidFill>
            <a:srgbClr val="F7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7" name="矩形 96"/>
          <p:cNvSpPr/>
          <p:nvPr/>
        </p:nvSpPr>
        <p:spPr>
          <a:xfrm>
            <a:off x="695401" y="3789041"/>
            <a:ext cx="5460607" cy="28203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6" name="矩形 95"/>
          <p:cNvSpPr/>
          <p:nvPr/>
        </p:nvSpPr>
        <p:spPr>
          <a:xfrm>
            <a:off x="695401" y="1028734"/>
            <a:ext cx="7380820" cy="28203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1" y="368661"/>
            <a:ext cx="9952687" cy="900100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/>
              <a:t>系統架構流程</a:t>
            </a:r>
            <a:endParaRPr lang="zh-TW" altLang="en-US" dirty="0"/>
          </a:p>
        </p:txBody>
      </p:sp>
      <p:grpSp>
        <p:nvGrpSpPr>
          <p:cNvPr id="87" name="群組 86"/>
          <p:cNvGrpSpPr/>
          <p:nvPr/>
        </p:nvGrpSpPr>
        <p:grpSpPr>
          <a:xfrm>
            <a:off x="6336026" y="4089073"/>
            <a:ext cx="3304232" cy="1216739"/>
            <a:chOff x="4738114" y="861560"/>
            <a:chExt cx="2478174" cy="912554"/>
          </a:xfrm>
        </p:grpSpPr>
        <p:grpSp>
          <p:nvGrpSpPr>
            <p:cNvPr id="4" name="群組 31"/>
            <p:cNvGrpSpPr/>
            <p:nvPr/>
          </p:nvGrpSpPr>
          <p:grpSpPr>
            <a:xfrm>
              <a:off x="6528258" y="900789"/>
              <a:ext cx="688030" cy="730345"/>
              <a:chOff x="743736" y="1172901"/>
              <a:chExt cx="1219141" cy="928171"/>
            </a:xfrm>
          </p:grpSpPr>
          <p:pic>
            <p:nvPicPr>
              <p:cNvPr id="5" name="Picture 7" descr="C:\Users\casperchang\AppData\Local\Microsoft\Windows\Temporary Internet Files\Content.IE5\Y39A3Q2U\1200px-Computer_n_screen.svg[1].png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743736" y="1172901"/>
                <a:ext cx="936480" cy="777489"/>
              </a:xfrm>
              <a:prstGeom prst="rect">
                <a:avLst/>
              </a:prstGeom>
              <a:noFill/>
            </p:spPr>
          </p:pic>
          <p:sp>
            <p:nvSpPr>
              <p:cNvPr id="6" name="文字方塊 5"/>
              <p:cNvSpPr txBox="1"/>
              <p:nvPr/>
            </p:nvSpPr>
            <p:spPr>
              <a:xfrm>
                <a:off x="1020855" y="1856546"/>
                <a:ext cx="942022" cy="24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67" dirty="0"/>
                  <a:t>EQP-PC</a:t>
                </a:r>
                <a:endParaRPr lang="zh-TW" altLang="en-US" sz="1067" dirty="0"/>
              </a:p>
            </p:txBody>
          </p:sp>
        </p:grpSp>
        <p:grpSp>
          <p:nvGrpSpPr>
            <p:cNvPr id="7" name="群組 93"/>
            <p:cNvGrpSpPr/>
            <p:nvPr/>
          </p:nvGrpSpPr>
          <p:grpSpPr>
            <a:xfrm>
              <a:off x="4738114" y="1000346"/>
              <a:ext cx="581360" cy="773768"/>
              <a:chOff x="1874973" y="3645022"/>
              <a:chExt cx="1224136" cy="1752230"/>
            </a:xfrm>
          </p:grpSpPr>
          <p:pic>
            <p:nvPicPr>
              <p:cNvPr id="8" name="Picture 6" descr="C:\Users\casperchang\AppData\Local\Microsoft\Windows\Temporary Internet Files\Content.IE5\PJAR2A9G\1200px-Gnome-fs-server.svg[1].png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1874973" y="3645022"/>
                <a:ext cx="1224136" cy="1224135"/>
              </a:xfrm>
              <a:prstGeom prst="rect">
                <a:avLst/>
              </a:prstGeom>
              <a:noFill/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2125414" y="4961534"/>
                <a:ext cx="965013" cy="435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67" dirty="0"/>
                  <a:t>OA</a:t>
                </a:r>
                <a:r>
                  <a:rPr lang="zh-TW" altLang="en-US" sz="1067" dirty="0"/>
                  <a:t> </a:t>
                </a:r>
                <a:r>
                  <a:rPr lang="en-US" altLang="zh-TW" sz="1067" dirty="0"/>
                  <a:t>PC</a:t>
                </a:r>
                <a:endParaRPr lang="zh-TW" altLang="en-US" sz="1067" dirty="0"/>
              </a:p>
            </p:txBody>
          </p:sp>
        </p:grpSp>
        <p:cxnSp>
          <p:nvCxnSpPr>
            <p:cNvPr id="10" name="直線單箭頭接點 9"/>
            <p:cNvCxnSpPr/>
            <p:nvPr/>
          </p:nvCxnSpPr>
          <p:spPr>
            <a:xfrm flipH="1">
              <a:off x="5425175" y="1386071"/>
              <a:ext cx="10041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5522693" y="1438922"/>
              <a:ext cx="751648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067" b="1" dirty="0"/>
                <a:t>取回機台資料</a:t>
              </a:r>
              <a:endParaRPr lang="en-US" altLang="zh-TW" sz="1067" b="1" dirty="0"/>
            </a:p>
            <a:p>
              <a:pPr algn="ctr"/>
              <a:r>
                <a:rPr lang="en-US" altLang="zh-TW" sz="1067" b="1" dirty="0"/>
                <a:t>Recipe Log</a:t>
              </a:r>
              <a:endParaRPr lang="zh-TW" altLang="en-US" sz="1067" b="1" dirty="0"/>
            </a:p>
          </p:txBody>
        </p:sp>
        <p:cxnSp>
          <p:nvCxnSpPr>
            <p:cNvPr id="45" name="直線單箭頭接點 44"/>
            <p:cNvCxnSpPr/>
            <p:nvPr/>
          </p:nvCxnSpPr>
          <p:spPr>
            <a:xfrm>
              <a:off x="5418391" y="1158898"/>
              <a:ext cx="10041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5533258" y="861560"/>
              <a:ext cx="690333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067" b="1" dirty="0"/>
                <a:t>丟回機台</a:t>
              </a:r>
              <a:endParaRPr lang="en-US" altLang="zh-TW" sz="1067" b="1" dirty="0"/>
            </a:p>
            <a:p>
              <a:pPr algn="ctr"/>
              <a:r>
                <a:rPr lang="en-US" altLang="zh-TW" sz="1067" b="1" dirty="0"/>
                <a:t>Recipe Log</a:t>
              </a:r>
              <a:endParaRPr lang="zh-TW" altLang="en-US" sz="1067" b="1" dirty="0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9875839" y="4112179"/>
            <a:ext cx="1911569" cy="720412"/>
            <a:chOff x="7479572" y="1852104"/>
            <a:chExt cx="1433677" cy="540309"/>
          </a:xfrm>
        </p:grpSpPr>
        <p:sp>
          <p:nvSpPr>
            <p:cNvPr id="49" name="文字方塊 48"/>
            <p:cNvSpPr txBox="1"/>
            <p:nvPr/>
          </p:nvSpPr>
          <p:spPr>
            <a:xfrm>
              <a:off x="7957218" y="1852104"/>
              <a:ext cx="956031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67" b="1" dirty="0"/>
                <a:t>Auto Process</a:t>
              </a:r>
            </a:p>
            <a:p>
              <a:r>
                <a:rPr lang="zh-TW" altLang="en-US" sz="1067" b="1" dirty="0"/>
                <a:t>常駐機台掃描</a:t>
              </a:r>
              <a:endParaRPr lang="en-US" altLang="zh-TW" sz="1067" b="1" dirty="0"/>
            </a:p>
            <a:p>
              <a:r>
                <a:rPr lang="zh-TW" altLang="en-US" sz="1067" b="1" dirty="0"/>
                <a:t>機台檔案修改追蹤</a:t>
              </a:r>
              <a:endParaRPr lang="en-US" altLang="zh-TW" sz="1067" b="1" dirty="0"/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79572" y="1852104"/>
              <a:ext cx="475657" cy="54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1" name="群組 90"/>
          <p:cNvGrpSpPr/>
          <p:nvPr/>
        </p:nvGrpSpPr>
        <p:grpSpPr>
          <a:xfrm>
            <a:off x="9875842" y="5012278"/>
            <a:ext cx="1882247" cy="1177029"/>
            <a:chOff x="7426722" y="3264153"/>
            <a:chExt cx="1411685" cy="882772"/>
          </a:xfrm>
        </p:grpSpPr>
        <p:sp>
          <p:nvSpPr>
            <p:cNvPr id="51" name="文字方塊 50"/>
            <p:cNvSpPr txBox="1"/>
            <p:nvPr/>
          </p:nvSpPr>
          <p:spPr>
            <a:xfrm>
              <a:off x="7426722" y="3264153"/>
              <a:ext cx="1411685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67" b="1" dirty="0"/>
                <a:t>機台自動連點 </a:t>
              </a:r>
              <a:r>
                <a:rPr lang="en-US" altLang="zh-TW" sz="1067" b="1" dirty="0"/>
                <a:t>AUTO-IT</a:t>
              </a:r>
            </a:p>
            <a:p>
              <a:r>
                <a:rPr lang="zh-TW" altLang="en-US" sz="1067" b="1" dirty="0"/>
                <a:t>自動</a:t>
              </a:r>
              <a:r>
                <a:rPr lang="en-US" altLang="zh-TW" sz="1067" b="1" dirty="0"/>
                <a:t>Reload</a:t>
              </a:r>
              <a:r>
                <a:rPr lang="zh-TW" altLang="en-US" sz="1067" b="1" dirty="0"/>
                <a:t>參數，寫入</a:t>
              </a:r>
              <a:r>
                <a:rPr lang="en-US" altLang="zh-TW" sz="1067" b="1" dirty="0"/>
                <a:t>EQP</a:t>
              </a:r>
              <a:endParaRPr lang="zh-TW" altLang="en-US" sz="1067" b="1" dirty="0"/>
            </a:p>
          </p:txBody>
        </p:sp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61274" y="3618417"/>
              <a:ext cx="521116" cy="528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4" name="群組 83"/>
          <p:cNvGrpSpPr/>
          <p:nvPr/>
        </p:nvGrpSpPr>
        <p:grpSpPr>
          <a:xfrm>
            <a:off x="4775854" y="1268761"/>
            <a:ext cx="3099223" cy="1611900"/>
            <a:chOff x="2670149" y="2380612"/>
            <a:chExt cx="2324417" cy="1208925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2723000" y="2849625"/>
              <a:ext cx="951315" cy="687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文字方塊 61"/>
            <p:cNvSpPr txBox="1"/>
            <p:nvPr/>
          </p:nvSpPr>
          <p:spPr>
            <a:xfrm>
              <a:off x="2670149" y="2380612"/>
              <a:ext cx="2306896" cy="438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67" b="1" dirty="0"/>
                <a:t>ENG</a:t>
              </a:r>
              <a:r>
                <a:rPr lang="zh-TW" altLang="en-US" sz="1067" b="1" dirty="0"/>
                <a:t> 輸入補值參數</a:t>
              </a:r>
              <a:endParaRPr lang="en-US" altLang="zh-TW" sz="1067" b="1" dirty="0"/>
            </a:p>
            <a:p>
              <a:r>
                <a:rPr lang="zh-TW" altLang="en-US" sz="1067" b="1" dirty="0">
                  <a:solidFill>
                    <a:srgbClr val="FF0000"/>
                  </a:solidFill>
                </a:rPr>
                <a:t>→依照公式提供修改後補值預估 </a:t>
              </a:r>
              <a:r>
                <a:rPr lang="en-US" altLang="zh-TW" sz="1067" b="1" dirty="0">
                  <a:solidFill>
                    <a:srgbClr val="FF0000"/>
                  </a:solidFill>
                </a:rPr>
                <a:t>MQC/MAP</a:t>
              </a:r>
              <a:r>
                <a:rPr lang="zh-TW" altLang="en-US" sz="1067" b="1" dirty="0">
                  <a:solidFill>
                    <a:srgbClr val="FF0000"/>
                  </a:solidFill>
                </a:rPr>
                <a:t> </a:t>
              </a:r>
              <a:endParaRPr lang="en-US" altLang="zh-TW" sz="1067" b="1" dirty="0">
                <a:solidFill>
                  <a:srgbClr val="FF0000"/>
                </a:solidFill>
              </a:endParaRPr>
            </a:p>
            <a:p>
              <a:r>
                <a:rPr lang="zh-TW" altLang="en-US" sz="1067" b="1" dirty="0"/>
                <a:t>確認</a:t>
              </a:r>
              <a:r>
                <a:rPr lang="en-US" altLang="zh-TW" sz="1067" b="1" dirty="0"/>
                <a:t>OK</a:t>
              </a:r>
              <a:r>
                <a:rPr lang="zh-TW" altLang="en-US" sz="1067" b="1" dirty="0"/>
                <a:t>；執行自動補值程序</a:t>
              </a:r>
            </a:p>
          </p:txBody>
        </p:sp>
        <p:pic>
          <p:nvPicPr>
            <p:cNvPr id="64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 l="58281"/>
            <a:stretch>
              <a:fillRect/>
            </a:stretch>
          </p:blipFill>
          <p:spPr bwMode="auto">
            <a:xfrm>
              <a:off x="4313672" y="2796775"/>
              <a:ext cx="680894" cy="79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 r="60960"/>
            <a:stretch>
              <a:fillRect/>
            </a:stretch>
          </p:blipFill>
          <p:spPr bwMode="auto">
            <a:xfrm>
              <a:off x="3669561" y="2796775"/>
              <a:ext cx="637158" cy="79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9" name="群組 88"/>
          <p:cNvGrpSpPr/>
          <p:nvPr/>
        </p:nvGrpSpPr>
        <p:grpSpPr>
          <a:xfrm>
            <a:off x="935427" y="4209087"/>
            <a:ext cx="4916183" cy="2181740"/>
            <a:chOff x="341530" y="3201820"/>
            <a:chExt cx="3687137" cy="1636305"/>
          </a:xfrm>
        </p:grpSpPr>
        <p:grpSp>
          <p:nvGrpSpPr>
            <p:cNvPr id="85" name="群組 84"/>
            <p:cNvGrpSpPr/>
            <p:nvPr/>
          </p:nvGrpSpPr>
          <p:grpSpPr>
            <a:xfrm>
              <a:off x="341530" y="3201820"/>
              <a:ext cx="2127662" cy="1636305"/>
              <a:chOff x="3806915" y="1851670"/>
              <a:chExt cx="2127662" cy="1636305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3851920" y="2166705"/>
                <a:ext cx="1651542" cy="1321270"/>
                <a:chOff x="899592" y="1268760"/>
                <a:chExt cx="2250188" cy="1800200"/>
              </a:xfrm>
            </p:grpSpPr>
            <p:sp>
              <p:nvSpPr>
                <p:cNvPr id="16" name="矩形 15"/>
                <p:cNvSpPr/>
                <p:nvPr/>
              </p:nvSpPr>
              <p:spPr bwMode="auto">
                <a:xfrm>
                  <a:off x="899592" y="1268760"/>
                  <a:ext cx="1962185" cy="183955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121920" tIns="60960" rIns="121920" bIns="6096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9170"/>
                  <a:r>
                    <a:rPr lang="en-US" altLang="zh-TW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00</a:t>
                  </a:r>
                  <a:r>
                    <a:rPr lang="zh-TW" altLang="en-US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 座標為 正 </a:t>
                  </a:r>
                  <a:r>
                    <a:rPr lang="en-US" altLang="zh-TW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/</a:t>
                  </a:r>
                  <a:r>
                    <a:rPr lang="zh-TW" altLang="en-US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 </a:t>
                  </a:r>
                  <a:r>
                    <a:rPr lang="en-US" altLang="zh-TW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FF </a:t>
                  </a:r>
                  <a:r>
                    <a:rPr lang="zh-TW" altLang="en-US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座標為 負</a:t>
                  </a:r>
                </a:p>
              </p:txBody>
            </p:sp>
            <p:pic>
              <p:nvPicPr>
                <p:cNvPr id="17" name="Picture 3"/>
                <p:cNvPicPr>
                  <a:picLocks noChangeAspect="1" noChangeArrowheads="1"/>
                </p:cNvPicPr>
                <p:nvPr/>
              </p:nvPicPr>
              <p:blipFill>
                <a:blip r:embed="rId8" cstate="email"/>
                <a:srcRect/>
                <a:stretch>
                  <a:fillRect/>
                </a:stretch>
              </p:blipFill>
              <p:spPr bwMode="auto">
                <a:xfrm>
                  <a:off x="899592" y="2395036"/>
                  <a:ext cx="2250188" cy="67392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grpSp>
              <p:nvGrpSpPr>
                <p:cNvPr id="18" name="群組 48"/>
                <p:cNvGrpSpPr/>
                <p:nvPr/>
              </p:nvGrpSpPr>
              <p:grpSpPr>
                <a:xfrm>
                  <a:off x="899592" y="1544548"/>
                  <a:ext cx="1953977" cy="732324"/>
                  <a:chOff x="213906" y="3265435"/>
                  <a:chExt cx="4214191" cy="1440184"/>
                </a:xfrm>
              </p:grpSpPr>
              <p:pic>
                <p:nvPicPr>
                  <p:cNvPr id="24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9" cstate="email"/>
                  <a:srcRect/>
                  <a:stretch>
                    <a:fillRect/>
                  </a:stretch>
                </p:blipFill>
                <p:spPr bwMode="auto">
                  <a:xfrm>
                    <a:off x="213906" y="3265435"/>
                    <a:ext cx="4214191" cy="1440184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90500" algn="tl" rotWithShape="0">
                      <a:srgbClr val="000000">
                        <a:alpha val="70000"/>
                      </a:srgbClr>
                    </a:outerShdw>
                  </a:effectLst>
                </p:spPr>
              </p:pic>
              <p:sp>
                <p:nvSpPr>
                  <p:cNvPr id="25" name="矩形 24"/>
                  <p:cNvSpPr/>
                  <p:nvPr/>
                </p:nvSpPr>
                <p:spPr bwMode="auto">
                  <a:xfrm>
                    <a:off x="1590259" y="3664947"/>
                    <a:ext cx="481100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 bwMode="auto">
                  <a:xfrm>
                    <a:off x="2522174" y="3674886"/>
                    <a:ext cx="454996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 bwMode="auto">
                  <a:xfrm>
                    <a:off x="682188" y="4005115"/>
                    <a:ext cx="483363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 bwMode="auto">
                  <a:xfrm>
                    <a:off x="1590259" y="3998886"/>
                    <a:ext cx="481100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 bwMode="auto">
                  <a:xfrm>
                    <a:off x="3420308" y="4008825"/>
                    <a:ext cx="462672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 bwMode="auto">
                  <a:xfrm>
                    <a:off x="690144" y="4345283"/>
                    <a:ext cx="475406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 bwMode="auto">
                  <a:xfrm>
                    <a:off x="2510252" y="4348993"/>
                    <a:ext cx="466917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 bwMode="auto">
                  <a:xfrm>
                    <a:off x="3430245" y="4339054"/>
                    <a:ext cx="452733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</p:grpSp>
            <p:grpSp>
              <p:nvGrpSpPr>
                <p:cNvPr id="19" name="群組 26"/>
                <p:cNvGrpSpPr/>
                <p:nvPr/>
              </p:nvGrpSpPr>
              <p:grpSpPr>
                <a:xfrm>
                  <a:off x="1331640" y="2060848"/>
                  <a:ext cx="1440160" cy="610395"/>
                  <a:chOff x="833878" y="2673887"/>
                  <a:chExt cx="1941195" cy="1547201"/>
                </a:xfrm>
              </p:grpSpPr>
              <p:cxnSp>
                <p:nvCxnSpPr>
                  <p:cNvPr id="20" name="直線單箭頭接點 19"/>
                  <p:cNvCxnSpPr/>
                  <p:nvPr/>
                </p:nvCxnSpPr>
                <p:spPr>
                  <a:xfrm flipH="1" flipV="1">
                    <a:off x="833878" y="2761055"/>
                    <a:ext cx="102163" cy="1373009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單箭頭接點 20"/>
                  <p:cNvCxnSpPr/>
                  <p:nvPr/>
                </p:nvCxnSpPr>
                <p:spPr>
                  <a:xfrm flipH="1" flipV="1">
                    <a:off x="1319177" y="2673887"/>
                    <a:ext cx="170068" cy="1340540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線單箭頭接點 21"/>
                  <p:cNvCxnSpPr/>
                  <p:nvPr/>
                </p:nvCxnSpPr>
                <p:spPr>
                  <a:xfrm flipH="1" flipV="1">
                    <a:off x="2631056" y="3068961"/>
                    <a:ext cx="144017" cy="1152127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單箭頭接點 22"/>
                  <p:cNvCxnSpPr/>
                  <p:nvPr/>
                </p:nvCxnSpPr>
                <p:spPr>
                  <a:xfrm flipH="1" flipV="1">
                    <a:off x="1951638" y="3068959"/>
                    <a:ext cx="144017" cy="1152127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7" name="文字方塊 66"/>
              <p:cNvSpPr txBox="1"/>
              <p:nvPr/>
            </p:nvSpPr>
            <p:spPr>
              <a:xfrm>
                <a:off x="3806915" y="1851670"/>
                <a:ext cx="2127662" cy="31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067" b="1" dirty="0"/>
                  <a:t>將</a:t>
                </a:r>
                <a:r>
                  <a:rPr lang="en-US" altLang="zh-TW" sz="1067" b="1" dirty="0"/>
                  <a:t>ENG</a:t>
                </a:r>
                <a:r>
                  <a:rPr lang="zh-TW" altLang="en-US" sz="1067" b="1" dirty="0"/>
                  <a:t> 輸入補值參數轉成 </a:t>
                </a:r>
                <a:r>
                  <a:rPr lang="en-US" altLang="zh-TW" sz="1067" b="1" dirty="0"/>
                  <a:t>16</a:t>
                </a:r>
                <a:r>
                  <a:rPr lang="zh-TW" altLang="en-US" sz="1067" b="1" dirty="0"/>
                  <a:t>進制</a:t>
                </a:r>
                <a:endParaRPr lang="en-US" altLang="zh-TW" sz="1067" b="1" dirty="0"/>
              </a:p>
              <a:p>
                <a:r>
                  <a:rPr lang="zh-TW" altLang="en-US" sz="1067" b="1" dirty="0"/>
                  <a:t>輸入到相對應欄位 </a:t>
                </a:r>
                <a:r>
                  <a:rPr lang="en-US" altLang="zh-TW" sz="1067" b="1" dirty="0"/>
                  <a:t>X/Y/</a:t>
                </a:r>
                <a:r>
                  <a:rPr lang="el-GR" altLang="zh-TW" sz="1067" b="1" dirty="0">
                    <a:latin typeface="微軟正黑體"/>
                    <a:ea typeface="微軟正黑體"/>
                  </a:rPr>
                  <a:t>θ</a:t>
                </a:r>
                <a:r>
                  <a:rPr lang="zh-TW" altLang="en-US" sz="1067" b="1" dirty="0">
                    <a:latin typeface="微軟正黑體"/>
                    <a:ea typeface="微軟正黑體"/>
                  </a:rPr>
                  <a:t>，</a:t>
                </a:r>
                <a:r>
                  <a:rPr lang="en-US" altLang="zh-TW" sz="1067" b="1" dirty="0">
                    <a:latin typeface="微軟正黑體"/>
                    <a:ea typeface="微軟正黑體"/>
                  </a:rPr>
                  <a:t>Doe</a:t>
                </a:r>
                <a:r>
                  <a:rPr lang="zh-TW" altLang="en-US" sz="1067" b="1" dirty="0">
                    <a:latin typeface="微軟正黑體"/>
                    <a:ea typeface="微軟正黑體"/>
                  </a:rPr>
                  <a:t>，</a:t>
                </a:r>
                <a:r>
                  <a:rPr lang="en-US" altLang="zh-TW" sz="1067" b="1" dirty="0">
                    <a:latin typeface="微軟正黑體"/>
                    <a:ea typeface="微軟正黑體"/>
                  </a:rPr>
                  <a:t>Temp</a:t>
                </a:r>
                <a:endParaRPr lang="en-US" altLang="zh-TW" sz="1067" b="1" dirty="0"/>
              </a:p>
            </p:txBody>
          </p:sp>
        </p:grpSp>
        <p:grpSp>
          <p:nvGrpSpPr>
            <p:cNvPr id="88" name="群組 87"/>
            <p:cNvGrpSpPr/>
            <p:nvPr/>
          </p:nvGrpSpPr>
          <p:grpSpPr>
            <a:xfrm>
              <a:off x="2231740" y="3876895"/>
              <a:ext cx="1796927" cy="941734"/>
              <a:chOff x="7268169" y="646116"/>
              <a:chExt cx="1796927" cy="941734"/>
            </a:xfrm>
          </p:grpSpPr>
          <p:grpSp>
            <p:nvGrpSpPr>
              <p:cNvPr id="35" name="群組 48"/>
              <p:cNvGrpSpPr/>
              <p:nvPr/>
            </p:nvGrpSpPr>
            <p:grpSpPr>
              <a:xfrm>
                <a:off x="7268169" y="900789"/>
                <a:ext cx="1796927" cy="687061"/>
                <a:chOff x="188844" y="3288734"/>
                <a:chExt cx="4214191" cy="1440184"/>
              </a:xfrm>
            </p:grpSpPr>
            <p:pic>
              <p:nvPicPr>
                <p:cNvPr id="36" name="Picture 5"/>
                <p:cNvPicPr>
                  <a:picLocks noChangeAspect="1" noChangeArrowheads="1"/>
                </p:cNvPicPr>
                <p:nvPr/>
              </p:nvPicPr>
              <p:blipFill>
                <a:blip r:embed="rId9" cstate="email"/>
                <a:srcRect/>
                <a:stretch>
                  <a:fillRect/>
                </a:stretch>
              </p:blipFill>
              <p:spPr bwMode="auto">
                <a:xfrm>
                  <a:off x="188844" y="3288734"/>
                  <a:ext cx="4214191" cy="144018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37" name="矩形 36"/>
                <p:cNvSpPr/>
                <p:nvPr/>
              </p:nvSpPr>
              <p:spPr bwMode="auto">
                <a:xfrm>
                  <a:off x="1590259" y="3664947"/>
                  <a:ext cx="481100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2522174" y="3674886"/>
                  <a:ext cx="454996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682188" y="4005115"/>
                  <a:ext cx="483363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 bwMode="auto">
                <a:xfrm>
                  <a:off x="1590259" y="3998886"/>
                  <a:ext cx="481100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 bwMode="auto">
                <a:xfrm>
                  <a:off x="3420308" y="4008825"/>
                  <a:ext cx="462672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 bwMode="auto">
                <a:xfrm>
                  <a:off x="690144" y="4345283"/>
                  <a:ext cx="475406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 bwMode="auto">
                <a:xfrm>
                  <a:off x="2510252" y="4348993"/>
                  <a:ext cx="466917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 bwMode="auto">
                <a:xfrm>
                  <a:off x="3430245" y="4339054"/>
                  <a:ext cx="452733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</p:grpSp>
          <p:sp>
            <p:nvSpPr>
              <p:cNvPr id="69" name="文字方塊 68"/>
              <p:cNvSpPr txBox="1"/>
              <p:nvPr/>
            </p:nvSpPr>
            <p:spPr>
              <a:xfrm>
                <a:off x="7467069" y="646116"/>
                <a:ext cx="1335401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067" b="1" dirty="0"/>
                  <a:t>覆蓋回原先檔案存取位置</a:t>
                </a:r>
                <a:endParaRPr lang="en-US" altLang="zh-TW" sz="1067" b="1" dirty="0"/>
              </a:p>
            </p:txBody>
          </p:sp>
        </p:grpSp>
      </p:grpSp>
      <p:grpSp>
        <p:nvGrpSpPr>
          <p:cNvPr id="83" name="群組 82"/>
          <p:cNvGrpSpPr/>
          <p:nvPr/>
        </p:nvGrpSpPr>
        <p:grpSpPr>
          <a:xfrm>
            <a:off x="875421" y="1808821"/>
            <a:ext cx="3255881" cy="1832161"/>
            <a:chOff x="199203" y="1305133"/>
            <a:chExt cx="2441911" cy="1374121"/>
          </a:xfrm>
        </p:grpSpPr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10" cstate="email"/>
            <a:srcRect/>
            <a:stretch>
              <a:fillRect/>
            </a:stretch>
          </p:blipFill>
          <p:spPr bwMode="auto">
            <a:xfrm>
              <a:off x="251520" y="1536635"/>
              <a:ext cx="1188770" cy="114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1416487" y="1530490"/>
              <a:ext cx="1133669" cy="114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" name="文字方塊 81"/>
            <p:cNvSpPr txBox="1"/>
            <p:nvPr/>
          </p:nvSpPr>
          <p:spPr>
            <a:xfrm>
              <a:off x="199203" y="1305133"/>
              <a:ext cx="244191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67" b="1" dirty="0"/>
                <a:t>ALN</a:t>
              </a:r>
              <a:r>
                <a:rPr lang="zh-TW" altLang="en-US" sz="1067" b="1" dirty="0"/>
                <a:t> </a:t>
              </a:r>
              <a:r>
                <a:rPr lang="en-US" altLang="zh-TW" sz="1067" b="1" dirty="0"/>
                <a:t>MQC</a:t>
              </a:r>
              <a:r>
                <a:rPr lang="zh-TW" altLang="en-US" sz="1067" b="1" dirty="0"/>
                <a:t>資訊整合於網頁，秀出 </a:t>
              </a:r>
              <a:r>
                <a:rPr lang="en-US" altLang="zh-TW" sz="1067" b="1" dirty="0"/>
                <a:t>MQC/</a:t>
              </a:r>
              <a:r>
                <a:rPr lang="zh-TW" altLang="en-US" sz="1067" b="1" dirty="0"/>
                <a:t> </a:t>
              </a:r>
              <a:r>
                <a:rPr lang="en-US" altLang="zh-TW" sz="1067" b="1" dirty="0"/>
                <a:t>MAP</a:t>
              </a:r>
              <a:r>
                <a:rPr lang="zh-TW" altLang="en-US" sz="1067" b="1" dirty="0"/>
                <a:t> 資料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75420" y="1268761"/>
            <a:ext cx="3275944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向右箭號 93"/>
          <p:cNvSpPr/>
          <p:nvPr/>
        </p:nvSpPr>
        <p:spPr>
          <a:xfrm>
            <a:off x="4175787" y="2168860"/>
            <a:ext cx="540060" cy="267507"/>
          </a:xfrm>
          <a:prstGeom prst="rightArrow">
            <a:avLst/>
          </a:prstGeom>
          <a:solidFill>
            <a:srgbClr val="008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5" name="向右箭號 94"/>
          <p:cNvSpPr/>
          <p:nvPr/>
        </p:nvSpPr>
        <p:spPr>
          <a:xfrm rot="7585915">
            <a:off x="3324375" y="3768715"/>
            <a:ext cx="2354733" cy="267507"/>
          </a:xfrm>
          <a:prstGeom prst="rightArrow">
            <a:avLst/>
          </a:prstGeom>
          <a:solidFill>
            <a:srgbClr val="008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9" name="矩形 98"/>
          <p:cNvSpPr/>
          <p:nvPr/>
        </p:nvSpPr>
        <p:spPr>
          <a:xfrm>
            <a:off x="10716514" y="1028733"/>
            <a:ext cx="1200133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第一階段</a:t>
            </a:r>
          </a:p>
        </p:txBody>
      </p:sp>
      <p:sp>
        <p:nvSpPr>
          <p:cNvPr id="100" name="矩形 99"/>
          <p:cNvSpPr/>
          <p:nvPr/>
        </p:nvSpPr>
        <p:spPr>
          <a:xfrm>
            <a:off x="10716514" y="1418776"/>
            <a:ext cx="1200133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第二階段</a:t>
            </a:r>
          </a:p>
        </p:txBody>
      </p:sp>
      <p:sp>
        <p:nvSpPr>
          <p:cNvPr id="101" name="矩形 100"/>
          <p:cNvSpPr/>
          <p:nvPr/>
        </p:nvSpPr>
        <p:spPr>
          <a:xfrm>
            <a:off x="10716514" y="1808820"/>
            <a:ext cx="1200133" cy="360040"/>
          </a:xfrm>
          <a:prstGeom prst="rect">
            <a:avLst/>
          </a:prstGeom>
          <a:solidFill>
            <a:srgbClr val="F7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第三階段</a:t>
            </a:r>
          </a:p>
        </p:txBody>
      </p:sp>
    </p:spTree>
    <p:extLst>
      <p:ext uri="{BB962C8B-B14F-4D97-AF65-F5344CB8AC3E}">
        <p14:creationId xmlns:p14="http://schemas.microsoft.com/office/powerpoint/2010/main" val="341392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6213" y="4329100"/>
            <a:ext cx="3944640" cy="239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補值可視化界面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373" y="968728"/>
            <a:ext cx="5887096" cy="277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35394" y="3729034"/>
            <a:ext cx="4447115" cy="2974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333" dirty="0">
                <a:solidFill>
                  <a:srgbClr val="FF0000"/>
                </a:solidFill>
              </a:rPr>
              <a:t>系統預設帶入 </a:t>
            </a:r>
            <a:r>
              <a:rPr lang="en-US" altLang="zh-TW" sz="1333" dirty="0">
                <a:solidFill>
                  <a:srgbClr val="FF0000"/>
                </a:solidFill>
              </a:rPr>
              <a:t>OL </a:t>
            </a:r>
            <a:r>
              <a:rPr lang="zh-TW" altLang="en-US" sz="1333" dirty="0">
                <a:solidFill>
                  <a:srgbClr val="FF0000"/>
                </a:solidFill>
              </a:rPr>
              <a:t>量測結果，可視化讓工程確認偏移狀態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36127" y="3400739"/>
            <a:ext cx="3443571" cy="2974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333" dirty="0">
                <a:solidFill>
                  <a:srgbClr val="FF0000"/>
                </a:solidFill>
              </a:rPr>
              <a:t>工程可輸入「預補值」結果確認補植後狀態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6456040" y="2648913"/>
            <a:ext cx="60006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394" y="4329100"/>
            <a:ext cx="4620513" cy="223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1895534" y="6189307"/>
            <a:ext cx="1899879" cy="2974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333" dirty="0">
                <a:solidFill>
                  <a:srgbClr val="FF0000"/>
                </a:solidFill>
              </a:rPr>
              <a:t>可視化「預補值」結果</a:t>
            </a:r>
          </a:p>
        </p:txBody>
      </p:sp>
      <p:cxnSp>
        <p:nvCxnSpPr>
          <p:cNvPr id="14" name="肘形接點 13"/>
          <p:cNvCxnSpPr/>
          <p:nvPr/>
        </p:nvCxnSpPr>
        <p:spPr>
          <a:xfrm rot="10800000" flipV="1">
            <a:off x="4115788" y="3849046"/>
            <a:ext cx="4380481" cy="17401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375920" y="6457981"/>
            <a:ext cx="22802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536494" y="6369328"/>
            <a:ext cx="780087" cy="3000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33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確認補值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5435927" y="6037935"/>
            <a:ext cx="2638864" cy="4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67" dirty="0">
                <a:solidFill>
                  <a:srgbClr val="FF0000"/>
                </a:solidFill>
              </a:rPr>
              <a:t>確認補值狀態 </a:t>
            </a:r>
            <a:r>
              <a:rPr lang="en-US" altLang="zh-TW" sz="1067" dirty="0">
                <a:solidFill>
                  <a:srgbClr val="FF0000"/>
                </a:solidFill>
              </a:rPr>
              <a:t>OK </a:t>
            </a:r>
            <a:r>
              <a:rPr lang="zh-TW" altLang="en-US" sz="1067" dirty="0">
                <a:solidFill>
                  <a:srgbClr val="FF0000"/>
                </a:solidFill>
              </a:rPr>
              <a:t>後，按下「確認補值」</a:t>
            </a:r>
            <a:endParaRPr lang="en-US" altLang="zh-TW" sz="1067" dirty="0">
              <a:solidFill>
                <a:srgbClr val="FF0000"/>
              </a:solidFill>
            </a:endParaRPr>
          </a:p>
          <a:p>
            <a:r>
              <a:rPr lang="zh-TW" altLang="en-US" sz="1067" dirty="0">
                <a:solidFill>
                  <a:srgbClr val="FF0000"/>
                </a:solidFill>
              </a:rPr>
              <a:t>程式就會將補值結果寫入機台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6113" y="908720"/>
            <a:ext cx="3944640" cy="239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0608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/>
          <p:cNvSpPr>
            <a:spLocks noChangeArrowheads="1"/>
          </p:cNvSpPr>
          <p:nvPr/>
        </p:nvSpPr>
        <p:spPr bwMode="auto">
          <a:xfrm flipH="1">
            <a:off x="472509" y="1102598"/>
            <a:ext cx="1784659" cy="404926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2000" b="1" dirty="0" smtClean="0">
                <a:solidFill>
                  <a:schemeClr val="bg1"/>
                </a:solidFill>
              </a:rPr>
              <a:t>S1</a:t>
            </a:r>
            <a:r>
              <a:rPr lang="zh-TW" altLang="en-US" sz="2000" b="1" dirty="0" smtClean="0">
                <a:solidFill>
                  <a:schemeClr val="bg1"/>
                </a:solidFill>
              </a:rPr>
              <a:t>資料</a:t>
            </a:r>
            <a:r>
              <a:rPr lang="zh-TW" altLang="en-US" sz="2000" b="1" dirty="0">
                <a:solidFill>
                  <a:schemeClr val="bg1"/>
                </a:solidFill>
              </a:rPr>
              <a:t>蒐集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72509" y="1763601"/>
            <a:ext cx="729915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1.MQC Data</a:t>
            </a:r>
            <a:r>
              <a:rPr lang="zh-TW" altLang="en-US" dirty="0" smtClean="0"/>
              <a:t>測試資料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資料庫之欄位選定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工程人員所需之</a:t>
            </a:r>
            <a:r>
              <a:rPr lang="en-US" altLang="zh-TW" dirty="0" smtClean="0"/>
              <a:t>model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畫圖所需</a:t>
            </a:r>
            <a:r>
              <a:rPr lang="en-US" altLang="zh-TW" dirty="0" smtClean="0"/>
              <a:t>8A</a:t>
            </a:r>
            <a:r>
              <a:rPr lang="zh-TW" altLang="en-US" dirty="0" smtClean="0"/>
              <a:t>廠區絕對座標資料</a:t>
            </a:r>
            <a:endParaRPr lang="en-US" altLang="zh-TW" dirty="0" smtClean="0"/>
          </a:p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原</a:t>
            </a:r>
            <a:r>
              <a:rPr lang="en-US" altLang="zh-TW" dirty="0" smtClean="0"/>
              <a:t>7B</a:t>
            </a:r>
            <a:r>
              <a:rPr lang="zh-TW" altLang="en-US" dirty="0" smtClean="0"/>
              <a:t> 廠區之</a:t>
            </a:r>
            <a:r>
              <a:rPr lang="zh-TW" altLang="en-US" dirty="0"/>
              <a:t>網</a:t>
            </a:r>
            <a:r>
              <a:rPr lang="zh-TW" altLang="en-US" dirty="0" smtClean="0"/>
              <a:t>頁</a:t>
            </a:r>
            <a:r>
              <a:rPr lang="en-US" altLang="zh-TW" dirty="0" smtClean="0"/>
              <a:t>source code </a:t>
            </a:r>
            <a:r>
              <a:rPr lang="zh-TW" altLang="en-US" dirty="0" smtClean="0"/>
              <a:t>研究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16" y="1763601"/>
            <a:ext cx="7477383" cy="371710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30670" y="0"/>
            <a:ext cx="6090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目</a:t>
            </a:r>
            <a:r>
              <a:rPr lang="zh-TW" altLang="en-US" sz="4000" dirty="0" smtClean="0"/>
              <a:t>前專案進度</a:t>
            </a:r>
            <a:r>
              <a:rPr lang="en-US" altLang="zh-TW" sz="4000" dirty="0" smtClean="0"/>
              <a:t>-</a:t>
            </a:r>
            <a:r>
              <a:rPr lang="zh-TW" altLang="en-US" sz="4000" dirty="0" smtClean="0"/>
              <a:t>第二階段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102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13818" y="990443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S2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資料特徵擷取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56" y="1850528"/>
            <a:ext cx="8913341" cy="426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247135" y="1243876"/>
            <a:ext cx="232938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S3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網頁前端資料載入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12" y="1772642"/>
            <a:ext cx="9486832" cy="47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/>
        </p:nvSpPr>
        <p:spPr bwMode="auto">
          <a:xfrm flipH="1">
            <a:off x="247136" y="1352908"/>
            <a:ext cx="232938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S4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查看圖表功能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73211" y="156519"/>
            <a:ext cx="467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勾選多片重疊</a:t>
            </a:r>
            <a:r>
              <a:rPr lang="en-US" altLang="zh-TW" sz="4000" b="1" dirty="0" smtClean="0"/>
              <a:t>result</a:t>
            </a:r>
            <a:endParaRPr lang="zh-TW" altLang="en-US" sz="4000" b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8" y="2584313"/>
            <a:ext cx="8476735" cy="427368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053016" y="1310523"/>
            <a:ext cx="298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Example:</a:t>
            </a:r>
            <a:r>
              <a:rPr lang="en-US" altLang="zh-TW" sz="3200" dirty="0"/>
              <a:t>6</a:t>
            </a:r>
            <a:r>
              <a:rPr lang="en-US" altLang="zh-TW" sz="3200" dirty="0" smtClean="0"/>
              <a:t>shot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83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" t="6644" r="398" b="3632"/>
          <a:stretch/>
        </p:blipFill>
        <p:spPr>
          <a:xfrm>
            <a:off x="1334530" y="1407127"/>
            <a:ext cx="9185190" cy="49854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2779" y="115043"/>
            <a:ext cx="4619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/>
              <a:t>勾選平</a:t>
            </a:r>
            <a:r>
              <a:rPr lang="zh-TW" altLang="en-US" sz="4000" b="1" dirty="0"/>
              <a:t>均疊</a:t>
            </a:r>
            <a:r>
              <a:rPr lang="zh-TW" altLang="en-US" sz="4000" b="1" dirty="0" smtClean="0"/>
              <a:t>圖</a:t>
            </a:r>
            <a:r>
              <a:rPr lang="en-US" altLang="zh-TW" sz="4000" b="1" dirty="0" smtClean="0"/>
              <a:t>result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84822" y="822351"/>
            <a:ext cx="298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Example:</a:t>
            </a:r>
            <a:r>
              <a:rPr lang="en-US" altLang="zh-TW" sz="3200" dirty="0"/>
              <a:t>6</a:t>
            </a:r>
            <a:r>
              <a:rPr lang="en-US" altLang="zh-TW" sz="3200" dirty="0" smtClean="0"/>
              <a:t>shot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31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7CAC44C-9ABD-46A2-8E88-645DEC627BD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蓝色扁平化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51588</TotalTime>
  <Words>1140</Words>
  <Application>Microsoft Office PowerPoint</Application>
  <PresentationFormat>寬螢幕</PresentationFormat>
  <Paragraphs>319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Arial Unicode MS</vt:lpstr>
      <vt:lpstr>Noto Sans CJK SC Medium</vt:lpstr>
      <vt:lpstr>SimSun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CF Deco on-line 補值開發</vt:lpstr>
      <vt:lpstr>PowerPoint 簡報</vt:lpstr>
      <vt:lpstr>系統架構流程</vt:lpstr>
      <vt:lpstr>補值可視化界面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2007072 陳泓量</cp:lastModifiedBy>
  <cp:revision>976</cp:revision>
  <dcterms:created xsi:type="dcterms:W3CDTF">2016-06-30T07:01:47Z</dcterms:created>
  <dcterms:modified xsi:type="dcterms:W3CDTF">2020-08-05T11:29:13Z</dcterms:modified>
</cp:coreProperties>
</file>