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712" r:id="rId2"/>
    <p:sldId id="722" r:id="rId3"/>
    <p:sldId id="730" r:id="rId4"/>
    <p:sldId id="732" r:id="rId5"/>
    <p:sldId id="713" r:id="rId6"/>
    <p:sldId id="720" r:id="rId7"/>
    <p:sldId id="714" r:id="rId8"/>
    <p:sldId id="735" r:id="rId9"/>
    <p:sldId id="736" r:id="rId10"/>
    <p:sldId id="728" r:id="rId11"/>
    <p:sldId id="737" r:id="rId12"/>
    <p:sldId id="738" r:id="rId13"/>
    <p:sldId id="715" r:id="rId14"/>
    <p:sldId id="734" r:id="rId15"/>
    <p:sldId id="719" r:id="rId16"/>
    <p:sldId id="740" r:id="rId17"/>
    <p:sldId id="739" r:id="rId18"/>
    <p:sldId id="7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900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695399" y="1388775"/>
            <a:ext cx="11221247" cy="522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  <p:extLst>
      <p:ext uri="{BB962C8B-B14F-4D97-AF65-F5344CB8AC3E}">
        <p14:creationId xmlns:p14="http://schemas.microsoft.com/office/powerpoint/2010/main" val="3849062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8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6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tp://FFGALN10:1234@10.97.238.102/" TargetMode="External"/><Relationship Id="rId2" Type="http://schemas.openxmlformats.org/officeDocument/2006/relationships/hyperlink" Target="ftp://FFRALN10:1234@10.97.238.10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ftp://FFSALN10:1234@10.97.238.104/" TargetMode="External"/><Relationship Id="rId4" Type="http://schemas.openxmlformats.org/officeDocument/2006/relationships/hyperlink" Target="ftp://FFBALN10:1234@10.97.238.101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 dirty="0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08235" y="1000139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496793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679" y="393769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029461" y="4020896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66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452290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0876" y="2825578"/>
            <a:ext cx="67303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24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20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18919" y="1010546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Example:4shot</a:t>
            </a:r>
            <a:endParaRPr lang="zh-TW" altLang="en-US" sz="32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flipH="1">
            <a:off x="255374" y="1089297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單片補值功能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7241"/>
            <a:ext cx="5522341" cy="32543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46" y="1967240"/>
            <a:ext cx="5526462" cy="3254341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006890" y="3446599"/>
            <a:ext cx="514865" cy="43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4270" y="5734483"/>
            <a:ext cx="5873578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按</a:t>
            </a:r>
            <a:r>
              <a:rPr lang="zh-TW" altLang="en-US" b="1" dirty="0" smtClean="0"/>
              <a:t>下補值按鈕，畫出新的圖，讓工程確認補值後狀態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6869" y="188697"/>
            <a:ext cx="513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單片補值按鈕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497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7924" y="53255"/>
            <a:ext cx="588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確認補值按鈕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28" y="1062681"/>
            <a:ext cx="5477633" cy="308116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951087" y="2397319"/>
            <a:ext cx="479693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3080" y="5198074"/>
            <a:ext cx="7381103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按下確認補值按鈕，把資料寫進資料庫，插入新的紀錄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29242" y="4286240"/>
            <a:ext cx="585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尚未進行</a:t>
            </a:r>
            <a:r>
              <a:rPr lang="en-US" altLang="zh-TW" dirty="0" smtClean="0"/>
              <a:t>UAC</a:t>
            </a:r>
            <a:r>
              <a:rPr lang="zh-TW" altLang="en-US" dirty="0" smtClean="0"/>
              <a:t>卡控，所以</a:t>
            </a:r>
            <a:r>
              <a:rPr lang="en-US" altLang="zh-TW" dirty="0" err="1" smtClean="0"/>
              <a:t>user_id</a:t>
            </a:r>
            <a:r>
              <a:rPr lang="zh-TW" altLang="en-US" dirty="0" smtClean="0"/>
              <a:t>為空值，之後會補上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393798"/>
            <a:ext cx="5699082" cy="2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1" r="31064" b="46435"/>
          <a:stretch/>
        </p:blipFill>
        <p:spPr>
          <a:xfrm>
            <a:off x="274118" y="2263501"/>
            <a:ext cx="3935417" cy="270120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5546" y="115331"/>
            <a:ext cx="454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UAC</a:t>
            </a:r>
            <a:r>
              <a:rPr lang="zh-TW" altLang="en-US" sz="3200" dirty="0" smtClean="0"/>
              <a:t>卡控畫面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06213" y="1220299"/>
            <a:ext cx="473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修改成只給</a:t>
            </a:r>
            <a:r>
              <a:rPr lang="en-US" altLang="zh-TW" sz="2400" dirty="0" smtClean="0"/>
              <a:t>ML8AB1,ML8AV1</a:t>
            </a:r>
            <a:r>
              <a:rPr lang="zh-TW" altLang="en-US" sz="2400" dirty="0" smtClean="0"/>
              <a:t>登入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93741" y="3415830"/>
            <a:ext cx="700216" cy="535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63" y="2263501"/>
            <a:ext cx="6057463" cy="29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70694" y="1136698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Data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077729" y="1136698"/>
            <a:ext cx="40365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SPC Chart </a:t>
            </a:r>
            <a:r>
              <a:rPr lang="zh-TW" altLang="en-US" dirty="0" smtClean="0"/>
              <a:t>查詢所要撈取的資訊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預計撰寫 </a:t>
            </a:r>
            <a:r>
              <a:rPr lang="en-US" altLang="zh-TW" dirty="0" smtClean="0"/>
              <a:t>Loader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取得機台並修改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026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S6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機台撈參數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03146"/>
              </p:ext>
            </p:extLst>
          </p:nvPr>
        </p:nvGraphicFramePr>
        <p:xfrm>
          <a:off x="2179021" y="2053498"/>
          <a:ext cx="7779588" cy="304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98"/>
                <a:gridCol w="2079252"/>
                <a:gridCol w="594431"/>
                <a:gridCol w="251103"/>
                <a:gridCol w="557152"/>
                <a:gridCol w="1522100"/>
                <a:gridCol w="2079252"/>
              </a:tblGrid>
              <a:tr h="27734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廠別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8A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100.00%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NSK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FFRALN10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ftp://FFRALN10:1234@10.97.238.103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FFGALN10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ftp://FFGALN10:1234@10.97.238.102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FFBALN10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ftp://FFBALN10:1234@10.97.238.101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FFSALN10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5"/>
                        </a:rPr>
                        <a:t>ftp://FFSALN10:1234@10.97.238.104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250" y="3078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27010" y="5303980"/>
            <a:ext cx="3684005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取得機台</a:t>
            </a:r>
            <a:r>
              <a:rPr lang="en-US" altLang="zh-TW" dirty="0" smtClean="0"/>
              <a:t>ftp</a:t>
            </a:r>
            <a:r>
              <a:rPr lang="zh-TW" altLang="en-US" dirty="0" smtClean="0"/>
              <a:t>位址，並修改</a:t>
            </a:r>
            <a:r>
              <a:rPr lang="en-US" altLang="zh-TW" dirty="0" smtClean="0"/>
              <a:t>log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9567" y="240022"/>
            <a:ext cx="6971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Deco </a:t>
            </a:r>
            <a:r>
              <a:rPr lang="zh-TW" altLang="zh-TW" sz="3200" dirty="0"/>
              <a:t>不停機補值 第二階段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02798" y="990443"/>
            <a:ext cx="383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FTP </a:t>
            </a:r>
            <a:r>
              <a:rPr lang="zh-TW" altLang="zh-TW" sz="2400" dirty="0"/>
              <a:t>取得</a:t>
            </a:r>
            <a:r>
              <a:rPr lang="en-US" altLang="zh-TW" sz="2400" dirty="0"/>
              <a:t> Recipe Data</a:t>
            </a:r>
            <a:endParaRPr lang="zh-TW" altLang="zh-TW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156" y="1545491"/>
            <a:ext cx="51927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正進行</a:t>
            </a:r>
            <a:r>
              <a:rPr lang="en-US" altLang="zh-TW" b="1" dirty="0" smtClean="0"/>
              <a:t>recipe log16</a:t>
            </a:r>
            <a:r>
              <a:rPr lang="zh-TW" altLang="en-US" b="1" dirty="0" smtClean="0"/>
              <a:t>進制轉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進制的程式撰寫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4" y="965774"/>
            <a:ext cx="1685925" cy="5715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28131" y="101601"/>
            <a:ext cx="894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Recipe</a:t>
            </a:r>
            <a:r>
              <a:rPr lang="zh-TW" altLang="en-US" sz="3200" dirty="0" smtClean="0"/>
              <a:t>取得為</a:t>
            </a:r>
            <a:r>
              <a:rPr lang="en-US" altLang="zh-TW" sz="3200" dirty="0" smtClean="0"/>
              <a:t>16</a:t>
            </a:r>
            <a:r>
              <a:rPr lang="zh-TW" altLang="en-US" sz="3200" dirty="0" smtClean="0"/>
              <a:t>進制檔案，轉換為</a:t>
            </a:r>
            <a:r>
              <a:rPr lang="en-US" altLang="zh-TW" sz="3200" dirty="0" smtClean="0"/>
              <a:t>10</a:t>
            </a:r>
            <a:r>
              <a:rPr lang="zh-TW" altLang="en-US" sz="3200" dirty="0" smtClean="0"/>
              <a:t>進制結果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502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1682"/>
              </p:ext>
            </p:extLst>
          </p:nvPr>
        </p:nvGraphicFramePr>
        <p:xfrm>
          <a:off x="1538307" y="2509434"/>
          <a:ext cx="8915400" cy="334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3930">
                <a:tc>
                  <a:txBody>
                    <a:bodyPr/>
                    <a:lstStyle/>
                    <a:p>
                      <a:endParaRPr lang="zh-TW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BM10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248b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BM20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27f3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82595" y="98854"/>
            <a:ext cx="444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Recipe log </a:t>
            </a:r>
            <a:r>
              <a:rPr lang="zh-TW" altLang="en-US" sz="3200" dirty="0"/>
              <a:t>丟回機台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904066" y="1801229"/>
            <a:ext cx="620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補值參數</a:t>
            </a:r>
            <a:r>
              <a:rPr lang="en-US" altLang="zh-TW" sz="2000" dirty="0"/>
              <a:t>10</a:t>
            </a:r>
            <a:r>
              <a:rPr lang="zh-TW" altLang="en-US" sz="2000" dirty="0"/>
              <a:t>轉成</a:t>
            </a:r>
            <a:r>
              <a:rPr lang="en-US" altLang="zh-TW" sz="2000" dirty="0"/>
              <a:t>16</a:t>
            </a:r>
            <a:r>
              <a:rPr lang="zh-TW" altLang="en-US" sz="2000" dirty="0"/>
              <a:t>進制讀寫入相對應欄位中</a:t>
            </a:r>
          </a:p>
        </p:txBody>
      </p:sp>
    </p:spTree>
    <p:extLst>
      <p:ext uri="{BB962C8B-B14F-4D97-AF65-F5344CB8AC3E}">
        <p14:creationId xmlns:p14="http://schemas.microsoft.com/office/powerpoint/2010/main" val="2169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9903" y="2627870"/>
            <a:ext cx="829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time~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/>
          <p:cNvGrpSpPr/>
          <p:nvPr/>
        </p:nvGrpSpPr>
        <p:grpSpPr>
          <a:xfrm>
            <a:off x="5580112" y="1268760"/>
            <a:ext cx="792088" cy="948370"/>
            <a:chOff x="743736" y="1172901"/>
            <a:chExt cx="1030128" cy="884603"/>
          </a:xfrm>
        </p:grpSpPr>
        <p:pic>
          <p:nvPicPr>
            <p:cNvPr id="3" name="Picture 7" descr="C:\Users\casperchang\AppData\Local\Microsoft\Windows\Temporary Internet Files\Content.IE5\Y39A3Q2U\1200px-Computer_n_screen.svg[1]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43736" y="1172901"/>
              <a:ext cx="936480" cy="77748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1020855" y="1856546"/>
              <a:ext cx="753009" cy="20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EQP-PC</a:t>
              </a:r>
              <a:endParaRPr lang="zh-TW" altLang="en-US" sz="800" dirty="0"/>
            </a:p>
          </p:txBody>
        </p:sp>
      </p:grpSp>
      <p:grpSp>
        <p:nvGrpSpPr>
          <p:cNvPr id="5" name="群組 93"/>
          <p:cNvGrpSpPr/>
          <p:nvPr/>
        </p:nvGrpSpPr>
        <p:grpSpPr>
          <a:xfrm>
            <a:off x="3141082" y="1404404"/>
            <a:ext cx="792090" cy="1007532"/>
            <a:chOff x="1874973" y="3645022"/>
            <a:chExt cx="1224136" cy="1674597"/>
          </a:xfrm>
        </p:grpSpPr>
        <p:pic>
          <p:nvPicPr>
            <p:cNvPr id="6" name="Picture 6" descr="C:\Users\casperchang\AppData\Local\Microsoft\Windows\Temporary Internet Files\Content.IE5\PJAR2A9G\1200px-Gnome-fs-server.svg[1]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874973" y="3645022"/>
              <a:ext cx="1224136" cy="1224135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2125413" y="4961534"/>
              <a:ext cx="780865" cy="35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OA</a:t>
              </a:r>
              <a:r>
                <a:rPr lang="zh-TW" altLang="en-US" sz="800" dirty="0" smtClean="0"/>
                <a:t> </a:t>
              </a:r>
              <a:r>
                <a:rPr lang="en-US" altLang="zh-TW" sz="800" dirty="0" smtClean="0"/>
                <a:t>PC</a:t>
              </a:r>
              <a:endParaRPr lang="zh-TW" altLang="en-US" sz="800" dirty="0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H="1">
            <a:off x="4077187" y="192994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13072" y="2001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取回機台資料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13291" y="2052476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88033" y="5184576"/>
            <a:ext cx="161967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75274" y="5176204"/>
            <a:ext cx="154459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611560" y="1340768"/>
            <a:ext cx="2250188" cy="1800200"/>
            <a:chOff x="899592" y="1268760"/>
            <a:chExt cx="225018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899592" y="1268760"/>
              <a:ext cx="1800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00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座標為 正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/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FF 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座標為 負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899592" y="2395036"/>
              <a:ext cx="2250188" cy="673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6" name="群組 48"/>
            <p:cNvGrpSpPr/>
            <p:nvPr/>
          </p:nvGrpSpPr>
          <p:grpSpPr>
            <a:xfrm>
              <a:off x="899592" y="1544548"/>
              <a:ext cx="1953977" cy="732324"/>
              <a:chOff x="213906" y="3265435"/>
              <a:chExt cx="4214191" cy="144018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213906" y="3265435"/>
                <a:ext cx="4214191" cy="144018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1590259" y="3664947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522174" y="3674886"/>
                <a:ext cx="45499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82188" y="4005115"/>
                <a:ext cx="48336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590259" y="3998886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420308" y="4008825"/>
                <a:ext cx="462672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690144" y="4345283"/>
                <a:ext cx="47540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2510252" y="4348993"/>
                <a:ext cx="466917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430245" y="4339054"/>
                <a:ext cx="45273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1331640" y="2060848"/>
              <a:ext cx="1440160" cy="610395"/>
              <a:chOff x="833878" y="2673887"/>
              <a:chExt cx="1941195" cy="1547201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833878" y="2761055"/>
                <a:ext cx="102163" cy="137300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1319177" y="2673887"/>
                <a:ext cx="170068" cy="1340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631056" y="3068961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1951638" y="3068959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95536" y="3789040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向下箭號 31"/>
          <p:cNvSpPr/>
          <p:nvPr/>
        </p:nvSpPr>
        <p:spPr>
          <a:xfrm rot="10800000">
            <a:off x="179512" y="2924944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grpSp>
        <p:nvGrpSpPr>
          <p:cNvPr id="33" name="群組 48"/>
          <p:cNvGrpSpPr/>
          <p:nvPr/>
        </p:nvGrpSpPr>
        <p:grpSpPr>
          <a:xfrm>
            <a:off x="6744458" y="1260388"/>
            <a:ext cx="2448272" cy="936104"/>
            <a:chOff x="188844" y="3288734"/>
            <a:chExt cx="4214191" cy="1440184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88844" y="3288734"/>
              <a:ext cx="4214191" cy="1440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矩形 34"/>
            <p:cNvSpPr/>
            <p:nvPr/>
          </p:nvSpPr>
          <p:spPr bwMode="auto">
            <a:xfrm>
              <a:off x="1590259" y="3664947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22174" y="3674886"/>
              <a:ext cx="45499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2188" y="4005115"/>
              <a:ext cx="48336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590259" y="3998886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308" y="4008825"/>
              <a:ext cx="462672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90144" y="4345283"/>
              <a:ext cx="47540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510252" y="4348993"/>
              <a:ext cx="466917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430245" y="4339054"/>
              <a:ext cx="45273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067944" y="162042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95936" y="1116372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文字方塊 44"/>
          <p:cNvSpPr txBox="1"/>
          <p:nvPr/>
        </p:nvSpPr>
        <p:spPr>
          <a:xfrm>
            <a:off x="4530449" y="126038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丟回機台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sp>
        <p:nvSpPr>
          <p:cNvPr id="46" name="向下箭號 45"/>
          <p:cNvSpPr/>
          <p:nvPr/>
        </p:nvSpPr>
        <p:spPr>
          <a:xfrm>
            <a:off x="6372200" y="242088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27037" y="256490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Auto Process</a:t>
            </a:r>
          </a:p>
          <a:p>
            <a:pPr algn="ctr"/>
            <a:r>
              <a:rPr lang="zh-TW" altLang="en-US" sz="800" b="1" dirty="0" smtClean="0"/>
              <a:t>常駐機台掃描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機台檔案修改追蹤</a:t>
            </a:r>
            <a:endParaRPr lang="en-US" altLang="zh-TW" sz="800" b="1" dirty="0" smtClean="0"/>
          </a:p>
        </p:txBody>
      </p:sp>
      <p:sp>
        <p:nvSpPr>
          <p:cNvPr id="48" name="向下箭號 47"/>
          <p:cNvSpPr/>
          <p:nvPr/>
        </p:nvSpPr>
        <p:spPr>
          <a:xfrm>
            <a:off x="6372200" y="371703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4248" y="371703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機台自動連點 </a:t>
            </a:r>
            <a:r>
              <a:rPr lang="en-US" altLang="zh-TW" sz="800" b="1" dirty="0" smtClean="0"/>
              <a:t>AUTO-IT</a:t>
            </a:r>
          </a:p>
          <a:p>
            <a:pPr algn="ctr"/>
            <a:r>
              <a:rPr lang="zh-TW" altLang="en-US" sz="800" b="1" dirty="0"/>
              <a:t>自動</a:t>
            </a:r>
            <a:r>
              <a:rPr lang="en-US" altLang="zh-TW" sz="800" b="1" dirty="0"/>
              <a:t>Reload</a:t>
            </a:r>
            <a:r>
              <a:rPr lang="zh-TW" altLang="en-US" sz="800" b="1" dirty="0" smtClean="0"/>
              <a:t>參數，寫入</a:t>
            </a:r>
            <a:r>
              <a:rPr lang="en-US" altLang="zh-TW" sz="800" b="1" dirty="0" smtClean="0"/>
              <a:t>EQP</a:t>
            </a:r>
            <a:endParaRPr lang="zh-TW" altLang="en-US" sz="800" b="1" dirty="0"/>
          </a:p>
        </p:txBody>
      </p:sp>
      <p:sp>
        <p:nvSpPr>
          <p:cNvPr id="50" name="向下箭號 49"/>
          <p:cNvSpPr/>
          <p:nvPr/>
        </p:nvSpPr>
        <p:spPr>
          <a:xfrm>
            <a:off x="6372200" y="525780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89069" y="522920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EQP</a:t>
            </a:r>
            <a:r>
              <a:rPr lang="zh-TW" altLang="en-US" sz="800" b="1" dirty="0" smtClean="0"/>
              <a:t> 自動流程</a:t>
            </a:r>
            <a:endParaRPr lang="zh-TW" altLang="en-US" sz="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0" y="4005064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1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72000" y="23488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2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79512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3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2996952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6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44208" y="41490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7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2564904"/>
            <a:ext cx="648072" cy="7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04248" y="4077072"/>
            <a:ext cx="7100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95853" y="4077073"/>
            <a:ext cx="164814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文字方塊 59"/>
          <p:cNvSpPr txBox="1"/>
          <p:nvPr/>
        </p:nvSpPr>
        <p:spPr>
          <a:xfrm>
            <a:off x="323528" y="328498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>
                <a:solidFill>
                  <a:srgbClr val="FF0000"/>
                </a:solidFill>
              </a:rPr>
              <a:t>→依照公式提供修改後補值預估 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MQC/MAP</a:t>
            </a:r>
            <a:r>
              <a:rPr lang="zh-TW" altLang="en-US" sz="800" b="1" dirty="0" smtClean="0">
                <a:solidFill>
                  <a:srgbClr val="FF0000"/>
                </a:solidFill>
              </a:rPr>
              <a:t> </a:t>
            </a:r>
            <a:endParaRPr lang="en-US" altLang="zh-TW" sz="8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800" b="1" dirty="0"/>
              <a:t>確認</a:t>
            </a:r>
            <a:r>
              <a:rPr lang="en-US" altLang="zh-TW" sz="800" b="1" dirty="0"/>
              <a:t>OK</a:t>
            </a:r>
            <a:r>
              <a:rPr lang="zh-TW" altLang="en-US" sz="800" b="1" dirty="0"/>
              <a:t>；執行自動補值程序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23528" y="486916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ALN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資訊整合於網頁</a:t>
            </a:r>
            <a:endParaRPr lang="en-US" altLang="zh-TW" sz="800" b="1" dirty="0" smtClean="0"/>
          </a:p>
          <a:p>
            <a:pPr algn="ctr"/>
            <a:r>
              <a:rPr lang="zh-TW" altLang="en-US" sz="800" b="1" dirty="0"/>
              <a:t>秀</a:t>
            </a:r>
            <a:r>
              <a:rPr lang="zh-TW" altLang="en-US" sz="800" b="1" dirty="0" smtClean="0"/>
              <a:t>出 </a:t>
            </a:r>
            <a:r>
              <a:rPr lang="en-US" altLang="zh-TW" sz="800" b="1" dirty="0" smtClean="0"/>
              <a:t>MQC/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MAP</a:t>
            </a:r>
            <a:r>
              <a:rPr lang="zh-TW" altLang="en-US" sz="800" b="1" dirty="0" smtClean="0"/>
              <a:t> 資料</a:t>
            </a:r>
            <a:endParaRPr lang="zh-TW" altLang="en-US" sz="8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3" cstate="print"/>
          <a:srcRect l="58281"/>
          <a:stretch>
            <a:fillRect/>
          </a:stretch>
        </p:blipFill>
        <p:spPr bwMode="auto">
          <a:xfrm>
            <a:off x="2562790" y="3717032"/>
            <a:ext cx="9277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3" cstate="print"/>
          <a:srcRect r="60960"/>
          <a:stretch>
            <a:fillRect/>
          </a:stretch>
        </p:blipFill>
        <p:spPr bwMode="auto">
          <a:xfrm>
            <a:off x="1685204" y="3717032"/>
            <a:ext cx="86811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文字方塊 63"/>
          <p:cNvSpPr txBox="1"/>
          <p:nvPr/>
        </p:nvSpPr>
        <p:spPr>
          <a:xfrm>
            <a:off x="4572000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7731" y="98072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將</a:t>
            </a:r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輸入補值參數轉成 </a:t>
            </a:r>
            <a:r>
              <a:rPr lang="en-US" altLang="zh-TW" sz="800" b="1" dirty="0" smtClean="0"/>
              <a:t>16</a:t>
            </a:r>
            <a:r>
              <a:rPr lang="zh-TW" altLang="en-US" sz="800" b="1" dirty="0" smtClean="0"/>
              <a:t>進制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輸入到相對應欄位</a:t>
            </a:r>
            <a:r>
              <a:rPr lang="zh-TW" altLang="en-US" sz="800" b="1" dirty="0"/>
              <a:t> </a:t>
            </a:r>
            <a:r>
              <a:rPr lang="en-US" altLang="zh-TW" sz="800" b="1" dirty="0" smtClean="0"/>
              <a:t>X/Y/</a:t>
            </a:r>
            <a:r>
              <a:rPr lang="el-GR" altLang="zh-TW" sz="800" b="1" dirty="0" smtClean="0">
                <a:latin typeface="微軟正黑體"/>
                <a:ea typeface="微軟正黑體"/>
              </a:rPr>
              <a:t>θ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Doe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Temp</a:t>
            </a:r>
            <a:endParaRPr lang="en-US" altLang="zh-TW" sz="800" b="1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6588224" y="90872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5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59220" y="9093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/>
              <a:t>覆蓋</a:t>
            </a:r>
            <a:r>
              <a:rPr lang="zh-TW" altLang="en-US" sz="800" b="1" dirty="0" smtClean="0"/>
              <a:t>回原先檔案存取位置</a:t>
            </a:r>
            <a:endParaRPr lang="en-US" altLang="zh-TW" sz="800" b="1" dirty="0" smtClean="0"/>
          </a:p>
        </p:txBody>
      </p:sp>
      <p:sp>
        <p:nvSpPr>
          <p:cNvPr id="68" name="文字方塊 67"/>
          <p:cNvSpPr txBox="1"/>
          <p:nvPr/>
        </p:nvSpPr>
        <p:spPr>
          <a:xfrm>
            <a:off x="6462614" y="566124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8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346" y="5445224"/>
            <a:ext cx="2251150" cy="13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群組 69"/>
          <p:cNvGrpSpPr/>
          <p:nvPr/>
        </p:nvGrpSpPr>
        <p:grpSpPr>
          <a:xfrm>
            <a:off x="3419872" y="4797152"/>
            <a:ext cx="2448272" cy="1988840"/>
            <a:chOff x="3275856" y="4797152"/>
            <a:chExt cx="2448272" cy="1988840"/>
          </a:xfrm>
        </p:grpSpPr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51920" y="5301208"/>
              <a:ext cx="1760866" cy="1311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文字方塊 71"/>
            <p:cNvSpPr txBox="1"/>
            <p:nvPr/>
          </p:nvSpPr>
          <p:spPr>
            <a:xfrm>
              <a:off x="3851920" y="4941168"/>
              <a:ext cx="2696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FF00"/>
                  </a:solidFill>
                </a:rPr>
                <a:t>9</a:t>
              </a:r>
              <a:endParaRPr lang="zh-TW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30422" y="48691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達思星</a:t>
              </a:r>
              <a:r>
                <a:rPr lang="en-US" altLang="zh-TW" sz="800" b="1" dirty="0" smtClean="0"/>
                <a:t>-</a:t>
              </a:r>
              <a:r>
                <a:rPr lang="zh-TW" altLang="en-US" sz="800" b="1" dirty="0" smtClean="0"/>
                <a:t>最佳化數值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MQC</a:t>
              </a:r>
              <a:r>
                <a:rPr lang="zh-TW" altLang="en-US" sz="800" b="1" dirty="0"/>
                <a:t> </a:t>
              </a:r>
              <a:r>
                <a:rPr lang="zh-TW" altLang="en-US" sz="800" b="1" dirty="0" smtClean="0"/>
                <a:t>補值公式計算 </a:t>
              </a:r>
              <a:r>
                <a:rPr lang="en-US" altLang="zh-TW" sz="800" b="1" dirty="0" smtClean="0"/>
                <a:t>–</a:t>
              </a:r>
              <a:r>
                <a:rPr lang="zh-TW" altLang="en-US" sz="800" b="1" dirty="0" smtClean="0"/>
                <a:t> </a:t>
              </a:r>
              <a:r>
                <a:rPr lang="zh-TW" altLang="en-US" sz="800" b="1" dirty="0"/>
                <a:t>非接曝</a:t>
              </a:r>
              <a:r>
                <a:rPr lang="zh-TW" altLang="en-US" sz="800" b="1" dirty="0" smtClean="0"/>
                <a:t>型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800" b="1" dirty="0" smtClean="0">
                  <a:solidFill>
                    <a:srgbClr val="FF0000"/>
                  </a:solidFill>
                </a:rPr>
                <a:t>最後階段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07904" y="4797152"/>
              <a:ext cx="2016224" cy="1988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75" name="向下箭號 74"/>
            <p:cNvSpPr/>
            <p:nvPr/>
          </p:nvSpPr>
          <p:spPr>
            <a:xfrm rot="5400000">
              <a:off x="3261552" y="5675552"/>
              <a:ext cx="360040" cy="331432"/>
            </a:xfrm>
            <a:prstGeom prst="downArrow">
              <a:avLst/>
            </a:prstGeom>
            <a:solidFill>
              <a:srgbClr val="449E9A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76" name="向下箭號 75"/>
          <p:cNvSpPr/>
          <p:nvPr/>
        </p:nvSpPr>
        <p:spPr>
          <a:xfrm rot="5400000">
            <a:off x="5882448" y="567555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719137" y="127197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現場作業流程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– 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落地流程規劃</a:t>
            </a:r>
          </a:p>
        </p:txBody>
      </p:sp>
    </p:spTree>
    <p:extLst>
      <p:ext uri="{BB962C8B-B14F-4D97-AF65-F5344CB8AC3E}">
        <p14:creationId xmlns:p14="http://schemas.microsoft.com/office/powerpoint/2010/main" val="2297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156007" y="3849048"/>
            <a:ext cx="5880653" cy="2760307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7" name="矩形 96"/>
          <p:cNvSpPr/>
          <p:nvPr/>
        </p:nvSpPr>
        <p:spPr>
          <a:xfrm>
            <a:off x="695401" y="3789041"/>
            <a:ext cx="5460607" cy="28203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6" name="矩形 95"/>
          <p:cNvSpPr/>
          <p:nvPr/>
        </p:nvSpPr>
        <p:spPr>
          <a:xfrm>
            <a:off x="695401" y="1028734"/>
            <a:ext cx="7380820" cy="282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1" y="368661"/>
            <a:ext cx="9952687" cy="90010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6336026" y="4089073"/>
            <a:ext cx="3304232" cy="1216739"/>
            <a:chOff x="4738114" y="861560"/>
            <a:chExt cx="2478174" cy="912554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688030" cy="730345"/>
              <a:chOff x="743736" y="1172901"/>
              <a:chExt cx="1219141" cy="928171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942022" cy="24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EQP-PC</a:t>
                </a:r>
                <a:endParaRPr lang="zh-TW" altLang="en-US" sz="1067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73768"/>
              <a:chOff x="1874973" y="3645022"/>
              <a:chExt cx="1224136" cy="1752230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4" y="4961534"/>
                <a:ext cx="965013" cy="43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OA</a:t>
                </a:r>
                <a:r>
                  <a:rPr lang="zh-TW" altLang="en-US" sz="1067" dirty="0"/>
                  <a:t> </a:t>
                </a:r>
                <a:r>
                  <a:rPr lang="en-US" altLang="zh-TW" sz="1067" dirty="0"/>
                  <a:t>PC</a:t>
                </a:r>
                <a:endParaRPr lang="zh-TW" altLang="en-US" sz="1067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22693" y="1438922"/>
              <a:ext cx="75164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取回機台資料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533258" y="861560"/>
              <a:ext cx="69033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丟回機台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875839" y="4112179"/>
            <a:ext cx="1911569" cy="720412"/>
            <a:chOff x="7479572" y="1852104"/>
            <a:chExt cx="1433677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956031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67" b="1" dirty="0"/>
                <a:t>Auto Process</a:t>
              </a:r>
            </a:p>
            <a:p>
              <a:r>
                <a:rPr lang="zh-TW" altLang="en-US" sz="1067" b="1" dirty="0"/>
                <a:t>常駐機台掃描</a:t>
              </a:r>
              <a:endParaRPr lang="en-US" altLang="zh-TW" sz="1067" b="1" dirty="0"/>
            </a:p>
            <a:p>
              <a:r>
                <a:rPr lang="zh-TW" altLang="en-US" sz="1067" b="1" dirty="0"/>
                <a:t>機台檔案修改追蹤</a:t>
              </a:r>
              <a:endParaRPr lang="en-US" altLang="zh-TW" sz="1067" b="1" dirty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9875842" y="5012278"/>
            <a:ext cx="1882247" cy="1177029"/>
            <a:chOff x="7426722" y="3264153"/>
            <a:chExt cx="1411685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411685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67" b="1" dirty="0"/>
                <a:t>機台自動連點 </a:t>
              </a:r>
              <a:r>
                <a:rPr lang="en-US" altLang="zh-TW" sz="1067" b="1" dirty="0"/>
                <a:t>AUTO-IT</a:t>
              </a:r>
            </a:p>
            <a:p>
              <a:r>
                <a:rPr lang="zh-TW" altLang="en-US" sz="1067" b="1" dirty="0"/>
                <a:t>自動</a:t>
              </a:r>
              <a:r>
                <a:rPr lang="en-US" altLang="zh-TW" sz="1067" b="1" dirty="0"/>
                <a:t>Reload</a:t>
              </a:r>
              <a:r>
                <a:rPr lang="zh-TW" altLang="en-US" sz="1067" b="1" dirty="0"/>
                <a:t>參數，寫入</a:t>
              </a:r>
              <a:r>
                <a:rPr lang="en-US" altLang="zh-TW" sz="1067" b="1" dirty="0"/>
                <a:t>EQP</a:t>
              </a:r>
              <a:endParaRPr lang="zh-TW" altLang="en-US" sz="1067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4775854" y="1268761"/>
            <a:ext cx="3099223" cy="1611900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3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ENG</a:t>
              </a:r>
              <a:r>
                <a:rPr lang="zh-TW" altLang="en-US" sz="1067" b="1" dirty="0"/>
                <a:t> 輸入補值參數</a:t>
              </a:r>
              <a:endParaRPr lang="en-US" altLang="zh-TW" sz="1067" b="1" dirty="0"/>
            </a:p>
            <a:p>
              <a:r>
                <a:rPr lang="zh-TW" altLang="en-US" sz="1067" b="1" dirty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1067" b="1" dirty="0">
                  <a:solidFill>
                    <a:srgbClr val="FF0000"/>
                  </a:solidFill>
                </a:rPr>
                <a:t>MQC/MAP</a:t>
              </a:r>
              <a:r>
                <a:rPr lang="zh-TW" altLang="en-US" sz="1067" b="1" dirty="0">
                  <a:solidFill>
                    <a:srgbClr val="FF0000"/>
                  </a:solidFill>
                </a:rPr>
                <a:t> </a:t>
              </a:r>
              <a:endParaRPr lang="en-US" altLang="zh-TW" sz="1067" b="1" dirty="0">
                <a:solidFill>
                  <a:srgbClr val="FF0000"/>
                </a:solidFill>
              </a:endParaRPr>
            </a:p>
            <a:p>
              <a:r>
                <a:rPr lang="zh-TW" altLang="en-US" sz="1067" b="1" dirty="0"/>
                <a:t>確認</a:t>
              </a:r>
              <a:r>
                <a:rPr lang="en-US" altLang="zh-TW" sz="1067" b="1" dirty="0"/>
                <a:t>OK</a:t>
              </a:r>
              <a:r>
                <a:rPr lang="zh-TW" altLang="en-US" sz="1067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935427" y="4209087"/>
            <a:ext cx="4916183" cy="2181740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121920" tIns="60960" rIns="121920" bIns="6096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1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將</a:t>
                </a:r>
                <a:r>
                  <a:rPr lang="en-US" altLang="zh-TW" sz="1067" b="1" dirty="0"/>
                  <a:t>ENG</a:t>
                </a:r>
                <a:r>
                  <a:rPr lang="zh-TW" altLang="en-US" sz="1067" b="1" dirty="0"/>
                  <a:t> 輸入補值參數轉成 </a:t>
                </a:r>
                <a:r>
                  <a:rPr lang="en-US" altLang="zh-TW" sz="1067" b="1" dirty="0"/>
                  <a:t>16</a:t>
                </a:r>
                <a:r>
                  <a:rPr lang="zh-TW" altLang="en-US" sz="1067" b="1" dirty="0"/>
                  <a:t>進制</a:t>
                </a:r>
                <a:endParaRPr lang="en-US" altLang="zh-TW" sz="1067" b="1" dirty="0"/>
              </a:p>
              <a:p>
                <a:r>
                  <a:rPr lang="zh-TW" altLang="en-US" sz="1067" b="1" dirty="0"/>
                  <a:t>輸入到相對應欄位 </a:t>
                </a:r>
                <a:r>
                  <a:rPr lang="en-US" altLang="zh-TW" sz="1067" b="1" dirty="0"/>
                  <a:t>X/Y/</a:t>
                </a:r>
                <a:r>
                  <a:rPr lang="el-GR" altLang="zh-TW" sz="1067" b="1" dirty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Temp</a:t>
                </a:r>
                <a:endParaRPr lang="en-US" altLang="zh-TW" sz="1067" b="1" dirty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覆蓋回原先檔案存取位置</a:t>
                </a:r>
                <a:endParaRPr lang="en-US" altLang="zh-TW" sz="1067" b="1" dirty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75421" y="1808821"/>
            <a:ext cx="3255881" cy="183216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ALN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MQC</a:t>
              </a:r>
              <a:r>
                <a:rPr lang="zh-TW" altLang="en-US" sz="1067" b="1" dirty="0"/>
                <a:t>資訊整合於網頁，秀出 </a:t>
              </a:r>
              <a:r>
                <a:rPr lang="en-US" altLang="zh-TW" sz="1067" b="1" dirty="0"/>
                <a:t>MQC/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MAP</a:t>
              </a:r>
              <a:r>
                <a:rPr lang="zh-TW" altLang="en-US" sz="1067" b="1" dirty="0"/>
                <a:t> 資料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5420" y="1268761"/>
            <a:ext cx="327594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4175787" y="2168860"/>
            <a:ext cx="540060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5" name="向右箭號 94"/>
          <p:cNvSpPr/>
          <p:nvPr/>
        </p:nvSpPr>
        <p:spPr>
          <a:xfrm rot="7585915">
            <a:off x="3324375" y="3768715"/>
            <a:ext cx="2354733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9" name="矩形 98"/>
          <p:cNvSpPr/>
          <p:nvPr/>
        </p:nvSpPr>
        <p:spPr>
          <a:xfrm>
            <a:off x="10716514" y="1028733"/>
            <a:ext cx="1200133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16514" y="1418776"/>
            <a:ext cx="1200133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716514" y="1808820"/>
            <a:ext cx="1200133" cy="36004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</a:p>
        </p:txBody>
      </p:sp>
    </p:spTree>
    <p:extLst>
      <p:ext uri="{BB962C8B-B14F-4D97-AF65-F5344CB8AC3E}">
        <p14:creationId xmlns:p14="http://schemas.microsoft.com/office/powerpoint/2010/main" val="34139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213" y="432910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73" y="968728"/>
            <a:ext cx="5887096" cy="277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394" y="3729034"/>
            <a:ext cx="4447115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系統預設帶入 </a:t>
            </a:r>
            <a:r>
              <a:rPr lang="en-US" altLang="zh-TW" sz="1333" dirty="0">
                <a:solidFill>
                  <a:srgbClr val="FF0000"/>
                </a:solidFill>
              </a:rPr>
              <a:t>OL </a:t>
            </a:r>
            <a:r>
              <a:rPr lang="zh-TW" altLang="en-US" sz="1333" dirty="0">
                <a:solidFill>
                  <a:srgbClr val="FF0000"/>
                </a:solidFill>
              </a:rPr>
              <a:t>量測結果，可視化讓工程確認偏移狀態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6127" y="3400739"/>
            <a:ext cx="3443571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工程可輸入「預補值」結果確認補植後狀態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56040" y="2648913"/>
            <a:ext cx="6000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94" y="4329100"/>
            <a:ext cx="4620513" cy="22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95534" y="6189307"/>
            <a:ext cx="1899879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可視化「預補值」結果</a:t>
            </a: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4115788" y="3849046"/>
            <a:ext cx="4380481" cy="17401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75920" y="6457981"/>
            <a:ext cx="2280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36494" y="6369328"/>
            <a:ext cx="780087" cy="300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35927" y="6037935"/>
            <a:ext cx="2638864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67" dirty="0">
                <a:solidFill>
                  <a:srgbClr val="FF0000"/>
                </a:solidFill>
              </a:rPr>
              <a:t>確認補值狀態 </a:t>
            </a:r>
            <a:r>
              <a:rPr lang="en-US" altLang="zh-TW" sz="1067" dirty="0">
                <a:solidFill>
                  <a:srgbClr val="FF0000"/>
                </a:solidFill>
              </a:rPr>
              <a:t>OK </a:t>
            </a:r>
            <a:r>
              <a:rPr lang="zh-TW" altLang="en-US" sz="1067" dirty="0">
                <a:solidFill>
                  <a:srgbClr val="FF0000"/>
                </a:solidFill>
              </a:rPr>
              <a:t>後，按下「確認補值」</a:t>
            </a:r>
            <a:endParaRPr lang="en-US" altLang="zh-TW" sz="1067" dirty="0">
              <a:solidFill>
                <a:srgbClr val="FF0000"/>
              </a:solidFill>
            </a:endParaRPr>
          </a:p>
          <a:p>
            <a:r>
              <a:rPr lang="zh-TW" altLang="en-US" sz="1067" dirty="0">
                <a:solidFill>
                  <a:srgbClr val="FF0000"/>
                </a:solidFill>
              </a:rPr>
              <a:t>程式就會將補值結果寫入機台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113" y="90872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60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72509" y="1102598"/>
            <a:ext cx="1784659" cy="404926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2509" y="1763601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16" y="1763601"/>
            <a:ext cx="7477383" cy="37171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0670" y="0"/>
            <a:ext cx="609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</a:t>
            </a:r>
            <a:r>
              <a:rPr lang="zh-TW" altLang="en-US" sz="4000" dirty="0" smtClean="0"/>
              <a:t>前專案進度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第二階段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6" y="1850528"/>
            <a:ext cx="8913341" cy="42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247135" y="1243876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網頁前端資料載入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2" y="1772642"/>
            <a:ext cx="9486832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 flipH="1">
            <a:off x="247136" y="1352908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查看圖表功能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3211" y="156519"/>
            <a:ext cx="467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勾選多片重疊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2584313"/>
            <a:ext cx="8476735" cy="4273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53016" y="1310523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6644" r="398" b="3632"/>
          <a:stretch/>
        </p:blipFill>
        <p:spPr>
          <a:xfrm>
            <a:off x="1334530" y="1407127"/>
            <a:ext cx="9185190" cy="49854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779" y="115043"/>
            <a:ext cx="4619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/>
              <a:t>勾選平</a:t>
            </a:r>
            <a:r>
              <a:rPr lang="zh-TW" altLang="en-US" sz="4000" b="1" dirty="0"/>
              <a:t>均疊</a:t>
            </a:r>
            <a:r>
              <a:rPr lang="zh-TW" altLang="en-US" sz="4000" b="1" dirty="0" smtClean="0"/>
              <a:t>圖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4822" y="822351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1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51598</TotalTime>
  <Words>1158</Words>
  <Application>Microsoft Office PowerPoint</Application>
  <PresentationFormat>寬螢幕</PresentationFormat>
  <Paragraphs>320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Arial Unicode MS</vt:lpstr>
      <vt:lpstr>Noto Sans CJK SC Medium</vt:lpstr>
      <vt:lpstr>宋体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CF Deco on-line 補值開發</vt:lpstr>
      <vt:lpstr>PowerPoint 簡報</vt:lpstr>
      <vt:lpstr>系統架構流程</vt:lpstr>
      <vt:lpstr>補值可視化界面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979</cp:revision>
  <dcterms:created xsi:type="dcterms:W3CDTF">2016-06-30T07:01:47Z</dcterms:created>
  <dcterms:modified xsi:type="dcterms:W3CDTF">2020-08-19T05:20:19Z</dcterms:modified>
</cp:coreProperties>
</file>