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59" r:id="rId6"/>
    <p:sldId id="2458" r:id="rId7"/>
    <p:sldId id="2464" r:id="rId8"/>
    <p:sldId id="2465" r:id="rId9"/>
    <p:sldId id="2460" r:id="rId10"/>
    <p:sldId id="2466" r:id="rId11"/>
    <p:sldId id="2467" r:id="rId12"/>
    <p:sldId id="2459" r:id="rId13"/>
    <p:sldId id="2461" r:id="rId14"/>
    <p:sldId id="2462" r:id="rId15"/>
    <p:sldId id="2463" r:id="rId16"/>
    <p:sldId id="2468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31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2" y="6303967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9728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445634"/>
            <a:ext cx="11490325" cy="1494069"/>
          </a:xfrm>
        </p:spPr>
        <p:txBody>
          <a:bodyPr/>
          <a:lstStyle/>
          <a:p>
            <a:r>
              <a:rPr lang="en-US" sz="5000" b="1" dirty="0"/>
              <a:t>Multi-object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F3E57-3FDF-0133-961B-D61FA1E1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47409" y="2750751"/>
            <a:ext cx="45719" cy="518795"/>
          </a:xfrm>
        </p:spPr>
        <p:txBody>
          <a:bodyPr/>
          <a:lstStyle/>
          <a:p>
            <a:r>
              <a:rPr lang="en-IN" dirty="0"/>
              <a:t>             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C331B-0E12-A87C-222B-F4D12AD969FC}"/>
              </a:ext>
            </a:extLst>
          </p:cNvPr>
          <p:cNvSpPr/>
          <p:nvPr/>
        </p:nvSpPr>
        <p:spPr>
          <a:xfrm>
            <a:off x="8142054" y="4679007"/>
            <a:ext cx="4049948" cy="2178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EE19B010-Niranjan</a:t>
            </a:r>
          </a:p>
          <a:p>
            <a:pPr algn="ctr"/>
            <a:r>
              <a:rPr lang="en-IN" sz="2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EE19B025-Sakethram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6BF29-BD9E-FF5E-F716-E3B896524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AB064-86C1-89A7-B8BC-B4E25B28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764434" y="816429"/>
            <a:ext cx="45719" cy="82391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E3CB7-6767-7E3D-4233-5FBAB4B3351D}"/>
              </a:ext>
            </a:extLst>
          </p:cNvPr>
          <p:cNvSpPr/>
          <p:nvPr/>
        </p:nvSpPr>
        <p:spPr>
          <a:xfrm>
            <a:off x="671209" y="325185"/>
            <a:ext cx="11099259" cy="982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000" b="1" dirty="0">
                <a:solidFill>
                  <a:srgbClr val="FF0000"/>
                </a:solidFill>
              </a:rPr>
              <a:t>Cost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B3AF8-27BE-47AE-071A-072E1D05191F}"/>
              </a:ext>
            </a:extLst>
          </p:cNvPr>
          <p:cNvSpPr/>
          <p:nvPr/>
        </p:nvSpPr>
        <p:spPr>
          <a:xfrm>
            <a:off x="1205892" y="1497337"/>
            <a:ext cx="10496483" cy="43198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Localization loss(</a:t>
            </a:r>
            <a:r>
              <a:rPr lang="en-US" sz="2000" dirty="0">
                <a:solidFill>
                  <a:srgbClr val="292929"/>
                </a:solidFill>
                <a:latin typeface="Comic Sans MS" panose="030F0702030302020204" pitchFamily="66" charset="0"/>
              </a:rPr>
              <a:t>errors between the predicted boundary box and the ground truth</a:t>
            </a:r>
            <a:r>
              <a:rPr lang="en-US" sz="2000" dirty="0">
                <a:solidFill>
                  <a:srgbClr val="292929"/>
                </a:solidFill>
                <a:latin typeface="charter"/>
              </a:rPr>
              <a:t>).</a:t>
            </a: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14500F-ED47-05F9-E9A9-9C07A8BB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77" y="2148906"/>
            <a:ext cx="9119960" cy="347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0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6BF29-BD9E-FF5E-F716-E3B896524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AB064-86C1-89A7-B8BC-B4E25B28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764434" y="816429"/>
            <a:ext cx="45719" cy="82391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E3CB7-6767-7E3D-4233-5FBAB4B3351D}"/>
              </a:ext>
            </a:extLst>
          </p:cNvPr>
          <p:cNvSpPr/>
          <p:nvPr/>
        </p:nvSpPr>
        <p:spPr>
          <a:xfrm>
            <a:off x="671209" y="325185"/>
            <a:ext cx="11099259" cy="982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000" b="1" dirty="0">
                <a:solidFill>
                  <a:srgbClr val="FF0000"/>
                </a:solidFill>
              </a:rPr>
              <a:t>Cost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B3AF8-27BE-47AE-071A-072E1D05191F}"/>
              </a:ext>
            </a:extLst>
          </p:cNvPr>
          <p:cNvSpPr/>
          <p:nvPr/>
        </p:nvSpPr>
        <p:spPr>
          <a:xfrm>
            <a:off x="1203354" y="1532876"/>
            <a:ext cx="10345919" cy="46150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Confidence loss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24482C-268E-946E-714D-D0C22570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51" y="2165329"/>
            <a:ext cx="10888131" cy="315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5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6BF29-BD9E-FF5E-F716-E3B896524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AB064-86C1-89A7-B8BC-B4E25B28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764434" y="816429"/>
            <a:ext cx="45719" cy="82391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E3CB7-6767-7E3D-4233-5FBAB4B3351D}"/>
              </a:ext>
            </a:extLst>
          </p:cNvPr>
          <p:cNvSpPr/>
          <p:nvPr/>
        </p:nvSpPr>
        <p:spPr>
          <a:xfrm>
            <a:off x="671985" y="24575"/>
            <a:ext cx="11099259" cy="982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000" b="1" dirty="0">
                <a:solidFill>
                  <a:srgbClr val="FF0000"/>
                </a:solidFill>
              </a:rPr>
              <a:t>Cost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B3AF8-27BE-47AE-071A-072E1D05191F}"/>
              </a:ext>
            </a:extLst>
          </p:cNvPr>
          <p:cNvSpPr/>
          <p:nvPr/>
        </p:nvSpPr>
        <p:spPr>
          <a:xfrm>
            <a:off x="1203354" y="1007070"/>
            <a:ext cx="10345919" cy="46150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Total Loss                                       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E4071-3866-078E-1B67-D5E3AC005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7" t="654" r="15142"/>
          <a:stretch/>
        </p:blipFill>
        <p:spPr>
          <a:xfrm>
            <a:off x="1734759" y="1493872"/>
            <a:ext cx="9748023" cy="47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6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6BF29-BD9E-FF5E-F716-E3B896524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AB064-86C1-89A7-B8BC-B4E25B28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764434" y="816429"/>
            <a:ext cx="45719" cy="82391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E3CB7-6767-7E3D-4233-5FBAB4B3351D}"/>
              </a:ext>
            </a:extLst>
          </p:cNvPr>
          <p:cNvSpPr/>
          <p:nvPr/>
        </p:nvSpPr>
        <p:spPr>
          <a:xfrm>
            <a:off x="671985" y="24575"/>
            <a:ext cx="11099259" cy="982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000" b="1" i="1" dirty="0">
                <a:solidFill>
                  <a:srgbClr val="FF0000"/>
                </a:solidFill>
              </a:rPr>
              <a:t>Output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45121-DCEC-9D77-46FB-34CFF083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" y="1531939"/>
            <a:ext cx="6086813" cy="4148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E38FAA-3B17-4D4C-F1EF-A467312A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9694"/>
            <a:ext cx="6086813" cy="45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2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9" y="1660814"/>
            <a:ext cx="10863818" cy="2726360"/>
          </a:xfrm>
        </p:spPr>
        <p:txBody>
          <a:bodyPr>
            <a:normAutofit/>
          </a:bodyPr>
          <a:lstStyle/>
          <a:p>
            <a:br>
              <a:rPr lang="en-US" sz="4000" spc="300" dirty="0"/>
            </a:br>
            <a:r>
              <a:rPr lang="en-US" sz="4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32" y="612041"/>
            <a:ext cx="11526289" cy="884239"/>
          </a:xfrm>
        </p:spPr>
        <p:txBody>
          <a:bodyPr/>
          <a:lstStyle/>
          <a:p>
            <a:pPr algn="ctr"/>
            <a:r>
              <a:rPr lang="en-US" sz="5400" b="1" i="1" dirty="0">
                <a:solidFill>
                  <a:srgbClr val="FF0000"/>
                </a:solidFill>
                <a:latin typeface="+mn-lt"/>
              </a:rPr>
              <a:t>Introduction</a:t>
            </a:r>
            <a:endParaRPr lang="en-US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33" y="1971951"/>
            <a:ext cx="10479599" cy="43014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2500" dirty="0">
                <a:latin typeface="Comic Sans MS" panose="030F0702030302020204" pitchFamily="66" charset="0"/>
              </a:rPr>
              <a:t>The main goal of multi-object tracking(MOT) is to follow paths or trajectories of multiple targets in a sequence.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latin typeface="Comic Sans MS" panose="030F0702030302020204" pitchFamily="66" charset="0"/>
              </a:rPr>
              <a:t>Multiple object tracking is a field of computer vision that has a wide range of applications, starting from video surveillance and human-computer interaction to robotics.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B85A90-DED4-1365-1531-479F9A1A3C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274487" y="1263839"/>
            <a:ext cx="45719" cy="464871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6412-A6CB-4428-A834-20D139F3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349506"/>
            <a:ext cx="11002963" cy="823913"/>
          </a:xfrm>
        </p:spPr>
        <p:txBody>
          <a:bodyPr/>
          <a:lstStyle/>
          <a:p>
            <a:r>
              <a:rPr lang="en-IN" sz="5000" b="1" i="1" dirty="0">
                <a:solidFill>
                  <a:srgbClr val="FF0000"/>
                </a:solidFill>
                <a:latin typeface="+mn-lt"/>
              </a:rPr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337D3-ED13-C21F-931A-1066E86F1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AAA40-9B16-5ADC-4D0D-EFF605C2F6BD}"/>
              </a:ext>
            </a:extLst>
          </p:cNvPr>
          <p:cNvSpPr/>
          <p:nvPr/>
        </p:nvSpPr>
        <p:spPr>
          <a:xfrm>
            <a:off x="546308" y="1173416"/>
            <a:ext cx="11303541" cy="4708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YOLO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0EAD8-D459-5E49-F5D2-D71466407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9" t="24539" r="18777" b="11064"/>
          <a:stretch/>
        </p:blipFill>
        <p:spPr>
          <a:xfrm>
            <a:off x="1857983" y="1575880"/>
            <a:ext cx="8210144" cy="47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7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6412-A6CB-4428-A834-20D139F3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349506"/>
            <a:ext cx="11002963" cy="823913"/>
          </a:xfrm>
        </p:spPr>
        <p:txBody>
          <a:bodyPr/>
          <a:lstStyle/>
          <a:p>
            <a:r>
              <a:rPr lang="en-IN" sz="5000" b="1" i="1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337D3-ED13-C21F-931A-1066E86F1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AAA40-9B16-5ADC-4D0D-EFF605C2F6BD}"/>
              </a:ext>
            </a:extLst>
          </p:cNvPr>
          <p:cNvSpPr/>
          <p:nvPr/>
        </p:nvSpPr>
        <p:spPr>
          <a:xfrm>
            <a:off x="546308" y="710120"/>
            <a:ext cx="11303541" cy="5171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      YOLO Architecture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Basic representation of vector in YOLO algorithm.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236EA-33BF-77A7-13FA-236A7B5B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32" y="1941301"/>
            <a:ext cx="3004403" cy="578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00C4F-4147-365A-3B28-9C822A0F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385" y="713372"/>
            <a:ext cx="2278577" cy="18060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B22A7F-F79B-0CB3-5473-5622AA606835}"/>
              </a:ext>
            </a:extLst>
          </p:cNvPr>
          <p:cNvSpPr/>
          <p:nvPr/>
        </p:nvSpPr>
        <p:spPr>
          <a:xfrm>
            <a:off x="546311" y="2775434"/>
            <a:ext cx="10758791" cy="28502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Encoding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EF5AFA-9DF4-17FD-3D2C-611F21DB7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63" y="2775431"/>
            <a:ext cx="7271512" cy="38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8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6412-A6CB-4428-A834-20D139F3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349506"/>
            <a:ext cx="11002963" cy="823913"/>
          </a:xfrm>
        </p:spPr>
        <p:txBody>
          <a:bodyPr/>
          <a:lstStyle/>
          <a:p>
            <a:r>
              <a:rPr lang="en-IN" sz="5000" b="1" i="1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337D3-ED13-C21F-931A-1066E86F1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E2674-3564-4822-AC0D-25587F93B5C2}"/>
              </a:ext>
            </a:extLst>
          </p:cNvPr>
          <p:cNvSpPr/>
          <p:nvPr/>
        </p:nvSpPr>
        <p:spPr>
          <a:xfrm>
            <a:off x="546312" y="125869"/>
            <a:ext cx="11624553" cy="63424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sz="2000" dirty="0"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BCAD2D-2527-12DF-17A1-BDCA147F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74" y="886968"/>
            <a:ext cx="9070629" cy="45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3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6BF29-BD9E-FF5E-F716-E3B896524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AB064-86C1-89A7-B8BC-B4E25B28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9379" y="1156897"/>
            <a:ext cx="232332" cy="823913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DBBD0F-8238-98E3-30B5-1F220C3A3776}"/>
              </a:ext>
            </a:extLst>
          </p:cNvPr>
          <p:cNvSpPr/>
          <p:nvPr/>
        </p:nvSpPr>
        <p:spPr>
          <a:xfrm>
            <a:off x="496111" y="505842"/>
            <a:ext cx="11420272" cy="8949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000" b="1" i="1" dirty="0">
                <a:solidFill>
                  <a:srgbClr val="FF0000"/>
                </a:solidFill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E2A12-20A6-F4CC-5503-C329C529ACF1}"/>
              </a:ext>
            </a:extLst>
          </p:cNvPr>
          <p:cNvSpPr/>
          <p:nvPr/>
        </p:nvSpPr>
        <p:spPr>
          <a:xfrm>
            <a:off x="743532" y="1400783"/>
            <a:ext cx="10952357" cy="50675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Filtering by thresholding class scores.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Filtering by non-max suppression.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r>
              <a:rPr lang="en-IN" sz="2000" dirty="0">
                <a:latin typeface="Comic Sans MS" panose="030F0702030302020204" pitchFamily="66" charset="0"/>
              </a:rPr>
              <a:t>Class scores</a:t>
            </a:r>
          </a:p>
          <a:p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B0606-EC83-FA28-E3CC-626BC6E1BE77}"/>
              </a:ext>
            </a:extLst>
          </p:cNvPr>
          <p:cNvSpPr txBox="1"/>
          <p:nvPr/>
        </p:nvSpPr>
        <p:spPr>
          <a:xfrm>
            <a:off x="-544749" y="1400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4AD17-A882-FC6B-CBFF-215DAAD0C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11" y="3044799"/>
            <a:ext cx="7613040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6412-A6CB-4428-A834-20D139F3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349506"/>
            <a:ext cx="11002963" cy="823913"/>
          </a:xfrm>
        </p:spPr>
        <p:txBody>
          <a:bodyPr/>
          <a:lstStyle/>
          <a:p>
            <a:r>
              <a:rPr lang="en-IN" sz="5000" b="1" i="1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337D3-ED13-C21F-931A-1066E86F1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E2674-3564-4822-AC0D-25587F93B5C2}"/>
              </a:ext>
            </a:extLst>
          </p:cNvPr>
          <p:cNvSpPr/>
          <p:nvPr/>
        </p:nvSpPr>
        <p:spPr>
          <a:xfrm>
            <a:off x="546312" y="125869"/>
            <a:ext cx="11624553" cy="63424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5EAEB-A068-9DAB-003E-AE0C86C1F4F9}"/>
              </a:ext>
            </a:extLst>
          </p:cNvPr>
          <p:cNvSpPr/>
          <p:nvPr/>
        </p:nvSpPr>
        <p:spPr>
          <a:xfrm>
            <a:off x="875489" y="428021"/>
            <a:ext cx="11002963" cy="60804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sz="2000" dirty="0">
              <a:latin typeface="Comic Sans MS" panose="030F0702030302020204" pitchFamily="66" charset="0"/>
            </a:endParaRPr>
          </a:p>
          <a:p>
            <a:r>
              <a:rPr lang="en-IN" sz="2000" dirty="0">
                <a:latin typeface="Comic Sans MS" panose="030F0702030302020204" pitchFamily="66" charset="0"/>
              </a:rPr>
              <a:t>The two ways of visualizing classes,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EF17E-799E-EB74-4943-5518D361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80" y="1475571"/>
            <a:ext cx="5853532" cy="4011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5FB34-C56E-9748-2869-122AF37D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021" y="1452135"/>
            <a:ext cx="4159439" cy="40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337D3-ED13-C21F-931A-1066E86F1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E2674-3564-4822-AC0D-25587F93B5C2}"/>
              </a:ext>
            </a:extLst>
          </p:cNvPr>
          <p:cNvSpPr/>
          <p:nvPr/>
        </p:nvSpPr>
        <p:spPr>
          <a:xfrm>
            <a:off x="546312" y="125869"/>
            <a:ext cx="11624553" cy="63424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5EAEB-A068-9DAB-003E-AE0C86C1F4F9}"/>
              </a:ext>
            </a:extLst>
          </p:cNvPr>
          <p:cNvSpPr/>
          <p:nvPr/>
        </p:nvSpPr>
        <p:spPr>
          <a:xfrm>
            <a:off x="875489" y="428021"/>
            <a:ext cx="11002963" cy="60804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2000" dirty="0">
                <a:latin typeface="Comic Sans MS" panose="030F0702030302020204" pitchFamily="66" charset="0"/>
              </a:rPr>
              <a:t>Non-max suppression,</a:t>
            </a: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r>
              <a:rPr lang="en-IN" sz="2000" dirty="0">
                <a:latin typeface="Comic Sans MS" panose="030F0702030302020204" pitchFamily="66" charset="0"/>
              </a:rPr>
              <a:t>Intersection of Union,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F58529-10F0-55C8-47F0-EC22C2BE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4E16AF-158B-795E-0CA6-576898C5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61" y="910125"/>
            <a:ext cx="7432737" cy="3217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2EFAFD-68F5-887A-2F2B-697DF25C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99" y="4676946"/>
            <a:ext cx="6595603" cy="17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6BF29-BD9E-FF5E-F716-E3B896524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AB064-86C1-89A7-B8BC-B4E25B28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764434" y="816429"/>
            <a:ext cx="45719" cy="82391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E3CB7-6767-7E3D-4233-5FBAB4B3351D}"/>
              </a:ext>
            </a:extLst>
          </p:cNvPr>
          <p:cNvSpPr/>
          <p:nvPr/>
        </p:nvSpPr>
        <p:spPr>
          <a:xfrm>
            <a:off x="671213" y="325185"/>
            <a:ext cx="11099259" cy="982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000" b="1" dirty="0">
                <a:solidFill>
                  <a:srgbClr val="FF0000"/>
                </a:solidFill>
              </a:rPr>
              <a:t>Cost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B3AF8-27BE-47AE-071A-072E1D05191F}"/>
              </a:ext>
            </a:extLst>
          </p:cNvPr>
          <p:cNvSpPr/>
          <p:nvPr/>
        </p:nvSpPr>
        <p:spPr>
          <a:xfrm>
            <a:off x="888301" y="1640346"/>
            <a:ext cx="10755711" cy="48924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Classification loss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IN" sz="20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5C9D24-ED67-B243-573A-43D8AA25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14" y="2164294"/>
            <a:ext cx="9766692" cy="28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5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157</Words>
  <Application>Microsoft Office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charter</vt:lpstr>
      <vt:lpstr>Comic Sans MS</vt:lpstr>
      <vt:lpstr>Wingdings</vt:lpstr>
      <vt:lpstr>Office Theme</vt:lpstr>
      <vt:lpstr>Multi-object detection</vt:lpstr>
      <vt:lpstr>Introduction</vt:lpstr>
      <vt:lpstr>Architecture</vt:lpstr>
      <vt:lpstr> </vt:lpstr>
      <vt:lpstr> </vt:lpstr>
      <vt:lpstr>  </vt:lpstr>
      <vt:lpstr> </vt:lpstr>
      <vt:lpstr> </vt:lpstr>
      <vt:lpstr> </vt:lpstr>
      <vt:lpstr> </vt:lpstr>
      <vt:lpstr> </vt:lpstr>
      <vt:lpstr> </vt:lpstr>
      <vt:lpstr> 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 detection</dc:title>
  <dc:creator>Saketh Mv</dc:creator>
  <cp:lastModifiedBy>Saketh Mv</cp:lastModifiedBy>
  <cp:revision>1</cp:revision>
  <dcterms:created xsi:type="dcterms:W3CDTF">2022-05-18T15:57:37Z</dcterms:created>
  <dcterms:modified xsi:type="dcterms:W3CDTF">2022-05-18T21:26:48Z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