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5" r:id="rId4"/>
    <p:sldId id="259" r:id="rId5"/>
    <p:sldId id="285" r:id="rId6"/>
    <p:sldId id="286" r:id="rId7"/>
    <p:sldId id="266" r:id="rId8"/>
    <p:sldId id="287" r:id="rId9"/>
    <p:sldId id="267" r:id="rId10"/>
    <p:sldId id="288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0"/>
    <p:restoredTop sz="94710"/>
  </p:normalViewPr>
  <p:slideViewPr>
    <p:cSldViewPr snapToGrid="0" snapToObjects="1">
      <p:cViewPr>
        <p:scale>
          <a:sx n="140" d="100"/>
          <a:sy n="140" d="100"/>
        </p:scale>
        <p:origin x="144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B96CD-6AC1-364B-942F-501471C8604C}" type="datetime3">
              <a:rPr lang="en-GB" smtClean="0">
                <a:solidFill>
                  <a:srgbClr val="003E74"/>
                </a:solidFill>
              </a:rPr>
              <a:t>23 June, 2020</a:t>
            </a:fld>
            <a:endParaRPr lang="en-US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C120C1BA-7923-2943-BC9F-0011B764FA47}" type="datetime3">
              <a:rPr lang="en-GB" smtClean="0"/>
              <a:t>23 June,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Ashley Ankers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 of Fuzzing Via Random Julia Code Generation To Test Julia Compiler Optimizations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4666129"/>
            <a:ext cx="6400800" cy="1075765"/>
          </a:xfrm>
        </p:spPr>
        <p:txBody>
          <a:bodyPr/>
          <a:lstStyle/>
          <a:p>
            <a:r>
              <a:rPr lang="en-US" sz="1400" dirty="0"/>
              <a:t>Project Supervisor:   Dr John </a:t>
            </a:r>
            <a:r>
              <a:rPr lang="en-US" sz="1400" dirty="0" err="1"/>
              <a:t>Wickerson</a:t>
            </a:r>
            <a:endParaRPr lang="en-US" sz="1400"/>
          </a:p>
          <a:p>
            <a:r>
              <a:rPr lang="en-US" sz="1400"/>
              <a:t>Second Marker.:  Dr James J. Davis</a:t>
            </a:r>
          </a:p>
          <a:p>
            <a:r>
              <a:rPr lang="en-US" sz="1400"/>
              <a:t>CID:   01211208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Julia at a glance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F93BC-3957-2E45-BDC3-700E908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8390"/>
            <a:ext cx="8229600" cy="3644104"/>
          </a:xfrm>
        </p:spPr>
        <p:txBody>
          <a:bodyPr/>
          <a:lstStyle/>
          <a:p>
            <a:r>
              <a:rPr lang="en-US" sz="1600" dirty="0"/>
              <a:t>Downloaded 13 million times</a:t>
            </a:r>
          </a:p>
          <a:p>
            <a:r>
              <a:rPr lang="en-US" sz="1600" dirty="0"/>
              <a:t>Uses</a:t>
            </a:r>
          </a:p>
          <a:p>
            <a:pPr lvl="1"/>
            <a:r>
              <a:rPr lang="en-US" sz="1600" dirty="0"/>
              <a:t>Data science</a:t>
            </a:r>
          </a:p>
          <a:p>
            <a:pPr lvl="1"/>
            <a:r>
              <a:rPr lang="en-US" sz="1600" dirty="0"/>
              <a:t>Machine learning</a:t>
            </a:r>
          </a:p>
          <a:p>
            <a:pPr lvl="1"/>
            <a:r>
              <a:rPr lang="en-US" sz="1600" dirty="0"/>
              <a:t>Scientific computing (e.g. Biology, Quantum Physics, Astronomy packages) </a:t>
            </a:r>
          </a:p>
          <a:p>
            <a:pPr lvl="1"/>
            <a:r>
              <a:rPr lang="en-US" sz="1600" dirty="0"/>
              <a:t>Parallel computing</a:t>
            </a:r>
          </a:p>
          <a:p>
            <a:r>
              <a:rPr lang="en-US" sz="1600" dirty="0"/>
              <a:t>High level syntax akin to Python</a:t>
            </a:r>
          </a:p>
          <a:p>
            <a:r>
              <a:rPr lang="en-US" sz="1600" dirty="0"/>
              <a:t>High performance [2]</a:t>
            </a:r>
          </a:p>
          <a:p>
            <a:r>
              <a:rPr lang="en-US" sz="1600" dirty="0"/>
              <a:t>First released in 2012 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059B7-8901-EC41-8582-51DB54F0EC08}"/>
              </a:ext>
            </a:extLst>
          </p:cNvPr>
          <p:cNvSpPr txBox="1"/>
          <p:nvPr/>
        </p:nvSpPr>
        <p:spPr>
          <a:xfrm>
            <a:off x="3953435" y="6481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772C-A572-3E4D-80D1-64F520164095}"/>
              </a:ext>
            </a:extLst>
          </p:cNvPr>
          <p:cNvSpPr txBox="1"/>
          <p:nvPr/>
        </p:nvSpPr>
        <p:spPr>
          <a:xfrm>
            <a:off x="210838" y="6491044"/>
            <a:ext cx="872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[1] MIT, https://</a:t>
            </a:r>
            <a:r>
              <a:rPr lang="en-GB" sz="600" dirty="0" err="1"/>
              <a:t>docs.julialang.org</a:t>
            </a:r>
            <a:r>
              <a:rPr lang="en-GB" sz="600" dirty="0"/>
              <a:t>/, Julia Homepage, December 2018.</a:t>
            </a:r>
          </a:p>
          <a:p>
            <a:r>
              <a:rPr lang="en-GB" sz="600" dirty="0"/>
              <a:t>[2] A. </a:t>
            </a:r>
            <a:r>
              <a:rPr lang="en-GB" sz="600" dirty="0" err="1"/>
              <a:t>Medema</a:t>
            </a:r>
            <a:r>
              <a:rPr lang="en-GB" sz="600" dirty="0"/>
              <a:t>, “Basic comparison of python, </a:t>
            </a:r>
            <a:r>
              <a:rPr lang="en-GB" sz="600" dirty="0" err="1"/>
              <a:t>julia</a:t>
            </a:r>
            <a:r>
              <a:rPr lang="en-GB" sz="600" dirty="0"/>
              <a:t>, </a:t>
            </a:r>
            <a:r>
              <a:rPr lang="en-GB" sz="600" dirty="0" err="1"/>
              <a:t>matlab</a:t>
            </a:r>
            <a:r>
              <a:rPr lang="en-GB" sz="600" dirty="0"/>
              <a:t>, </a:t>
            </a:r>
            <a:r>
              <a:rPr lang="en-GB" sz="600" dirty="0" err="1"/>
              <a:t>idl</a:t>
            </a:r>
            <a:r>
              <a:rPr lang="en-GB" sz="600" dirty="0"/>
              <a:t> and java (2019 edition).” https://</a:t>
            </a:r>
            <a:r>
              <a:rPr lang="en-GB" sz="600" dirty="0" err="1"/>
              <a:t>modelingguru.nasa.gov</a:t>
            </a:r>
            <a:r>
              <a:rPr lang="en-GB" sz="600" dirty="0"/>
              <a:t>/docs/DOC-2783, 07 2019. Accessed on 16/6/2020.</a:t>
            </a:r>
          </a:p>
          <a:p>
            <a:r>
              <a:rPr lang="en-GB" sz="600" dirty="0"/>
              <a:t>[3]  MIT, https://</a:t>
            </a:r>
            <a:r>
              <a:rPr lang="en-GB" sz="600" dirty="0" err="1"/>
              <a:t>julialang.org</a:t>
            </a:r>
            <a:r>
              <a:rPr lang="en-GB" sz="600" dirty="0"/>
              <a:t>/blog/2012/02/why-we-created-</a:t>
            </a:r>
            <a:r>
              <a:rPr lang="en-GB" sz="600" dirty="0" err="1"/>
              <a:t>julia</a:t>
            </a:r>
            <a:r>
              <a:rPr lang="en-GB" sz="600" dirty="0"/>
              <a:t>/, Julia Release, December 2018.</a:t>
            </a:r>
          </a:p>
        </p:txBody>
      </p:sp>
    </p:spTree>
    <p:extLst>
      <p:ext uri="{BB962C8B-B14F-4D97-AF65-F5344CB8AC3E}">
        <p14:creationId xmlns:p14="http://schemas.microsoft.com/office/powerpoint/2010/main" val="178042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/>
              <a:t>Method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75757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Maximising Julia language coverage </a:t>
            </a:r>
          </a:p>
          <a:p>
            <a:r>
              <a:rPr lang="en-GB" sz="2400" dirty="0"/>
              <a:t>Reducing error alerts </a:t>
            </a:r>
          </a:p>
          <a:p>
            <a:r>
              <a:rPr lang="en-GB" sz="2400" dirty="0"/>
              <a:t>Increasing efficiency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2884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C++ Abstract Syntax Tree (Discontinued)</a:t>
            </a:r>
          </a:p>
          <a:p>
            <a:r>
              <a:rPr lang="en-US" dirty="0"/>
              <a:t>Julia Abstract Syntax Tree</a:t>
            </a:r>
          </a:p>
          <a:p>
            <a:pPr lvl="1"/>
            <a:r>
              <a:rPr lang="en-US" dirty="0"/>
              <a:t>AST:- “</a:t>
            </a:r>
            <a:r>
              <a:rPr lang="en-GB" dirty="0"/>
              <a:t>An abstract syntax tree (AST) is a way of representing the syntax of a programming language as a hierarchical tree-like structure.” [4]</a:t>
            </a:r>
            <a:endParaRPr lang="en-US" dirty="0"/>
          </a:p>
          <a:p>
            <a:r>
              <a:rPr lang="en-US" dirty="0"/>
              <a:t>Bash Testing environment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2C36-7912-F24A-BEAD-F647C2AF71C2}"/>
              </a:ext>
            </a:extLst>
          </p:cNvPr>
          <p:cNvSpPr txBox="1"/>
          <p:nvPr/>
        </p:nvSpPr>
        <p:spPr>
          <a:xfrm>
            <a:off x="210838" y="6491044"/>
            <a:ext cx="872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[2] Techopedia, “Abstract Syntax Tree (AST)” https://</a:t>
            </a:r>
            <a:r>
              <a:rPr lang="en-GB" sz="800" dirty="0" err="1"/>
              <a:t>www.techopedia.com</a:t>
            </a:r>
            <a:r>
              <a:rPr lang="en-GB" sz="800" dirty="0"/>
              <a:t>/definition/22431/abstract-syntax-tree-</a:t>
            </a:r>
            <a:r>
              <a:rPr lang="en-GB" sz="800" dirty="0" err="1"/>
              <a:t>ast</a:t>
            </a:r>
            <a:r>
              <a:rPr lang="en-GB" sz="800" dirty="0"/>
              <a:t>, 07 2018. Accessed on 17/6/2020</a:t>
            </a:r>
          </a:p>
        </p:txBody>
      </p:sp>
    </p:spTree>
    <p:extLst>
      <p:ext uri="{BB962C8B-B14F-4D97-AF65-F5344CB8AC3E}">
        <p14:creationId xmlns:p14="http://schemas.microsoft.com/office/powerpoint/2010/main" val="125869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Lists and Statements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ADC53C-ED33-3A4B-85FF-334B36D89C3C}"/>
              </a:ext>
            </a:extLst>
          </p:cNvPr>
          <p:cNvSpPr/>
          <p:nvPr/>
        </p:nvSpPr>
        <p:spPr>
          <a:xfrm>
            <a:off x="6701345" y="1920182"/>
            <a:ext cx="1442859" cy="579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 List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304071-3555-054B-B14B-E6F86488E3B1}"/>
              </a:ext>
            </a:extLst>
          </p:cNvPr>
          <p:cNvSpPr/>
          <p:nvPr/>
        </p:nvSpPr>
        <p:spPr>
          <a:xfrm>
            <a:off x="6701343" y="3463143"/>
            <a:ext cx="1442859" cy="579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 List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7C245F-C00B-EE4C-83F6-DF833AE5986C}"/>
              </a:ext>
            </a:extLst>
          </p:cNvPr>
          <p:cNvSpPr/>
          <p:nvPr/>
        </p:nvSpPr>
        <p:spPr>
          <a:xfrm>
            <a:off x="6701343" y="5006104"/>
            <a:ext cx="1442859" cy="579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 List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33E1230-FDCB-9B45-A9EE-7DFEA2620334}"/>
              </a:ext>
            </a:extLst>
          </p:cNvPr>
          <p:cNvSpPr/>
          <p:nvPr/>
        </p:nvSpPr>
        <p:spPr>
          <a:xfrm rot="5400000">
            <a:off x="7009371" y="2806272"/>
            <a:ext cx="826803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1FC03D3-A4A3-6547-BB02-846DBBDB1423}"/>
              </a:ext>
            </a:extLst>
          </p:cNvPr>
          <p:cNvSpPr/>
          <p:nvPr/>
        </p:nvSpPr>
        <p:spPr>
          <a:xfrm rot="5400000">
            <a:off x="7009370" y="4349232"/>
            <a:ext cx="826803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2694C46-4B98-2447-9ECF-14580C3210E1}"/>
              </a:ext>
            </a:extLst>
          </p:cNvPr>
          <p:cNvSpPr/>
          <p:nvPr/>
        </p:nvSpPr>
        <p:spPr>
          <a:xfrm rot="9958548">
            <a:off x="5734627" y="2878030"/>
            <a:ext cx="167058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CB6DD95-F66E-D44C-A3DF-99B372E4E1EF}"/>
              </a:ext>
            </a:extLst>
          </p:cNvPr>
          <p:cNvSpPr/>
          <p:nvPr/>
        </p:nvSpPr>
        <p:spPr>
          <a:xfrm rot="9958548">
            <a:off x="5734629" y="4420226"/>
            <a:ext cx="167058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1E4BAF-9D4E-FB48-BCF5-454E8EDF0FDB}"/>
              </a:ext>
            </a:extLst>
          </p:cNvPr>
          <p:cNvSpPr/>
          <p:nvPr/>
        </p:nvSpPr>
        <p:spPr>
          <a:xfrm>
            <a:off x="4274210" y="4595410"/>
            <a:ext cx="1442859" cy="3570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971031-6BEB-E040-97BD-217E985A62ED}"/>
              </a:ext>
            </a:extLst>
          </p:cNvPr>
          <p:cNvSpPr/>
          <p:nvPr/>
        </p:nvSpPr>
        <p:spPr>
          <a:xfrm>
            <a:off x="4274210" y="3053214"/>
            <a:ext cx="1442859" cy="3570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85C2699-191C-4047-A0CA-52C17D039200}"/>
              </a:ext>
            </a:extLst>
          </p:cNvPr>
          <p:cNvSpPr/>
          <p:nvPr/>
        </p:nvSpPr>
        <p:spPr>
          <a:xfrm rot="10800000">
            <a:off x="2883253" y="3056532"/>
            <a:ext cx="1251398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7DC8C5-9E42-2D4F-9514-E1EA28630471}"/>
              </a:ext>
            </a:extLst>
          </p:cNvPr>
          <p:cNvSpPr/>
          <p:nvPr/>
        </p:nvSpPr>
        <p:spPr>
          <a:xfrm>
            <a:off x="904240" y="3053214"/>
            <a:ext cx="1803827" cy="3570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Statement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5F4A1DB-F8B0-4446-AA0D-01D8C463199C}"/>
              </a:ext>
            </a:extLst>
          </p:cNvPr>
          <p:cNvSpPr/>
          <p:nvPr/>
        </p:nvSpPr>
        <p:spPr>
          <a:xfrm>
            <a:off x="904240" y="3574433"/>
            <a:ext cx="1803827" cy="5365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Assign Statement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F693C4-118D-E748-89A6-89966F2D2DDC}"/>
              </a:ext>
            </a:extLst>
          </p:cNvPr>
          <p:cNvSpPr/>
          <p:nvPr/>
        </p:nvSpPr>
        <p:spPr>
          <a:xfrm>
            <a:off x="904240" y="4220698"/>
            <a:ext cx="1803827" cy="5365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Declaration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EE41D03-244D-DE48-BC0C-F75DE0F3CBBA}"/>
              </a:ext>
            </a:extLst>
          </p:cNvPr>
          <p:cNvSpPr/>
          <p:nvPr/>
        </p:nvSpPr>
        <p:spPr>
          <a:xfrm>
            <a:off x="904239" y="4866963"/>
            <a:ext cx="1803827" cy="5365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Loop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E1C59B3-B51E-7847-99EC-B0A65114E25F}"/>
              </a:ext>
            </a:extLst>
          </p:cNvPr>
          <p:cNvSpPr/>
          <p:nvPr/>
        </p:nvSpPr>
        <p:spPr>
          <a:xfrm rot="10800000">
            <a:off x="2883251" y="4959555"/>
            <a:ext cx="76969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867A261-EA16-BD4C-B2F3-FEF9B33AF993}"/>
              </a:ext>
            </a:extLst>
          </p:cNvPr>
          <p:cNvSpPr/>
          <p:nvPr/>
        </p:nvSpPr>
        <p:spPr>
          <a:xfrm rot="10800000">
            <a:off x="2883252" y="4313804"/>
            <a:ext cx="723547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DA5690A-E1F3-FF43-B649-BD6080E87415}"/>
              </a:ext>
            </a:extLst>
          </p:cNvPr>
          <p:cNvSpPr/>
          <p:nvPr/>
        </p:nvSpPr>
        <p:spPr>
          <a:xfrm rot="10800000">
            <a:off x="2883252" y="3668052"/>
            <a:ext cx="723547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B8B99B8F-9E4B-9A40-B1D0-1134F9AF843A}"/>
              </a:ext>
            </a:extLst>
          </p:cNvPr>
          <p:cNvSpPr/>
          <p:nvPr/>
        </p:nvSpPr>
        <p:spPr>
          <a:xfrm rot="16200000">
            <a:off x="2605433" y="4174256"/>
            <a:ext cx="1951036" cy="1440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 Testing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following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Creation and managing of directories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Initiates the file generation</a:t>
            </a:r>
          </a:p>
          <a:p>
            <a:pPr lvl="1"/>
            <a:r>
              <a:rPr lang="en-US" dirty="0"/>
              <a:t>Runs files</a:t>
            </a:r>
          </a:p>
          <a:p>
            <a:pPr lvl="1"/>
            <a:r>
              <a:rPr lang="en-US" dirty="0"/>
              <a:t>Compares outputs</a:t>
            </a:r>
          </a:p>
          <a:p>
            <a:pPr lvl="1"/>
            <a:r>
              <a:rPr lang="en-US" dirty="0"/>
              <a:t>Redirects errors and bugs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85923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Typed arguments</a:t>
            </a:r>
          </a:p>
          <a:p>
            <a:pPr lvl="1"/>
            <a:r>
              <a:rPr lang="en-US" dirty="0"/>
              <a:t>Example: if expressions</a:t>
            </a:r>
          </a:p>
          <a:p>
            <a:pPr lvl="1"/>
            <a:r>
              <a:rPr lang="en-US" dirty="0"/>
              <a:t>Example: </a:t>
            </a:r>
            <a:r>
              <a:rPr lang="en-US"/>
              <a:t>Bitwise arguments</a:t>
            </a:r>
            <a:endParaRPr lang="en-US" dirty="0"/>
          </a:p>
          <a:p>
            <a:r>
              <a:rPr lang="en-US" dirty="0"/>
              <a:t>Perform promotion between operators</a:t>
            </a:r>
          </a:p>
          <a:p>
            <a:pPr lvl="1"/>
            <a:r>
              <a:rPr lang="en-US" dirty="0"/>
              <a:t>Example 1: 1+2.1=3.1</a:t>
            </a:r>
          </a:p>
          <a:p>
            <a:pPr lvl="1"/>
            <a:r>
              <a:rPr lang="en-US" dirty="0"/>
              <a:t>Example 2: true/true=1.0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pic>
        <p:nvPicPr>
          <p:cNvPr id="7" name="Picture 6" descr="A picture containing laptop&#10;&#10;Description automatically generated">
            <a:extLst>
              <a:ext uri="{FF2B5EF4-FFF2-40B4-BE49-F238E27FC236}">
                <a16:creationId xmlns:a16="http://schemas.microsoft.com/office/drawing/2014/main" id="{E81E9620-4ACE-BD49-9B5C-CF4559BB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2" y="2250691"/>
            <a:ext cx="2751804" cy="29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State contains:</a:t>
            </a:r>
          </a:p>
          <a:p>
            <a:pPr lvl="1"/>
            <a:r>
              <a:rPr lang="en-US" dirty="0"/>
              <a:t>Type (e.g. Integer)</a:t>
            </a:r>
          </a:p>
          <a:p>
            <a:pPr lvl="1"/>
            <a:r>
              <a:rPr lang="en-US" dirty="0"/>
              <a:t>Scope number</a:t>
            </a:r>
          </a:p>
          <a:p>
            <a:pPr lvl="1"/>
            <a:r>
              <a:rPr lang="en-US" dirty="0"/>
              <a:t>Id (e.g. var_23)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80248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56269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47897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2346581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growing reliance and trust in programming languages, it is fundamental that programs abide by their set rules to ensure user confidence. This report details the creation of a Julia-based Julia evaluating </a:t>
            </a:r>
            <a:r>
              <a:rPr lang="en-GB" dirty="0" err="1"/>
              <a:t>fuzzer</a:t>
            </a:r>
            <a:r>
              <a:rPr lang="en-GB" dirty="0"/>
              <a:t>. This </a:t>
            </a:r>
            <a:r>
              <a:rPr lang="en-GB" dirty="0" err="1"/>
              <a:t>fuzzer</a:t>
            </a:r>
            <a:r>
              <a:rPr lang="en-GB" dirty="0"/>
              <a:t> generates syntactically correct Julia code to expose flaws amongst different Julia optimisation levels. Through this, two issues with the language have been found: a strange for-loop variable behaviour that is scheduled to be fixed in the next release, and a precision issue with the standard function “</a:t>
            </a:r>
            <a:r>
              <a:rPr lang="en-GB" dirty="0" err="1"/>
              <a:t>muladd</a:t>
            </a:r>
            <a:r>
              <a:rPr lang="en-GB" dirty="0"/>
              <a:t>”.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17918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/>
              <a:t>Results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49825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Muladd</a:t>
            </a:r>
            <a:r>
              <a:rPr lang="en-US"/>
              <a:t>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3802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GB" dirty="0"/>
              <a:t>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77868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98456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 dirty="0"/>
              <a:t>Future Works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45931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9982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16956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5452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/>
              <a:t>Background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81722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22236D-C9CF-3F47-BDE1-5F22B8DF05B5}"/>
              </a:ext>
            </a:extLst>
          </p:cNvPr>
          <p:cNvSpPr/>
          <p:nvPr/>
        </p:nvSpPr>
        <p:spPr>
          <a:xfrm>
            <a:off x="3810049" y="3617258"/>
            <a:ext cx="1523896" cy="7058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BF6AD-DB40-D04C-A6AE-339DD8A2F444}"/>
              </a:ext>
            </a:extLst>
          </p:cNvPr>
          <p:cNvSpPr txBox="1"/>
          <p:nvPr/>
        </p:nvSpPr>
        <p:spPr>
          <a:xfrm>
            <a:off x="3572876" y="2553727"/>
            <a:ext cx="20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High Level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2314B-BC63-A947-B2CE-CAF57D643F5D}"/>
              </a:ext>
            </a:extLst>
          </p:cNvPr>
          <p:cNvSpPr txBox="1"/>
          <p:nvPr/>
        </p:nvSpPr>
        <p:spPr>
          <a:xfrm>
            <a:off x="3588970" y="5040048"/>
            <a:ext cx="196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 Level Code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3410CA6-7D36-2049-8388-48E673FF1649}"/>
              </a:ext>
            </a:extLst>
          </p:cNvPr>
          <p:cNvSpPr/>
          <p:nvPr/>
        </p:nvSpPr>
        <p:spPr>
          <a:xfrm rot="5400000">
            <a:off x="4302956" y="4506416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3CDAFF2-EB75-A145-9F0B-82AFD246846D}"/>
              </a:ext>
            </a:extLst>
          </p:cNvPr>
          <p:cNvSpPr/>
          <p:nvPr/>
        </p:nvSpPr>
        <p:spPr>
          <a:xfrm rot="5400000">
            <a:off x="4305079" y="3083628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LLVM Compiled C Code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64188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Example Optimization: Loop Unrolling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E7D587-15A5-A14F-8E95-8FA718E87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36604"/>
              </p:ext>
            </p:extLst>
          </p:nvPr>
        </p:nvGraphicFramePr>
        <p:xfrm>
          <a:off x="954741" y="2505916"/>
          <a:ext cx="7086600" cy="255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1">
                  <a:extLst>
                    <a:ext uri="{9D8B030D-6E8A-4147-A177-3AD203B41FA5}">
                      <a16:colId xmlns:a16="http://schemas.microsoft.com/office/drawing/2014/main" val="993655476"/>
                    </a:ext>
                  </a:extLst>
                </a:gridCol>
                <a:gridCol w="1788459">
                  <a:extLst>
                    <a:ext uri="{9D8B030D-6E8A-4147-A177-3AD203B41FA5}">
                      <a16:colId xmlns:a16="http://schemas.microsoft.com/office/drawing/2014/main" val="42940139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34700008"/>
                    </a:ext>
                  </a:extLst>
                </a:gridCol>
              </a:tblGrid>
              <a:tr h="335469">
                <a:tc>
                  <a:txBody>
                    <a:bodyPr/>
                    <a:lstStyle/>
                    <a:p>
                      <a:r>
                        <a:rPr lang="en-GB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Further Optimised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14424"/>
                  </a:ext>
                </a:extLst>
              </a:tr>
              <a:tr h="21878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int x;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int a;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(x = 0; x &lt; 5; x++)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a=x+1;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int a;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a=0+1;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a=1+1;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a=2+1;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a=3+1;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a=4+1;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 a = 15;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3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3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A2EA-9FCD-D24F-8398-19039639C7C6}"/>
              </a:ext>
            </a:extLst>
          </p:cNvPr>
          <p:cNvSpPr/>
          <p:nvPr/>
        </p:nvSpPr>
        <p:spPr>
          <a:xfrm>
            <a:off x="1205564" y="3430713"/>
            <a:ext cx="1770481" cy="5075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Input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CD4CC4E-9864-D147-AC01-5D6E997FE4A5}"/>
              </a:ext>
            </a:extLst>
          </p:cNvPr>
          <p:cNvSpPr/>
          <p:nvPr/>
        </p:nvSpPr>
        <p:spPr>
          <a:xfrm>
            <a:off x="3110414" y="3509309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25B351-AE20-994B-85E5-F35BAF4D15C7}"/>
              </a:ext>
            </a:extLst>
          </p:cNvPr>
          <p:cNvSpPr/>
          <p:nvPr/>
        </p:nvSpPr>
        <p:spPr>
          <a:xfrm>
            <a:off x="3778622" y="3260911"/>
            <a:ext cx="1577553" cy="847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 Under Test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C0BE238-F55D-D040-85B6-A2C22A6954A0}"/>
              </a:ext>
            </a:extLst>
          </p:cNvPr>
          <p:cNvSpPr/>
          <p:nvPr/>
        </p:nvSpPr>
        <p:spPr>
          <a:xfrm>
            <a:off x="5490544" y="3509309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DA70FD-560E-124D-8596-A395F0276A7B}"/>
              </a:ext>
            </a:extLst>
          </p:cNvPr>
          <p:cNvSpPr/>
          <p:nvPr/>
        </p:nvSpPr>
        <p:spPr>
          <a:xfrm>
            <a:off x="6158752" y="3262624"/>
            <a:ext cx="1412569" cy="847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Unverified Output</a:t>
            </a:r>
          </a:p>
        </p:txBody>
      </p:sp>
    </p:spTree>
    <p:extLst>
      <p:ext uri="{BB962C8B-B14F-4D97-AF65-F5344CB8AC3E}">
        <p14:creationId xmlns:p14="http://schemas.microsoft.com/office/powerpoint/2010/main" val="273550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Differential Testing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AF812-99BF-D745-8BEA-299F82658736}"/>
              </a:ext>
            </a:extLst>
          </p:cNvPr>
          <p:cNvSpPr/>
          <p:nvPr/>
        </p:nvSpPr>
        <p:spPr>
          <a:xfrm>
            <a:off x="3865715" y="2082333"/>
            <a:ext cx="1412569" cy="847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Unverified Output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F91D10E-DEC7-5147-BC9D-3BB180BD4DBD}"/>
              </a:ext>
            </a:extLst>
          </p:cNvPr>
          <p:cNvSpPr/>
          <p:nvPr/>
        </p:nvSpPr>
        <p:spPr>
          <a:xfrm rot="5400000">
            <a:off x="4219657" y="3193523"/>
            <a:ext cx="704680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96D1BF-3C67-B34D-870F-832638B92988}"/>
              </a:ext>
            </a:extLst>
          </p:cNvPr>
          <p:cNvSpPr/>
          <p:nvPr/>
        </p:nvSpPr>
        <p:spPr>
          <a:xfrm>
            <a:off x="3959418" y="3789396"/>
            <a:ext cx="1223815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067B0B-70B4-3449-8FFB-A2AB74753A2B}"/>
              </a:ext>
            </a:extLst>
          </p:cNvPr>
          <p:cNvSpPr/>
          <p:nvPr/>
        </p:nvSpPr>
        <p:spPr>
          <a:xfrm>
            <a:off x="5685124" y="3789395"/>
            <a:ext cx="1223815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5BB8F7D-F522-674D-AF69-62C3A0DACB33}"/>
              </a:ext>
            </a:extLst>
          </p:cNvPr>
          <p:cNvSpPr/>
          <p:nvPr/>
        </p:nvSpPr>
        <p:spPr>
          <a:xfrm>
            <a:off x="2235061" y="3789394"/>
            <a:ext cx="1223815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42B39EC-E38D-6242-BA5C-1F71406723E9}"/>
              </a:ext>
            </a:extLst>
          </p:cNvPr>
          <p:cNvSpPr/>
          <p:nvPr/>
        </p:nvSpPr>
        <p:spPr>
          <a:xfrm rot="9726295">
            <a:off x="3339897" y="3261870"/>
            <a:ext cx="1208242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7337307-D128-564F-AE81-DCB96B1751BC}"/>
              </a:ext>
            </a:extLst>
          </p:cNvPr>
          <p:cNvSpPr/>
          <p:nvPr/>
        </p:nvSpPr>
        <p:spPr>
          <a:xfrm rot="1080000">
            <a:off x="4595890" y="3253815"/>
            <a:ext cx="1208242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37E1217-85AA-484D-93A8-3E176C464158}"/>
              </a:ext>
            </a:extLst>
          </p:cNvPr>
          <p:cNvSpPr/>
          <p:nvPr/>
        </p:nvSpPr>
        <p:spPr>
          <a:xfrm rot="5400000">
            <a:off x="2635175" y="4317935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B87FBE3-3FFF-EA49-9E94-C153C7D08714}"/>
              </a:ext>
            </a:extLst>
          </p:cNvPr>
          <p:cNvSpPr/>
          <p:nvPr/>
        </p:nvSpPr>
        <p:spPr>
          <a:xfrm>
            <a:off x="2173123" y="4729134"/>
            <a:ext cx="1347688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AD1E2DE-9746-D44F-A648-7551BD6D054E}"/>
              </a:ext>
            </a:extLst>
          </p:cNvPr>
          <p:cNvSpPr/>
          <p:nvPr/>
        </p:nvSpPr>
        <p:spPr>
          <a:xfrm rot="5400000">
            <a:off x="4359531" y="4313099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3D201FE-7917-9942-8A8A-6075104C5852}"/>
              </a:ext>
            </a:extLst>
          </p:cNvPr>
          <p:cNvSpPr/>
          <p:nvPr/>
        </p:nvSpPr>
        <p:spPr>
          <a:xfrm rot="5400000">
            <a:off x="6083887" y="4313098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2EBCF34-8885-034C-9FDA-E3089327F600}"/>
              </a:ext>
            </a:extLst>
          </p:cNvPr>
          <p:cNvSpPr/>
          <p:nvPr/>
        </p:nvSpPr>
        <p:spPr>
          <a:xfrm>
            <a:off x="3897479" y="4732463"/>
            <a:ext cx="1347688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20B0EF4-A9E7-8348-BD23-C80014431277}"/>
              </a:ext>
            </a:extLst>
          </p:cNvPr>
          <p:cNvSpPr/>
          <p:nvPr/>
        </p:nvSpPr>
        <p:spPr>
          <a:xfrm>
            <a:off x="5623189" y="4729133"/>
            <a:ext cx="1347688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FD6CD11-7218-F941-8E67-FA6C238A3EC7}"/>
              </a:ext>
            </a:extLst>
          </p:cNvPr>
          <p:cNvSpPr/>
          <p:nvPr/>
        </p:nvSpPr>
        <p:spPr>
          <a:xfrm rot="5400000">
            <a:off x="2635175" y="5257674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2D0B6BE-D742-0040-91D3-6124D3521421}"/>
              </a:ext>
            </a:extLst>
          </p:cNvPr>
          <p:cNvSpPr/>
          <p:nvPr/>
        </p:nvSpPr>
        <p:spPr>
          <a:xfrm rot="5400000">
            <a:off x="4359531" y="5252838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A63F74A-1593-6A40-9825-665643E04149}"/>
              </a:ext>
            </a:extLst>
          </p:cNvPr>
          <p:cNvSpPr/>
          <p:nvPr/>
        </p:nvSpPr>
        <p:spPr>
          <a:xfrm rot="5400000">
            <a:off x="6083887" y="5252837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160E8-ECCB-194D-B19F-59975E069B3A}"/>
              </a:ext>
            </a:extLst>
          </p:cNvPr>
          <p:cNvSpPr txBox="1"/>
          <p:nvPr/>
        </p:nvSpPr>
        <p:spPr>
          <a:xfrm>
            <a:off x="6133518" y="56190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66F160-5578-364F-B77E-ACBFB7EE2716}"/>
              </a:ext>
            </a:extLst>
          </p:cNvPr>
          <p:cNvSpPr txBox="1"/>
          <p:nvPr/>
        </p:nvSpPr>
        <p:spPr>
          <a:xfrm>
            <a:off x="4414868" y="56248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6D0940-1990-8A47-B065-ED180ED21C0C}"/>
              </a:ext>
            </a:extLst>
          </p:cNvPr>
          <p:cNvSpPr txBox="1"/>
          <p:nvPr/>
        </p:nvSpPr>
        <p:spPr>
          <a:xfrm>
            <a:off x="2690513" y="5629624"/>
            <a:ext cx="3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94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0E59B07-C087-654C-81D6-21A96AD5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94000"/>
            <a:ext cx="2032000" cy="1270000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04290548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822</Words>
  <Application>Microsoft Macintosh PowerPoint</Application>
  <PresentationFormat>On-screen Show (4:3)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Imperial College London Theme</vt:lpstr>
      <vt:lpstr>Use of Fuzzing Via Random Julia Code Generation To Test Julia Compiler Optimizations</vt:lpstr>
      <vt:lpstr>Abstract</vt:lpstr>
      <vt:lpstr>Background</vt:lpstr>
      <vt:lpstr>Compilers</vt:lpstr>
      <vt:lpstr>LLVM Compiled C Code</vt:lpstr>
      <vt:lpstr>Example Optimization: Loop Unrolling</vt:lpstr>
      <vt:lpstr>Fuzzing</vt:lpstr>
      <vt:lpstr>Differential Testing</vt:lpstr>
      <vt:lpstr>PowerPoint Presentation</vt:lpstr>
      <vt:lpstr>Julia at a glance</vt:lpstr>
      <vt:lpstr>Method</vt:lpstr>
      <vt:lpstr>Design Goals</vt:lpstr>
      <vt:lpstr>Project Structure</vt:lpstr>
      <vt:lpstr>Statement Lists and Statements</vt:lpstr>
      <vt:lpstr>Bash Testing Environment</vt:lpstr>
      <vt:lpstr>Type Handling</vt:lpstr>
      <vt:lpstr>Variables</vt:lpstr>
      <vt:lpstr>Control Flow</vt:lpstr>
      <vt:lpstr>Functions</vt:lpstr>
      <vt:lpstr>Results</vt:lpstr>
      <vt:lpstr>Muladd Precision</vt:lpstr>
      <vt:lpstr>For-loop Behaviour</vt:lpstr>
      <vt:lpstr>Conclusion</vt:lpstr>
      <vt:lpstr>Future Works</vt:lpstr>
      <vt:lpstr>Future Works</vt:lpstr>
      <vt:lpstr>Bibliography</vt:lpstr>
      <vt:lpstr>Thank you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Ankers, Harrison</cp:lastModifiedBy>
  <cp:revision>37</cp:revision>
  <dcterms:created xsi:type="dcterms:W3CDTF">2017-02-16T14:49:58Z</dcterms:created>
  <dcterms:modified xsi:type="dcterms:W3CDTF">2020-06-23T16:39:14Z</dcterms:modified>
</cp:coreProperties>
</file>