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CCFFFF"/>
    <a:srgbClr val="9966FF"/>
    <a:srgbClr val="FF3300"/>
    <a:srgbClr val="99CCFF"/>
    <a:srgbClr val="CC0000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5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0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6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23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5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4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C261-511C-4089-8FBB-7A347CEF24B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21B3-593E-4C84-9AF2-F8A6E05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1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單箭頭接點 102"/>
          <p:cNvCxnSpPr/>
          <p:nvPr/>
        </p:nvCxnSpPr>
        <p:spPr>
          <a:xfrm>
            <a:off x="9011789" y="5149767"/>
            <a:ext cx="345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8973340" y="2357867"/>
            <a:ext cx="3539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649788" y="3774546"/>
            <a:ext cx="372052" cy="57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55013" y="1926413"/>
            <a:ext cx="1234911" cy="3646401"/>
            <a:chOff x="719112" y="2278889"/>
            <a:chExt cx="1888176" cy="4956412"/>
          </a:xfrm>
        </p:grpSpPr>
        <p:sp>
          <p:nvSpPr>
            <p:cNvPr id="5" name="矩形 4"/>
            <p:cNvSpPr/>
            <p:nvPr/>
          </p:nvSpPr>
          <p:spPr>
            <a:xfrm>
              <a:off x="719112" y="2750956"/>
              <a:ext cx="1888176" cy="4484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15964" y="2862527"/>
              <a:ext cx="1534394" cy="432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IMU Signals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69501" y="3380347"/>
              <a:ext cx="1591293" cy="153191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69501" y="3380347"/>
              <a:ext cx="1714036" cy="7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Source Domain</a:t>
              </a:r>
              <a:endParaRPr lang="zh-TW" altLang="en-US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808" y="3863127"/>
              <a:ext cx="1168951" cy="93568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625964" y="3749679"/>
              <a:ext cx="724394" cy="38270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/>
                <a:t>BBS</a:t>
              </a:r>
              <a:endParaRPr lang="zh-TW" altLang="en-US" sz="1400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1275" y="5420929"/>
              <a:ext cx="1591293" cy="153191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91275" y="5420929"/>
              <a:ext cx="1714036" cy="7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Target Domain</a:t>
              </a:r>
              <a:endParaRPr lang="zh-TW" altLang="en-US" dirty="0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582" y="5903709"/>
              <a:ext cx="1168951" cy="935689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647738" y="5790261"/>
              <a:ext cx="724394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?</a:t>
              </a:r>
              <a:endParaRPr lang="zh-TW" altLang="en-US" sz="24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05482" y="2278889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Input</a:t>
              </a:r>
              <a:endParaRPr lang="zh-TW" altLang="en-US" sz="2400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82349" y="4899713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400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4" name="肘形接點 43"/>
          <p:cNvCxnSpPr/>
          <p:nvPr/>
        </p:nvCxnSpPr>
        <p:spPr>
          <a:xfrm rot="5400000" flipH="1" flipV="1">
            <a:off x="4832908" y="2954358"/>
            <a:ext cx="1478271" cy="285288"/>
          </a:xfrm>
          <a:prstGeom prst="bentConnector3">
            <a:avLst>
              <a:gd name="adj1" fmla="val 189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5870964" y="4355535"/>
            <a:ext cx="609099" cy="1683802"/>
            <a:chOff x="8027262" y="2161105"/>
            <a:chExt cx="936020" cy="2996417"/>
          </a:xfrm>
        </p:grpSpPr>
        <p:sp>
          <p:nvSpPr>
            <p:cNvPr id="41" name="圓角矩形 40"/>
            <p:cNvSpPr/>
            <p:nvPr/>
          </p:nvSpPr>
          <p:spPr>
            <a:xfrm>
              <a:off x="8027262" y="2161105"/>
              <a:ext cx="936020" cy="2996417"/>
            </a:xfrm>
            <a:prstGeom prst="roundRect">
              <a:avLst>
                <a:gd name="adj" fmla="val 973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137315" y="2381386"/>
              <a:ext cx="724794" cy="26239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TW" sz="2000" b="1" dirty="0"/>
                <a:t>Flatten</a:t>
              </a:r>
              <a:endParaRPr lang="zh-TW" altLang="en-US" sz="2000" b="1" dirty="0"/>
            </a:p>
          </p:txBody>
        </p:sp>
      </p:grpSp>
      <p:cxnSp>
        <p:nvCxnSpPr>
          <p:cNvPr id="46" name="肘形接點 45"/>
          <p:cNvCxnSpPr/>
          <p:nvPr/>
        </p:nvCxnSpPr>
        <p:spPr>
          <a:xfrm rot="5400000">
            <a:off x="4991182" y="4558113"/>
            <a:ext cx="1445414" cy="14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5675333" y="2355792"/>
            <a:ext cx="10796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9263845" y="2096235"/>
            <a:ext cx="937258" cy="5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Output</a:t>
            </a:r>
          </a:p>
          <a:p>
            <a:pPr algn="ctr"/>
            <a:r>
              <a:rPr lang="en-US" altLang="zh-TW" sz="1600" dirty="0"/>
              <a:t>BBS</a:t>
            </a:r>
            <a:endParaRPr lang="zh-TW" altLang="en-US" sz="1600" dirty="0"/>
          </a:p>
        </p:txBody>
      </p:sp>
      <p:sp>
        <p:nvSpPr>
          <p:cNvPr id="91" name="圓角矩形 90"/>
          <p:cNvSpPr/>
          <p:nvPr/>
        </p:nvSpPr>
        <p:spPr>
          <a:xfrm>
            <a:off x="6687746" y="4121037"/>
            <a:ext cx="2339094" cy="1951821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7039896" y="3485295"/>
            <a:ext cx="1634799" cy="591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Domain Predictor</a:t>
            </a:r>
          </a:p>
          <a:p>
            <a:pPr algn="ctr"/>
            <a:r>
              <a:rPr lang="en-US" altLang="zh-TW" b="1" dirty="0"/>
              <a:t>(</a:t>
            </a:r>
            <a:r>
              <a:rPr lang="en-US" altLang="zh-TW" dirty="0" err="1"/>
              <a:t>G</a:t>
            </a:r>
            <a:r>
              <a:rPr lang="en-US" altLang="zh-TW" baseline="-25000" dirty="0" err="1">
                <a:sym typeface="Symbol" panose="05050102010706020507" pitchFamily="18" charset="2"/>
              </a:rPr>
              <a:t>d</a:t>
            </a:r>
            <a:r>
              <a:rPr lang="en-US" altLang="zh-TW" dirty="0">
                <a:sym typeface="Symbol" panose="05050102010706020507" pitchFamily="18" charset="2"/>
              </a:rPr>
              <a:t>, </a:t>
            </a:r>
            <a:r>
              <a:rPr lang="en-US" altLang="zh-TW" baseline="-25000" dirty="0">
                <a:sym typeface="Symbol" panose="05050102010706020507" pitchFamily="18" charset="2"/>
              </a:rPr>
              <a:t>d</a:t>
            </a:r>
            <a:r>
              <a:rPr lang="en-US" altLang="zh-TW" b="1" dirty="0">
                <a:sym typeface="Symbol" panose="05050102010706020507" pitchFamily="18" charset="2"/>
              </a:rPr>
              <a:t>)</a:t>
            </a:r>
            <a:endParaRPr lang="zh-TW" altLang="en-US" b="1" dirty="0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401011" y="5212249"/>
            <a:ext cx="3539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群組 141"/>
          <p:cNvGrpSpPr/>
          <p:nvPr/>
        </p:nvGrpSpPr>
        <p:grpSpPr>
          <a:xfrm>
            <a:off x="5199638" y="690823"/>
            <a:ext cx="5344664" cy="2715471"/>
            <a:chOff x="5199638" y="690823"/>
            <a:chExt cx="5344664" cy="2715471"/>
          </a:xfrm>
        </p:grpSpPr>
        <p:grpSp>
          <p:nvGrpSpPr>
            <p:cNvPr id="89" name="群組 88"/>
            <p:cNvGrpSpPr/>
            <p:nvPr/>
          </p:nvGrpSpPr>
          <p:grpSpPr>
            <a:xfrm>
              <a:off x="6687750" y="1454473"/>
              <a:ext cx="2339095" cy="1951821"/>
              <a:chOff x="7408412" y="1183341"/>
              <a:chExt cx="2667917" cy="2133600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7408412" y="1183341"/>
                <a:ext cx="2667917" cy="2133600"/>
              </a:xfrm>
              <a:prstGeom prst="round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555529" y="1278274"/>
                <a:ext cx="400110" cy="1943292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LSTM1</a:t>
                </a:r>
                <a:endParaRPr lang="zh-TW" altLang="en-US" sz="1400" b="1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8062755" y="1278274"/>
                <a:ext cx="400110" cy="1943292"/>
              </a:xfrm>
              <a:prstGeom prst="rect">
                <a:avLst/>
              </a:prstGeom>
              <a:solidFill>
                <a:srgbClr val="CC99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Dropout</a:t>
                </a:r>
                <a:endParaRPr lang="zh-TW" altLang="en-US" sz="1400" b="1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8556888" y="1278274"/>
                <a:ext cx="400110" cy="1943292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LSTM2</a:t>
                </a:r>
                <a:endParaRPr lang="zh-TW" altLang="en-US" sz="1400" b="1" dirty="0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9545154" y="1278274"/>
                <a:ext cx="400110" cy="194329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Fully Connection</a:t>
                </a:r>
                <a:endParaRPr lang="zh-TW" altLang="en-US" sz="1400" b="1" dirty="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9051021" y="1278274"/>
                <a:ext cx="400110" cy="1943292"/>
              </a:xfrm>
              <a:prstGeom prst="rect">
                <a:avLst/>
              </a:prstGeom>
              <a:solidFill>
                <a:srgbClr val="CC99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Dropout</a:t>
                </a:r>
                <a:endParaRPr lang="zh-TW" altLang="en-US" sz="1400" b="1" dirty="0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5199638" y="690823"/>
              <a:ext cx="5344664" cy="5912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/>
                <a:t>Balance Predictor</a:t>
              </a:r>
            </a:p>
            <a:p>
              <a:pPr algn="ctr"/>
              <a:r>
                <a:rPr lang="en-US" altLang="zh-TW" b="1" dirty="0" smtClean="0"/>
                <a:t>(</a:t>
              </a:r>
              <a:r>
                <a:rPr lang="en-US" altLang="zh-TW" dirty="0" smtClean="0"/>
                <a:t>G</a:t>
              </a:r>
              <a:r>
                <a:rPr lang="en-US" altLang="zh-TW" baseline="-25000" dirty="0" smtClean="0">
                  <a:sym typeface="Symbol" panose="05050102010706020507" pitchFamily="18" charset="2"/>
                </a:rPr>
                <a:t>b</a:t>
              </a:r>
              <a:r>
                <a:rPr lang="en-US" altLang="zh-TW" dirty="0" smtClean="0">
                  <a:sym typeface="Symbol" panose="05050102010706020507" pitchFamily="18" charset="2"/>
                </a:rPr>
                <a:t>, </a:t>
              </a:r>
              <a:r>
                <a:rPr lang="en-US" altLang="zh-TW" baseline="-25000" dirty="0" smtClean="0">
                  <a:sym typeface="Symbol" panose="05050102010706020507" pitchFamily="18" charset="2"/>
                </a:rPr>
                <a:t>b</a:t>
              </a:r>
              <a:r>
                <a:rPr lang="en-US" altLang="zh-TW" b="1" dirty="0" smtClean="0">
                  <a:sym typeface="Symbol" panose="05050102010706020507" pitchFamily="18" charset="2"/>
                </a:rPr>
                <a:t>)</a:t>
              </a:r>
              <a:endParaRPr lang="zh-TW" altLang="en-US" b="1" dirty="0"/>
            </a:p>
          </p:txBody>
        </p:sp>
      </p:grpSp>
      <p:sp>
        <p:nvSpPr>
          <p:cNvPr id="104" name="文字方塊 103"/>
          <p:cNvSpPr txBox="1"/>
          <p:nvPr/>
        </p:nvSpPr>
        <p:spPr>
          <a:xfrm>
            <a:off x="9208012" y="4557452"/>
            <a:ext cx="1474798" cy="1078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/>
              <a:t>Output</a:t>
            </a:r>
          </a:p>
          <a:p>
            <a:pPr algn="ctr"/>
            <a:r>
              <a:rPr lang="en-US" altLang="zh-TW" sz="1600" dirty="0"/>
              <a:t>Domain</a:t>
            </a:r>
          </a:p>
          <a:p>
            <a:pPr algn="ctr"/>
            <a:r>
              <a:rPr lang="en-US" altLang="zh-TW" sz="1600" dirty="0" smtClean="0"/>
              <a:t>Class</a:t>
            </a:r>
          </a:p>
          <a:p>
            <a:pPr algn="ctr"/>
            <a:r>
              <a:rPr lang="en-US" altLang="zh-TW" sz="1600" dirty="0" smtClean="0"/>
              <a:t>(Source/Target)</a:t>
            </a:r>
            <a:endParaRPr lang="zh-TW" altLang="en-US" sz="1600" dirty="0"/>
          </a:p>
        </p:txBody>
      </p:sp>
      <p:grpSp>
        <p:nvGrpSpPr>
          <p:cNvPr id="139" name="群組 138"/>
          <p:cNvGrpSpPr/>
          <p:nvPr/>
        </p:nvGrpSpPr>
        <p:grpSpPr>
          <a:xfrm>
            <a:off x="5961303" y="91566"/>
            <a:ext cx="3816747" cy="962560"/>
            <a:chOff x="6035040" y="183563"/>
            <a:chExt cx="3816747" cy="962560"/>
          </a:xfrm>
        </p:grpSpPr>
        <p:sp>
          <p:nvSpPr>
            <p:cNvPr id="105" name="文字方塊 104"/>
            <p:cNvSpPr txBox="1"/>
            <p:nvPr/>
          </p:nvSpPr>
          <p:spPr>
            <a:xfrm>
              <a:off x="9431479" y="684458"/>
              <a:ext cx="420308" cy="4616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 smtClean="0"/>
                <a:t>L</a:t>
              </a:r>
              <a:r>
                <a:rPr lang="en-US" altLang="zh-TW" sz="2400" i="1" baseline="-25000" dirty="0" smtClean="0"/>
                <a:t>b</a:t>
              </a:r>
              <a:endParaRPr lang="zh-TW" altLang="en-US" sz="2400" i="1" dirty="0"/>
            </a:p>
          </p:txBody>
        </p:sp>
        <p:sp>
          <p:nvSpPr>
            <p:cNvPr id="107" name="手繪多邊形 106"/>
            <p:cNvSpPr/>
            <p:nvPr/>
          </p:nvSpPr>
          <p:spPr>
            <a:xfrm>
              <a:off x="6035040" y="526465"/>
              <a:ext cx="3396439" cy="590518"/>
            </a:xfrm>
            <a:custGeom>
              <a:avLst/>
              <a:gdLst>
                <a:gd name="connsiteX0" fmla="*/ 3931920 w 3931920"/>
                <a:gd name="connsiteY0" fmla="*/ 585772 h 677212"/>
                <a:gd name="connsiteX1" fmla="*/ 2011680 w 3931920"/>
                <a:gd name="connsiteY1" fmla="*/ 556 h 677212"/>
                <a:gd name="connsiteX2" fmla="*/ 0 w 3931920"/>
                <a:gd name="connsiteY2" fmla="*/ 677212 h 677212"/>
                <a:gd name="connsiteX3" fmla="*/ 0 w 3931920"/>
                <a:gd name="connsiteY3" fmla="*/ 677212 h 67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1920" h="677212">
                  <a:moveTo>
                    <a:pt x="3931920" y="585772"/>
                  </a:moveTo>
                  <a:cubicBezTo>
                    <a:pt x="3299460" y="285544"/>
                    <a:pt x="2667000" y="-14684"/>
                    <a:pt x="2011680" y="556"/>
                  </a:cubicBezTo>
                  <a:cubicBezTo>
                    <a:pt x="1356360" y="15796"/>
                    <a:pt x="0" y="677212"/>
                    <a:pt x="0" y="677212"/>
                  </a:cubicBezTo>
                  <a:lnTo>
                    <a:pt x="0" y="677212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7707857" y="183563"/>
                  <a:ext cx="489768" cy="5383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1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i="1" dirty="0"/>
                </a:p>
              </p:txBody>
            </p:sp>
          </mc:Choice>
          <mc:Fallback xmlns=""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857" y="183563"/>
                  <a:ext cx="489768" cy="5383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群組 134"/>
          <p:cNvGrpSpPr/>
          <p:nvPr/>
        </p:nvGrpSpPr>
        <p:grpSpPr>
          <a:xfrm>
            <a:off x="1841112" y="1234635"/>
            <a:ext cx="3728681" cy="538353"/>
            <a:chOff x="1841112" y="1234635"/>
            <a:chExt cx="3728681" cy="538353"/>
          </a:xfrm>
        </p:grpSpPr>
        <p:cxnSp>
          <p:nvCxnSpPr>
            <p:cNvPr id="109" name="直線單箭頭接點 108"/>
            <p:cNvCxnSpPr/>
            <p:nvPr/>
          </p:nvCxnSpPr>
          <p:spPr>
            <a:xfrm flipH="1" flipV="1">
              <a:off x="1841112" y="1531198"/>
              <a:ext cx="3728681" cy="158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3448990" y="1234635"/>
                  <a:ext cx="489768" cy="5383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1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i="1" dirty="0"/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990" y="1234635"/>
                  <a:ext cx="489768" cy="5383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群組 139"/>
          <p:cNvGrpSpPr/>
          <p:nvPr/>
        </p:nvGrpSpPr>
        <p:grpSpPr>
          <a:xfrm>
            <a:off x="151690" y="91364"/>
            <a:ext cx="6051743" cy="584775"/>
            <a:chOff x="161074" y="108140"/>
            <a:chExt cx="6051743" cy="584775"/>
          </a:xfrm>
        </p:grpSpPr>
        <p:grpSp>
          <p:nvGrpSpPr>
            <p:cNvPr id="118" name="群組 117"/>
            <p:cNvGrpSpPr/>
            <p:nvPr/>
          </p:nvGrpSpPr>
          <p:grpSpPr>
            <a:xfrm>
              <a:off x="161074" y="108140"/>
              <a:ext cx="6051743" cy="584775"/>
              <a:chOff x="560547" y="123650"/>
              <a:chExt cx="6051743" cy="584775"/>
            </a:xfrm>
          </p:grpSpPr>
          <p:cxnSp>
            <p:nvCxnSpPr>
              <p:cNvPr id="119" name="直線單箭頭接點 118"/>
              <p:cNvCxnSpPr/>
              <p:nvPr/>
            </p:nvCxnSpPr>
            <p:spPr>
              <a:xfrm flipH="1" flipV="1">
                <a:off x="2967320" y="409165"/>
                <a:ext cx="1190873" cy="770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字方塊 119"/>
              <p:cNvSpPr txBox="1"/>
              <p:nvPr/>
            </p:nvSpPr>
            <p:spPr>
              <a:xfrm>
                <a:off x="560547" y="123650"/>
                <a:ext cx="6051743" cy="5847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       </a:t>
                </a:r>
                <a:r>
                  <a:rPr lang="en-US" altLang="zh-TW" sz="2000" dirty="0" smtClean="0"/>
                  <a:t>Forward-pass</a:t>
                </a:r>
                <a:r>
                  <a:rPr lang="en-US" altLang="zh-TW" sz="3200" dirty="0" smtClean="0"/>
                  <a:t>                 </a:t>
                </a:r>
                <a:r>
                  <a:rPr lang="en-US" altLang="zh-TW" sz="2000" dirty="0" err="1" smtClean="0"/>
                  <a:t>Backpropagation</a:t>
                </a:r>
                <a:r>
                  <a:rPr lang="en-US" altLang="zh-TW" sz="3200" dirty="0" smtClean="0"/>
                  <a:t>                      </a:t>
                </a:r>
                <a:endParaRPr lang="zh-TW" altLang="en-US" sz="3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文字方塊 121"/>
                  <p:cNvSpPr txBox="1"/>
                  <p:nvPr/>
                </p:nvSpPr>
                <p:spPr>
                  <a:xfrm>
                    <a:off x="3341656" y="171856"/>
                    <a:ext cx="474103" cy="47461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1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12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20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TW" altLang="en-US" sz="1200" i="1" dirty="0"/>
                  </a:p>
                </p:txBody>
              </p:sp>
            </mc:Choice>
            <mc:Fallback xmlns="">
              <p:sp>
                <p:nvSpPr>
                  <p:cNvPr id="122" name="文字方塊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656" y="171856"/>
                    <a:ext cx="474103" cy="47461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直線單箭頭接點 123"/>
            <p:cNvCxnSpPr/>
            <p:nvPr/>
          </p:nvCxnSpPr>
          <p:spPr>
            <a:xfrm flipV="1">
              <a:off x="292033" y="452739"/>
              <a:ext cx="490934" cy="575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群組 137"/>
          <p:cNvGrpSpPr/>
          <p:nvPr/>
        </p:nvGrpSpPr>
        <p:grpSpPr>
          <a:xfrm>
            <a:off x="6035040" y="5951061"/>
            <a:ext cx="4007932" cy="856568"/>
            <a:chOff x="6035040" y="5951486"/>
            <a:chExt cx="4007932" cy="856568"/>
          </a:xfrm>
        </p:grpSpPr>
        <p:grpSp>
          <p:nvGrpSpPr>
            <p:cNvPr id="137" name="群組 136"/>
            <p:cNvGrpSpPr/>
            <p:nvPr/>
          </p:nvGrpSpPr>
          <p:grpSpPr>
            <a:xfrm>
              <a:off x="6035040" y="5951486"/>
              <a:ext cx="4007932" cy="653598"/>
              <a:chOff x="6035040" y="5921944"/>
              <a:chExt cx="4007932" cy="653598"/>
            </a:xfrm>
          </p:grpSpPr>
          <p:sp>
            <p:nvSpPr>
              <p:cNvPr id="129" name="手繪多邊形 128"/>
              <p:cNvSpPr/>
              <p:nvPr/>
            </p:nvSpPr>
            <p:spPr>
              <a:xfrm rot="10800000">
                <a:off x="6035040" y="6152775"/>
                <a:ext cx="3587624" cy="422767"/>
              </a:xfrm>
              <a:custGeom>
                <a:avLst/>
                <a:gdLst>
                  <a:gd name="connsiteX0" fmla="*/ 3931920 w 3931920"/>
                  <a:gd name="connsiteY0" fmla="*/ 585772 h 677212"/>
                  <a:gd name="connsiteX1" fmla="*/ 2011680 w 3931920"/>
                  <a:gd name="connsiteY1" fmla="*/ 556 h 677212"/>
                  <a:gd name="connsiteX2" fmla="*/ 0 w 3931920"/>
                  <a:gd name="connsiteY2" fmla="*/ 677212 h 677212"/>
                  <a:gd name="connsiteX3" fmla="*/ 0 w 3931920"/>
                  <a:gd name="connsiteY3" fmla="*/ 677212 h 67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1920" h="677212">
                    <a:moveTo>
                      <a:pt x="3931920" y="585772"/>
                    </a:moveTo>
                    <a:cubicBezTo>
                      <a:pt x="3299460" y="285544"/>
                      <a:pt x="2667000" y="-14684"/>
                      <a:pt x="2011680" y="556"/>
                    </a:cubicBezTo>
                    <a:cubicBezTo>
                      <a:pt x="1356360" y="15796"/>
                      <a:pt x="0" y="677212"/>
                      <a:pt x="0" y="677212"/>
                    </a:cubicBezTo>
                    <a:lnTo>
                      <a:pt x="0" y="677212"/>
                    </a:lnTo>
                  </a:path>
                </a:pathLst>
              </a:custGeom>
              <a:noFill/>
              <a:ln w="38100"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9622664" y="5921944"/>
                <a:ext cx="420308" cy="46166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i="1" dirty="0" smtClean="0"/>
                  <a:t>L</a:t>
                </a:r>
                <a:r>
                  <a:rPr lang="en-US" altLang="zh-TW" sz="2400" i="1" baseline="-25000" dirty="0" smtClean="0"/>
                  <a:t>d</a:t>
                </a:r>
                <a:endParaRPr lang="zh-TW" altLang="en-US" sz="2400" i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09766" y="6269701"/>
                  <a:ext cx="519822" cy="5383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1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i="1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66" y="6269701"/>
                  <a:ext cx="519822" cy="5383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群組 135"/>
          <p:cNvGrpSpPr/>
          <p:nvPr/>
        </p:nvGrpSpPr>
        <p:grpSpPr>
          <a:xfrm>
            <a:off x="1838876" y="5661380"/>
            <a:ext cx="3733979" cy="562655"/>
            <a:chOff x="1838876" y="5661380"/>
            <a:chExt cx="3733979" cy="562655"/>
          </a:xfrm>
        </p:grpSpPr>
        <p:cxnSp>
          <p:nvCxnSpPr>
            <p:cNvPr id="132" name="直線單箭頭接點 131"/>
            <p:cNvCxnSpPr/>
            <p:nvPr/>
          </p:nvCxnSpPr>
          <p:spPr>
            <a:xfrm flipH="1" flipV="1">
              <a:off x="1838876" y="5943105"/>
              <a:ext cx="3733979" cy="2075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/>
                <p:cNvSpPr txBox="1"/>
                <p:nvPr/>
              </p:nvSpPr>
              <p:spPr>
                <a:xfrm>
                  <a:off x="3457078" y="5661380"/>
                  <a:ext cx="684418" cy="56265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1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i="1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78" y="5661380"/>
                  <a:ext cx="684418" cy="56265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群組 143"/>
          <p:cNvGrpSpPr/>
          <p:nvPr/>
        </p:nvGrpSpPr>
        <p:grpSpPr>
          <a:xfrm>
            <a:off x="2037551" y="1873014"/>
            <a:ext cx="3344866" cy="3105564"/>
            <a:chOff x="2037551" y="1873014"/>
            <a:chExt cx="3344866" cy="3105564"/>
          </a:xfrm>
        </p:grpSpPr>
        <p:grpSp>
          <p:nvGrpSpPr>
            <p:cNvPr id="73" name="群組 72"/>
            <p:cNvGrpSpPr/>
            <p:nvPr/>
          </p:nvGrpSpPr>
          <p:grpSpPr>
            <a:xfrm>
              <a:off x="2037551" y="2553417"/>
              <a:ext cx="3344866" cy="2425161"/>
              <a:chOff x="2074637" y="2282322"/>
              <a:chExt cx="4290303" cy="265534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74637" y="2282322"/>
                <a:ext cx="4290303" cy="26553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2306361" y="2636421"/>
                <a:ext cx="3849404" cy="19471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 flipH="1">
                <a:off x="2456566" y="2719296"/>
                <a:ext cx="452888" cy="177559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Convolution1</a:t>
                </a:r>
                <a:endParaRPr lang="zh-TW" altLang="en-US" sz="1400" b="1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 flipH="1">
                <a:off x="2880080" y="2719297"/>
                <a:ext cx="513202" cy="175727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Batch </a:t>
                </a:r>
                <a:r>
                  <a:rPr lang="en-US" altLang="zh-TW" sz="1400" b="1" dirty="0" smtClean="0"/>
                  <a:t>Normalization </a:t>
                </a:r>
                <a:endParaRPr lang="zh-TW" altLang="en-US" sz="1400" b="1" dirty="0"/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 flipH="1">
                <a:off x="3357262" y="2711553"/>
                <a:ext cx="552679" cy="17650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600" b="1" dirty="0" smtClean="0"/>
                  <a:t>ReLU</a:t>
                </a:r>
                <a:endParaRPr lang="zh-TW" altLang="en-US" sz="1600" b="1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flipH="1">
                <a:off x="3996585" y="2711553"/>
                <a:ext cx="452888" cy="178333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Convolution2</a:t>
                </a:r>
                <a:endParaRPr lang="zh-TW" altLang="en-US" sz="1400" b="1" dirty="0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 flipH="1">
                <a:off x="5529031" y="2719295"/>
                <a:ext cx="452888" cy="178337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MaxPooling</a:t>
                </a:r>
                <a:endParaRPr lang="zh-TW" altLang="en-US" sz="1400" b="1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 flipH="1">
                <a:off x="4908140" y="2711553"/>
                <a:ext cx="552679" cy="17650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600" b="1" dirty="0" smtClean="0"/>
                  <a:t>ReLU</a:t>
                </a:r>
                <a:endParaRPr lang="zh-TW" altLang="en-US" sz="1600" b="1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 flipH="1">
                <a:off x="4425005" y="2711554"/>
                <a:ext cx="513202" cy="17650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Batch </a:t>
                </a:r>
                <a:r>
                  <a:rPr lang="en-US" altLang="zh-TW" sz="1400" b="1" dirty="0" smtClean="0"/>
                  <a:t>Normalization </a:t>
                </a:r>
                <a:endParaRPr lang="zh-TW" altLang="en-US" sz="1400" b="1" dirty="0"/>
              </a:p>
            </p:txBody>
          </p:sp>
        </p:grpSp>
        <p:sp>
          <p:nvSpPr>
            <p:cNvPr id="143" name="文字方塊 142"/>
            <p:cNvSpPr txBox="1"/>
            <p:nvPr/>
          </p:nvSpPr>
          <p:spPr>
            <a:xfrm>
              <a:off x="2821552" y="1873014"/>
              <a:ext cx="1833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Feature Extractor</a:t>
              </a:r>
            </a:p>
            <a:p>
              <a:pPr algn="ctr"/>
              <a:r>
                <a:rPr lang="en-US" altLang="zh-TW" b="1" dirty="0"/>
                <a:t>(</a:t>
              </a:r>
              <a:r>
                <a:rPr lang="en-US" altLang="zh-TW" dirty="0"/>
                <a:t>G</a:t>
              </a:r>
              <a:r>
                <a:rPr lang="en-US" altLang="zh-TW" baseline="-25000" dirty="0">
                  <a:sym typeface="Symbol" panose="05050102010706020507" pitchFamily="18" charset="2"/>
                </a:rPr>
                <a:t>f</a:t>
              </a:r>
              <a:r>
                <a:rPr lang="en-US" altLang="zh-TW" dirty="0">
                  <a:sym typeface="Symbol" panose="05050102010706020507" pitchFamily="18" charset="2"/>
                </a:rPr>
                <a:t>, </a:t>
              </a:r>
              <a:r>
                <a:rPr lang="en-US" altLang="zh-TW" baseline="-25000" dirty="0">
                  <a:sym typeface="Symbol" panose="05050102010706020507" pitchFamily="18" charset="2"/>
                </a:rPr>
                <a:t>f</a:t>
              </a:r>
              <a:r>
                <a:rPr lang="en-US" altLang="zh-TW" b="1" dirty="0">
                  <a:sym typeface="Symbol" panose="05050102010706020507" pitchFamily="18" charset="2"/>
                </a:rPr>
                <a:t>)</a:t>
              </a:r>
              <a:endParaRPr lang="zh-TW" altLang="en-US" b="1" dirty="0"/>
            </a:p>
          </p:txBody>
        </p:sp>
      </p:grpSp>
      <p:sp>
        <p:nvSpPr>
          <p:cNvPr id="38" name="向右箭號 37"/>
          <p:cNvSpPr/>
          <p:nvPr/>
        </p:nvSpPr>
        <p:spPr>
          <a:xfrm flipV="1">
            <a:off x="5703237" y="5149767"/>
            <a:ext cx="241541" cy="1646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791942" y="4291810"/>
            <a:ext cx="2129261" cy="1612693"/>
            <a:chOff x="6738206" y="4307391"/>
            <a:chExt cx="2129261" cy="1612693"/>
          </a:xfrm>
        </p:grpSpPr>
        <p:sp>
          <p:nvSpPr>
            <p:cNvPr id="92" name="文字方塊 91"/>
            <p:cNvSpPr txBox="1"/>
            <p:nvPr/>
          </p:nvSpPr>
          <p:spPr>
            <a:xfrm>
              <a:off x="6738206" y="4307391"/>
              <a:ext cx="338554" cy="1612693"/>
            </a:xfrm>
            <a:prstGeom prst="rect">
              <a:avLst/>
            </a:prstGeom>
            <a:solidFill>
              <a:srgbClr val="9966FF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TW" sz="1000" b="1" dirty="0" smtClean="0"/>
                <a:t>GRL</a:t>
              </a:r>
              <a:endParaRPr lang="zh-TW" altLang="en-US" sz="1000" b="1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7075730" y="4315285"/>
              <a:ext cx="596854" cy="1604799"/>
              <a:chOff x="10632626" y="2552870"/>
              <a:chExt cx="690699" cy="1766494"/>
            </a:xfrm>
          </p:grpSpPr>
          <p:sp>
            <p:nvSpPr>
              <p:cNvPr id="93" name="文字方塊 92"/>
              <p:cNvSpPr txBox="1"/>
              <p:nvPr/>
            </p:nvSpPr>
            <p:spPr>
              <a:xfrm>
                <a:off x="10632626" y="2552870"/>
                <a:ext cx="338554" cy="17664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000" b="1" dirty="0" smtClean="0"/>
                  <a:t>Fully Connection1</a:t>
                </a:r>
                <a:endParaRPr lang="zh-TW" altLang="en-US" sz="1000" b="1" dirty="0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10931539" y="2552870"/>
                <a:ext cx="391786" cy="176649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000" b="1" dirty="0" smtClean="0"/>
                  <a:t>ReLU</a:t>
                </a:r>
                <a:endParaRPr lang="zh-TW" altLang="en-US" sz="1000" b="1" dirty="0"/>
              </a:p>
            </p:txBody>
          </p:sp>
        </p:grpSp>
        <p:sp>
          <p:nvSpPr>
            <p:cNvPr id="95" name="文字方塊 94"/>
            <p:cNvSpPr txBox="1"/>
            <p:nvPr/>
          </p:nvSpPr>
          <p:spPr>
            <a:xfrm>
              <a:off x="8528913" y="4315284"/>
              <a:ext cx="338554" cy="1604799"/>
            </a:xfrm>
            <a:prstGeom prst="rect">
              <a:avLst/>
            </a:prstGeom>
            <a:solidFill>
              <a:srgbClr val="CCFFFF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TW" sz="1000" b="1" dirty="0" smtClean="0"/>
                <a:t>Sigmoid</a:t>
              </a:r>
              <a:endParaRPr lang="zh-TW" altLang="en-US" sz="10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8206046" y="4312443"/>
              <a:ext cx="338554" cy="1607641"/>
            </a:xfrm>
            <a:prstGeom prst="rect">
              <a:avLst/>
            </a:prstGeom>
            <a:solidFill>
              <a:srgbClr val="FFC00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TW" sz="1000" b="1" dirty="0" smtClean="0"/>
                <a:t>Fully Connection3</a:t>
              </a:r>
              <a:endParaRPr lang="zh-TW" altLang="en-US" sz="1000" b="1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7675806" y="4315285"/>
              <a:ext cx="533725" cy="1604799"/>
              <a:chOff x="10602529" y="2552870"/>
              <a:chExt cx="720796" cy="1766494"/>
            </a:xfrm>
          </p:grpSpPr>
          <p:sp>
            <p:nvSpPr>
              <p:cNvPr id="87" name="文字方塊 86"/>
              <p:cNvSpPr txBox="1"/>
              <p:nvPr/>
            </p:nvSpPr>
            <p:spPr>
              <a:xfrm>
                <a:off x="10602529" y="2552870"/>
                <a:ext cx="368651" cy="17664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000" b="1" dirty="0" smtClean="0"/>
                  <a:t>Fully Connection2</a:t>
                </a:r>
                <a:endParaRPr lang="zh-TW" altLang="en-US" sz="1000" b="1" dirty="0"/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10866108" y="2552870"/>
                <a:ext cx="457217" cy="176649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000" b="1" dirty="0" smtClean="0"/>
                  <a:t>ReLU</a:t>
                </a:r>
                <a:endParaRPr lang="zh-TW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6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400984" y="1624808"/>
            <a:ext cx="1482662" cy="2697336"/>
            <a:chOff x="742832" y="2154510"/>
            <a:chExt cx="1888176" cy="3442066"/>
          </a:xfrm>
        </p:grpSpPr>
        <p:sp>
          <p:nvSpPr>
            <p:cNvPr id="17" name="矩形 16"/>
            <p:cNvSpPr/>
            <p:nvPr/>
          </p:nvSpPr>
          <p:spPr>
            <a:xfrm>
              <a:off x="742832" y="2862527"/>
              <a:ext cx="1888176" cy="27340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5964" y="2862527"/>
              <a:ext cx="1534394" cy="432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IMU Signals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4409" y="3736825"/>
              <a:ext cx="1591293" cy="153191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29903" y="3669515"/>
              <a:ext cx="1714035" cy="77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Target Domain</a:t>
              </a:r>
              <a:endParaRPr lang="zh-TW" altLang="en-US" dirty="0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270" y="4151204"/>
              <a:ext cx="1168951" cy="935688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1642070" y="4090073"/>
              <a:ext cx="724395" cy="46166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?</a:t>
              </a:r>
              <a:endParaRPr lang="zh-TW" altLang="en-US" sz="2400" b="1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37723" y="2154510"/>
              <a:ext cx="86914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Input</a:t>
              </a:r>
              <a:endParaRPr lang="zh-TW" altLang="en-US" sz="2400" b="1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440549" y="1120140"/>
            <a:ext cx="5751451" cy="3202004"/>
            <a:chOff x="5199638" y="690823"/>
            <a:chExt cx="5344664" cy="2715471"/>
          </a:xfrm>
        </p:grpSpPr>
        <p:grpSp>
          <p:nvGrpSpPr>
            <p:cNvPr id="33" name="群組 32"/>
            <p:cNvGrpSpPr/>
            <p:nvPr/>
          </p:nvGrpSpPr>
          <p:grpSpPr>
            <a:xfrm>
              <a:off x="6687750" y="1454473"/>
              <a:ext cx="2339095" cy="1951821"/>
              <a:chOff x="7408412" y="1183341"/>
              <a:chExt cx="2667917" cy="2133600"/>
            </a:xfrm>
          </p:grpSpPr>
          <p:sp>
            <p:nvSpPr>
              <p:cNvPr id="35" name="圓角矩形 34"/>
              <p:cNvSpPr/>
              <p:nvPr/>
            </p:nvSpPr>
            <p:spPr>
              <a:xfrm>
                <a:off x="7408412" y="1183341"/>
                <a:ext cx="2667917" cy="2133600"/>
              </a:xfrm>
              <a:prstGeom prst="round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7555529" y="1278274"/>
                <a:ext cx="400110" cy="1943292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LSTM1</a:t>
                </a:r>
                <a:endParaRPr lang="zh-TW" altLang="en-US" sz="1400" b="1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8062755" y="1278274"/>
                <a:ext cx="400110" cy="1943292"/>
              </a:xfrm>
              <a:prstGeom prst="rect">
                <a:avLst/>
              </a:prstGeom>
              <a:solidFill>
                <a:srgbClr val="CC99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Dropout</a:t>
                </a:r>
                <a:endParaRPr lang="zh-TW" altLang="en-US" sz="1400" b="1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8556888" y="1278274"/>
                <a:ext cx="400110" cy="1943292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LSTM2</a:t>
                </a:r>
                <a:endParaRPr lang="zh-TW" altLang="en-US" sz="1400" b="1" dirty="0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9545154" y="1278274"/>
                <a:ext cx="400110" cy="194329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Fully Connection</a:t>
                </a:r>
                <a:endParaRPr lang="zh-TW" altLang="en-US" sz="1400" b="1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9051021" y="1278274"/>
                <a:ext cx="400110" cy="1943292"/>
              </a:xfrm>
              <a:prstGeom prst="rect">
                <a:avLst/>
              </a:prstGeom>
              <a:solidFill>
                <a:srgbClr val="CC99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Dropout</a:t>
                </a:r>
                <a:endParaRPr lang="zh-TW" altLang="en-US" sz="1400" b="1" dirty="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199638" y="690823"/>
              <a:ext cx="5344664" cy="5912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 smtClean="0"/>
                <a:t>Balance Predictor</a:t>
              </a:r>
            </a:p>
            <a:p>
              <a:pPr algn="ctr"/>
              <a:r>
                <a:rPr lang="en-US" altLang="zh-TW" b="1" dirty="0" smtClean="0"/>
                <a:t>(</a:t>
              </a:r>
              <a:r>
                <a:rPr lang="en-US" altLang="zh-TW" dirty="0" smtClean="0"/>
                <a:t>G</a:t>
              </a:r>
              <a:r>
                <a:rPr lang="en-US" altLang="zh-TW" baseline="-25000" dirty="0" smtClean="0">
                  <a:sym typeface="Symbol" panose="05050102010706020507" pitchFamily="18" charset="2"/>
                </a:rPr>
                <a:t>b</a:t>
              </a:r>
              <a:r>
                <a:rPr lang="en-US" altLang="zh-TW" dirty="0" smtClean="0">
                  <a:sym typeface="Symbol" panose="05050102010706020507" pitchFamily="18" charset="2"/>
                </a:rPr>
                <a:t>, </a:t>
              </a:r>
              <a:r>
                <a:rPr lang="en-US" altLang="zh-TW" baseline="-25000" dirty="0" smtClean="0">
                  <a:sym typeface="Symbol" panose="05050102010706020507" pitchFamily="18" charset="2"/>
                </a:rPr>
                <a:t>b</a:t>
              </a:r>
              <a:r>
                <a:rPr lang="en-US" altLang="zh-TW" b="1" dirty="0" smtClean="0">
                  <a:sym typeface="Symbol" panose="05050102010706020507" pitchFamily="18" charset="2"/>
                </a:rPr>
                <a:t>)</a:t>
              </a:r>
              <a:endParaRPr lang="zh-TW" altLang="en-US" b="1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2341033" y="861989"/>
            <a:ext cx="4026057" cy="3878716"/>
            <a:chOff x="2341033" y="861989"/>
            <a:chExt cx="4026057" cy="3878716"/>
          </a:xfrm>
        </p:grpSpPr>
        <p:grpSp>
          <p:nvGrpSpPr>
            <p:cNvPr id="6" name="群組 5"/>
            <p:cNvGrpSpPr/>
            <p:nvPr/>
          </p:nvGrpSpPr>
          <p:grpSpPr>
            <a:xfrm>
              <a:off x="2341033" y="1601982"/>
              <a:ext cx="4026057" cy="3138723"/>
              <a:chOff x="2074637" y="2282322"/>
              <a:chExt cx="4290303" cy="265534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074637" y="2282322"/>
                <a:ext cx="4290303" cy="26553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2306361" y="2636421"/>
                <a:ext cx="3849404" cy="19471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 flipH="1">
                <a:off x="2456566" y="2719296"/>
                <a:ext cx="452888" cy="177559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Convolution1</a:t>
                </a:r>
                <a:endParaRPr lang="zh-TW" altLang="en-US" sz="1400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 flipH="1">
                <a:off x="2966913" y="2719295"/>
                <a:ext cx="426371" cy="177559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Batch </a:t>
                </a:r>
                <a:r>
                  <a:rPr lang="en-US" altLang="zh-TW" sz="1400" b="1" dirty="0" smtClean="0"/>
                  <a:t>Normalization </a:t>
                </a:r>
                <a:endParaRPr lang="zh-TW" altLang="en-US" sz="1400" b="1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 flipH="1">
                <a:off x="3450774" y="2711553"/>
                <a:ext cx="459168" cy="17833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600" b="1" dirty="0" smtClean="0"/>
                  <a:t>ReLU</a:t>
                </a:r>
                <a:endParaRPr lang="zh-TW" altLang="en-US" sz="1600" b="1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 flipH="1">
                <a:off x="3996585" y="2711553"/>
                <a:ext cx="452888" cy="178333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Convolution2</a:t>
                </a:r>
                <a:endParaRPr lang="zh-TW" altLang="en-US" sz="1400" b="1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 flipH="1">
                <a:off x="5529031" y="2719295"/>
                <a:ext cx="452888" cy="178337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MaxPooling</a:t>
                </a:r>
                <a:endParaRPr lang="zh-TW" altLang="en-US" sz="1400" b="1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 flipH="1">
                <a:off x="5001652" y="2711553"/>
                <a:ext cx="459168" cy="178333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600" b="1" dirty="0" smtClean="0"/>
                  <a:t>ReLU</a:t>
                </a:r>
                <a:endParaRPr lang="zh-TW" altLang="en-US" sz="1600" b="1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 flipH="1">
                <a:off x="4511838" y="2711553"/>
                <a:ext cx="426371" cy="178333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400" b="1" dirty="0" smtClean="0"/>
                  <a:t>Batch </a:t>
                </a:r>
                <a:r>
                  <a:rPr lang="en-US" altLang="zh-TW" sz="1400" b="1" dirty="0" smtClean="0"/>
                  <a:t>Normalization </a:t>
                </a:r>
                <a:endParaRPr lang="zh-TW" altLang="en-US" sz="1400" b="1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3483288" y="861989"/>
              <a:ext cx="1833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Feature Extractor</a:t>
              </a:r>
            </a:p>
            <a:p>
              <a:pPr algn="ctr"/>
              <a:r>
                <a:rPr lang="en-US" altLang="zh-TW" b="1" dirty="0"/>
                <a:t>(</a:t>
              </a:r>
              <a:r>
                <a:rPr lang="en-US" altLang="zh-TW" dirty="0"/>
                <a:t>G</a:t>
              </a:r>
              <a:r>
                <a:rPr lang="en-US" altLang="zh-TW" baseline="-25000" dirty="0">
                  <a:sym typeface="Symbol" panose="05050102010706020507" pitchFamily="18" charset="2"/>
                </a:rPr>
                <a:t>f</a:t>
              </a:r>
              <a:r>
                <a:rPr lang="en-US" altLang="zh-TW" dirty="0">
                  <a:sym typeface="Symbol" panose="05050102010706020507" pitchFamily="18" charset="2"/>
                </a:rPr>
                <a:t>, </a:t>
              </a:r>
              <a:r>
                <a:rPr lang="en-US" altLang="zh-TW" baseline="-25000" dirty="0">
                  <a:sym typeface="Symbol" panose="05050102010706020507" pitchFamily="18" charset="2"/>
                </a:rPr>
                <a:t>f</a:t>
              </a:r>
              <a:r>
                <a:rPr lang="en-US" altLang="zh-TW" b="1" dirty="0">
                  <a:sym typeface="Symbol" panose="05050102010706020507" pitchFamily="18" charset="2"/>
                </a:rPr>
                <a:t>)</a:t>
              </a:r>
              <a:endParaRPr lang="zh-TW" altLang="en-US" b="1" dirty="0"/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11032161" y="2900432"/>
            <a:ext cx="937258" cy="5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Output</a:t>
            </a:r>
          </a:p>
          <a:p>
            <a:pPr algn="ctr"/>
            <a:r>
              <a:rPr lang="en-US" altLang="zh-TW" sz="1600" dirty="0"/>
              <a:t>BBS</a:t>
            </a:r>
            <a:endParaRPr lang="zh-TW" altLang="en-US" sz="16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1939524" y="3157571"/>
            <a:ext cx="372052" cy="57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6423310" y="3140027"/>
            <a:ext cx="1555278" cy="1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0660109" y="3149125"/>
            <a:ext cx="372052" cy="57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113</Words>
  <Application>Microsoft Office PowerPoint</Application>
  <PresentationFormat>寬螢幕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2023-09-19T01:45:51Z</dcterms:created>
  <dcterms:modified xsi:type="dcterms:W3CDTF">2024-08-29T11:58:55Z</dcterms:modified>
</cp:coreProperties>
</file>