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0" r:id="rId15"/>
    <p:sldId id="271" r:id="rId16"/>
    <p:sldId id="272" r:id="rId17"/>
    <p:sldId id="273" r:id="rId18"/>
    <p:sldId id="277" r:id="rId19"/>
    <p:sldId id="282" r:id="rId20"/>
    <p:sldId id="278" r:id="rId21"/>
    <p:sldId id="283" r:id="rId22"/>
    <p:sldId id="279" r:id="rId23"/>
    <p:sldId id="284" r:id="rId24"/>
    <p:sldId id="280" r:id="rId25"/>
    <p:sldId id="285" r:id="rId26"/>
    <p:sldId id="281" r:id="rId27"/>
    <p:sldId id="286" r:id="rId28"/>
    <p:sldId id="274" r:id="rId29"/>
    <p:sldId id="275"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10/18/2017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10/18/2017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A1E4-B884-4DFE-90C8-42C1CFC6D7BF}"/>
              </a:ext>
            </a:extLst>
          </p:cNvPr>
          <p:cNvSpPr>
            <a:spLocks noGrp="1"/>
          </p:cNvSpPr>
          <p:nvPr>
            <p:ph type="ctrTitle"/>
          </p:nvPr>
        </p:nvSpPr>
        <p:spPr>
          <a:xfrm>
            <a:off x="1069848" y="1260748"/>
            <a:ext cx="7315200" cy="3255264"/>
          </a:xfrm>
        </p:spPr>
        <p:txBody>
          <a:bodyPr>
            <a:normAutofit/>
          </a:bodyPr>
          <a:lstStyle/>
          <a:p>
            <a:r>
              <a:rPr lang="en-US" sz="6600" dirty="0" err="1"/>
              <a:t>Talakag</a:t>
            </a:r>
            <a:r>
              <a:rPr lang="en-US" sz="6600" dirty="0"/>
              <a:t> Water Billing System	</a:t>
            </a:r>
          </a:p>
        </p:txBody>
      </p:sp>
      <p:sp>
        <p:nvSpPr>
          <p:cNvPr id="3" name="Subtitle 2">
            <a:extLst>
              <a:ext uri="{FF2B5EF4-FFF2-40B4-BE49-F238E27FC236}">
                <a16:creationId xmlns:a16="http://schemas.microsoft.com/office/drawing/2014/main" id="{5F2ABE27-1DC3-4598-85EE-45B139EC77D3}"/>
              </a:ext>
            </a:extLst>
          </p:cNvPr>
          <p:cNvSpPr>
            <a:spLocks noGrp="1"/>
          </p:cNvSpPr>
          <p:nvPr>
            <p:ph type="subTitle" idx="1"/>
          </p:nvPr>
        </p:nvSpPr>
        <p:spPr>
          <a:xfrm>
            <a:off x="1100015" y="4575976"/>
            <a:ext cx="7315200" cy="914400"/>
          </a:xfrm>
        </p:spPr>
        <p:txBody>
          <a:bodyPr>
            <a:normAutofit fontScale="92500" lnSpcReduction="20000"/>
          </a:bodyPr>
          <a:lstStyle/>
          <a:p>
            <a:r>
              <a:rPr lang="en-US" dirty="0"/>
              <a:t>ISC 34 </a:t>
            </a:r>
          </a:p>
          <a:p>
            <a:r>
              <a:rPr lang="en-US" dirty="0" err="1"/>
              <a:t>Baclayo</a:t>
            </a:r>
            <a:r>
              <a:rPr lang="en-US" dirty="0"/>
              <a:t>, </a:t>
            </a:r>
            <a:r>
              <a:rPr lang="en-US" dirty="0" err="1"/>
              <a:t>Baconga</a:t>
            </a:r>
            <a:r>
              <a:rPr lang="en-US" dirty="0"/>
              <a:t>, </a:t>
            </a:r>
            <a:r>
              <a:rPr lang="en-US" dirty="0" err="1"/>
              <a:t>Casinillo</a:t>
            </a:r>
            <a:r>
              <a:rPr lang="en-US" dirty="0"/>
              <a:t>, </a:t>
            </a:r>
            <a:r>
              <a:rPr lang="en-US" dirty="0" err="1"/>
              <a:t>Faciolan</a:t>
            </a:r>
            <a:r>
              <a:rPr lang="en-US" dirty="0"/>
              <a:t>, Fuentes, </a:t>
            </a:r>
            <a:r>
              <a:rPr lang="en-US" dirty="0" err="1"/>
              <a:t>Lamique</a:t>
            </a:r>
            <a:r>
              <a:rPr lang="en-US" dirty="0"/>
              <a:t>, Gallardo, </a:t>
            </a:r>
            <a:r>
              <a:rPr lang="en-US" dirty="0" err="1"/>
              <a:t>Nocete</a:t>
            </a:r>
            <a:r>
              <a:rPr lang="en-US" dirty="0"/>
              <a:t>, </a:t>
            </a:r>
            <a:r>
              <a:rPr lang="en-US" dirty="0" err="1"/>
              <a:t>Olinan</a:t>
            </a:r>
            <a:r>
              <a:rPr lang="en-US" dirty="0"/>
              <a:t>, </a:t>
            </a:r>
            <a:r>
              <a:rPr lang="en-US" dirty="0" err="1"/>
              <a:t>Pelayo</a:t>
            </a:r>
            <a:r>
              <a:rPr lang="en-US" dirty="0"/>
              <a:t>, </a:t>
            </a:r>
            <a:r>
              <a:rPr lang="en-US" dirty="0" err="1"/>
              <a:t>Prejan</a:t>
            </a:r>
            <a:r>
              <a:rPr lang="en-US" dirty="0"/>
              <a:t>, </a:t>
            </a:r>
            <a:r>
              <a:rPr lang="en-US" dirty="0" err="1"/>
              <a:t>Quidong</a:t>
            </a:r>
            <a:r>
              <a:rPr lang="en-US" dirty="0"/>
              <a:t>, Santos, Sara, Sherry</a:t>
            </a:r>
          </a:p>
        </p:txBody>
      </p:sp>
      <p:pic>
        <p:nvPicPr>
          <p:cNvPr id="4" name="Picture 3" descr="C:\Users\Olinan\AppData\Local\Microsoft\Windows\INetCache\Content.Word\HOME PAGE.PNG">
            <a:extLst>
              <a:ext uri="{FF2B5EF4-FFF2-40B4-BE49-F238E27FC236}">
                <a16:creationId xmlns:a16="http://schemas.microsoft.com/office/drawing/2014/main" id="{F4A8B733-0A9A-4835-B307-139E95DE734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4404" y="2074027"/>
            <a:ext cx="2917596" cy="2809057"/>
          </a:xfrm>
          <a:prstGeom prst="rect">
            <a:avLst/>
          </a:prstGeom>
          <a:noFill/>
          <a:ln>
            <a:noFill/>
          </a:ln>
        </p:spPr>
      </p:pic>
    </p:spTree>
    <p:extLst>
      <p:ext uri="{BB962C8B-B14F-4D97-AF65-F5344CB8AC3E}">
        <p14:creationId xmlns:p14="http://schemas.microsoft.com/office/powerpoint/2010/main" val="69363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p:txBody>
          <a:bodyPr>
            <a:normAutofit/>
          </a:bodyPr>
          <a:lstStyle/>
          <a:p>
            <a:r>
              <a:rPr lang="en-US" sz="4000" dirty="0"/>
              <a:t>System Analysis</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760412"/>
            <a:ext cx="7315200" cy="5120640"/>
          </a:xfrm>
        </p:spPr>
        <p:txBody>
          <a:bodyPr>
            <a:normAutofit/>
          </a:bodyPr>
          <a:lstStyle/>
          <a:p>
            <a:pPr>
              <a:lnSpc>
                <a:spcPct val="150000"/>
              </a:lnSpc>
            </a:pPr>
            <a:r>
              <a:rPr lang="en-PH" sz="2200" dirty="0"/>
              <a:t>This system was proposed to have a fast and precise profiling and transaction recording system for the </a:t>
            </a:r>
            <a:r>
              <a:rPr lang="en-PH" sz="2200" dirty="0" err="1"/>
              <a:t>Talakag</a:t>
            </a:r>
            <a:r>
              <a:rPr lang="en-PH" sz="2200" dirty="0"/>
              <a:t> Municipal Water System. This will allow them to properly monitor each consumer’s transaction status, to provide billings on time and disconnections when necessary.</a:t>
            </a:r>
            <a:endParaRPr lang="en-US" sz="2200" dirty="0"/>
          </a:p>
        </p:txBody>
      </p:sp>
    </p:spTree>
    <p:extLst>
      <p:ext uri="{BB962C8B-B14F-4D97-AF65-F5344CB8AC3E}">
        <p14:creationId xmlns:p14="http://schemas.microsoft.com/office/powerpoint/2010/main" val="260992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p:txBody>
          <a:bodyPr>
            <a:normAutofit/>
          </a:bodyPr>
          <a:lstStyle/>
          <a:p>
            <a:r>
              <a:rPr lang="en-US" sz="4000" dirty="0"/>
              <a:t>System Analysis</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1080922"/>
            <a:ext cx="7315200" cy="5120640"/>
          </a:xfrm>
        </p:spPr>
        <p:txBody>
          <a:bodyPr>
            <a:normAutofit/>
          </a:bodyPr>
          <a:lstStyle/>
          <a:p>
            <a:pPr>
              <a:lnSpc>
                <a:spcPct val="150000"/>
              </a:lnSpc>
            </a:pPr>
            <a:r>
              <a:rPr lang="en-PH" sz="2200" dirty="0"/>
              <a:t>A replacement for the current method of listing their consumer's billing record monthly. We target the aspect which requires their effort of having to input datum and calculate the datum manually. The parts are the Consumer's Profile; having the basic details enlisted by the past bills, Current Amount; subtracting the past and present value, Current Consumption; translated by the previous reading labeled in Cubic Meter(m^) and Automated Bill Generator; Combining the Consumer Profile, Amount, Consumed, </a:t>
            </a:r>
            <a:r>
              <a:rPr lang="en-PH" sz="2200" dirty="0" err="1"/>
              <a:t>Talakag</a:t>
            </a:r>
            <a:r>
              <a:rPr lang="en-PH" sz="2200" dirty="0"/>
              <a:t> Header, </a:t>
            </a:r>
            <a:r>
              <a:rPr lang="en-PH" sz="2200" dirty="0" err="1"/>
              <a:t>Talakag</a:t>
            </a:r>
            <a:r>
              <a:rPr lang="en-PH" sz="2200" dirty="0"/>
              <a:t> Log</a:t>
            </a:r>
            <a:endParaRPr lang="en-US" sz="2200" dirty="0"/>
          </a:p>
          <a:p>
            <a:pPr>
              <a:lnSpc>
                <a:spcPct val="150000"/>
              </a:lnSpc>
            </a:pPr>
            <a:endParaRPr lang="en-US" sz="2200" dirty="0"/>
          </a:p>
        </p:txBody>
      </p:sp>
    </p:spTree>
    <p:extLst>
      <p:ext uri="{BB962C8B-B14F-4D97-AF65-F5344CB8AC3E}">
        <p14:creationId xmlns:p14="http://schemas.microsoft.com/office/powerpoint/2010/main" val="136049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5BED-BF05-46D0-BA2D-AFBE6FFF95D8}"/>
              </a:ext>
            </a:extLst>
          </p:cNvPr>
          <p:cNvSpPr>
            <a:spLocks noGrp="1"/>
          </p:cNvSpPr>
          <p:nvPr>
            <p:ph type="title"/>
          </p:nvPr>
        </p:nvSpPr>
        <p:spPr>
          <a:xfrm>
            <a:off x="3867912" y="1081631"/>
            <a:ext cx="7315200" cy="3255264"/>
          </a:xfrm>
        </p:spPr>
        <p:txBody>
          <a:bodyPr>
            <a:normAutofit/>
          </a:bodyPr>
          <a:lstStyle/>
          <a:p>
            <a:r>
              <a:rPr lang="en-US" sz="6600" dirty="0"/>
              <a:t>System </a:t>
            </a:r>
            <a:br>
              <a:rPr lang="en-US" sz="6600" dirty="0"/>
            </a:br>
            <a:r>
              <a:rPr lang="en-US" sz="6600" dirty="0"/>
              <a:t>Design</a:t>
            </a:r>
          </a:p>
        </p:txBody>
      </p:sp>
    </p:spTree>
    <p:extLst>
      <p:ext uri="{BB962C8B-B14F-4D97-AF65-F5344CB8AC3E}">
        <p14:creationId xmlns:p14="http://schemas.microsoft.com/office/powerpoint/2010/main" val="205347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133524-74CB-4AC3-ADC8-0E223864CCCD}"/>
              </a:ext>
            </a:extLst>
          </p:cNvPr>
          <p:cNvPicPr/>
          <p:nvPr/>
        </p:nvPicPr>
        <p:blipFill>
          <a:blip r:embed="rId2">
            <a:extLst>
              <a:ext uri="{28A0092B-C50C-407E-A947-70E740481C1C}">
                <a14:useLocalDpi xmlns:a14="http://schemas.microsoft.com/office/drawing/2010/main" val="0"/>
              </a:ext>
            </a:extLst>
          </a:blip>
          <a:stretch>
            <a:fillRect/>
          </a:stretch>
        </p:blipFill>
        <p:spPr>
          <a:xfrm>
            <a:off x="1414021" y="0"/>
            <a:ext cx="9351389" cy="6858000"/>
          </a:xfrm>
          <a:prstGeom prst="rect">
            <a:avLst/>
          </a:prstGeom>
        </p:spPr>
      </p:pic>
    </p:spTree>
    <p:extLst>
      <p:ext uri="{BB962C8B-B14F-4D97-AF65-F5344CB8AC3E}">
        <p14:creationId xmlns:p14="http://schemas.microsoft.com/office/powerpoint/2010/main" val="364002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765A84-63DC-47C1-8199-432F4B45CA56}"/>
              </a:ext>
            </a:extLst>
          </p:cNvPr>
          <p:cNvPicPr>
            <a:picLocks noChangeAspect="1"/>
          </p:cNvPicPr>
          <p:nvPr/>
        </p:nvPicPr>
        <p:blipFill>
          <a:blip r:embed="rId2"/>
          <a:stretch>
            <a:fillRect/>
          </a:stretch>
        </p:blipFill>
        <p:spPr>
          <a:xfrm>
            <a:off x="1016418" y="0"/>
            <a:ext cx="10159164" cy="6858000"/>
          </a:xfrm>
          <a:prstGeom prst="rect">
            <a:avLst/>
          </a:prstGeom>
        </p:spPr>
      </p:pic>
    </p:spTree>
    <p:extLst>
      <p:ext uri="{BB962C8B-B14F-4D97-AF65-F5344CB8AC3E}">
        <p14:creationId xmlns:p14="http://schemas.microsoft.com/office/powerpoint/2010/main" val="233736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18E2EE-5B17-4906-85AE-0C3264BE851A}"/>
              </a:ext>
            </a:extLst>
          </p:cNvPr>
          <p:cNvPicPr>
            <a:picLocks noChangeAspect="1"/>
          </p:cNvPicPr>
          <p:nvPr/>
        </p:nvPicPr>
        <p:blipFill>
          <a:blip r:embed="rId2"/>
          <a:stretch>
            <a:fillRect/>
          </a:stretch>
        </p:blipFill>
        <p:spPr>
          <a:xfrm>
            <a:off x="377072" y="214411"/>
            <a:ext cx="11472022" cy="6422059"/>
          </a:xfrm>
          <a:prstGeom prst="rect">
            <a:avLst/>
          </a:prstGeom>
        </p:spPr>
      </p:pic>
    </p:spTree>
    <p:extLst>
      <p:ext uri="{BB962C8B-B14F-4D97-AF65-F5344CB8AC3E}">
        <p14:creationId xmlns:p14="http://schemas.microsoft.com/office/powerpoint/2010/main" val="50847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a:xfrm>
            <a:off x="149222" y="1123837"/>
            <a:ext cx="3112450" cy="4601183"/>
          </a:xfrm>
        </p:spPr>
        <p:txBody>
          <a:bodyPr>
            <a:normAutofit/>
          </a:bodyPr>
          <a:lstStyle/>
          <a:p>
            <a:r>
              <a:rPr lang="en-US" sz="4000" dirty="0"/>
              <a:t>System Development</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835821"/>
            <a:ext cx="7315200" cy="5120640"/>
          </a:xfrm>
        </p:spPr>
        <p:txBody>
          <a:bodyPr>
            <a:normAutofit/>
          </a:bodyPr>
          <a:lstStyle/>
          <a:p>
            <a:pPr>
              <a:lnSpc>
                <a:spcPct val="150000"/>
              </a:lnSpc>
            </a:pPr>
            <a:r>
              <a:rPr lang="en-PH" sz="2200" dirty="0"/>
              <a:t>During the creation of the TMWS Water Billing System, particular tools were used in order to meet the desired outcome of the project scope. </a:t>
            </a:r>
          </a:p>
          <a:p>
            <a:pPr>
              <a:lnSpc>
                <a:spcPct val="150000"/>
              </a:lnSpc>
            </a:pPr>
            <a:r>
              <a:rPr lang="en-PH" sz="2200" dirty="0"/>
              <a:t>For the overall foundation of the system, we used XAMPP as a tool that offers a server locally and it has a built-in back end administration tool called </a:t>
            </a:r>
            <a:r>
              <a:rPr lang="en-PH" sz="2200" dirty="0" err="1"/>
              <a:t>phpMyAdmin</a:t>
            </a:r>
            <a:r>
              <a:rPr lang="en-PH" sz="2200" dirty="0"/>
              <a:t> for managing the database with MySQL. </a:t>
            </a:r>
          </a:p>
        </p:txBody>
      </p:sp>
    </p:spTree>
    <p:extLst>
      <p:ext uri="{BB962C8B-B14F-4D97-AF65-F5344CB8AC3E}">
        <p14:creationId xmlns:p14="http://schemas.microsoft.com/office/powerpoint/2010/main" val="73371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a:xfrm>
            <a:off x="149222" y="1123837"/>
            <a:ext cx="3112450" cy="4601183"/>
          </a:xfrm>
        </p:spPr>
        <p:txBody>
          <a:bodyPr>
            <a:normAutofit/>
          </a:bodyPr>
          <a:lstStyle/>
          <a:p>
            <a:r>
              <a:rPr lang="en-US" sz="4000" dirty="0"/>
              <a:t>System Development</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873529"/>
            <a:ext cx="7315200" cy="5120640"/>
          </a:xfrm>
        </p:spPr>
        <p:txBody>
          <a:bodyPr>
            <a:normAutofit/>
          </a:bodyPr>
          <a:lstStyle/>
          <a:p>
            <a:pPr>
              <a:lnSpc>
                <a:spcPct val="150000"/>
              </a:lnSpc>
            </a:pPr>
            <a:r>
              <a:rPr lang="en-PH" sz="2200" dirty="0"/>
              <a:t>We then use PHP as our scripting language to store and retrieve the data from the database. For the front end of the system, we used HTML to prepare an overall layout. </a:t>
            </a:r>
          </a:p>
          <a:p>
            <a:pPr>
              <a:lnSpc>
                <a:spcPct val="150000"/>
              </a:lnSpc>
            </a:pPr>
            <a:r>
              <a:rPr lang="en-PH" sz="2200" dirty="0"/>
              <a:t>When it comes to the design and look of the system, we used some default Bootstrap CSS but altered some along the way to meet the desired look. JavaScript was also used to perform certain functionality to the system like sorting the table, prompting messages, modals, pagination and others.</a:t>
            </a:r>
            <a:endParaRPr lang="en-US" sz="2200" dirty="0"/>
          </a:p>
        </p:txBody>
      </p:sp>
    </p:spTree>
    <p:extLst>
      <p:ext uri="{BB962C8B-B14F-4D97-AF65-F5344CB8AC3E}">
        <p14:creationId xmlns:p14="http://schemas.microsoft.com/office/powerpoint/2010/main" val="337056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descr="https://scontent-hkg3-2.xx.fbcdn.net/v/t35.0-12/22563628_1920897017937513_2011142387_o.png?oh=b3c90539f529a4a3eb773350ac86ccc1&amp;oe=59E89378">
            <a:extLst>
              <a:ext uri="{FF2B5EF4-FFF2-40B4-BE49-F238E27FC236}">
                <a16:creationId xmlns:a16="http://schemas.microsoft.com/office/drawing/2014/main" id="{9070F228-CADC-4AD7-948D-BC0C1D4F3B6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6448" y="1403155"/>
            <a:ext cx="7834752" cy="4724268"/>
          </a:xfrm>
          <a:prstGeom prst="rect">
            <a:avLst/>
          </a:prstGeom>
          <a:noFill/>
          <a:ln>
            <a:noFill/>
          </a:ln>
        </p:spPr>
      </p:pic>
      <p:sp>
        <p:nvSpPr>
          <p:cNvPr id="2" name="TextBox 1">
            <a:extLst>
              <a:ext uri="{FF2B5EF4-FFF2-40B4-BE49-F238E27FC236}">
                <a16:creationId xmlns:a16="http://schemas.microsoft.com/office/drawing/2014/main" id="{BCE46899-ACDB-45BD-A4F3-902E21C784B9}"/>
              </a:ext>
            </a:extLst>
          </p:cNvPr>
          <p:cNvSpPr txBox="1"/>
          <p:nvPr/>
        </p:nvSpPr>
        <p:spPr>
          <a:xfrm>
            <a:off x="4649566" y="752531"/>
            <a:ext cx="2808515" cy="523220"/>
          </a:xfrm>
          <a:prstGeom prst="rect">
            <a:avLst/>
          </a:prstGeom>
          <a:noFill/>
        </p:spPr>
        <p:txBody>
          <a:bodyPr wrap="square" rtlCol="0">
            <a:spAutoFit/>
          </a:bodyPr>
          <a:lstStyle/>
          <a:p>
            <a:pPr algn="ctr"/>
            <a:r>
              <a:rPr lang="en-US" sz="2800" dirty="0"/>
              <a:t>Login Page</a:t>
            </a:r>
          </a:p>
        </p:txBody>
      </p:sp>
    </p:spTree>
    <p:extLst>
      <p:ext uri="{BB962C8B-B14F-4D97-AF65-F5344CB8AC3E}">
        <p14:creationId xmlns:p14="http://schemas.microsoft.com/office/powerpoint/2010/main" val="19531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pic>
        <p:nvPicPr>
          <p:cNvPr id="3" name="Picture 2" descr="https://scontent-hkg3-2.xx.fbcdn.net/v/t35.0-12/22532213_1920891561271392_171525602_o.png?oh=f7b5ee34c037d2cc902b6d540a98c761&amp;oe=59E88871">
            <a:extLst>
              <a:ext uri="{FF2B5EF4-FFF2-40B4-BE49-F238E27FC236}">
                <a16:creationId xmlns:a16="http://schemas.microsoft.com/office/drawing/2014/main" id="{C2525932-2B1E-4DC3-BB6D-7031434924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088" y="1423447"/>
            <a:ext cx="8002726" cy="4685121"/>
          </a:xfrm>
          <a:prstGeom prst="rect">
            <a:avLst/>
          </a:prstGeom>
          <a:noFill/>
          <a:ln>
            <a:noFill/>
          </a:ln>
        </p:spPr>
      </p:pic>
      <p:sp>
        <p:nvSpPr>
          <p:cNvPr id="6" name="TextBox 5">
            <a:extLst>
              <a:ext uri="{FF2B5EF4-FFF2-40B4-BE49-F238E27FC236}">
                <a16:creationId xmlns:a16="http://schemas.microsoft.com/office/drawing/2014/main" id="{2EB4726E-56EF-4F0B-9EED-4351519E8204}"/>
              </a:ext>
            </a:extLst>
          </p:cNvPr>
          <p:cNvSpPr txBox="1"/>
          <p:nvPr/>
        </p:nvSpPr>
        <p:spPr>
          <a:xfrm>
            <a:off x="4728193" y="705398"/>
            <a:ext cx="2808515" cy="523220"/>
          </a:xfrm>
          <a:prstGeom prst="rect">
            <a:avLst/>
          </a:prstGeom>
          <a:noFill/>
        </p:spPr>
        <p:txBody>
          <a:bodyPr wrap="square" rtlCol="0">
            <a:spAutoFit/>
          </a:bodyPr>
          <a:lstStyle/>
          <a:p>
            <a:pPr algn="ctr"/>
            <a:r>
              <a:rPr lang="en-US" sz="2800" dirty="0"/>
              <a:t>Homepage</a:t>
            </a:r>
          </a:p>
        </p:txBody>
      </p:sp>
    </p:spTree>
    <p:extLst>
      <p:ext uri="{BB962C8B-B14F-4D97-AF65-F5344CB8AC3E}">
        <p14:creationId xmlns:p14="http://schemas.microsoft.com/office/powerpoint/2010/main" val="385529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DAC-91DA-49B2-B2D3-02E55879ADE5}"/>
              </a:ext>
            </a:extLst>
          </p:cNvPr>
          <p:cNvSpPr>
            <a:spLocks noGrp="1"/>
          </p:cNvSpPr>
          <p:nvPr>
            <p:ph type="title"/>
          </p:nvPr>
        </p:nvSpPr>
        <p:spPr/>
        <p:txBody>
          <a:bodyPr>
            <a:normAutofit/>
          </a:bodyPr>
          <a:lstStyle/>
          <a:p>
            <a:r>
              <a:rPr lang="en-US" sz="4000" dirty="0"/>
              <a:t>Problem Identification</a:t>
            </a:r>
          </a:p>
        </p:txBody>
      </p:sp>
      <p:sp>
        <p:nvSpPr>
          <p:cNvPr id="3" name="Content Placeholder 2">
            <a:extLst>
              <a:ext uri="{FF2B5EF4-FFF2-40B4-BE49-F238E27FC236}">
                <a16:creationId xmlns:a16="http://schemas.microsoft.com/office/drawing/2014/main" id="{E75242A1-DFFE-4135-A9B7-B33FFE61BBA2}"/>
              </a:ext>
            </a:extLst>
          </p:cNvPr>
          <p:cNvSpPr>
            <a:spLocks noGrp="1"/>
          </p:cNvSpPr>
          <p:nvPr>
            <p:ph idx="1"/>
          </p:nvPr>
        </p:nvSpPr>
        <p:spPr>
          <a:xfrm>
            <a:off x="3869268" y="1175189"/>
            <a:ext cx="7315200" cy="5120640"/>
          </a:xfrm>
        </p:spPr>
        <p:txBody>
          <a:bodyPr>
            <a:normAutofit/>
          </a:bodyPr>
          <a:lstStyle/>
          <a:p>
            <a:pPr>
              <a:lnSpc>
                <a:spcPct val="150000"/>
              </a:lnSpc>
            </a:pPr>
            <a:r>
              <a:rPr lang="en-PH" sz="2200" dirty="0"/>
              <a:t>The </a:t>
            </a:r>
            <a:r>
              <a:rPr lang="en-PH" sz="2200" dirty="0" err="1"/>
              <a:t>Talakag</a:t>
            </a:r>
            <a:r>
              <a:rPr lang="en-PH" sz="2200" dirty="0"/>
              <a:t> Municipal Water System is the only water provider in the Municipality of </a:t>
            </a:r>
            <a:r>
              <a:rPr lang="en-PH" sz="2200" dirty="0" err="1"/>
              <a:t>Talakag</a:t>
            </a:r>
            <a:r>
              <a:rPr lang="en-PH" sz="2200" dirty="0"/>
              <a:t>, supplying over 1500 consumers. </a:t>
            </a:r>
          </a:p>
          <a:p>
            <a:pPr>
              <a:lnSpc>
                <a:spcPct val="150000"/>
              </a:lnSpc>
            </a:pPr>
            <a:r>
              <a:rPr lang="en-PH" sz="2200" dirty="0"/>
              <a:t>They are responsible in facilitating the transactions and records of every water concessionaire in the Municipality of </a:t>
            </a:r>
            <a:r>
              <a:rPr lang="en-PH" sz="2200" dirty="0" err="1"/>
              <a:t>Talakag</a:t>
            </a:r>
            <a:r>
              <a:rPr lang="en-PH" sz="2200" dirty="0"/>
              <a:t>. </a:t>
            </a:r>
          </a:p>
          <a:p>
            <a:pPr>
              <a:lnSpc>
                <a:spcPct val="150000"/>
              </a:lnSpc>
            </a:pPr>
            <a:r>
              <a:rPr lang="en-PH" sz="2200" dirty="0"/>
              <a:t>They provide and encode the water meter readings of their consumers and send billings and notices every month. </a:t>
            </a:r>
            <a:endParaRPr lang="en-US" sz="2200" dirty="0"/>
          </a:p>
          <a:p>
            <a:pPr>
              <a:lnSpc>
                <a:spcPct val="150000"/>
              </a:lnSpc>
            </a:pPr>
            <a:endParaRPr lang="en-US" sz="2200" dirty="0"/>
          </a:p>
        </p:txBody>
      </p:sp>
    </p:spTree>
    <p:extLst>
      <p:ext uri="{BB962C8B-B14F-4D97-AF65-F5344CB8AC3E}">
        <p14:creationId xmlns:p14="http://schemas.microsoft.com/office/powerpoint/2010/main" val="40223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46899-ACDB-45BD-A4F3-902E21C784B9}"/>
              </a:ext>
            </a:extLst>
          </p:cNvPr>
          <p:cNvSpPr txBox="1"/>
          <p:nvPr/>
        </p:nvSpPr>
        <p:spPr>
          <a:xfrm>
            <a:off x="4376191" y="827948"/>
            <a:ext cx="3957106" cy="523220"/>
          </a:xfrm>
          <a:prstGeom prst="rect">
            <a:avLst/>
          </a:prstGeom>
          <a:noFill/>
        </p:spPr>
        <p:txBody>
          <a:bodyPr wrap="square" rtlCol="0">
            <a:spAutoFit/>
          </a:bodyPr>
          <a:lstStyle/>
          <a:p>
            <a:pPr algn="ctr"/>
            <a:r>
              <a:rPr lang="en-US" sz="2800" dirty="0"/>
              <a:t>Residential Billing Page</a:t>
            </a:r>
          </a:p>
        </p:txBody>
      </p:sp>
      <p:pic>
        <p:nvPicPr>
          <p:cNvPr id="7" name="Picture 6" descr="https://scontent-hkg3-2.xx.fbcdn.net/v/t35.0-12/22563758_1920892054604676_897458588_o.png?oh=258b600fd1ce5d707a2c1b59d82375e2&amp;oe=59E887C5">
            <a:extLst>
              <a:ext uri="{FF2B5EF4-FFF2-40B4-BE49-F238E27FC236}">
                <a16:creationId xmlns:a16="http://schemas.microsoft.com/office/drawing/2014/main" id="{42BDE02D-B5EA-481A-A5F7-BB69298466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4789" y="1445438"/>
            <a:ext cx="8407012" cy="4795109"/>
          </a:xfrm>
          <a:prstGeom prst="rect">
            <a:avLst/>
          </a:prstGeom>
          <a:noFill/>
          <a:ln>
            <a:noFill/>
          </a:ln>
        </p:spPr>
      </p:pic>
    </p:spTree>
    <p:extLst>
      <p:ext uri="{BB962C8B-B14F-4D97-AF65-F5344CB8AC3E}">
        <p14:creationId xmlns:p14="http://schemas.microsoft.com/office/powerpoint/2010/main" val="410845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B4726E-56EF-4F0B-9EED-4351519E8204}"/>
              </a:ext>
            </a:extLst>
          </p:cNvPr>
          <p:cNvSpPr txBox="1"/>
          <p:nvPr/>
        </p:nvSpPr>
        <p:spPr>
          <a:xfrm>
            <a:off x="3925190" y="763571"/>
            <a:ext cx="4473728" cy="523220"/>
          </a:xfrm>
          <a:prstGeom prst="rect">
            <a:avLst/>
          </a:prstGeom>
          <a:noFill/>
        </p:spPr>
        <p:txBody>
          <a:bodyPr wrap="square" rtlCol="0">
            <a:spAutoFit/>
          </a:bodyPr>
          <a:lstStyle/>
          <a:p>
            <a:pPr algn="ctr"/>
            <a:r>
              <a:rPr lang="en-US" sz="2800" dirty="0"/>
              <a:t>Commercial Billing Page</a:t>
            </a:r>
          </a:p>
        </p:txBody>
      </p:sp>
      <p:pic>
        <p:nvPicPr>
          <p:cNvPr id="8" name="Picture 7" descr="https://scontent-hkg3-2.xx.fbcdn.net/v/t35.0-12/22555865_1920892117938003_1714267144_o.png?oh=18d6e98fe3d029b162a6c1fde25f4ad7&amp;oe=59E8486B">
            <a:extLst>
              <a:ext uri="{FF2B5EF4-FFF2-40B4-BE49-F238E27FC236}">
                <a16:creationId xmlns:a16="http://schemas.microsoft.com/office/drawing/2014/main" id="{C11BC592-71A9-43E6-9F39-82C8C1F4C81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476" y="1418769"/>
            <a:ext cx="8169764" cy="4774644"/>
          </a:xfrm>
          <a:prstGeom prst="rect">
            <a:avLst/>
          </a:prstGeom>
          <a:noFill/>
          <a:ln>
            <a:noFill/>
          </a:ln>
        </p:spPr>
      </p:pic>
    </p:spTree>
    <p:extLst>
      <p:ext uri="{BB962C8B-B14F-4D97-AF65-F5344CB8AC3E}">
        <p14:creationId xmlns:p14="http://schemas.microsoft.com/office/powerpoint/2010/main" val="256711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46899-ACDB-45BD-A4F3-902E21C784B9}"/>
              </a:ext>
            </a:extLst>
          </p:cNvPr>
          <p:cNvSpPr txBox="1"/>
          <p:nvPr/>
        </p:nvSpPr>
        <p:spPr>
          <a:xfrm>
            <a:off x="4642299" y="658263"/>
            <a:ext cx="2808515" cy="523220"/>
          </a:xfrm>
          <a:prstGeom prst="rect">
            <a:avLst/>
          </a:prstGeom>
          <a:noFill/>
        </p:spPr>
        <p:txBody>
          <a:bodyPr wrap="square" rtlCol="0">
            <a:spAutoFit/>
          </a:bodyPr>
          <a:lstStyle/>
          <a:p>
            <a:pPr algn="ctr"/>
            <a:r>
              <a:rPr lang="en-US" sz="2800" dirty="0"/>
              <a:t>Add Bill Window</a:t>
            </a:r>
          </a:p>
        </p:txBody>
      </p:sp>
      <p:pic>
        <p:nvPicPr>
          <p:cNvPr id="9" name="Picture 8" descr="https://scontent-hkg3-2.xx.fbcdn.net/v/t35.0-12/22563553_1920896721270876_1271231182_o.png?oh=f8b5b15c7a98a94d44dc1bb2fa27ea3b&amp;oe=59E75DD7">
            <a:extLst>
              <a:ext uri="{FF2B5EF4-FFF2-40B4-BE49-F238E27FC236}">
                <a16:creationId xmlns:a16="http://schemas.microsoft.com/office/drawing/2014/main" id="{FAA10C92-8DDE-4834-855D-376B8A7B8E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6846" y="1416453"/>
            <a:ext cx="8139423" cy="4927786"/>
          </a:xfrm>
          <a:prstGeom prst="rect">
            <a:avLst/>
          </a:prstGeom>
          <a:noFill/>
          <a:ln>
            <a:noFill/>
          </a:ln>
        </p:spPr>
      </p:pic>
    </p:spTree>
    <p:extLst>
      <p:ext uri="{BB962C8B-B14F-4D97-AF65-F5344CB8AC3E}">
        <p14:creationId xmlns:p14="http://schemas.microsoft.com/office/powerpoint/2010/main" val="18865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B4726E-56EF-4F0B-9EED-4351519E8204}"/>
              </a:ext>
            </a:extLst>
          </p:cNvPr>
          <p:cNvSpPr txBox="1"/>
          <p:nvPr/>
        </p:nvSpPr>
        <p:spPr>
          <a:xfrm>
            <a:off x="4751446" y="733677"/>
            <a:ext cx="2808515" cy="523220"/>
          </a:xfrm>
          <a:prstGeom prst="rect">
            <a:avLst/>
          </a:prstGeom>
          <a:noFill/>
        </p:spPr>
        <p:txBody>
          <a:bodyPr wrap="square" rtlCol="0">
            <a:spAutoFit/>
          </a:bodyPr>
          <a:lstStyle/>
          <a:p>
            <a:pPr algn="ctr"/>
            <a:r>
              <a:rPr lang="en-US" sz="2800" dirty="0"/>
              <a:t>View Bill Window</a:t>
            </a:r>
          </a:p>
        </p:txBody>
      </p:sp>
      <p:pic>
        <p:nvPicPr>
          <p:cNvPr id="10" name="Picture 9" descr="https://scontent-hkg3-2.xx.fbcdn.net/v/t35.0-12/22556226_1920899484603933_783077866_o.png?oh=efdba5ea965cf7b39ed6b652495e2b62&amp;oe=59E86CE6">
            <a:extLst>
              <a:ext uri="{FF2B5EF4-FFF2-40B4-BE49-F238E27FC236}">
                <a16:creationId xmlns:a16="http://schemas.microsoft.com/office/drawing/2014/main" id="{E1822BBB-E503-4934-A375-1352669D147C}"/>
              </a:ext>
            </a:extLst>
          </p:cNvPr>
          <p:cNvPicPr/>
          <p:nvPr/>
        </p:nvPicPr>
        <p:blipFill rotWithShape="1">
          <a:blip r:embed="rId2" cstate="print">
            <a:extLst>
              <a:ext uri="{28A0092B-C50C-407E-A947-70E740481C1C}">
                <a14:useLocalDpi xmlns:a14="http://schemas.microsoft.com/office/drawing/2010/main" val="0"/>
              </a:ext>
            </a:extLst>
          </a:blip>
          <a:srcRect t="7421" r="835"/>
          <a:stretch/>
        </p:blipFill>
        <p:spPr bwMode="auto">
          <a:xfrm>
            <a:off x="1979630" y="1416453"/>
            <a:ext cx="8352148" cy="47769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791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46899-ACDB-45BD-A4F3-902E21C784B9}"/>
              </a:ext>
            </a:extLst>
          </p:cNvPr>
          <p:cNvSpPr txBox="1"/>
          <p:nvPr/>
        </p:nvSpPr>
        <p:spPr>
          <a:xfrm>
            <a:off x="4329261" y="705397"/>
            <a:ext cx="3571414" cy="523220"/>
          </a:xfrm>
          <a:prstGeom prst="rect">
            <a:avLst/>
          </a:prstGeom>
          <a:noFill/>
        </p:spPr>
        <p:txBody>
          <a:bodyPr wrap="square" rtlCol="0">
            <a:spAutoFit/>
          </a:bodyPr>
          <a:lstStyle/>
          <a:p>
            <a:pPr algn="ctr"/>
            <a:r>
              <a:rPr lang="en-US" sz="2800" dirty="0"/>
              <a:t>Client Profiles Page</a:t>
            </a:r>
          </a:p>
        </p:txBody>
      </p:sp>
      <p:pic>
        <p:nvPicPr>
          <p:cNvPr id="7" name="Picture 6" descr="https://scontent-hkg3-2.xx.fbcdn.net/v/t35.0-12/22546828_1920892257937989_1321479907_o.png?oh=0627c2b84eefa16e6fabb65ae276703d&amp;oe=59E75DC9">
            <a:extLst>
              <a:ext uri="{FF2B5EF4-FFF2-40B4-BE49-F238E27FC236}">
                <a16:creationId xmlns:a16="http://schemas.microsoft.com/office/drawing/2014/main" id="{02368667-1EEF-416B-9DE5-FC9C5BF2B7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8229" y="1435307"/>
            <a:ext cx="8553479" cy="4682690"/>
          </a:xfrm>
          <a:prstGeom prst="rect">
            <a:avLst/>
          </a:prstGeom>
          <a:noFill/>
          <a:ln>
            <a:noFill/>
          </a:ln>
        </p:spPr>
      </p:pic>
    </p:spTree>
    <p:extLst>
      <p:ext uri="{BB962C8B-B14F-4D97-AF65-F5344CB8AC3E}">
        <p14:creationId xmlns:p14="http://schemas.microsoft.com/office/powerpoint/2010/main" val="378461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B4726E-56EF-4F0B-9EED-4351519E8204}"/>
              </a:ext>
            </a:extLst>
          </p:cNvPr>
          <p:cNvSpPr txBox="1"/>
          <p:nvPr/>
        </p:nvSpPr>
        <p:spPr>
          <a:xfrm>
            <a:off x="4345756" y="612743"/>
            <a:ext cx="3396981" cy="523220"/>
          </a:xfrm>
          <a:prstGeom prst="rect">
            <a:avLst/>
          </a:prstGeom>
          <a:noFill/>
        </p:spPr>
        <p:txBody>
          <a:bodyPr wrap="square" rtlCol="0">
            <a:spAutoFit/>
          </a:bodyPr>
          <a:lstStyle/>
          <a:p>
            <a:pPr algn="ctr"/>
            <a:r>
              <a:rPr lang="en-US" sz="2800" dirty="0"/>
              <a:t>Edit Client Window</a:t>
            </a:r>
          </a:p>
        </p:txBody>
      </p:sp>
      <p:pic>
        <p:nvPicPr>
          <p:cNvPr id="8" name="Picture 7" descr="https://scontent-hkg3-2.xx.fbcdn.net/v/t35.0-12/22563522_1920896327937582_1733547470_o.png?oh=fd55393bd3809c38a28fb3c8a62744ff&amp;oe=59E78084">
            <a:extLst>
              <a:ext uri="{FF2B5EF4-FFF2-40B4-BE49-F238E27FC236}">
                <a16:creationId xmlns:a16="http://schemas.microsoft.com/office/drawing/2014/main" id="{59D6118B-C128-4D91-932A-C687533E381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9764" y="1239656"/>
            <a:ext cx="8512405" cy="4949072"/>
          </a:xfrm>
          <a:prstGeom prst="rect">
            <a:avLst/>
          </a:prstGeom>
          <a:noFill/>
          <a:ln>
            <a:noFill/>
          </a:ln>
        </p:spPr>
      </p:pic>
    </p:spTree>
    <p:extLst>
      <p:ext uri="{BB962C8B-B14F-4D97-AF65-F5344CB8AC3E}">
        <p14:creationId xmlns:p14="http://schemas.microsoft.com/office/powerpoint/2010/main" val="33127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46899-ACDB-45BD-A4F3-902E21C784B9}"/>
              </a:ext>
            </a:extLst>
          </p:cNvPr>
          <p:cNvSpPr txBox="1"/>
          <p:nvPr/>
        </p:nvSpPr>
        <p:spPr>
          <a:xfrm>
            <a:off x="4711782" y="545140"/>
            <a:ext cx="2808515" cy="523220"/>
          </a:xfrm>
          <a:prstGeom prst="rect">
            <a:avLst/>
          </a:prstGeom>
          <a:noFill/>
        </p:spPr>
        <p:txBody>
          <a:bodyPr wrap="square" rtlCol="0">
            <a:spAutoFit/>
          </a:bodyPr>
          <a:lstStyle/>
          <a:p>
            <a:pPr algn="ctr"/>
            <a:r>
              <a:rPr lang="en-US" sz="2800" dirty="0"/>
              <a:t>Users Page</a:t>
            </a:r>
          </a:p>
        </p:txBody>
      </p:sp>
      <p:pic>
        <p:nvPicPr>
          <p:cNvPr id="9" name="Picture 8" descr="https://scontent-hkg3-2.xx.fbcdn.net/v/t35.0-12/22561313_1920895531270995_1855555381_o.png?oh=5aac774d800a4de37adc234c4d585e13&amp;oe=59E84655">
            <a:extLst>
              <a:ext uri="{FF2B5EF4-FFF2-40B4-BE49-F238E27FC236}">
                <a16:creationId xmlns:a16="http://schemas.microsoft.com/office/drawing/2014/main" id="{23B23E85-FF9A-422A-93BE-D9F54B219B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978" y="1261109"/>
            <a:ext cx="8106125" cy="4828605"/>
          </a:xfrm>
          <a:prstGeom prst="rect">
            <a:avLst/>
          </a:prstGeom>
          <a:noFill/>
          <a:ln>
            <a:noFill/>
          </a:ln>
        </p:spPr>
      </p:pic>
    </p:spTree>
    <p:extLst>
      <p:ext uri="{BB962C8B-B14F-4D97-AF65-F5344CB8AC3E}">
        <p14:creationId xmlns:p14="http://schemas.microsoft.com/office/powerpoint/2010/main" val="295470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B4726E-56EF-4F0B-9EED-4351519E8204}"/>
              </a:ext>
            </a:extLst>
          </p:cNvPr>
          <p:cNvSpPr txBox="1"/>
          <p:nvPr/>
        </p:nvSpPr>
        <p:spPr>
          <a:xfrm>
            <a:off x="4645781" y="560357"/>
            <a:ext cx="2808515" cy="523220"/>
          </a:xfrm>
          <a:prstGeom prst="rect">
            <a:avLst/>
          </a:prstGeom>
          <a:noFill/>
        </p:spPr>
        <p:txBody>
          <a:bodyPr wrap="square" rtlCol="0">
            <a:spAutoFit/>
          </a:bodyPr>
          <a:lstStyle/>
          <a:p>
            <a:pPr algn="ctr"/>
            <a:r>
              <a:rPr lang="en-US" sz="2800" dirty="0"/>
              <a:t>Add User Window</a:t>
            </a:r>
          </a:p>
        </p:txBody>
      </p:sp>
      <p:pic>
        <p:nvPicPr>
          <p:cNvPr id="10" name="Picture 9" descr="https://scontent-hkg3-2.xx.fbcdn.net/v/t35.0-12/22556059_1920895641270984_1143276906_o.png?oh=d24cea334a7d401e508f15fe90fe3566&amp;oe=59E881E4">
            <a:extLst>
              <a:ext uri="{FF2B5EF4-FFF2-40B4-BE49-F238E27FC236}">
                <a16:creationId xmlns:a16="http://schemas.microsoft.com/office/drawing/2014/main" id="{2A599928-50E8-4A23-998A-39633351495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0848" y="1223401"/>
            <a:ext cx="8318382" cy="4988862"/>
          </a:xfrm>
          <a:prstGeom prst="rect">
            <a:avLst/>
          </a:prstGeom>
          <a:noFill/>
          <a:ln>
            <a:noFill/>
          </a:ln>
        </p:spPr>
      </p:pic>
    </p:spTree>
    <p:extLst>
      <p:ext uri="{BB962C8B-B14F-4D97-AF65-F5344CB8AC3E}">
        <p14:creationId xmlns:p14="http://schemas.microsoft.com/office/powerpoint/2010/main" val="210929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a:xfrm>
            <a:off x="149222" y="1123837"/>
            <a:ext cx="3112450" cy="4601183"/>
          </a:xfrm>
        </p:spPr>
        <p:txBody>
          <a:bodyPr>
            <a:normAutofit/>
          </a:bodyPr>
          <a:lstStyle/>
          <a:p>
            <a:r>
              <a:rPr lang="en-US" sz="4000" dirty="0"/>
              <a:t>System Deployment</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873529"/>
            <a:ext cx="7315200" cy="5120640"/>
          </a:xfrm>
        </p:spPr>
        <p:txBody>
          <a:bodyPr>
            <a:normAutofit/>
          </a:bodyPr>
          <a:lstStyle/>
          <a:p>
            <a:pPr>
              <a:lnSpc>
                <a:spcPct val="150000"/>
              </a:lnSpc>
            </a:pPr>
            <a:r>
              <a:rPr lang="en-PH" sz="2200" dirty="0"/>
              <a:t>The TMWS (</a:t>
            </a:r>
            <a:r>
              <a:rPr lang="en-PH" sz="2200" dirty="0" err="1"/>
              <a:t>Talakag</a:t>
            </a:r>
            <a:r>
              <a:rPr lang="en-PH" sz="2200" dirty="0"/>
              <a:t> Municipal Water System) Water Billing System will have two instances in deployment, one (1) If we, the development team will gather and travel to </a:t>
            </a:r>
            <a:r>
              <a:rPr lang="en-PH" sz="2200" dirty="0" err="1"/>
              <a:t>Talakag</a:t>
            </a:r>
            <a:r>
              <a:rPr lang="en-PH" sz="2200" dirty="0"/>
              <a:t> to supervise the installation of the system or Two (2) If the staff in charge will be assigned to install the system.</a:t>
            </a:r>
            <a:endParaRPr lang="en-US" sz="2200" dirty="0"/>
          </a:p>
        </p:txBody>
      </p:sp>
    </p:spTree>
    <p:extLst>
      <p:ext uri="{BB962C8B-B14F-4D97-AF65-F5344CB8AC3E}">
        <p14:creationId xmlns:p14="http://schemas.microsoft.com/office/powerpoint/2010/main" val="241476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a:xfrm>
            <a:off x="149222" y="1123837"/>
            <a:ext cx="3112450" cy="4601183"/>
          </a:xfrm>
        </p:spPr>
        <p:txBody>
          <a:bodyPr>
            <a:normAutofit/>
          </a:bodyPr>
          <a:lstStyle/>
          <a:p>
            <a:r>
              <a:rPr lang="en-US" sz="4000" dirty="0"/>
              <a:t>System Deployment</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873529"/>
            <a:ext cx="7315200" cy="5120640"/>
          </a:xfrm>
        </p:spPr>
        <p:txBody>
          <a:bodyPr>
            <a:normAutofit/>
          </a:bodyPr>
          <a:lstStyle/>
          <a:p>
            <a:pPr>
              <a:lnSpc>
                <a:spcPct val="150000"/>
              </a:lnSpc>
            </a:pPr>
            <a:r>
              <a:rPr lang="en-PH" sz="2200" dirty="0"/>
              <a:t>First Instance; Seven members of our team will travel from Cagayan De Oro to </a:t>
            </a:r>
            <a:r>
              <a:rPr lang="en-PH" sz="2200" dirty="0" err="1"/>
              <a:t>Talakag</a:t>
            </a:r>
            <a:r>
              <a:rPr lang="en-PH" sz="2200" dirty="0"/>
              <a:t>, Bukidnon and bring the required files for the installation: XAMPP Installer and TMWBS Files which includes the documentation. Three members of our team will transfer the files to the system host and follow the procedure to install accordingly accompanied by the remaining members to further explain for clarification.</a:t>
            </a:r>
            <a:endParaRPr lang="en-US" sz="2200" dirty="0"/>
          </a:p>
        </p:txBody>
      </p:sp>
    </p:spTree>
    <p:extLst>
      <p:ext uri="{BB962C8B-B14F-4D97-AF65-F5344CB8AC3E}">
        <p14:creationId xmlns:p14="http://schemas.microsoft.com/office/powerpoint/2010/main" val="241823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DAC-91DA-49B2-B2D3-02E55879ADE5}"/>
              </a:ext>
            </a:extLst>
          </p:cNvPr>
          <p:cNvSpPr>
            <a:spLocks noGrp="1"/>
          </p:cNvSpPr>
          <p:nvPr>
            <p:ph type="title"/>
          </p:nvPr>
        </p:nvSpPr>
        <p:spPr/>
        <p:txBody>
          <a:bodyPr>
            <a:normAutofit/>
          </a:bodyPr>
          <a:lstStyle/>
          <a:p>
            <a:r>
              <a:rPr lang="en-US" sz="4000" dirty="0"/>
              <a:t>Problem Identification</a:t>
            </a:r>
          </a:p>
        </p:txBody>
      </p:sp>
      <p:sp>
        <p:nvSpPr>
          <p:cNvPr id="3" name="Content Placeholder 2">
            <a:extLst>
              <a:ext uri="{FF2B5EF4-FFF2-40B4-BE49-F238E27FC236}">
                <a16:creationId xmlns:a16="http://schemas.microsoft.com/office/drawing/2014/main" id="{E75242A1-DFFE-4135-A9B7-B33FFE61BBA2}"/>
              </a:ext>
            </a:extLst>
          </p:cNvPr>
          <p:cNvSpPr>
            <a:spLocks noGrp="1"/>
          </p:cNvSpPr>
          <p:nvPr>
            <p:ph idx="1"/>
          </p:nvPr>
        </p:nvSpPr>
        <p:spPr/>
        <p:txBody>
          <a:bodyPr>
            <a:normAutofit lnSpcReduction="10000"/>
          </a:bodyPr>
          <a:lstStyle/>
          <a:p>
            <a:pPr>
              <a:lnSpc>
                <a:spcPct val="150000"/>
              </a:lnSpc>
            </a:pPr>
            <a:r>
              <a:rPr lang="en-PH" sz="2200" dirty="0"/>
              <a:t>It has been a challenge for the </a:t>
            </a:r>
            <a:r>
              <a:rPr lang="en-PH" sz="2200" dirty="0" err="1"/>
              <a:t>Talakag</a:t>
            </a:r>
            <a:r>
              <a:rPr lang="en-PH" sz="2200" dirty="0"/>
              <a:t> Municipal Water System to monitor the records of their consumers without a proper profiling system. </a:t>
            </a:r>
          </a:p>
          <a:p>
            <a:pPr>
              <a:lnSpc>
                <a:spcPct val="150000"/>
              </a:lnSpc>
            </a:pPr>
            <a:r>
              <a:rPr lang="en-PH" sz="2200" dirty="0"/>
              <a:t>They simply encode the records and transactions of over 1500 consumers with the use of Microsoft Excel, which takes a lot of work and time to do. </a:t>
            </a:r>
          </a:p>
          <a:p>
            <a:pPr>
              <a:lnSpc>
                <a:spcPct val="150000"/>
              </a:lnSpc>
            </a:pPr>
            <a:r>
              <a:rPr lang="en-PH" sz="2200" dirty="0"/>
              <a:t>Also, they need to manually calculate every water meter reading, summing up previous water meter readings with the present readings. Without a proper profiling system, delays and discrepancies occur. </a:t>
            </a:r>
          </a:p>
        </p:txBody>
      </p:sp>
    </p:spTree>
    <p:extLst>
      <p:ext uri="{BB962C8B-B14F-4D97-AF65-F5344CB8AC3E}">
        <p14:creationId xmlns:p14="http://schemas.microsoft.com/office/powerpoint/2010/main" val="111018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a:xfrm>
            <a:off x="149222" y="1123837"/>
            <a:ext cx="3112450" cy="4601183"/>
          </a:xfrm>
        </p:spPr>
        <p:txBody>
          <a:bodyPr>
            <a:normAutofit/>
          </a:bodyPr>
          <a:lstStyle/>
          <a:p>
            <a:r>
              <a:rPr lang="en-US" sz="4000" dirty="0"/>
              <a:t>System Deployment</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873529"/>
            <a:ext cx="7315200" cy="5120640"/>
          </a:xfrm>
        </p:spPr>
        <p:txBody>
          <a:bodyPr>
            <a:normAutofit/>
          </a:bodyPr>
          <a:lstStyle/>
          <a:p>
            <a:pPr>
              <a:lnSpc>
                <a:spcPct val="150000"/>
              </a:lnSpc>
            </a:pPr>
            <a:r>
              <a:rPr lang="en-PH" sz="2200" dirty="0"/>
              <a:t>Second Instance; A staff from </a:t>
            </a:r>
            <a:r>
              <a:rPr lang="en-PH" sz="2200" dirty="0" err="1"/>
              <a:t>Talakag</a:t>
            </a:r>
            <a:r>
              <a:rPr lang="en-PH" sz="2200" dirty="0"/>
              <a:t> Municipal will be shown a demonstration from the installation to interaction of the system and clarify specific areas that needed further explanation requested by the staff.</a:t>
            </a:r>
            <a:endParaRPr lang="en-US" sz="2200" dirty="0"/>
          </a:p>
        </p:txBody>
      </p:sp>
    </p:spTree>
    <p:extLst>
      <p:ext uri="{BB962C8B-B14F-4D97-AF65-F5344CB8AC3E}">
        <p14:creationId xmlns:p14="http://schemas.microsoft.com/office/powerpoint/2010/main" val="271932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DAC-91DA-49B2-B2D3-02E55879ADE5}"/>
              </a:ext>
            </a:extLst>
          </p:cNvPr>
          <p:cNvSpPr>
            <a:spLocks noGrp="1"/>
          </p:cNvSpPr>
          <p:nvPr>
            <p:ph type="title"/>
          </p:nvPr>
        </p:nvSpPr>
        <p:spPr/>
        <p:txBody>
          <a:bodyPr>
            <a:normAutofit/>
          </a:bodyPr>
          <a:lstStyle/>
          <a:p>
            <a:r>
              <a:rPr lang="en-US" sz="4000" dirty="0"/>
              <a:t>Problem Identification</a:t>
            </a:r>
          </a:p>
        </p:txBody>
      </p:sp>
      <p:sp>
        <p:nvSpPr>
          <p:cNvPr id="3" name="Content Placeholder 2">
            <a:extLst>
              <a:ext uri="{FF2B5EF4-FFF2-40B4-BE49-F238E27FC236}">
                <a16:creationId xmlns:a16="http://schemas.microsoft.com/office/drawing/2014/main" id="{E75242A1-DFFE-4135-A9B7-B33FFE61BBA2}"/>
              </a:ext>
            </a:extLst>
          </p:cNvPr>
          <p:cNvSpPr>
            <a:spLocks noGrp="1"/>
          </p:cNvSpPr>
          <p:nvPr>
            <p:ph idx="1"/>
          </p:nvPr>
        </p:nvSpPr>
        <p:spPr/>
        <p:txBody>
          <a:bodyPr>
            <a:normAutofit/>
          </a:bodyPr>
          <a:lstStyle/>
          <a:p>
            <a:pPr>
              <a:lnSpc>
                <a:spcPct val="150000"/>
              </a:lnSpc>
            </a:pPr>
            <a:r>
              <a:rPr lang="en-PH" sz="2200" dirty="0"/>
              <a:t>They should be able to distribute billings every month, however it will somehow reach more than that to do so. </a:t>
            </a:r>
            <a:endParaRPr lang="en-US" sz="2200" dirty="0"/>
          </a:p>
          <a:p>
            <a:pPr>
              <a:lnSpc>
                <a:spcPct val="150000"/>
              </a:lnSpc>
            </a:pPr>
            <a:r>
              <a:rPr lang="en-PH" sz="2200" dirty="0"/>
              <a:t>All payments are being done in the Office of the Treasurer of </a:t>
            </a:r>
            <a:r>
              <a:rPr lang="en-PH" sz="2200" dirty="0" err="1"/>
              <a:t>Talakag</a:t>
            </a:r>
            <a:r>
              <a:rPr lang="en-PH" sz="2200" dirty="0"/>
              <a:t>, so when it comes to disconnection, they sometimes forget to disconnect an unpaid consumer, supposedly the disconnection should be in 2 months, but without realizing, it will reach up to 5 months or to a year at the most. Moreover, some paid consumers are mistakenly disconnected from their supply.</a:t>
            </a:r>
            <a:endParaRPr lang="en-US" sz="2200" dirty="0"/>
          </a:p>
        </p:txBody>
      </p:sp>
    </p:spTree>
    <p:extLst>
      <p:ext uri="{BB962C8B-B14F-4D97-AF65-F5344CB8AC3E}">
        <p14:creationId xmlns:p14="http://schemas.microsoft.com/office/powerpoint/2010/main" val="298505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DAC-91DA-49B2-B2D3-02E55879ADE5}"/>
              </a:ext>
            </a:extLst>
          </p:cNvPr>
          <p:cNvSpPr>
            <a:spLocks noGrp="1"/>
          </p:cNvSpPr>
          <p:nvPr>
            <p:ph type="title"/>
          </p:nvPr>
        </p:nvSpPr>
        <p:spPr>
          <a:xfrm>
            <a:off x="102089" y="1123837"/>
            <a:ext cx="3197291" cy="4601183"/>
          </a:xfrm>
        </p:spPr>
        <p:txBody>
          <a:bodyPr>
            <a:normAutofit/>
          </a:bodyPr>
          <a:lstStyle/>
          <a:p>
            <a:r>
              <a:rPr lang="en-US" sz="4000" dirty="0"/>
              <a:t>Requirements Determination</a:t>
            </a:r>
          </a:p>
        </p:txBody>
      </p:sp>
      <p:sp>
        <p:nvSpPr>
          <p:cNvPr id="3" name="Content Placeholder 2">
            <a:extLst>
              <a:ext uri="{FF2B5EF4-FFF2-40B4-BE49-F238E27FC236}">
                <a16:creationId xmlns:a16="http://schemas.microsoft.com/office/drawing/2014/main" id="{E75242A1-DFFE-4135-A9B7-B33FFE61BBA2}"/>
              </a:ext>
            </a:extLst>
          </p:cNvPr>
          <p:cNvSpPr>
            <a:spLocks noGrp="1"/>
          </p:cNvSpPr>
          <p:nvPr>
            <p:ph idx="1"/>
          </p:nvPr>
        </p:nvSpPr>
        <p:spPr>
          <a:xfrm>
            <a:off x="3869268" y="1137488"/>
            <a:ext cx="7315200" cy="5120640"/>
          </a:xfrm>
        </p:spPr>
        <p:txBody>
          <a:bodyPr>
            <a:normAutofit/>
          </a:bodyPr>
          <a:lstStyle/>
          <a:p>
            <a:pPr>
              <a:lnSpc>
                <a:spcPct val="150000"/>
              </a:lnSpc>
            </a:pPr>
            <a:r>
              <a:rPr lang="en-PH" sz="2200" dirty="0"/>
              <a:t>The system is exclusively made for the </a:t>
            </a:r>
            <a:r>
              <a:rPr lang="en-PH" sz="2200" dirty="0" err="1"/>
              <a:t>Talakag</a:t>
            </a:r>
            <a:r>
              <a:rPr lang="en-PH" sz="2200" dirty="0"/>
              <a:t> Municipal Water System’s use. It will contain consumer profiles, showing their basic information, filtered by residential or commercial consumers. It will include each consumer’s transaction history; consumption (water meter readings) and payments.</a:t>
            </a:r>
          </a:p>
          <a:p>
            <a:pPr marL="0" indent="0">
              <a:lnSpc>
                <a:spcPct val="150000"/>
              </a:lnSpc>
              <a:buNone/>
            </a:pPr>
            <a:r>
              <a:rPr lang="en-PH" sz="2200" dirty="0"/>
              <a:t> </a:t>
            </a:r>
            <a:endParaRPr lang="en-US" sz="2200" dirty="0"/>
          </a:p>
        </p:txBody>
      </p:sp>
    </p:spTree>
    <p:extLst>
      <p:ext uri="{BB962C8B-B14F-4D97-AF65-F5344CB8AC3E}">
        <p14:creationId xmlns:p14="http://schemas.microsoft.com/office/powerpoint/2010/main" val="310121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DAC-91DA-49B2-B2D3-02E55879ADE5}"/>
              </a:ext>
            </a:extLst>
          </p:cNvPr>
          <p:cNvSpPr>
            <a:spLocks noGrp="1"/>
          </p:cNvSpPr>
          <p:nvPr>
            <p:ph type="title"/>
          </p:nvPr>
        </p:nvSpPr>
        <p:spPr>
          <a:xfrm>
            <a:off x="102089" y="1123837"/>
            <a:ext cx="3197291" cy="4601183"/>
          </a:xfrm>
        </p:spPr>
        <p:txBody>
          <a:bodyPr>
            <a:normAutofit/>
          </a:bodyPr>
          <a:lstStyle/>
          <a:p>
            <a:r>
              <a:rPr lang="en-US" sz="4000" dirty="0"/>
              <a:t>Requirements Determination</a:t>
            </a:r>
          </a:p>
        </p:txBody>
      </p:sp>
      <p:sp>
        <p:nvSpPr>
          <p:cNvPr id="3" name="Content Placeholder 2">
            <a:extLst>
              <a:ext uri="{FF2B5EF4-FFF2-40B4-BE49-F238E27FC236}">
                <a16:creationId xmlns:a16="http://schemas.microsoft.com/office/drawing/2014/main" id="{E75242A1-DFFE-4135-A9B7-B33FFE61BBA2}"/>
              </a:ext>
            </a:extLst>
          </p:cNvPr>
          <p:cNvSpPr>
            <a:spLocks noGrp="1"/>
          </p:cNvSpPr>
          <p:nvPr>
            <p:ph idx="1"/>
          </p:nvPr>
        </p:nvSpPr>
        <p:spPr>
          <a:xfrm>
            <a:off x="3869268" y="911241"/>
            <a:ext cx="7315200" cy="5120640"/>
          </a:xfrm>
        </p:spPr>
        <p:txBody>
          <a:bodyPr>
            <a:normAutofit/>
          </a:bodyPr>
          <a:lstStyle/>
          <a:p>
            <a:pPr>
              <a:lnSpc>
                <a:spcPct val="150000"/>
              </a:lnSpc>
            </a:pPr>
            <a:r>
              <a:rPr lang="en-PH" sz="2200" dirty="0"/>
              <a:t>This system was proposed to have a fast and precise profiling and transaction recording system for the </a:t>
            </a:r>
            <a:r>
              <a:rPr lang="en-PH" sz="2200" dirty="0" err="1"/>
              <a:t>Talakag</a:t>
            </a:r>
            <a:r>
              <a:rPr lang="en-PH" sz="2200" dirty="0"/>
              <a:t> Municipal Water System. This will allow them to properly monitor each consumer’s transaction status, to provide billings on time and disconnections when necessary. The system can also provide information as a basis of development and innovation of their current water meter reading calculation and water supply. </a:t>
            </a:r>
            <a:endParaRPr lang="en-US" sz="2200" dirty="0"/>
          </a:p>
        </p:txBody>
      </p:sp>
    </p:spTree>
    <p:extLst>
      <p:ext uri="{BB962C8B-B14F-4D97-AF65-F5344CB8AC3E}">
        <p14:creationId xmlns:p14="http://schemas.microsoft.com/office/powerpoint/2010/main" val="379787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723D7-7597-445A-A7E0-48DAD2708853}"/>
              </a:ext>
            </a:extLst>
          </p:cNvPr>
          <p:cNvSpPr>
            <a:spLocks noGrp="1"/>
          </p:cNvSpPr>
          <p:nvPr>
            <p:ph idx="1"/>
          </p:nvPr>
        </p:nvSpPr>
        <p:spPr>
          <a:xfrm>
            <a:off x="3869268" y="1090349"/>
            <a:ext cx="7315200" cy="5120640"/>
          </a:xfrm>
        </p:spPr>
        <p:txBody>
          <a:bodyPr>
            <a:normAutofit/>
          </a:bodyPr>
          <a:lstStyle/>
          <a:p>
            <a:pPr marL="0" indent="0">
              <a:lnSpc>
                <a:spcPct val="150000"/>
              </a:lnSpc>
              <a:buNone/>
            </a:pPr>
            <a:r>
              <a:rPr lang="en-PH" sz="2200" dirty="0"/>
              <a:t>The system will have the following functions:</a:t>
            </a:r>
            <a:endParaRPr lang="en-US" sz="2200" dirty="0"/>
          </a:p>
          <a:p>
            <a:pPr lvl="0">
              <a:lnSpc>
                <a:spcPct val="150000"/>
              </a:lnSpc>
            </a:pPr>
            <a:r>
              <a:rPr lang="en-PH" sz="2200" dirty="0"/>
              <a:t>It must require a user to login first before the system can be used, a valid username and password will be required.</a:t>
            </a:r>
            <a:endParaRPr lang="en-US" sz="2200" dirty="0"/>
          </a:p>
          <a:p>
            <a:pPr lvl="0">
              <a:lnSpc>
                <a:spcPct val="150000"/>
              </a:lnSpc>
            </a:pPr>
            <a:r>
              <a:rPr lang="en-PH" sz="2200" dirty="0"/>
              <a:t>It must show the consumer's (residential or commercial) basic information such as name, address, contact number, birthdate and date of connection with payment history such as due dates, balances and payments.</a:t>
            </a:r>
            <a:endParaRPr lang="en-US" sz="2200" dirty="0"/>
          </a:p>
          <a:p>
            <a:pPr>
              <a:lnSpc>
                <a:spcPct val="150000"/>
              </a:lnSpc>
            </a:pPr>
            <a:endParaRPr lang="en-US" sz="2200" dirty="0"/>
          </a:p>
        </p:txBody>
      </p:sp>
      <p:sp>
        <p:nvSpPr>
          <p:cNvPr id="4" name="Title 1">
            <a:extLst>
              <a:ext uri="{FF2B5EF4-FFF2-40B4-BE49-F238E27FC236}">
                <a16:creationId xmlns:a16="http://schemas.microsoft.com/office/drawing/2014/main" id="{B0AD7E63-C649-4ABD-B981-F1304331B7EA}"/>
              </a:ext>
            </a:extLst>
          </p:cNvPr>
          <p:cNvSpPr>
            <a:spLocks noGrp="1"/>
          </p:cNvSpPr>
          <p:nvPr>
            <p:ph type="title"/>
          </p:nvPr>
        </p:nvSpPr>
        <p:spPr>
          <a:xfrm>
            <a:off x="101976" y="1109467"/>
            <a:ext cx="3225685" cy="4600575"/>
          </a:xfrm>
        </p:spPr>
        <p:txBody>
          <a:bodyPr>
            <a:normAutofit/>
          </a:bodyPr>
          <a:lstStyle/>
          <a:p>
            <a:r>
              <a:rPr lang="en-US" sz="4000" dirty="0"/>
              <a:t>Requirements Determination</a:t>
            </a:r>
          </a:p>
        </p:txBody>
      </p:sp>
    </p:spTree>
    <p:extLst>
      <p:ext uri="{BB962C8B-B14F-4D97-AF65-F5344CB8AC3E}">
        <p14:creationId xmlns:p14="http://schemas.microsoft.com/office/powerpoint/2010/main" val="286657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723D7-7597-445A-A7E0-48DAD2708853}"/>
              </a:ext>
            </a:extLst>
          </p:cNvPr>
          <p:cNvSpPr>
            <a:spLocks noGrp="1"/>
          </p:cNvSpPr>
          <p:nvPr>
            <p:ph idx="1"/>
          </p:nvPr>
        </p:nvSpPr>
        <p:spPr>
          <a:xfrm>
            <a:off x="3869268" y="807548"/>
            <a:ext cx="7315200" cy="5120640"/>
          </a:xfrm>
        </p:spPr>
        <p:txBody>
          <a:bodyPr>
            <a:normAutofit/>
          </a:bodyPr>
          <a:lstStyle/>
          <a:p>
            <a:pPr lvl="0">
              <a:lnSpc>
                <a:spcPct val="150000"/>
              </a:lnSpc>
            </a:pPr>
            <a:r>
              <a:rPr lang="en-PH" sz="2200" dirty="0"/>
              <a:t>It must allow the user to add, remove and update information in the consumers profile and transaction history.</a:t>
            </a:r>
            <a:endParaRPr lang="en-US" sz="2200" dirty="0"/>
          </a:p>
          <a:p>
            <a:pPr lvl="0">
              <a:lnSpc>
                <a:spcPct val="150000"/>
              </a:lnSpc>
            </a:pPr>
            <a:r>
              <a:rPr lang="en-PH" sz="2200" dirty="0"/>
              <a:t>It should be able to calculate the water meter readings which are indicated in cubic meter and display the total amount to be paid.</a:t>
            </a:r>
            <a:endParaRPr lang="en-US" sz="2200" dirty="0"/>
          </a:p>
          <a:p>
            <a:pPr lvl="0">
              <a:lnSpc>
                <a:spcPct val="150000"/>
              </a:lnSpc>
            </a:pPr>
            <a:r>
              <a:rPr lang="en-PH" sz="2200" dirty="0"/>
              <a:t>It must allow an overview of the number of consumers who have paid and not paid their bills and the total number of consumers.</a:t>
            </a:r>
            <a:endParaRPr lang="en-US" sz="2200" dirty="0"/>
          </a:p>
        </p:txBody>
      </p:sp>
      <p:sp>
        <p:nvSpPr>
          <p:cNvPr id="4" name="Title 1">
            <a:extLst>
              <a:ext uri="{FF2B5EF4-FFF2-40B4-BE49-F238E27FC236}">
                <a16:creationId xmlns:a16="http://schemas.microsoft.com/office/drawing/2014/main" id="{B0AD7E63-C649-4ABD-B981-F1304331B7EA}"/>
              </a:ext>
            </a:extLst>
          </p:cNvPr>
          <p:cNvSpPr>
            <a:spLocks noGrp="1"/>
          </p:cNvSpPr>
          <p:nvPr>
            <p:ph type="title"/>
          </p:nvPr>
        </p:nvSpPr>
        <p:spPr>
          <a:xfrm>
            <a:off x="101976" y="1109467"/>
            <a:ext cx="3225685" cy="4600575"/>
          </a:xfrm>
        </p:spPr>
        <p:txBody>
          <a:bodyPr>
            <a:normAutofit/>
          </a:bodyPr>
          <a:lstStyle/>
          <a:p>
            <a:r>
              <a:rPr lang="en-US" sz="4000" dirty="0"/>
              <a:t>Requirements Determination</a:t>
            </a:r>
          </a:p>
        </p:txBody>
      </p:sp>
    </p:spTree>
    <p:extLst>
      <p:ext uri="{BB962C8B-B14F-4D97-AF65-F5344CB8AC3E}">
        <p14:creationId xmlns:p14="http://schemas.microsoft.com/office/powerpoint/2010/main" val="298228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D6F-C801-4F6F-BD74-D3A07F5E12DE}"/>
              </a:ext>
            </a:extLst>
          </p:cNvPr>
          <p:cNvSpPr>
            <a:spLocks noGrp="1"/>
          </p:cNvSpPr>
          <p:nvPr>
            <p:ph type="title"/>
          </p:nvPr>
        </p:nvSpPr>
        <p:spPr/>
        <p:txBody>
          <a:bodyPr>
            <a:normAutofit/>
          </a:bodyPr>
          <a:lstStyle/>
          <a:p>
            <a:r>
              <a:rPr lang="en-US" sz="4000" dirty="0"/>
              <a:t>System Analysis</a:t>
            </a:r>
          </a:p>
        </p:txBody>
      </p:sp>
      <p:sp>
        <p:nvSpPr>
          <p:cNvPr id="3" name="Content Placeholder 2">
            <a:extLst>
              <a:ext uri="{FF2B5EF4-FFF2-40B4-BE49-F238E27FC236}">
                <a16:creationId xmlns:a16="http://schemas.microsoft.com/office/drawing/2014/main" id="{2AC7A5E2-F9B1-4F23-8DBD-B0C852D513D8}"/>
              </a:ext>
            </a:extLst>
          </p:cNvPr>
          <p:cNvSpPr>
            <a:spLocks noGrp="1"/>
          </p:cNvSpPr>
          <p:nvPr>
            <p:ph idx="1"/>
          </p:nvPr>
        </p:nvSpPr>
        <p:spPr>
          <a:xfrm>
            <a:off x="3869268" y="1118632"/>
            <a:ext cx="7315200" cy="5120640"/>
          </a:xfrm>
        </p:spPr>
        <p:txBody>
          <a:bodyPr>
            <a:normAutofit/>
          </a:bodyPr>
          <a:lstStyle/>
          <a:p>
            <a:pPr>
              <a:lnSpc>
                <a:spcPct val="150000"/>
              </a:lnSpc>
            </a:pPr>
            <a:r>
              <a:rPr lang="en-PH" sz="2200" dirty="0"/>
              <a:t>The web application will contain the profile of the consumers, transaction history and water meter reading calculation breakdown. The consumers will be filtered to residential and commercial consumers, as to there is a different water meter reading for each. It will show the consumer’s (residential or commercial) basic information, payment history and consumption breakdown (water meter reading).</a:t>
            </a:r>
            <a:endParaRPr lang="en-US" sz="2200" dirty="0"/>
          </a:p>
          <a:p>
            <a:pPr>
              <a:lnSpc>
                <a:spcPct val="150000"/>
              </a:lnSpc>
            </a:pPr>
            <a:endParaRPr lang="en-US" sz="2200" dirty="0"/>
          </a:p>
        </p:txBody>
      </p:sp>
    </p:spTree>
    <p:extLst>
      <p:ext uri="{BB962C8B-B14F-4D97-AF65-F5344CB8AC3E}">
        <p14:creationId xmlns:p14="http://schemas.microsoft.com/office/powerpoint/2010/main" val="353064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229</TotalTime>
  <Words>1105</Words>
  <Application>Microsoft Office PowerPoint</Application>
  <PresentationFormat>Widescreen</PresentationFormat>
  <Paragraphs>56</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Corbel</vt:lpstr>
      <vt:lpstr>Wingdings 2</vt:lpstr>
      <vt:lpstr>Frame</vt:lpstr>
      <vt:lpstr>Talakag Water Billing System </vt:lpstr>
      <vt:lpstr>Problem Identification</vt:lpstr>
      <vt:lpstr>Problem Identification</vt:lpstr>
      <vt:lpstr>Problem Identification</vt:lpstr>
      <vt:lpstr>Requirements Determination</vt:lpstr>
      <vt:lpstr>Requirements Determination</vt:lpstr>
      <vt:lpstr>Requirements Determination</vt:lpstr>
      <vt:lpstr>Requirements Determination</vt:lpstr>
      <vt:lpstr>System Analysis</vt:lpstr>
      <vt:lpstr>System Analysis</vt:lpstr>
      <vt:lpstr>System Analysis</vt:lpstr>
      <vt:lpstr>System  Design</vt:lpstr>
      <vt:lpstr>PowerPoint Presentation</vt:lpstr>
      <vt:lpstr>PowerPoint Presentation</vt:lpstr>
      <vt:lpstr>PowerPoint Presentation</vt:lpstr>
      <vt:lpstr>System Development</vt:lpstr>
      <vt:lpstr>System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Deployment</vt:lpstr>
      <vt:lpstr>System Deployment</vt:lpstr>
      <vt:lpstr>System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Talakag Water Billing System </dc:title>
  <dc:creator>chona santos</dc:creator>
  <cp:lastModifiedBy>Maria Santos</cp:lastModifiedBy>
  <cp:revision>20</cp:revision>
  <dcterms:created xsi:type="dcterms:W3CDTF">2017-10-14T05:59:21Z</dcterms:created>
  <dcterms:modified xsi:type="dcterms:W3CDTF">2017-10-18T08:59:24Z</dcterms:modified>
</cp:coreProperties>
</file>