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307DE-255E-4547-9771-66D99D7503B1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85DF5-5F23-314B-87EB-16AB45AC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6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85DF5-5F23-314B-87EB-16AB45AC36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2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E680-3D56-5C40-9640-F2DD1D1464A0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4983-29AA-F744-AA6A-879650D4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0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E680-3D56-5C40-9640-F2DD1D1464A0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4983-29AA-F744-AA6A-879650D4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2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E680-3D56-5C40-9640-F2DD1D1464A0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4983-29AA-F744-AA6A-879650D4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4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E680-3D56-5C40-9640-F2DD1D1464A0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4983-29AA-F744-AA6A-879650D4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6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E680-3D56-5C40-9640-F2DD1D1464A0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4983-29AA-F744-AA6A-879650D4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E680-3D56-5C40-9640-F2DD1D1464A0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4983-29AA-F744-AA6A-879650D4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3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E680-3D56-5C40-9640-F2DD1D1464A0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4983-29AA-F744-AA6A-879650D4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E680-3D56-5C40-9640-F2DD1D1464A0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4983-29AA-F744-AA6A-879650D4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3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E680-3D56-5C40-9640-F2DD1D1464A0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4983-29AA-F744-AA6A-879650D4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4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E680-3D56-5C40-9640-F2DD1D1464A0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4983-29AA-F744-AA6A-879650D4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2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E680-3D56-5C40-9640-F2DD1D1464A0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4983-29AA-F744-AA6A-879650D4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9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EE680-3D56-5C40-9640-F2DD1D1464A0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4983-29AA-F744-AA6A-879650D48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8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Return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231: Computer Systems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707" y="1122678"/>
            <a:ext cx="85595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401af0:       8d 87 14 </a:t>
            </a:r>
            <a:r>
              <a:rPr lang="ro-RO" sz="2400" u="sng" dirty="0"/>
              <a:t>48 89 c7</a:t>
            </a:r>
            <a:r>
              <a:rPr lang="ro-RO" sz="2400" dirty="0"/>
              <a:t>      </a:t>
            </a:r>
            <a:r>
              <a:rPr lang="ro-RO" sz="2400" dirty="0" smtClean="0"/>
              <a:t>	lea    </a:t>
            </a:r>
            <a:r>
              <a:rPr lang="ro-RO" sz="2400" dirty="0"/>
              <a:t>-0x3876b7ec(%rdi),%</a:t>
            </a:r>
            <a:r>
              <a:rPr lang="ro-RO" sz="2400" dirty="0" smtClean="0"/>
              <a:t>eax</a:t>
            </a:r>
          </a:p>
          <a:p>
            <a:r>
              <a:rPr lang="de-DE" sz="2400" dirty="0" smtClean="0"/>
              <a:t>401af6</a:t>
            </a:r>
            <a:r>
              <a:rPr lang="de-DE" sz="2400" dirty="0"/>
              <a:t>:      </a:t>
            </a:r>
            <a:r>
              <a:rPr lang="de-DE" sz="2400" dirty="0" smtClean="0"/>
              <a:t> </a:t>
            </a:r>
            <a:r>
              <a:rPr lang="de-DE" sz="2400" u="sng" dirty="0"/>
              <a:t>c3</a:t>
            </a:r>
            <a:r>
              <a:rPr lang="de-DE" sz="2400" dirty="0"/>
              <a:t>                     </a:t>
            </a:r>
            <a:r>
              <a:rPr lang="de-DE" sz="2400" dirty="0" smtClean="0"/>
              <a:t>		 	</a:t>
            </a:r>
            <a:r>
              <a:rPr lang="de-DE" sz="2400" dirty="0" err="1" smtClean="0"/>
              <a:t>retq</a:t>
            </a:r>
            <a:endParaRPr lang="de-DE" sz="2400" dirty="0" smtClean="0"/>
          </a:p>
          <a:p>
            <a:endParaRPr lang="de-DE" sz="2400" dirty="0"/>
          </a:p>
          <a:p>
            <a:r>
              <a:rPr lang="de-DE" sz="2400" dirty="0" smtClean="0"/>
              <a:t>...</a:t>
            </a:r>
          </a:p>
          <a:p>
            <a:endParaRPr lang="de-DE" sz="2400" dirty="0" smtClean="0"/>
          </a:p>
          <a:p>
            <a:endParaRPr lang="de-DE" sz="2400" dirty="0"/>
          </a:p>
          <a:p>
            <a:r>
              <a:rPr lang="de-DE" sz="2400" dirty="0" smtClean="0"/>
              <a:t>401b04</a:t>
            </a:r>
            <a:r>
              <a:rPr lang="de-DE" sz="2400" dirty="0"/>
              <a:t>:       c7 07 35 </a:t>
            </a:r>
            <a:r>
              <a:rPr lang="de-DE" sz="2400" u="sng" dirty="0"/>
              <a:t>58 90 90</a:t>
            </a:r>
            <a:r>
              <a:rPr lang="de-DE" sz="2400" dirty="0"/>
              <a:t>       </a:t>
            </a:r>
            <a:r>
              <a:rPr lang="de-DE" sz="2400" dirty="0" err="1" smtClean="0"/>
              <a:t>movl</a:t>
            </a:r>
            <a:r>
              <a:rPr lang="de-DE" sz="2400" dirty="0" smtClean="0"/>
              <a:t>   </a:t>
            </a:r>
            <a:r>
              <a:rPr lang="de-DE" sz="2400" dirty="0"/>
              <a:t>$0x90905835,(%</a:t>
            </a:r>
            <a:r>
              <a:rPr lang="de-DE" sz="2400" dirty="0" err="1"/>
              <a:t>rdi</a:t>
            </a:r>
            <a:r>
              <a:rPr lang="de-DE" sz="2400" dirty="0"/>
              <a:t>)</a:t>
            </a:r>
          </a:p>
          <a:p>
            <a:r>
              <a:rPr lang="de-DE" sz="2400" dirty="0" smtClean="0"/>
              <a:t>401b0a</a:t>
            </a:r>
            <a:r>
              <a:rPr lang="de-DE" sz="2400" dirty="0"/>
              <a:t>:       </a:t>
            </a:r>
            <a:r>
              <a:rPr lang="de-DE" sz="2400" u="sng" dirty="0"/>
              <a:t>c3</a:t>
            </a:r>
            <a:r>
              <a:rPr lang="de-DE" sz="2400" dirty="0"/>
              <a:t>                      </a:t>
            </a:r>
            <a:r>
              <a:rPr lang="de-DE" sz="2400" dirty="0" smtClean="0"/>
              <a:t>		</a:t>
            </a:r>
            <a:r>
              <a:rPr lang="de-DE" sz="2400" dirty="0" err="1" smtClean="0"/>
              <a:t>retq</a:t>
            </a:r>
            <a:endParaRPr lang="de-DE" sz="2400" dirty="0"/>
          </a:p>
        </p:txBody>
      </p:sp>
      <p:sp>
        <p:nvSpPr>
          <p:cNvPr id="3" name="Oval Callout 2"/>
          <p:cNvSpPr/>
          <p:nvPr/>
        </p:nvSpPr>
        <p:spPr>
          <a:xfrm>
            <a:off x="5559110" y="4306668"/>
            <a:ext cx="2816371" cy="1564387"/>
          </a:xfrm>
          <a:prstGeom prst="wedgeEllipseCallout">
            <a:avLst>
              <a:gd name="adj1" fmla="val -128022"/>
              <a:gd name="adj2" fmla="val -8103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401b07:</a:t>
            </a:r>
          </a:p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popq</a:t>
            </a:r>
            <a:r>
              <a:rPr lang="en-US" sz="2800" dirty="0" smtClean="0">
                <a:solidFill>
                  <a:srgbClr val="000000"/>
                </a:solidFill>
              </a:rPr>
              <a:t> %</a:t>
            </a:r>
            <a:r>
              <a:rPr lang="en-US" sz="2800" dirty="0" err="1" smtClean="0">
                <a:solidFill>
                  <a:srgbClr val="000000"/>
                </a:solidFill>
              </a:rPr>
              <a:t>rax</a:t>
            </a:r>
            <a:endParaRPr lang="en-US" sz="2800" dirty="0" smtClean="0">
              <a:solidFill>
                <a:srgbClr val="0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ret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5209365" y="1610192"/>
            <a:ext cx="3934635" cy="1564387"/>
          </a:xfrm>
          <a:prstGeom prst="wedgeEllipseCallout">
            <a:avLst>
              <a:gd name="adj1" fmla="val -98713"/>
              <a:gd name="adj2" fmla="val -49265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401af3: </a:t>
            </a:r>
          </a:p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movq</a:t>
            </a:r>
            <a:r>
              <a:rPr lang="en-US" sz="2800" dirty="0" smtClean="0">
                <a:solidFill>
                  <a:srgbClr val="000000"/>
                </a:solidFill>
              </a:rPr>
              <a:t> %</a:t>
            </a:r>
            <a:r>
              <a:rPr lang="en-US" sz="2800" dirty="0" err="1" smtClean="0">
                <a:solidFill>
                  <a:srgbClr val="000000"/>
                </a:solidFill>
              </a:rPr>
              <a:t>rax</a:t>
            </a:r>
            <a:r>
              <a:rPr lang="en-US" sz="2800" dirty="0" smtClean="0">
                <a:solidFill>
                  <a:srgbClr val="000000"/>
                </a:solidFill>
              </a:rPr>
              <a:t>, %</a:t>
            </a:r>
            <a:r>
              <a:rPr lang="en-US" sz="2800" dirty="0" err="1" smtClean="0">
                <a:solidFill>
                  <a:srgbClr val="000000"/>
                </a:solidFill>
              </a:rPr>
              <a:t>rdi</a:t>
            </a:r>
            <a:endParaRPr lang="en-US" sz="2800" dirty="0" smtClean="0">
              <a:solidFill>
                <a:srgbClr val="0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ret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77" y="478519"/>
            <a:ext cx="489643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/* Pad with </a:t>
            </a:r>
            <a:r>
              <a:rPr lang="en-US" sz="2400" dirty="0" smtClean="0"/>
              <a:t>24 </a:t>
            </a:r>
            <a:r>
              <a:rPr lang="en-US" sz="2400" dirty="0"/>
              <a:t>bytes */</a:t>
            </a:r>
          </a:p>
          <a:p>
            <a:r>
              <a:rPr lang="fi-FI" sz="2400" dirty="0" smtClean="0"/>
              <a:t>00 </a:t>
            </a:r>
            <a:r>
              <a:rPr lang="fi-FI" sz="2400" dirty="0"/>
              <a:t>00 00 00 00 00 00 00 00 00 00 00 </a:t>
            </a:r>
            <a:r>
              <a:rPr lang="fi-FI" sz="2400" dirty="0" smtClean="0"/>
              <a:t> </a:t>
            </a:r>
          </a:p>
          <a:p>
            <a:r>
              <a:rPr lang="fi-FI" sz="2400" dirty="0" smtClean="0"/>
              <a:t>00 </a:t>
            </a:r>
            <a:r>
              <a:rPr lang="fi-FI" sz="2400" dirty="0"/>
              <a:t>00 00 00 00 00 00 00 00 00 00 00 </a:t>
            </a:r>
          </a:p>
          <a:p>
            <a:r>
              <a:rPr lang="en-US" sz="2400" dirty="0" smtClean="0"/>
              <a:t>/ * address to  pop </a:t>
            </a:r>
            <a:r>
              <a:rPr lang="en-US" sz="2400" dirty="0"/>
              <a:t>to </a:t>
            </a:r>
            <a:r>
              <a:rPr lang="en-US" sz="2400" dirty="0" err="1"/>
              <a:t>rax</a:t>
            </a:r>
            <a:r>
              <a:rPr lang="en-US" sz="2400" dirty="0"/>
              <a:t> */</a:t>
            </a:r>
          </a:p>
          <a:p>
            <a:r>
              <a:rPr lang="cs-CZ" sz="2400" dirty="0"/>
              <a:t> </a:t>
            </a:r>
            <a:r>
              <a:rPr lang="cs-CZ" sz="2400" dirty="0" smtClean="0"/>
              <a:t>00 </a:t>
            </a:r>
            <a:r>
              <a:rPr lang="cs-CZ" sz="2400" dirty="0"/>
              <a:t>00 00 </a:t>
            </a:r>
            <a:r>
              <a:rPr lang="cs-CZ" sz="2400" dirty="0" smtClean="0"/>
              <a:t>00 00 40 1b 07</a:t>
            </a:r>
            <a:endParaRPr lang="cs-CZ" sz="2400" dirty="0"/>
          </a:p>
          <a:p>
            <a:r>
              <a:rPr lang="nl-NL" sz="2400" dirty="0"/>
              <a:t>/* </a:t>
            </a:r>
            <a:r>
              <a:rPr lang="nl-NL" sz="2400" dirty="0" smtClean="0"/>
              <a:t>parameter </a:t>
            </a:r>
            <a:r>
              <a:rPr lang="nl-NL" sz="2400" dirty="0" err="1" smtClean="0"/>
              <a:t>to</a:t>
            </a:r>
            <a:r>
              <a:rPr lang="nl-NL" sz="2400" dirty="0" smtClean="0"/>
              <a:t> pass </a:t>
            </a:r>
            <a:r>
              <a:rPr lang="nl-NL" sz="2400" dirty="0"/>
              <a:t>0x76927bbf */</a:t>
            </a:r>
          </a:p>
          <a:p>
            <a:r>
              <a:rPr lang="fr-FR" sz="2400" dirty="0"/>
              <a:t> </a:t>
            </a:r>
            <a:r>
              <a:rPr lang="fr-FR" sz="2400" dirty="0" smtClean="0"/>
              <a:t>00 </a:t>
            </a:r>
            <a:r>
              <a:rPr lang="fr-FR" sz="2400" dirty="0"/>
              <a:t>00 00 </a:t>
            </a:r>
            <a:r>
              <a:rPr lang="fr-FR" sz="2400" dirty="0" smtClean="0"/>
              <a:t>00 76 92 7b </a:t>
            </a:r>
            <a:r>
              <a:rPr lang="fr-FR" sz="2400" dirty="0" err="1" smtClean="0"/>
              <a:t>bf</a:t>
            </a:r>
            <a:endParaRPr lang="fr-FR" sz="2400" dirty="0"/>
          </a:p>
          <a:p>
            <a:r>
              <a:rPr lang="fr-FR" sz="2400" dirty="0"/>
              <a:t>/* </a:t>
            </a:r>
            <a:r>
              <a:rPr lang="fr-FR" sz="2400" dirty="0" err="1" smtClean="0"/>
              <a:t>address</a:t>
            </a:r>
            <a:r>
              <a:rPr lang="fr-FR" sz="2400" dirty="0" smtClean="0"/>
              <a:t> to move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rax</a:t>
            </a:r>
            <a:r>
              <a:rPr lang="fr-FR" sz="2400" dirty="0"/>
              <a:t> to </a:t>
            </a:r>
            <a:r>
              <a:rPr lang="fr-FR" sz="2400" dirty="0" err="1"/>
              <a:t>rdi</a:t>
            </a:r>
            <a:r>
              <a:rPr lang="fr-FR" sz="2400" dirty="0"/>
              <a:t> */</a:t>
            </a:r>
          </a:p>
          <a:p>
            <a:r>
              <a:rPr lang="fi-FI" sz="2400" dirty="0"/>
              <a:t> </a:t>
            </a:r>
            <a:r>
              <a:rPr lang="fi-FI" sz="2400" dirty="0" smtClean="0"/>
              <a:t>00 </a:t>
            </a:r>
            <a:r>
              <a:rPr lang="fi-FI" sz="2400" dirty="0"/>
              <a:t>00 00 </a:t>
            </a:r>
            <a:r>
              <a:rPr lang="fi-FI" sz="2400" dirty="0" smtClean="0"/>
              <a:t>00 00 40 1a f3</a:t>
            </a:r>
            <a:endParaRPr lang="fi-FI" sz="2400" dirty="0"/>
          </a:p>
          <a:p>
            <a:r>
              <a:rPr lang="fi-FI" sz="2400" dirty="0"/>
              <a:t>/* </a:t>
            </a:r>
            <a:r>
              <a:rPr lang="fi-FI" sz="2400" dirty="0" err="1"/>
              <a:t>c</a:t>
            </a:r>
            <a:r>
              <a:rPr lang="fi-FI" sz="2400" dirty="0" err="1" smtClean="0"/>
              <a:t>all</a:t>
            </a:r>
            <a:r>
              <a:rPr lang="fi-FI" sz="2400" dirty="0" smtClean="0"/>
              <a:t> the </a:t>
            </a:r>
            <a:r>
              <a:rPr lang="fi-FI" sz="2400" dirty="0" err="1"/>
              <a:t>target</a:t>
            </a:r>
            <a:r>
              <a:rPr lang="fi-FI" sz="2400" dirty="0"/>
              <a:t> </a:t>
            </a:r>
            <a:r>
              <a:rPr lang="fi-FI" sz="2400" dirty="0" err="1"/>
              <a:t>function</a:t>
            </a:r>
            <a:r>
              <a:rPr lang="fi-FI" sz="2400" dirty="0"/>
              <a:t> */</a:t>
            </a:r>
          </a:p>
          <a:p>
            <a:r>
              <a:rPr lang="fr-FR" sz="2400" dirty="0"/>
              <a:t> </a:t>
            </a:r>
            <a:r>
              <a:rPr lang="fr-FR" sz="2400" dirty="0" smtClean="0"/>
              <a:t>00 </a:t>
            </a:r>
            <a:r>
              <a:rPr lang="fr-FR" sz="2400" dirty="0"/>
              <a:t>00 00 </a:t>
            </a:r>
            <a:r>
              <a:rPr lang="fr-FR" sz="2400" dirty="0" smtClean="0"/>
              <a:t>00 00 40 19 74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945157" y="5943687"/>
            <a:ext cx="3193708" cy="6257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800" dirty="0" smtClean="0">
                <a:solidFill>
                  <a:srgbClr val="000000"/>
                </a:solidFill>
              </a:rPr>
              <a:t>…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5157" y="5317933"/>
            <a:ext cx="3193708" cy="6257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0000000000000000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5156" y="4684105"/>
            <a:ext cx="3193703" cy="6257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00000000</a:t>
            </a:r>
            <a:r>
              <a:rPr lang="en-US" sz="2800" dirty="0" smtClean="0">
                <a:solidFill>
                  <a:srgbClr val="000000"/>
                </a:solidFill>
              </a:rPr>
              <a:t>00401b07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0016" y="4066425"/>
            <a:ext cx="3198843" cy="6257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0000000076927bbf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40021" y="3436565"/>
            <a:ext cx="3198843" cy="6257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0000000000401af3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45157" y="2811844"/>
            <a:ext cx="3198843" cy="6257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0000000000409174</a:t>
            </a:r>
            <a:endParaRPr lang="en-US" sz="2800" dirty="0">
              <a:solidFill>
                <a:srgbClr val="00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622797" y="5998336"/>
            <a:ext cx="1306947" cy="461665"/>
            <a:chOff x="5135734" y="5998336"/>
            <a:chExt cx="1306947" cy="461665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5964079" y="6275959"/>
              <a:ext cx="47860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135734" y="5998336"/>
              <a:ext cx="7940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%</a:t>
              </a:r>
              <a:r>
                <a:rPr lang="en-US" sz="2400" dirty="0" err="1" smtClean="0"/>
                <a:t>rsp</a:t>
              </a:r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33074" y="4943750"/>
            <a:ext cx="1306947" cy="461665"/>
            <a:chOff x="5135734" y="5998336"/>
            <a:chExt cx="1306947" cy="461665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5964079" y="6275959"/>
              <a:ext cx="47860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135734" y="5998336"/>
              <a:ext cx="7940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%</a:t>
              </a:r>
              <a:r>
                <a:rPr lang="en-US" sz="2400" dirty="0" err="1" smtClean="0"/>
                <a:t>rsp</a:t>
              </a:r>
              <a:endParaRPr lang="en-US" sz="24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33074" y="4324665"/>
            <a:ext cx="1306947" cy="461665"/>
            <a:chOff x="5135734" y="5998336"/>
            <a:chExt cx="1306947" cy="461665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5964079" y="6275959"/>
              <a:ext cx="47860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135734" y="5998336"/>
              <a:ext cx="7940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%</a:t>
              </a:r>
              <a:r>
                <a:rPr lang="en-US" sz="2400" dirty="0" err="1" smtClean="0"/>
                <a:t>rsp</a:t>
              </a:r>
              <a:endParaRPr lang="en-US" sz="2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33074" y="3689847"/>
            <a:ext cx="1306947" cy="461665"/>
            <a:chOff x="5135734" y="5998336"/>
            <a:chExt cx="1306947" cy="46166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5964079" y="6275959"/>
              <a:ext cx="47860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35734" y="5998336"/>
              <a:ext cx="7940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%</a:t>
              </a:r>
              <a:r>
                <a:rPr lang="en-US" sz="2400" dirty="0" err="1" smtClean="0"/>
                <a:t>rsp</a:t>
              </a:r>
              <a:endParaRPr lang="en-US" sz="2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38210" y="2885464"/>
            <a:ext cx="1306947" cy="461665"/>
            <a:chOff x="5135734" y="5998336"/>
            <a:chExt cx="1306947" cy="461665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5964079" y="6275959"/>
              <a:ext cx="47860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135734" y="5998336"/>
              <a:ext cx="7940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%</a:t>
              </a:r>
              <a:r>
                <a:rPr lang="en-US" sz="2400" dirty="0" err="1" smtClean="0"/>
                <a:t>rsp</a:t>
              </a:r>
              <a:endParaRPr lang="en-US" sz="24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340667" y="2449553"/>
            <a:ext cx="139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address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2201333" y="5237237"/>
            <a:ext cx="2515810" cy="1511905"/>
          </a:xfrm>
          <a:prstGeom prst="wedgeRectCallout">
            <a:avLst>
              <a:gd name="adj1" fmla="val 118013"/>
              <a:gd name="adj2" fmla="val -4547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Execute “return”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%</a:t>
            </a:r>
            <a:r>
              <a:rPr lang="en-US" dirty="0" err="1" smtClean="0">
                <a:solidFill>
                  <a:schemeClr val="tx1"/>
                </a:solidFill>
              </a:rPr>
              <a:t>rsp</a:t>
            </a:r>
            <a:r>
              <a:rPr lang="en-US" dirty="0" smtClean="0">
                <a:solidFill>
                  <a:schemeClr val="tx1"/>
                </a:solidFill>
              </a:rPr>
              <a:t> = %</a:t>
            </a:r>
            <a:r>
              <a:rPr lang="en-US" dirty="0" err="1" smtClean="0">
                <a:solidFill>
                  <a:schemeClr val="tx1"/>
                </a:solidFill>
              </a:rPr>
              <a:t>rsp</a:t>
            </a:r>
            <a:r>
              <a:rPr lang="en-US" dirty="0" smtClean="0">
                <a:solidFill>
                  <a:schemeClr val="tx1"/>
                </a:solidFill>
              </a:rPr>
              <a:t> + 8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Execute </a:t>
            </a:r>
            <a:r>
              <a:rPr lang="en-US" dirty="0" smtClean="0">
                <a:solidFill>
                  <a:schemeClr val="tx1"/>
                </a:solidFill>
              </a:rPr>
              <a:t>the first gadget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popq</a:t>
            </a:r>
            <a:r>
              <a:rPr lang="en-US" dirty="0" smtClean="0">
                <a:solidFill>
                  <a:schemeClr val="tx1"/>
                </a:solidFill>
              </a:rPr>
              <a:t> %</a:t>
            </a:r>
            <a:r>
              <a:rPr lang="en-US" dirty="0" err="1" smtClean="0">
                <a:solidFill>
                  <a:schemeClr val="tx1"/>
                </a:solidFill>
              </a:rPr>
              <a:t>rax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ular Callout 37"/>
          <p:cNvSpPr/>
          <p:nvPr/>
        </p:nvSpPr>
        <p:spPr>
          <a:xfrm>
            <a:off x="2201333" y="4679079"/>
            <a:ext cx="2515810" cy="1351598"/>
          </a:xfrm>
          <a:prstGeom prst="wedgeRectCallout">
            <a:avLst>
              <a:gd name="adj1" fmla="val 121302"/>
              <a:gd name="adj2" fmla="val -96131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First gadget ends with “ret” (%</a:t>
            </a:r>
            <a:r>
              <a:rPr lang="en-US" dirty="0" err="1" smtClean="0">
                <a:solidFill>
                  <a:schemeClr val="tx1"/>
                </a:solidFill>
              </a:rPr>
              <a:t>rsp</a:t>
            </a:r>
            <a:r>
              <a:rPr lang="en-US" dirty="0" smtClean="0">
                <a:solidFill>
                  <a:schemeClr val="tx1"/>
                </a:solidFill>
              </a:rPr>
              <a:t> = %</a:t>
            </a:r>
            <a:r>
              <a:rPr lang="en-US" dirty="0" err="1" smtClean="0">
                <a:solidFill>
                  <a:schemeClr val="tx1"/>
                </a:solidFill>
              </a:rPr>
              <a:t>rsp</a:t>
            </a:r>
            <a:r>
              <a:rPr lang="en-US" dirty="0" smtClean="0">
                <a:solidFill>
                  <a:schemeClr val="tx1"/>
                </a:solidFill>
              </a:rPr>
              <a:t> + 8)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Execute </a:t>
            </a:r>
            <a:r>
              <a:rPr lang="en-US" dirty="0" smtClean="0">
                <a:solidFill>
                  <a:schemeClr val="tx1"/>
                </a:solidFill>
              </a:rPr>
              <a:t>the second gadget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movq</a:t>
            </a:r>
            <a:r>
              <a:rPr lang="en-US" dirty="0" smtClean="0">
                <a:solidFill>
                  <a:schemeClr val="tx1"/>
                </a:solidFill>
              </a:rPr>
              <a:t> %</a:t>
            </a:r>
            <a:r>
              <a:rPr lang="en-US" dirty="0" err="1" smtClean="0">
                <a:solidFill>
                  <a:schemeClr val="tx1"/>
                </a:solidFill>
              </a:rPr>
              <a:t>rax</a:t>
            </a:r>
            <a:r>
              <a:rPr lang="en-US" dirty="0" smtClean="0">
                <a:solidFill>
                  <a:schemeClr val="tx1"/>
                </a:solidFill>
              </a:rPr>
              <a:t>, %</a:t>
            </a:r>
            <a:r>
              <a:rPr lang="en-US" dirty="0" err="1" smtClean="0">
                <a:solidFill>
                  <a:schemeClr val="tx1"/>
                </a:solidFill>
              </a:rPr>
              <a:t>rdi</a:t>
            </a:r>
            <a:r>
              <a:rPr lang="en-US" dirty="0" smtClean="0">
                <a:solidFill>
                  <a:schemeClr val="tx1"/>
                </a:solidFill>
              </a:rPr>
              <a:t>; ret)</a:t>
            </a:r>
          </a:p>
        </p:txBody>
      </p:sp>
    </p:spTree>
    <p:extLst>
      <p:ext uri="{BB962C8B-B14F-4D97-AF65-F5344CB8AC3E}">
        <p14:creationId xmlns:p14="http://schemas.microsoft.com/office/powerpoint/2010/main" val="362407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4" grpId="0" animBg="1"/>
      <p:bldP spid="4" grpId="1" animBg="1"/>
      <p:bldP spid="38" grpId="0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looked at buffer overflow attacks and in spite of efforts to prevent it, a limited form of buffer overflow attack can still take place</a:t>
            </a:r>
          </a:p>
          <a:p>
            <a:r>
              <a:rPr lang="en-US" dirty="0" smtClean="0"/>
              <a:t>We will experiment with this in Homework 6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tack overflow</a:t>
            </a:r>
          </a:p>
          <a:p>
            <a:pPr lvl="1"/>
            <a:r>
              <a:rPr lang="en-US" dirty="0" smtClean="0"/>
              <a:t>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5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X86-64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can no longer execute from the stack</a:t>
            </a:r>
          </a:p>
          <a:p>
            <a:r>
              <a:rPr lang="en-US" dirty="0" smtClean="0"/>
              <a:t>Stack address is randomized</a:t>
            </a:r>
          </a:p>
          <a:p>
            <a:r>
              <a:rPr lang="en-US" dirty="0" smtClean="0"/>
              <a:t>X86-64 has more registers so arguments are passed on the registers</a:t>
            </a:r>
          </a:p>
          <a:p>
            <a:r>
              <a:rPr lang="en-US" dirty="0" smtClean="0"/>
              <a:t>Variable length instructions mean that there are no address alignment during instruction 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“gadgets” in the existing code </a:t>
            </a:r>
          </a:p>
          <a:p>
            <a:r>
              <a:rPr lang="en-US" dirty="0" smtClean="0"/>
              <a:t>Load the stack with addresses to these gadgets</a:t>
            </a:r>
          </a:p>
          <a:p>
            <a:r>
              <a:rPr lang="en-US" dirty="0" smtClean="0"/>
              <a:t>At the end of each gadget a “return” instruction is called (0xc3)</a:t>
            </a:r>
          </a:p>
        </p:txBody>
      </p:sp>
    </p:spTree>
    <p:extLst>
      <p:ext uri="{BB962C8B-B14F-4D97-AF65-F5344CB8AC3E}">
        <p14:creationId xmlns:p14="http://schemas.microsoft.com/office/powerpoint/2010/main" val="9992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487584" y="4883895"/>
            <a:ext cx="18182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Frame for executing function </a:t>
            </a:r>
            <a:r>
              <a:rPr lang="en-US" dirty="0" smtClean="0">
                <a:latin typeface="Courier New"/>
                <a:cs typeface="Courier New"/>
              </a:rPr>
              <a:t>Q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6487584" y="2826495"/>
            <a:ext cx="2427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Frame for calling function </a:t>
            </a:r>
            <a:r>
              <a:rPr lang="en-US" dirty="0" smtClean="0">
                <a:latin typeface="Courier New"/>
                <a:cs typeface="Courier New"/>
              </a:rPr>
              <a:t>P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057" name="AutoShape 9"/>
          <p:cNvSpPr>
            <a:spLocks/>
          </p:cNvSpPr>
          <p:nvPr/>
        </p:nvSpPr>
        <p:spPr bwMode="auto">
          <a:xfrm>
            <a:off x="6019800" y="4064745"/>
            <a:ext cx="482600" cy="2286000"/>
          </a:xfrm>
          <a:prstGeom prst="rightBrace">
            <a:avLst>
              <a:gd name="adj1" fmla="val 70175"/>
              <a:gd name="adj2" fmla="val 50000"/>
            </a:avLst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AutoShape 12"/>
          <p:cNvSpPr>
            <a:spLocks/>
          </p:cNvSpPr>
          <p:nvPr/>
        </p:nvSpPr>
        <p:spPr bwMode="auto">
          <a:xfrm>
            <a:off x="6019800" y="2083545"/>
            <a:ext cx="482600" cy="1981200"/>
          </a:xfrm>
          <a:prstGeom prst="rightBrace">
            <a:avLst>
              <a:gd name="adj1" fmla="val 60819"/>
              <a:gd name="adj2" fmla="val 50000"/>
            </a:avLst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657600" y="4941045"/>
            <a:ext cx="2286000" cy="723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657600" y="5664945"/>
            <a:ext cx="22860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Argument</a:t>
            </a:r>
          </a:p>
          <a:p>
            <a:pPr algn="ctr"/>
            <a:r>
              <a:rPr lang="en-US"/>
              <a:t>build area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657600" y="3759945"/>
            <a:ext cx="2286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Return address</a:t>
            </a:r>
            <a:endParaRPr lang="en-US">
              <a:latin typeface="Courier New" charset="0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3657600" y="3455145"/>
            <a:ext cx="2286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Argument </a:t>
            </a:r>
            <a:r>
              <a:rPr lang="en-US" dirty="0" smtClean="0"/>
              <a:t>7</a:t>
            </a:r>
            <a:endParaRPr lang="en-US" dirty="0">
              <a:latin typeface="Courier New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3657600" y="2597895"/>
            <a:ext cx="2286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Argument</a:t>
            </a:r>
            <a:r>
              <a:rPr lang="en-US" i="1" dirty="0" smtClean="0"/>
              <a:t> n</a:t>
            </a:r>
            <a:endParaRPr lang="en-US" i="1" dirty="0">
              <a:latin typeface="Courier New" charset="0"/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3657600" y="2083545"/>
            <a:ext cx="2286000" cy="5143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•</a:t>
            </a:r>
          </a:p>
          <a:p>
            <a:pPr algn="ctr"/>
            <a:r>
              <a:rPr lang="en-US" sz="1200"/>
              <a:t>•</a:t>
            </a:r>
          </a:p>
          <a:p>
            <a:pPr algn="ctr"/>
            <a:r>
              <a:rPr lang="en-US" sz="1200"/>
              <a:t>•</a:t>
            </a:r>
            <a:endParaRPr lang="en-US" sz="1200">
              <a:latin typeface="Courier New" charset="0"/>
            </a:endParaRP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3657600" y="386491"/>
            <a:ext cx="2286000" cy="1697054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66CC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400"/>
              <a:t>•</a:t>
            </a:r>
          </a:p>
          <a:p>
            <a:pPr algn="ctr"/>
            <a:r>
              <a:rPr lang="en-US" sz="2400"/>
              <a:t>•</a:t>
            </a:r>
          </a:p>
          <a:p>
            <a:pPr algn="ctr"/>
            <a:r>
              <a:rPr lang="en-US" sz="2400"/>
              <a:t>•</a:t>
            </a:r>
            <a:endParaRPr lang="en-US" sz="2400">
              <a:latin typeface="Courier New" charset="0"/>
            </a:endParaRPr>
          </a:p>
          <a:p>
            <a:pPr algn="ctr"/>
            <a:endParaRPr lang="en-US" sz="2400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996759" y="5934026"/>
            <a:ext cx="14232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Stack pointer</a:t>
            </a:r>
          </a:p>
          <a:p>
            <a:r>
              <a:rPr lang="en-US" dirty="0" smtClean="0">
                <a:latin typeface="Courier New" charset="0"/>
              </a:rPr>
              <a:t>%</a:t>
            </a:r>
            <a:r>
              <a:rPr lang="en-US" dirty="0" err="1" smtClean="0">
                <a:latin typeface="Courier New" charset="0"/>
              </a:rPr>
              <a:t>rsp</a:t>
            </a:r>
            <a:endParaRPr lang="en-US" dirty="0">
              <a:latin typeface="Courier New" charset="0"/>
            </a:endParaRP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2844800" y="6255495"/>
            <a:ext cx="81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3657600" y="6369795"/>
            <a:ext cx="2235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Stack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top</a:t>
            </a:r>
            <a:r>
              <a:rPr lang="ja-JP" altLang="en-US">
                <a:latin typeface="Arial"/>
              </a:rPr>
              <a:t>”</a:t>
            </a:r>
            <a:endParaRPr lang="en-US">
              <a:latin typeface="Courier New" charset="0"/>
            </a:endParaRP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3676008" y="-16470"/>
            <a:ext cx="2235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Stack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bottom</a:t>
            </a:r>
            <a:r>
              <a:rPr lang="ja-JP" altLang="en-US" dirty="0">
                <a:latin typeface="Arial"/>
              </a:rPr>
              <a:t>”</a:t>
            </a:r>
            <a:endParaRPr lang="en-US" dirty="0">
              <a:latin typeface="Courier New" charset="0"/>
            </a:endParaRPr>
          </a:p>
        </p:txBody>
      </p:sp>
      <p:grpSp>
        <p:nvGrpSpPr>
          <p:cNvPr id="2328" name="Group 280"/>
          <p:cNvGrpSpPr>
            <a:grpSpLocks/>
          </p:cNvGrpSpPr>
          <p:nvPr/>
        </p:nvGrpSpPr>
        <p:grpSpPr bwMode="auto">
          <a:xfrm>
            <a:off x="1524001" y="2140695"/>
            <a:ext cx="1646767" cy="2228850"/>
            <a:chOff x="528" y="1248"/>
            <a:chExt cx="778" cy="1872"/>
          </a:xfrm>
        </p:grpSpPr>
        <p:sp>
          <p:nvSpPr>
            <p:cNvPr id="2316" name="Line 268"/>
            <p:cNvSpPr>
              <a:spLocks noChangeShapeType="1"/>
            </p:cNvSpPr>
            <p:nvPr/>
          </p:nvSpPr>
          <p:spPr bwMode="auto">
            <a:xfrm>
              <a:off x="922" y="1248"/>
              <a:ext cx="0" cy="1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7" name="Text Box 269"/>
            <p:cNvSpPr txBox="1">
              <a:spLocks noChangeArrowheads="1"/>
            </p:cNvSpPr>
            <p:nvPr/>
          </p:nvSpPr>
          <p:spPr bwMode="auto">
            <a:xfrm>
              <a:off x="528" y="2055"/>
              <a:ext cx="778" cy="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Increasing</a:t>
              </a:r>
            </a:p>
            <a:p>
              <a:pPr algn="ctr"/>
              <a:r>
                <a:rPr lang="en-US"/>
                <a:t>address</a:t>
              </a:r>
            </a:p>
          </p:txBody>
        </p:sp>
      </p:grpSp>
      <p:sp>
        <p:nvSpPr>
          <p:cNvPr id="2326" name="Text Box 278"/>
          <p:cNvSpPr txBox="1">
            <a:spLocks noChangeArrowheads="1"/>
          </p:cNvSpPr>
          <p:nvPr/>
        </p:nvSpPr>
        <p:spPr bwMode="auto">
          <a:xfrm>
            <a:off x="6487585" y="954832"/>
            <a:ext cx="14929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Earlier frames</a:t>
            </a:r>
          </a:p>
        </p:txBody>
      </p:sp>
      <p:sp>
        <p:nvSpPr>
          <p:cNvPr id="2327" name="AutoShape 279"/>
          <p:cNvSpPr>
            <a:spLocks/>
          </p:cNvSpPr>
          <p:nvPr/>
        </p:nvSpPr>
        <p:spPr bwMode="auto">
          <a:xfrm>
            <a:off x="5994400" y="386491"/>
            <a:ext cx="482600" cy="1678004"/>
          </a:xfrm>
          <a:prstGeom prst="rightBrace">
            <a:avLst>
              <a:gd name="adj1" fmla="val 60819"/>
              <a:gd name="adj2" fmla="val 50000"/>
            </a:avLst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3657600" y="4083795"/>
            <a:ext cx="2286000" cy="857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Saved </a:t>
            </a:r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3657600" y="2883645"/>
            <a:ext cx="2286000" cy="5715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•</a:t>
            </a:r>
          </a:p>
          <a:p>
            <a:pPr algn="ctr"/>
            <a:r>
              <a:rPr lang="en-US" sz="1200"/>
              <a:t>•</a:t>
            </a:r>
          </a:p>
          <a:p>
            <a:pPr algn="ctr"/>
            <a:r>
              <a:rPr lang="en-US" sz="1200"/>
              <a:t>•</a:t>
            </a:r>
            <a:endParaRPr lang="en-US" sz="1200">
              <a:latin typeface="Courier New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657600" y="2083545"/>
            <a:ext cx="2286000" cy="1981200"/>
          </a:xfrm>
          <a:prstGeom prst="rect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657600" y="4064745"/>
            <a:ext cx="2286000" cy="2286000"/>
          </a:xfrm>
          <a:prstGeom prst="rect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9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3276600" y="3538954"/>
            <a:ext cx="3035300" cy="9144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66CC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/>
            <a:endParaRPr lang="en-US" sz="1600">
              <a:latin typeface="Courier New" charset="0"/>
            </a:endParaRPr>
          </a:p>
        </p:txBody>
      </p:sp>
      <p:sp>
        <p:nvSpPr>
          <p:cNvPr id="2050" name="Rectangle 15"/>
          <p:cNvSpPr>
            <a:spLocks noChangeArrowheads="1"/>
          </p:cNvSpPr>
          <p:nvPr/>
        </p:nvSpPr>
        <p:spPr bwMode="auto">
          <a:xfrm>
            <a:off x="3289300" y="2091154"/>
            <a:ext cx="3035300" cy="11430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66CC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/>
            <a:endParaRPr lang="en-US" sz="1600">
              <a:latin typeface="Courier New" charset="0"/>
            </a:endParaRPr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3276600" y="3234154"/>
            <a:ext cx="3048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Return address</a:t>
            </a: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6661227" y="4072354"/>
            <a:ext cx="14159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charset="0"/>
              </a:rPr>
              <a:t>buf</a:t>
            </a:r>
            <a:r>
              <a:rPr lang="en-US" sz="1600" dirty="0" smtClean="0">
                <a:latin typeface="Courier New" charset="0"/>
              </a:rPr>
              <a:t> = %</a:t>
            </a:r>
            <a:r>
              <a:rPr lang="en-US" sz="1600" dirty="0" err="1" smtClean="0">
                <a:latin typeface="Courier New" charset="0"/>
              </a:rPr>
              <a:t>rsp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2062" name="AutoShape 16"/>
          <p:cNvSpPr>
            <a:spLocks/>
          </p:cNvSpPr>
          <p:nvPr/>
        </p:nvSpPr>
        <p:spPr bwMode="auto">
          <a:xfrm flipH="1">
            <a:off x="2832100" y="3538954"/>
            <a:ext cx="361950" cy="914400"/>
          </a:xfrm>
          <a:prstGeom prst="rightBrace">
            <a:avLst>
              <a:gd name="adj1" fmla="val 38596"/>
              <a:gd name="adj2" fmla="val 50000"/>
            </a:avLst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Text Box 17"/>
          <p:cNvSpPr txBox="1">
            <a:spLocks noChangeArrowheads="1"/>
          </p:cNvSpPr>
          <p:nvPr/>
        </p:nvSpPr>
        <p:spPr bwMode="auto">
          <a:xfrm>
            <a:off x="1066800" y="3691354"/>
            <a:ext cx="1676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>
                <a:latin typeface="Helvetica" charset="0"/>
              </a:rPr>
              <a:t>Stack frame</a:t>
            </a:r>
          </a:p>
          <a:p>
            <a:pPr algn="r" eaLnBrk="1" hangingPunct="1"/>
            <a:r>
              <a:rPr lang="en-US" sz="1600">
                <a:latin typeface="Helvetica" charset="0"/>
              </a:rPr>
              <a:t>for </a:t>
            </a:r>
            <a:r>
              <a:rPr lang="en-US" sz="1600">
                <a:latin typeface="Courier New" charset="0"/>
              </a:rPr>
              <a:t>echo</a:t>
            </a:r>
          </a:p>
        </p:txBody>
      </p:sp>
      <p:sp>
        <p:nvSpPr>
          <p:cNvPr id="2064" name="AutoShape 18"/>
          <p:cNvSpPr>
            <a:spLocks/>
          </p:cNvSpPr>
          <p:nvPr/>
        </p:nvSpPr>
        <p:spPr bwMode="auto">
          <a:xfrm flipH="1">
            <a:off x="2832100" y="2091154"/>
            <a:ext cx="361950" cy="1447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Text Box 19"/>
          <p:cNvSpPr txBox="1">
            <a:spLocks noChangeArrowheads="1"/>
          </p:cNvSpPr>
          <p:nvPr/>
        </p:nvSpPr>
        <p:spPr bwMode="auto">
          <a:xfrm>
            <a:off x="1066800" y="2548354"/>
            <a:ext cx="1676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>
                <a:latin typeface="Helvetica" charset="0"/>
              </a:rPr>
              <a:t>Stack frame</a:t>
            </a:r>
          </a:p>
          <a:p>
            <a:pPr algn="r" eaLnBrk="1" hangingPunct="1"/>
            <a:r>
              <a:rPr lang="en-US" sz="1600">
                <a:latin typeface="Helvetica" charset="0"/>
              </a:rPr>
              <a:t>for caller</a:t>
            </a:r>
            <a:endParaRPr lang="en-US" sz="1600">
              <a:latin typeface="Courier New" charset="0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3276600" y="4148554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urier New" charset="0"/>
              </a:rPr>
              <a:t>[7]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3657600" y="4148554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urier New" charset="0"/>
              </a:rPr>
              <a:t>[6]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4038600" y="4148554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urier New" charset="0"/>
              </a:rPr>
              <a:t>[5]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419600" y="4148554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urier New" charset="0"/>
              </a:rPr>
              <a:t>[4]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4800600" y="4148554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urier New" charset="0"/>
              </a:rPr>
              <a:t>[3]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5181600" y="4148554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urier New" charset="0"/>
              </a:rPr>
              <a:t>[2]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5562600" y="4148554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urier New" charset="0"/>
              </a:rPr>
              <a:t>[1]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5943600" y="4148554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urier New" charset="0"/>
              </a:rPr>
              <a:t>[0]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2071" name="Rectangle 11"/>
          <p:cNvSpPr>
            <a:spLocks noChangeArrowheads="1"/>
          </p:cNvSpPr>
          <p:nvPr/>
        </p:nvSpPr>
        <p:spPr bwMode="auto">
          <a:xfrm>
            <a:off x="3289300" y="3538954"/>
            <a:ext cx="3035300" cy="914400"/>
          </a:xfrm>
          <a:prstGeom prst="rect">
            <a:avLst/>
          </a:prstGeom>
          <a:noFill/>
          <a:ln w="28575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/>
          <a:lstStyle/>
          <a:p>
            <a:pPr algn="ctr"/>
            <a:endParaRPr lang="en-US" sz="1600">
              <a:latin typeface="Courier New" charset="0"/>
            </a:endParaRPr>
          </a:p>
        </p:txBody>
      </p:sp>
      <p:sp>
        <p:nvSpPr>
          <p:cNvPr id="2061" name="Rectangle 12"/>
          <p:cNvSpPr>
            <a:spLocks noChangeArrowheads="1"/>
          </p:cNvSpPr>
          <p:nvPr/>
        </p:nvSpPr>
        <p:spPr bwMode="auto">
          <a:xfrm>
            <a:off x="3276600" y="2091154"/>
            <a:ext cx="3048000" cy="1447800"/>
          </a:xfrm>
          <a:prstGeom prst="rect">
            <a:avLst/>
          </a:prstGeom>
          <a:noFill/>
          <a:ln w="28575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endParaRPr lang="en-US" sz="1600">
              <a:latin typeface="Courier New" charset="0"/>
            </a:endParaRPr>
          </a:p>
        </p:txBody>
      </p:sp>
      <p:sp>
        <p:nvSpPr>
          <p:cNvPr id="53" name="Line 9"/>
          <p:cNvSpPr>
            <a:spLocks noChangeShapeType="1"/>
          </p:cNvSpPr>
          <p:nvPr/>
        </p:nvSpPr>
        <p:spPr bwMode="auto">
          <a:xfrm flipH="1">
            <a:off x="6324600" y="3386554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6661227" y="3157954"/>
            <a:ext cx="10465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charset="0"/>
              </a:rPr>
              <a:t>%rsp</a:t>
            </a:r>
            <a:r>
              <a:rPr lang="en-US" sz="1600" dirty="0">
                <a:latin typeface="Courier New" charset="0"/>
              </a:rPr>
              <a:t>+</a:t>
            </a:r>
            <a:r>
              <a:rPr lang="en-US" sz="1600" dirty="0" smtClean="0">
                <a:latin typeface="Courier New" charset="0"/>
              </a:rPr>
              <a:t>24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55" name="Line 9"/>
          <p:cNvSpPr>
            <a:spLocks noChangeShapeType="1"/>
          </p:cNvSpPr>
          <p:nvPr/>
        </p:nvSpPr>
        <p:spPr bwMode="auto">
          <a:xfrm flipH="1">
            <a:off x="6324600" y="4300954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reeform 7"/>
          <p:cNvSpPr>
            <a:spLocks noEditPoints="1"/>
          </p:cNvSpPr>
          <p:nvPr/>
        </p:nvSpPr>
        <p:spPr bwMode="auto">
          <a:xfrm>
            <a:off x="545042" y="2667000"/>
            <a:ext cx="465667" cy="2260600"/>
          </a:xfrm>
          <a:custGeom>
            <a:avLst/>
            <a:gdLst>
              <a:gd name="T0" fmla="*/ 149 w 149"/>
              <a:gd name="T1" fmla="*/ 9 h 603"/>
              <a:gd name="T2" fmla="*/ 5 w 149"/>
              <a:gd name="T3" fmla="*/ 9 h 603"/>
              <a:gd name="T4" fmla="*/ 9 w 149"/>
              <a:gd name="T5" fmla="*/ 5 h 603"/>
              <a:gd name="T6" fmla="*/ 9 w 149"/>
              <a:gd name="T7" fmla="*/ 581 h 603"/>
              <a:gd name="T8" fmla="*/ 5 w 149"/>
              <a:gd name="T9" fmla="*/ 576 h 603"/>
              <a:gd name="T10" fmla="*/ 108 w 149"/>
              <a:gd name="T11" fmla="*/ 576 h 603"/>
              <a:gd name="T12" fmla="*/ 108 w 149"/>
              <a:gd name="T13" fmla="*/ 585 h 603"/>
              <a:gd name="T14" fmla="*/ 5 w 149"/>
              <a:gd name="T15" fmla="*/ 585 h 603"/>
              <a:gd name="T16" fmla="*/ 0 w 149"/>
              <a:gd name="T17" fmla="*/ 581 h 603"/>
              <a:gd name="T18" fmla="*/ 0 w 149"/>
              <a:gd name="T19" fmla="*/ 5 h 603"/>
              <a:gd name="T20" fmla="*/ 5 w 149"/>
              <a:gd name="T21" fmla="*/ 0 h 603"/>
              <a:gd name="T22" fmla="*/ 149 w 149"/>
              <a:gd name="T23" fmla="*/ 0 h 603"/>
              <a:gd name="T24" fmla="*/ 149 w 149"/>
              <a:gd name="T25" fmla="*/ 9 h 603"/>
              <a:gd name="T26" fmla="*/ 103 w 149"/>
              <a:gd name="T27" fmla="*/ 558 h 603"/>
              <a:gd name="T28" fmla="*/ 149 w 149"/>
              <a:gd name="T29" fmla="*/ 581 h 603"/>
              <a:gd name="T30" fmla="*/ 103 w 149"/>
              <a:gd name="T31" fmla="*/ 603 h 60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9"/>
              <a:gd name="T49" fmla="*/ 0 h 603"/>
              <a:gd name="T50" fmla="*/ 149 w 149"/>
              <a:gd name="T51" fmla="*/ 603 h 60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9" h="603">
                <a:moveTo>
                  <a:pt x="149" y="9"/>
                </a:moveTo>
                <a:cubicBezTo>
                  <a:pt x="5" y="9"/>
                  <a:pt x="5" y="9"/>
                  <a:pt x="5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581"/>
                  <a:pt x="9" y="581"/>
                  <a:pt x="9" y="581"/>
                </a:cubicBezTo>
                <a:cubicBezTo>
                  <a:pt x="5" y="576"/>
                  <a:pt x="5" y="576"/>
                  <a:pt x="5" y="576"/>
                </a:cubicBezTo>
                <a:cubicBezTo>
                  <a:pt x="108" y="576"/>
                  <a:pt x="108" y="576"/>
                  <a:pt x="108" y="576"/>
                </a:cubicBezTo>
                <a:cubicBezTo>
                  <a:pt x="108" y="585"/>
                  <a:pt x="108" y="585"/>
                  <a:pt x="108" y="585"/>
                </a:cubicBezTo>
                <a:cubicBezTo>
                  <a:pt x="5" y="585"/>
                  <a:pt x="5" y="585"/>
                  <a:pt x="5" y="585"/>
                </a:cubicBezTo>
                <a:cubicBezTo>
                  <a:pt x="2" y="585"/>
                  <a:pt x="0" y="583"/>
                  <a:pt x="0" y="581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49" y="0"/>
                  <a:pt x="149" y="0"/>
                  <a:pt x="149" y="0"/>
                </a:cubicBezTo>
                <a:lnTo>
                  <a:pt x="149" y="9"/>
                </a:lnTo>
                <a:close/>
                <a:moveTo>
                  <a:pt x="103" y="558"/>
                </a:moveTo>
                <a:cubicBezTo>
                  <a:pt x="149" y="581"/>
                  <a:pt x="149" y="581"/>
                  <a:pt x="149" y="581"/>
                </a:cubicBezTo>
                <a:cubicBezTo>
                  <a:pt x="103" y="603"/>
                  <a:pt x="103" y="603"/>
                  <a:pt x="103" y="603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1010709" y="3135313"/>
            <a:ext cx="1686719" cy="1847850"/>
          </a:xfrm>
          <a:prstGeom prst="rect">
            <a:avLst/>
          </a:prstGeom>
          <a:solidFill>
            <a:srgbClr val="B1B1B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auto">
          <a:xfrm>
            <a:off x="1010709" y="3135313"/>
            <a:ext cx="1686719" cy="1847850"/>
          </a:xfrm>
          <a:prstGeom prst="rect">
            <a:avLst/>
          </a:prstGeom>
          <a:noFill/>
          <a:ln w="28" cap="rnd">
            <a:solidFill>
              <a:srgbClr val="0366CB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2054" name="Rectangle 10"/>
          <p:cNvSpPr>
            <a:spLocks noChangeArrowheads="1"/>
          </p:cNvSpPr>
          <p:nvPr/>
        </p:nvSpPr>
        <p:spPr bwMode="auto">
          <a:xfrm>
            <a:off x="1799167" y="3440113"/>
            <a:ext cx="17883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231F20"/>
                </a:solidFill>
              </a:rPr>
              <a:t>•</a:t>
            </a:r>
            <a:endParaRPr lang="en-US"/>
          </a:p>
        </p:txBody>
      </p:sp>
      <p:sp>
        <p:nvSpPr>
          <p:cNvPr id="2055" name="Rectangle 11"/>
          <p:cNvSpPr>
            <a:spLocks noChangeArrowheads="1"/>
          </p:cNvSpPr>
          <p:nvPr/>
        </p:nvSpPr>
        <p:spPr bwMode="auto">
          <a:xfrm>
            <a:off x="1799167" y="3871913"/>
            <a:ext cx="17883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231F20"/>
                </a:solidFill>
              </a:rPr>
              <a:t>•</a:t>
            </a:r>
            <a:endParaRPr lang="en-US"/>
          </a:p>
        </p:txBody>
      </p:sp>
      <p:sp>
        <p:nvSpPr>
          <p:cNvPr id="2056" name="Rectangle 12"/>
          <p:cNvSpPr>
            <a:spLocks noChangeArrowheads="1"/>
          </p:cNvSpPr>
          <p:nvPr/>
        </p:nvSpPr>
        <p:spPr bwMode="auto">
          <a:xfrm>
            <a:off x="1799167" y="4276726"/>
            <a:ext cx="17883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231F20"/>
                </a:solidFill>
              </a:rPr>
              <a:t>•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25500" y="2133601"/>
            <a:ext cx="2112698" cy="720725"/>
            <a:chOff x="1122363" y="2122487"/>
            <a:chExt cx="2535237" cy="720725"/>
          </a:xfrm>
        </p:grpSpPr>
        <p:sp>
          <p:nvSpPr>
            <p:cNvPr id="2059" name="Rectangle 15"/>
            <p:cNvSpPr>
              <a:spLocks noChangeArrowheads="1"/>
            </p:cNvSpPr>
            <p:nvPr/>
          </p:nvSpPr>
          <p:spPr bwMode="auto">
            <a:xfrm>
              <a:off x="1828800" y="2190749"/>
              <a:ext cx="175260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rgbClr val="231F20"/>
                  </a:solidFill>
                  <a:latin typeface="Courier New" charset="0"/>
                </a:rPr>
                <a:t>0x400563    </a:t>
              </a:r>
              <a:endParaRPr lang="en-US" sz="1400" dirty="0"/>
            </a:p>
          </p:txBody>
        </p:sp>
        <p:sp>
          <p:nvSpPr>
            <p:cNvPr id="2071" name="Rectangle 27"/>
            <p:cNvSpPr>
              <a:spLocks noChangeArrowheads="1"/>
            </p:cNvSpPr>
            <p:nvPr/>
          </p:nvSpPr>
          <p:spPr bwMode="auto">
            <a:xfrm>
              <a:off x="1752600" y="2552699"/>
              <a:ext cx="182880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rgbClr val="231F20"/>
                  </a:solidFill>
                  <a:latin typeface="Courier New" charset="0"/>
                </a:rPr>
                <a:t>0x7fffffffe840</a:t>
              </a:r>
              <a:endParaRPr lang="en-US" sz="1400" dirty="0"/>
            </a:p>
          </p:txBody>
        </p:sp>
        <p:sp>
          <p:nvSpPr>
            <p:cNvPr id="2081" name="Rectangle 37"/>
            <p:cNvSpPr>
              <a:spLocks noChangeArrowheads="1"/>
            </p:cNvSpPr>
            <p:nvPr/>
          </p:nvSpPr>
          <p:spPr bwMode="auto">
            <a:xfrm>
              <a:off x="1122363" y="2122487"/>
              <a:ext cx="630237" cy="360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>
                <a:latin typeface="Calibri" charset="0"/>
              </a:endParaRPr>
            </a:p>
          </p:txBody>
        </p:sp>
        <p:sp>
          <p:nvSpPr>
            <p:cNvPr id="2082" name="Rectangle 38"/>
            <p:cNvSpPr>
              <a:spLocks noChangeArrowheads="1"/>
            </p:cNvSpPr>
            <p:nvPr/>
          </p:nvSpPr>
          <p:spPr bwMode="auto">
            <a:xfrm>
              <a:off x="1122363" y="2122487"/>
              <a:ext cx="630237" cy="360362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Calibri" charset="0"/>
              </a:endParaRPr>
            </a:p>
          </p:txBody>
        </p:sp>
        <p:sp>
          <p:nvSpPr>
            <p:cNvPr id="2083" name="Rectangle 39"/>
            <p:cNvSpPr>
              <a:spLocks noChangeArrowheads="1"/>
            </p:cNvSpPr>
            <p:nvPr/>
          </p:nvSpPr>
          <p:spPr bwMode="auto">
            <a:xfrm>
              <a:off x="1184275" y="2190749"/>
              <a:ext cx="51714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solidFill>
                    <a:srgbClr val="231F20"/>
                  </a:solidFill>
                  <a:latin typeface="Courier New" charset="0"/>
                </a:rPr>
                <a:t>%rip</a:t>
              </a:r>
              <a:endParaRPr lang="en-US" sz="1400" dirty="0"/>
            </a:p>
          </p:txBody>
        </p:sp>
        <p:sp>
          <p:nvSpPr>
            <p:cNvPr id="2087" name="Rectangle 43"/>
            <p:cNvSpPr>
              <a:spLocks noChangeArrowheads="1"/>
            </p:cNvSpPr>
            <p:nvPr/>
          </p:nvSpPr>
          <p:spPr bwMode="auto">
            <a:xfrm>
              <a:off x="1122363" y="2482849"/>
              <a:ext cx="630237" cy="360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>
                <a:latin typeface="Calibri" charset="0"/>
              </a:endParaRPr>
            </a:p>
          </p:txBody>
        </p:sp>
        <p:sp>
          <p:nvSpPr>
            <p:cNvPr id="2088" name="Rectangle 44"/>
            <p:cNvSpPr>
              <a:spLocks noChangeArrowheads="1"/>
            </p:cNvSpPr>
            <p:nvPr/>
          </p:nvSpPr>
          <p:spPr bwMode="auto">
            <a:xfrm>
              <a:off x="1122363" y="2482849"/>
              <a:ext cx="630237" cy="360363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Calibri" charset="0"/>
              </a:endParaRPr>
            </a:p>
          </p:txBody>
        </p:sp>
        <p:sp>
          <p:nvSpPr>
            <p:cNvPr id="2089" name="Rectangle 45"/>
            <p:cNvSpPr>
              <a:spLocks noChangeArrowheads="1"/>
            </p:cNvSpPr>
            <p:nvPr/>
          </p:nvSpPr>
          <p:spPr bwMode="auto">
            <a:xfrm>
              <a:off x="1184275" y="2552699"/>
              <a:ext cx="51714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solidFill>
                    <a:srgbClr val="231F20"/>
                  </a:solidFill>
                  <a:latin typeface="Courier New" charset="0"/>
                </a:rPr>
                <a:t>%</a:t>
              </a:r>
              <a:r>
                <a:rPr lang="en-US" sz="1400" dirty="0" err="1" smtClean="0">
                  <a:solidFill>
                    <a:srgbClr val="231F20"/>
                  </a:solidFill>
                  <a:latin typeface="Courier New" charset="0"/>
                </a:rPr>
                <a:t>rsp</a:t>
              </a:r>
              <a:endParaRPr lang="en-US" sz="1400" dirty="0"/>
            </a:p>
          </p:txBody>
        </p:sp>
        <p:sp>
          <p:nvSpPr>
            <p:cNvPr id="2093" name="Freeform 49"/>
            <p:cNvSpPr>
              <a:spLocks noEditPoints="1"/>
            </p:cNvSpPr>
            <p:nvPr/>
          </p:nvSpPr>
          <p:spPr bwMode="auto">
            <a:xfrm>
              <a:off x="1122363" y="2122487"/>
              <a:ext cx="2535237" cy="720725"/>
            </a:xfrm>
            <a:custGeom>
              <a:avLst/>
              <a:gdLst>
                <a:gd name="T0" fmla="*/ 0 w 1417"/>
                <a:gd name="T1" fmla="*/ 227 h 454"/>
                <a:gd name="T2" fmla="*/ 0 w 1417"/>
                <a:gd name="T3" fmla="*/ 454 h 454"/>
                <a:gd name="T4" fmla="*/ 1417 w 1417"/>
                <a:gd name="T5" fmla="*/ 454 h 454"/>
                <a:gd name="T6" fmla="*/ 1417 w 1417"/>
                <a:gd name="T7" fmla="*/ 227 h 454"/>
                <a:gd name="T8" fmla="*/ 0 w 1417"/>
                <a:gd name="T9" fmla="*/ 227 h 454"/>
                <a:gd name="T10" fmla="*/ 0 w 1417"/>
                <a:gd name="T11" fmla="*/ 0 h 454"/>
                <a:gd name="T12" fmla="*/ 0 w 1417"/>
                <a:gd name="T13" fmla="*/ 227 h 454"/>
                <a:gd name="T14" fmla="*/ 1417 w 1417"/>
                <a:gd name="T15" fmla="*/ 227 h 454"/>
                <a:gd name="T16" fmla="*/ 1417 w 1417"/>
                <a:gd name="T17" fmla="*/ 0 h 454"/>
                <a:gd name="T18" fmla="*/ 0 w 1417"/>
                <a:gd name="T19" fmla="*/ 0 h 4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17"/>
                <a:gd name="T31" fmla="*/ 0 h 454"/>
                <a:gd name="T32" fmla="*/ 1417 w 1417"/>
                <a:gd name="T33" fmla="*/ 454 h 4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17" h="454">
                  <a:moveTo>
                    <a:pt x="0" y="227"/>
                  </a:moveTo>
                  <a:lnTo>
                    <a:pt x="0" y="454"/>
                  </a:lnTo>
                  <a:lnTo>
                    <a:pt x="1417" y="454"/>
                  </a:lnTo>
                  <a:lnTo>
                    <a:pt x="1417" y="227"/>
                  </a:lnTo>
                  <a:lnTo>
                    <a:pt x="0" y="227"/>
                  </a:lnTo>
                  <a:close/>
                  <a:moveTo>
                    <a:pt x="0" y="0"/>
                  </a:moveTo>
                  <a:lnTo>
                    <a:pt x="0" y="227"/>
                  </a:lnTo>
                  <a:lnTo>
                    <a:pt x="1417" y="227"/>
                  </a:lnTo>
                  <a:lnTo>
                    <a:pt x="141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1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Calibri" charset="0"/>
              </a:endParaRPr>
            </a:p>
          </p:txBody>
        </p:sp>
      </p:grpSp>
      <p:sp>
        <p:nvSpPr>
          <p:cNvPr id="2094" name="Rectangle 50"/>
          <p:cNvSpPr>
            <a:spLocks noChangeArrowheads="1"/>
          </p:cNvSpPr>
          <p:nvPr/>
        </p:nvSpPr>
        <p:spPr bwMode="auto">
          <a:xfrm>
            <a:off x="899584" y="5427663"/>
            <a:ext cx="7388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(</a:t>
            </a:r>
            <a:endParaRPr lang="en-US"/>
          </a:p>
        </p:txBody>
      </p:sp>
      <p:sp>
        <p:nvSpPr>
          <p:cNvPr id="2095" name="Rectangle 51"/>
          <p:cNvSpPr>
            <a:spLocks noChangeArrowheads="1"/>
          </p:cNvSpPr>
          <p:nvPr/>
        </p:nvSpPr>
        <p:spPr bwMode="auto">
          <a:xfrm>
            <a:off x="967053" y="5427663"/>
            <a:ext cx="11671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a</a:t>
            </a:r>
            <a:endParaRPr lang="en-US"/>
          </a:p>
        </p:txBody>
      </p:sp>
      <p:sp>
        <p:nvSpPr>
          <p:cNvPr id="2096" name="Rectangle 52"/>
          <p:cNvSpPr>
            <a:spLocks noChangeArrowheads="1"/>
          </p:cNvSpPr>
          <p:nvPr/>
        </p:nvSpPr>
        <p:spPr bwMode="auto">
          <a:xfrm>
            <a:off x="1078178" y="5427663"/>
            <a:ext cx="7388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)</a:t>
            </a:r>
            <a:endParaRPr lang="en-US"/>
          </a:p>
        </p:txBody>
      </p:sp>
      <p:sp>
        <p:nvSpPr>
          <p:cNvPr id="2097" name="Rectangle 53"/>
          <p:cNvSpPr>
            <a:spLocks noChangeArrowheads="1"/>
          </p:cNvSpPr>
          <p:nvPr/>
        </p:nvSpPr>
        <p:spPr bwMode="auto">
          <a:xfrm>
            <a:off x="1199886" y="5427663"/>
            <a:ext cx="1189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E</a:t>
            </a:r>
            <a:endParaRPr lang="en-US"/>
          </a:p>
        </p:txBody>
      </p:sp>
      <p:sp>
        <p:nvSpPr>
          <p:cNvPr id="2098" name="Rectangle 54"/>
          <p:cNvSpPr>
            <a:spLocks noChangeArrowheads="1"/>
          </p:cNvSpPr>
          <p:nvPr/>
        </p:nvSpPr>
        <p:spPr bwMode="auto">
          <a:xfrm>
            <a:off x="1333500" y="5427663"/>
            <a:ext cx="10552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x</a:t>
            </a:r>
            <a:endParaRPr lang="en-US"/>
          </a:p>
        </p:txBody>
      </p:sp>
      <p:sp>
        <p:nvSpPr>
          <p:cNvPr id="2099" name="Rectangle 55"/>
          <p:cNvSpPr>
            <a:spLocks noChangeArrowheads="1"/>
          </p:cNvSpPr>
          <p:nvPr/>
        </p:nvSpPr>
        <p:spPr bwMode="auto">
          <a:xfrm>
            <a:off x="1444625" y="5427663"/>
            <a:ext cx="12123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e</a:t>
            </a:r>
            <a:endParaRPr lang="en-US"/>
          </a:p>
        </p:txBody>
      </p:sp>
      <p:sp>
        <p:nvSpPr>
          <p:cNvPr id="2100" name="Rectangle 56"/>
          <p:cNvSpPr>
            <a:spLocks noChangeArrowheads="1"/>
          </p:cNvSpPr>
          <p:nvPr/>
        </p:nvSpPr>
        <p:spPr bwMode="auto">
          <a:xfrm>
            <a:off x="1555750" y="5427663"/>
            <a:ext cx="10303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c</a:t>
            </a:r>
            <a:endParaRPr lang="en-US"/>
          </a:p>
        </p:txBody>
      </p:sp>
      <p:sp>
        <p:nvSpPr>
          <p:cNvPr id="2101" name="Rectangle 57"/>
          <p:cNvSpPr>
            <a:spLocks noChangeArrowheads="1"/>
          </p:cNvSpPr>
          <p:nvPr/>
        </p:nvSpPr>
        <p:spPr bwMode="auto">
          <a:xfrm>
            <a:off x="1666875" y="5427663"/>
            <a:ext cx="12801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u</a:t>
            </a:r>
            <a:endParaRPr lang="en-US"/>
          </a:p>
        </p:txBody>
      </p:sp>
      <p:sp>
        <p:nvSpPr>
          <p:cNvPr id="2102" name="Rectangle 58"/>
          <p:cNvSpPr>
            <a:spLocks noChangeArrowheads="1"/>
          </p:cNvSpPr>
          <p:nvPr/>
        </p:nvSpPr>
        <p:spPr bwMode="auto">
          <a:xfrm>
            <a:off x="1788584" y="5427663"/>
            <a:ext cx="8161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t</a:t>
            </a:r>
            <a:endParaRPr lang="en-US"/>
          </a:p>
        </p:txBody>
      </p:sp>
      <p:sp>
        <p:nvSpPr>
          <p:cNvPr id="2103" name="Rectangle 59"/>
          <p:cNvSpPr>
            <a:spLocks noChangeArrowheads="1"/>
          </p:cNvSpPr>
          <p:nvPr/>
        </p:nvSpPr>
        <p:spPr bwMode="auto">
          <a:xfrm>
            <a:off x="1854730" y="5427663"/>
            <a:ext cx="5591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i</a:t>
            </a:r>
            <a:endParaRPr lang="en-US"/>
          </a:p>
        </p:txBody>
      </p:sp>
      <p:sp>
        <p:nvSpPr>
          <p:cNvPr id="2104" name="Rectangle 60"/>
          <p:cNvSpPr>
            <a:spLocks noChangeArrowheads="1"/>
          </p:cNvSpPr>
          <p:nvPr/>
        </p:nvSpPr>
        <p:spPr bwMode="auto">
          <a:xfrm>
            <a:off x="1910292" y="5427663"/>
            <a:ext cx="12801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n</a:t>
            </a:r>
            <a:endParaRPr lang="en-US"/>
          </a:p>
        </p:txBody>
      </p:sp>
      <p:sp>
        <p:nvSpPr>
          <p:cNvPr id="2105" name="Rectangle 61"/>
          <p:cNvSpPr>
            <a:spLocks noChangeArrowheads="1"/>
          </p:cNvSpPr>
          <p:nvPr/>
        </p:nvSpPr>
        <p:spPr bwMode="auto">
          <a:xfrm>
            <a:off x="2032000" y="5427663"/>
            <a:ext cx="11377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g</a:t>
            </a:r>
            <a:endParaRPr lang="en-US"/>
          </a:p>
        </p:txBody>
      </p:sp>
      <p:sp>
        <p:nvSpPr>
          <p:cNvPr id="2106" name="Rectangle 62"/>
          <p:cNvSpPr>
            <a:spLocks noChangeArrowheads="1"/>
          </p:cNvSpPr>
          <p:nvPr/>
        </p:nvSpPr>
        <p:spPr bwMode="auto">
          <a:xfrm>
            <a:off x="2211917" y="5449888"/>
            <a:ext cx="14621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  <a:latin typeface="Courier New" charset="0"/>
              </a:rPr>
              <a:t>c</a:t>
            </a:r>
            <a:endParaRPr lang="en-US"/>
          </a:p>
        </p:txBody>
      </p:sp>
      <p:sp>
        <p:nvSpPr>
          <p:cNvPr id="2107" name="Rectangle 63"/>
          <p:cNvSpPr>
            <a:spLocks noChangeArrowheads="1"/>
          </p:cNvSpPr>
          <p:nvPr/>
        </p:nvSpPr>
        <p:spPr bwMode="auto">
          <a:xfrm>
            <a:off x="2332303" y="5449888"/>
            <a:ext cx="14621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  <a:latin typeface="Courier New" charset="0"/>
              </a:rPr>
              <a:t>a</a:t>
            </a:r>
            <a:endParaRPr lang="en-US"/>
          </a:p>
        </p:txBody>
      </p:sp>
      <p:sp>
        <p:nvSpPr>
          <p:cNvPr id="2108" name="Rectangle 64"/>
          <p:cNvSpPr>
            <a:spLocks noChangeArrowheads="1"/>
          </p:cNvSpPr>
          <p:nvPr/>
        </p:nvSpPr>
        <p:spPr bwMode="auto">
          <a:xfrm>
            <a:off x="2452688" y="5449888"/>
            <a:ext cx="14621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  <a:latin typeface="Courier New" charset="0"/>
              </a:rPr>
              <a:t>l</a:t>
            </a:r>
            <a:endParaRPr lang="en-US"/>
          </a:p>
        </p:txBody>
      </p:sp>
      <p:sp>
        <p:nvSpPr>
          <p:cNvPr id="2109" name="Rectangle 65"/>
          <p:cNvSpPr>
            <a:spLocks noChangeArrowheads="1"/>
          </p:cNvSpPr>
          <p:nvPr/>
        </p:nvSpPr>
        <p:spPr bwMode="auto">
          <a:xfrm>
            <a:off x="2573074" y="5449888"/>
            <a:ext cx="14621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  <a:latin typeface="Courier New" charset="0"/>
              </a:rPr>
              <a:t>l</a:t>
            </a:r>
            <a:endParaRPr lang="en-US"/>
          </a:p>
        </p:txBody>
      </p:sp>
      <p:sp>
        <p:nvSpPr>
          <p:cNvPr id="2110" name="Freeform 66"/>
          <p:cNvSpPr>
            <a:spLocks noEditPoints="1"/>
          </p:cNvSpPr>
          <p:nvPr/>
        </p:nvSpPr>
        <p:spPr bwMode="auto">
          <a:xfrm>
            <a:off x="6319573" y="2667000"/>
            <a:ext cx="465667" cy="2260600"/>
          </a:xfrm>
          <a:custGeom>
            <a:avLst/>
            <a:gdLst>
              <a:gd name="T0" fmla="*/ 149 w 149"/>
              <a:gd name="T1" fmla="*/ 9 h 603"/>
              <a:gd name="T2" fmla="*/ 5 w 149"/>
              <a:gd name="T3" fmla="*/ 9 h 603"/>
              <a:gd name="T4" fmla="*/ 9 w 149"/>
              <a:gd name="T5" fmla="*/ 5 h 603"/>
              <a:gd name="T6" fmla="*/ 9 w 149"/>
              <a:gd name="T7" fmla="*/ 581 h 603"/>
              <a:gd name="T8" fmla="*/ 5 w 149"/>
              <a:gd name="T9" fmla="*/ 576 h 603"/>
              <a:gd name="T10" fmla="*/ 108 w 149"/>
              <a:gd name="T11" fmla="*/ 576 h 603"/>
              <a:gd name="T12" fmla="*/ 108 w 149"/>
              <a:gd name="T13" fmla="*/ 585 h 603"/>
              <a:gd name="T14" fmla="*/ 5 w 149"/>
              <a:gd name="T15" fmla="*/ 585 h 603"/>
              <a:gd name="T16" fmla="*/ 0 w 149"/>
              <a:gd name="T17" fmla="*/ 581 h 603"/>
              <a:gd name="T18" fmla="*/ 0 w 149"/>
              <a:gd name="T19" fmla="*/ 5 h 603"/>
              <a:gd name="T20" fmla="*/ 5 w 149"/>
              <a:gd name="T21" fmla="*/ 0 h 603"/>
              <a:gd name="T22" fmla="*/ 149 w 149"/>
              <a:gd name="T23" fmla="*/ 0 h 603"/>
              <a:gd name="T24" fmla="*/ 149 w 149"/>
              <a:gd name="T25" fmla="*/ 9 h 603"/>
              <a:gd name="T26" fmla="*/ 103 w 149"/>
              <a:gd name="T27" fmla="*/ 558 h 603"/>
              <a:gd name="T28" fmla="*/ 149 w 149"/>
              <a:gd name="T29" fmla="*/ 581 h 603"/>
              <a:gd name="T30" fmla="*/ 103 w 149"/>
              <a:gd name="T31" fmla="*/ 603 h 60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9"/>
              <a:gd name="T49" fmla="*/ 0 h 603"/>
              <a:gd name="T50" fmla="*/ 149 w 149"/>
              <a:gd name="T51" fmla="*/ 603 h 60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9" h="603">
                <a:moveTo>
                  <a:pt x="149" y="9"/>
                </a:moveTo>
                <a:cubicBezTo>
                  <a:pt x="5" y="9"/>
                  <a:pt x="5" y="9"/>
                  <a:pt x="5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581"/>
                  <a:pt x="9" y="581"/>
                  <a:pt x="9" y="581"/>
                </a:cubicBezTo>
                <a:cubicBezTo>
                  <a:pt x="5" y="576"/>
                  <a:pt x="5" y="576"/>
                  <a:pt x="5" y="576"/>
                </a:cubicBezTo>
                <a:cubicBezTo>
                  <a:pt x="108" y="576"/>
                  <a:pt x="108" y="576"/>
                  <a:pt x="108" y="576"/>
                </a:cubicBezTo>
                <a:cubicBezTo>
                  <a:pt x="108" y="585"/>
                  <a:pt x="108" y="585"/>
                  <a:pt x="108" y="585"/>
                </a:cubicBezTo>
                <a:cubicBezTo>
                  <a:pt x="5" y="585"/>
                  <a:pt x="5" y="585"/>
                  <a:pt x="5" y="585"/>
                </a:cubicBezTo>
                <a:cubicBezTo>
                  <a:pt x="2" y="585"/>
                  <a:pt x="0" y="583"/>
                  <a:pt x="0" y="581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49" y="0"/>
                  <a:pt x="149" y="0"/>
                  <a:pt x="149" y="0"/>
                </a:cubicBezTo>
                <a:lnTo>
                  <a:pt x="149" y="9"/>
                </a:lnTo>
                <a:close/>
                <a:moveTo>
                  <a:pt x="103" y="558"/>
                </a:moveTo>
                <a:cubicBezTo>
                  <a:pt x="149" y="581"/>
                  <a:pt x="149" y="581"/>
                  <a:pt x="149" y="581"/>
                </a:cubicBezTo>
                <a:cubicBezTo>
                  <a:pt x="103" y="603"/>
                  <a:pt x="103" y="603"/>
                  <a:pt x="103" y="603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2111" name="Rectangle 67"/>
          <p:cNvSpPr>
            <a:spLocks noChangeArrowheads="1"/>
          </p:cNvSpPr>
          <p:nvPr/>
        </p:nvSpPr>
        <p:spPr bwMode="auto">
          <a:xfrm>
            <a:off x="6785240" y="3135313"/>
            <a:ext cx="1686718" cy="1847850"/>
          </a:xfrm>
          <a:prstGeom prst="rect">
            <a:avLst/>
          </a:prstGeom>
          <a:solidFill>
            <a:srgbClr val="B1B1B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2112" name="Rectangle 68"/>
          <p:cNvSpPr>
            <a:spLocks noChangeArrowheads="1"/>
          </p:cNvSpPr>
          <p:nvPr/>
        </p:nvSpPr>
        <p:spPr bwMode="auto">
          <a:xfrm>
            <a:off x="6785240" y="3135313"/>
            <a:ext cx="1686718" cy="1847850"/>
          </a:xfrm>
          <a:prstGeom prst="rect">
            <a:avLst/>
          </a:prstGeom>
          <a:noFill/>
          <a:ln w="28" cap="rnd">
            <a:solidFill>
              <a:srgbClr val="0366CB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2113" name="Rectangle 69"/>
          <p:cNvSpPr>
            <a:spLocks noChangeArrowheads="1"/>
          </p:cNvSpPr>
          <p:nvPr/>
        </p:nvSpPr>
        <p:spPr bwMode="auto">
          <a:xfrm>
            <a:off x="7573699" y="3440113"/>
            <a:ext cx="17883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231F20"/>
                </a:solidFill>
              </a:rPr>
              <a:t>•</a:t>
            </a:r>
            <a:endParaRPr lang="en-US"/>
          </a:p>
        </p:txBody>
      </p:sp>
      <p:sp>
        <p:nvSpPr>
          <p:cNvPr id="2114" name="Rectangle 70"/>
          <p:cNvSpPr>
            <a:spLocks noChangeArrowheads="1"/>
          </p:cNvSpPr>
          <p:nvPr/>
        </p:nvSpPr>
        <p:spPr bwMode="auto">
          <a:xfrm>
            <a:off x="7573699" y="3871913"/>
            <a:ext cx="17883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231F20"/>
                </a:solidFill>
              </a:rPr>
              <a:t>•</a:t>
            </a:r>
            <a:endParaRPr lang="en-US"/>
          </a:p>
        </p:txBody>
      </p:sp>
      <p:sp>
        <p:nvSpPr>
          <p:cNvPr id="2115" name="Rectangle 71"/>
          <p:cNvSpPr>
            <a:spLocks noChangeArrowheads="1"/>
          </p:cNvSpPr>
          <p:nvPr/>
        </p:nvSpPr>
        <p:spPr bwMode="auto">
          <a:xfrm>
            <a:off x="7573699" y="4276726"/>
            <a:ext cx="17883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231F20"/>
                </a:solidFill>
              </a:rPr>
              <a:t>•</a:t>
            </a:r>
            <a:endParaRPr lang="en-US"/>
          </a:p>
        </p:txBody>
      </p:sp>
      <p:sp>
        <p:nvSpPr>
          <p:cNvPr id="2153" name="Rectangle 109"/>
          <p:cNvSpPr>
            <a:spLocks noChangeArrowheads="1"/>
          </p:cNvSpPr>
          <p:nvPr/>
        </p:nvSpPr>
        <p:spPr bwMode="auto">
          <a:xfrm>
            <a:off x="5576095" y="3532188"/>
            <a:ext cx="17883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231F20"/>
                </a:solidFill>
              </a:rPr>
              <a:t>•</a:t>
            </a:r>
            <a:endParaRPr lang="en-US"/>
          </a:p>
        </p:txBody>
      </p:sp>
      <p:sp>
        <p:nvSpPr>
          <p:cNvPr id="2154" name="Rectangle 110"/>
          <p:cNvSpPr>
            <a:spLocks noChangeArrowheads="1"/>
          </p:cNvSpPr>
          <p:nvPr/>
        </p:nvSpPr>
        <p:spPr bwMode="auto">
          <a:xfrm>
            <a:off x="5763949" y="3532188"/>
            <a:ext cx="17883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231F20"/>
                </a:solidFill>
              </a:rPr>
              <a:t>•</a:t>
            </a:r>
            <a:endParaRPr lang="en-US"/>
          </a:p>
        </p:txBody>
      </p:sp>
      <p:sp>
        <p:nvSpPr>
          <p:cNvPr id="2155" name="Rectangle 111"/>
          <p:cNvSpPr>
            <a:spLocks noChangeArrowheads="1"/>
          </p:cNvSpPr>
          <p:nvPr/>
        </p:nvSpPr>
        <p:spPr bwMode="auto">
          <a:xfrm>
            <a:off x="5951803" y="3532188"/>
            <a:ext cx="17883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231F20"/>
                </a:solidFill>
              </a:rPr>
              <a:t>•</a:t>
            </a:r>
            <a:endParaRPr lang="en-US"/>
          </a:p>
        </p:txBody>
      </p:sp>
      <p:sp>
        <p:nvSpPr>
          <p:cNvPr id="2156" name="Freeform 112"/>
          <p:cNvSpPr>
            <a:spLocks noEditPoints="1"/>
          </p:cNvSpPr>
          <p:nvPr/>
        </p:nvSpPr>
        <p:spPr bwMode="auto">
          <a:xfrm>
            <a:off x="3094302" y="2667001"/>
            <a:ext cx="465667" cy="2530475"/>
          </a:xfrm>
          <a:custGeom>
            <a:avLst/>
            <a:gdLst>
              <a:gd name="T0" fmla="*/ 149 w 149"/>
              <a:gd name="T1" fmla="*/ 9 h 675"/>
              <a:gd name="T2" fmla="*/ 5 w 149"/>
              <a:gd name="T3" fmla="*/ 9 h 675"/>
              <a:gd name="T4" fmla="*/ 9 w 149"/>
              <a:gd name="T5" fmla="*/ 5 h 675"/>
              <a:gd name="T6" fmla="*/ 9 w 149"/>
              <a:gd name="T7" fmla="*/ 653 h 675"/>
              <a:gd name="T8" fmla="*/ 5 w 149"/>
              <a:gd name="T9" fmla="*/ 648 h 675"/>
              <a:gd name="T10" fmla="*/ 108 w 149"/>
              <a:gd name="T11" fmla="*/ 648 h 675"/>
              <a:gd name="T12" fmla="*/ 108 w 149"/>
              <a:gd name="T13" fmla="*/ 657 h 675"/>
              <a:gd name="T14" fmla="*/ 5 w 149"/>
              <a:gd name="T15" fmla="*/ 657 h 675"/>
              <a:gd name="T16" fmla="*/ 0 w 149"/>
              <a:gd name="T17" fmla="*/ 653 h 675"/>
              <a:gd name="T18" fmla="*/ 0 w 149"/>
              <a:gd name="T19" fmla="*/ 5 h 675"/>
              <a:gd name="T20" fmla="*/ 5 w 149"/>
              <a:gd name="T21" fmla="*/ 0 h 675"/>
              <a:gd name="T22" fmla="*/ 149 w 149"/>
              <a:gd name="T23" fmla="*/ 0 h 675"/>
              <a:gd name="T24" fmla="*/ 149 w 149"/>
              <a:gd name="T25" fmla="*/ 9 h 675"/>
              <a:gd name="T26" fmla="*/ 103 w 149"/>
              <a:gd name="T27" fmla="*/ 630 h 675"/>
              <a:gd name="T28" fmla="*/ 149 w 149"/>
              <a:gd name="T29" fmla="*/ 653 h 675"/>
              <a:gd name="T30" fmla="*/ 103 w 149"/>
              <a:gd name="T31" fmla="*/ 675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9"/>
              <a:gd name="T49" fmla="*/ 0 h 675"/>
              <a:gd name="T50" fmla="*/ 149 w 149"/>
              <a:gd name="T51" fmla="*/ 675 h 6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9" h="675">
                <a:moveTo>
                  <a:pt x="149" y="9"/>
                </a:moveTo>
                <a:cubicBezTo>
                  <a:pt x="5" y="9"/>
                  <a:pt x="5" y="9"/>
                  <a:pt x="5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653"/>
                  <a:pt x="9" y="653"/>
                  <a:pt x="9" y="653"/>
                </a:cubicBezTo>
                <a:cubicBezTo>
                  <a:pt x="5" y="648"/>
                  <a:pt x="5" y="648"/>
                  <a:pt x="5" y="648"/>
                </a:cubicBezTo>
                <a:cubicBezTo>
                  <a:pt x="108" y="648"/>
                  <a:pt x="108" y="648"/>
                  <a:pt x="108" y="648"/>
                </a:cubicBezTo>
                <a:cubicBezTo>
                  <a:pt x="108" y="657"/>
                  <a:pt x="108" y="657"/>
                  <a:pt x="108" y="657"/>
                </a:cubicBezTo>
                <a:cubicBezTo>
                  <a:pt x="5" y="657"/>
                  <a:pt x="5" y="657"/>
                  <a:pt x="5" y="657"/>
                </a:cubicBezTo>
                <a:cubicBezTo>
                  <a:pt x="2" y="657"/>
                  <a:pt x="0" y="655"/>
                  <a:pt x="0" y="65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49" y="0"/>
                  <a:pt x="149" y="0"/>
                  <a:pt x="149" y="0"/>
                </a:cubicBezTo>
                <a:lnTo>
                  <a:pt x="149" y="9"/>
                </a:lnTo>
                <a:close/>
                <a:moveTo>
                  <a:pt x="103" y="630"/>
                </a:moveTo>
                <a:cubicBezTo>
                  <a:pt x="149" y="653"/>
                  <a:pt x="149" y="653"/>
                  <a:pt x="149" y="653"/>
                </a:cubicBezTo>
                <a:cubicBezTo>
                  <a:pt x="103" y="675"/>
                  <a:pt x="103" y="675"/>
                  <a:pt x="103" y="675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2157" name="Rectangle 113"/>
          <p:cNvSpPr>
            <a:spLocks noChangeArrowheads="1"/>
          </p:cNvSpPr>
          <p:nvPr/>
        </p:nvSpPr>
        <p:spPr bwMode="auto">
          <a:xfrm>
            <a:off x="3559969" y="3135313"/>
            <a:ext cx="1688042" cy="1847850"/>
          </a:xfrm>
          <a:prstGeom prst="rect">
            <a:avLst/>
          </a:prstGeom>
          <a:solidFill>
            <a:srgbClr val="B1B1B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2158" name="Rectangle 114"/>
          <p:cNvSpPr>
            <a:spLocks noChangeArrowheads="1"/>
          </p:cNvSpPr>
          <p:nvPr/>
        </p:nvSpPr>
        <p:spPr bwMode="auto">
          <a:xfrm>
            <a:off x="3559969" y="3135313"/>
            <a:ext cx="1688042" cy="1847850"/>
          </a:xfrm>
          <a:prstGeom prst="rect">
            <a:avLst/>
          </a:prstGeom>
          <a:noFill/>
          <a:ln w="28" cap="rnd">
            <a:solidFill>
              <a:srgbClr val="0366CB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2159" name="Rectangle 115"/>
          <p:cNvSpPr>
            <a:spLocks noChangeArrowheads="1"/>
          </p:cNvSpPr>
          <p:nvPr/>
        </p:nvSpPr>
        <p:spPr bwMode="auto">
          <a:xfrm>
            <a:off x="4349750" y="3440113"/>
            <a:ext cx="17883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231F20"/>
                </a:solidFill>
              </a:rPr>
              <a:t>•</a:t>
            </a:r>
            <a:endParaRPr lang="en-US"/>
          </a:p>
        </p:txBody>
      </p:sp>
      <p:sp>
        <p:nvSpPr>
          <p:cNvPr id="2160" name="Rectangle 116"/>
          <p:cNvSpPr>
            <a:spLocks noChangeArrowheads="1"/>
          </p:cNvSpPr>
          <p:nvPr/>
        </p:nvSpPr>
        <p:spPr bwMode="auto">
          <a:xfrm>
            <a:off x="4349750" y="3871913"/>
            <a:ext cx="17883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231F20"/>
                </a:solidFill>
              </a:rPr>
              <a:t>•</a:t>
            </a:r>
            <a:endParaRPr lang="en-US"/>
          </a:p>
        </p:txBody>
      </p:sp>
      <p:sp>
        <p:nvSpPr>
          <p:cNvPr id="2161" name="Rectangle 117"/>
          <p:cNvSpPr>
            <a:spLocks noChangeArrowheads="1"/>
          </p:cNvSpPr>
          <p:nvPr/>
        </p:nvSpPr>
        <p:spPr bwMode="auto">
          <a:xfrm>
            <a:off x="4349750" y="4276726"/>
            <a:ext cx="17883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231F20"/>
                </a:solidFill>
              </a:rPr>
              <a:t>•</a:t>
            </a:r>
            <a:endParaRPr lang="en-US"/>
          </a:p>
        </p:txBody>
      </p:sp>
      <p:sp>
        <p:nvSpPr>
          <p:cNvPr id="2199" name="Rectangle 155"/>
          <p:cNvSpPr>
            <a:spLocks noChangeArrowheads="1"/>
          </p:cNvSpPr>
          <p:nvPr/>
        </p:nvSpPr>
        <p:spPr bwMode="auto">
          <a:xfrm>
            <a:off x="3559969" y="4935539"/>
            <a:ext cx="1688042" cy="358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2200" name="Rectangle 156"/>
          <p:cNvSpPr>
            <a:spLocks noChangeArrowheads="1"/>
          </p:cNvSpPr>
          <p:nvPr/>
        </p:nvSpPr>
        <p:spPr bwMode="auto">
          <a:xfrm>
            <a:off x="3559969" y="4935539"/>
            <a:ext cx="1688042" cy="358775"/>
          </a:xfrm>
          <a:prstGeom prst="rect">
            <a:avLst/>
          </a:prstGeom>
          <a:noFill/>
          <a:ln w="28" cap="rnd">
            <a:solidFill>
              <a:srgbClr val="0366CB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2201" name="Rectangle 157"/>
          <p:cNvSpPr>
            <a:spLocks noChangeArrowheads="1"/>
          </p:cNvSpPr>
          <p:nvPr/>
        </p:nvSpPr>
        <p:spPr bwMode="auto">
          <a:xfrm>
            <a:off x="3878792" y="5005388"/>
            <a:ext cx="13282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700" dirty="0" smtClean="0">
                <a:solidFill>
                  <a:srgbClr val="231F20"/>
                </a:solidFill>
                <a:latin typeface="Courier New" charset="0"/>
              </a:rPr>
              <a:t>0x400568</a:t>
            </a:r>
            <a:endParaRPr lang="en-US" dirty="0"/>
          </a:p>
        </p:txBody>
      </p:sp>
      <p:sp>
        <p:nvSpPr>
          <p:cNvPr id="2211" name="Rectangle 167"/>
          <p:cNvSpPr>
            <a:spLocks noChangeArrowheads="1"/>
          </p:cNvSpPr>
          <p:nvPr/>
        </p:nvSpPr>
        <p:spPr bwMode="auto">
          <a:xfrm>
            <a:off x="3726657" y="5427663"/>
            <a:ext cx="7388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(</a:t>
            </a:r>
            <a:endParaRPr lang="en-US"/>
          </a:p>
        </p:txBody>
      </p:sp>
      <p:sp>
        <p:nvSpPr>
          <p:cNvPr id="2212" name="Rectangle 168"/>
          <p:cNvSpPr>
            <a:spLocks noChangeArrowheads="1"/>
          </p:cNvSpPr>
          <p:nvPr/>
        </p:nvSpPr>
        <p:spPr bwMode="auto">
          <a:xfrm>
            <a:off x="3794125" y="5427663"/>
            <a:ext cx="12801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b</a:t>
            </a:r>
            <a:endParaRPr lang="en-US"/>
          </a:p>
        </p:txBody>
      </p:sp>
      <p:sp>
        <p:nvSpPr>
          <p:cNvPr id="2213" name="Rectangle 169"/>
          <p:cNvSpPr>
            <a:spLocks noChangeArrowheads="1"/>
          </p:cNvSpPr>
          <p:nvPr/>
        </p:nvSpPr>
        <p:spPr bwMode="auto">
          <a:xfrm>
            <a:off x="3917157" y="5427663"/>
            <a:ext cx="7388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)</a:t>
            </a:r>
            <a:endParaRPr lang="en-US"/>
          </a:p>
        </p:txBody>
      </p:sp>
      <p:sp>
        <p:nvSpPr>
          <p:cNvPr id="2214" name="Rectangle 170"/>
          <p:cNvSpPr>
            <a:spLocks noChangeArrowheads="1"/>
          </p:cNvSpPr>
          <p:nvPr/>
        </p:nvSpPr>
        <p:spPr bwMode="auto">
          <a:xfrm>
            <a:off x="4038865" y="5427663"/>
            <a:ext cx="14106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A</a:t>
            </a:r>
            <a:endParaRPr lang="en-US"/>
          </a:p>
        </p:txBody>
      </p:sp>
      <p:sp>
        <p:nvSpPr>
          <p:cNvPr id="2215" name="Rectangle 171"/>
          <p:cNvSpPr>
            <a:spLocks noChangeArrowheads="1"/>
          </p:cNvSpPr>
          <p:nvPr/>
        </p:nvSpPr>
        <p:spPr bwMode="auto">
          <a:xfrm>
            <a:off x="4184386" y="5427663"/>
            <a:ext cx="8976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f</a:t>
            </a:r>
            <a:endParaRPr lang="en-US"/>
          </a:p>
        </p:txBody>
      </p:sp>
      <p:sp>
        <p:nvSpPr>
          <p:cNvPr id="2216" name="Rectangle 172"/>
          <p:cNvSpPr>
            <a:spLocks noChangeArrowheads="1"/>
          </p:cNvSpPr>
          <p:nvPr/>
        </p:nvSpPr>
        <p:spPr bwMode="auto">
          <a:xfrm>
            <a:off x="4250532" y="5427663"/>
            <a:ext cx="8161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t</a:t>
            </a:r>
            <a:endParaRPr lang="en-US"/>
          </a:p>
        </p:txBody>
      </p:sp>
      <p:sp>
        <p:nvSpPr>
          <p:cNvPr id="2217" name="Rectangle 173"/>
          <p:cNvSpPr>
            <a:spLocks noChangeArrowheads="1"/>
          </p:cNvSpPr>
          <p:nvPr/>
        </p:nvSpPr>
        <p:spPr bwMode="auto">
          <a:xfrm>
            <a:off x="4318000" y="5427663"/>
            <a:ext cx="12123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dirty="0">
                <a:solidFill>
                  <a:srgbClr val="231F20"/>
                </a:solidFill>
              </a:rPr>
              <a:t>e</a:t>
            </a:r>
            <a:endParaRPr lang="en-US" dirty="0"/>
          </a:p>
        </p:txBody>
      </p:sp>
      <p:sp>
        <p:nvSpPr>
          <p:cNvPr id="2218" name="Rectangle 174"/>
          <p:cNvSpPr>
            <a:spLocks noChangeArrowheads="1"/>
          </p:cNvSpPr>
          <p:nvPr/>
        </p:nvSpPr>
        <p:spPr bwMode="auto">
          <a:xfrm>
            <a:off x="4429126" y="5427663"/>
            <a:ext cx="849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r</a:t>
            </a:r>
            <a:endParaRPr lang="en-US"/>
          </a:p>
        </p:txBody>
      </p:sp>
      <p:sp>
        <p:nvSpPr>
          <p:cNvPr id="2219" name="Rectangle 175"/>
          <p:cNvSpPr>
            <a:spLocks noChangeArrowheads="1"/>
          </p:cNvSpPr>
          <p:nvPr/>
        </p:nvSpPr>
        <p:spPr bwMode="auto">
          <a:xfrm>
            <a:off x="4560094" y="5449888"/>
            <a:ext cx="14621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  <a:latin typeface="Courier New" charset="0"/>
              </a:rPr>
              <a:t>c</a:t>
            </a:r>
            <a:endParaRPr lang="en-US"/>
          </a:p>
        </p:txBody>
      </p:sp>
      <p:sp>
        <p:nvSpPr>
          <p:cNvPr id="2220" name="Rectangle 176"/>
          <p:cNvSpPr>
            <a:spLocks noChangeArrowheads="1"/>
          </p:cNvSpPr>
          <p:nvPr/>
        </p:nvSpPr>
        <p:spPr bwMode="auto">
          <a:xfrm>
            <a:off x="4679157" y="5449888"/>
            <a:ext cx="14621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  <a:latin typeface="Courier New" charset="0"/>
              </a:rPr>
              <a:t>a</a:t>
            </a:r>
            <a:endParaRPr lang="en-US"/>
          </a:p>
        </p:txBody>
      </p:sp>
      <p:sp>
        <p:nvSpPr>
          <p:cNvPr id="2221" name="Rectangle 177"/>
          <p:cNvSpPr>
            <a:spLocks noChangeArrowheads="1"/>
          </p:cNvSpPr>
          <p:nvPr/>
        </p:nvSpPr>
        <p:spPr bwMode="auto">
          <a:xfrm>
            <a:off x="4799542" y="5449888"/>
            <a:ext cx="14621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  <a:latin typeface="Courier New" charset="0"/>
              </a:rPr>
              <a:t>l</a:t>
            </a:r>
            <a:endParaRPr lang="en-US"/>
          </a:p>
        </p:txBody>
      </p:sp>
      <p:sp>
        <p:nvSpPr>
          <p:cNvPr id="2222" name="Rectangle 178"/>
          <p:cNvSpPr>
            <a:spLocks noChangeArrowheads="1"/>
          </p:cNvSpPr>
          <p:nvPr/>
        </p:nvSpPr>
        <p:spPr bwMode="auto">
          <a:xfrm>
            <a:off x="4919928" y="5449888"/>
            <a:ext cx="14621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  <a:latin typeface="Courier New" charset="0"/>
              </a:rPr>
              <a:t>l</a:t>
            </a:r>
            <a:endParaRPr lang="en-US"/>
          </a:p>
        </p:txBody>
      </p:sp>
      <p:sp>
        <p:nvSpPr>
          <p:cNvPr id="2223" name="Rectangle 179"/>
          <p:cNvSpPr>
            <a:spLocks noChangeArrowheads="1"/>
          </p:cNvSpPr>
          <p:nvPr/>
        </p:nvSpPr>
        <p:spPr bwMode="auto">
          <a:xfrm>
            <a:off x="7016750" y="5427663"/>
            <a:ext cx="7388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(</a:t>
            </a:r>
            <a:endParaRPr lang="en-US"/>
          </a:p>
        </p:txBody>
      </p:sp>
      <p:sp>
        <p:nvSpPr>
          <p:cNvPr id="2224" name="Rectangle 180"/>
          <p:cNvSpPr>
            <a:spLocks noChangeArrowheads="1"/>
          </p:cNvSpPr>
          <p:nvPr/>
        </p:nvSpPr>
        <p:spPr bwMode="auto">
          <a:xfrm>
            <a:off x="7084220" y="5427663"/>
            <a:ext cx="10303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c</a:t>
            </a:r>
            <a:endParaRPr lang="en-US"/>
          </a:p>
        </p:txBody>
      </p:sp>
      <p:sp>
        <p:nvSpPr>
          <p:cNvPr id="2225" name="Rectangle 181"/>
          <p:cNvSpPr>
            <a:spLocks noChangeArrowheads="1"/>
          </p:cNvSpPr>
          <p:nvPr/>
        </p:nvSpPr>
        <p:spPr bwMode="auto">
          <a:xfrm>
            <a:off x="7195344" y="5427663"/>
            <a:ext cx="7388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)</a:t>
            </a:r>
            <a:endParaRPr lang="en-US"/>
          </a:p>
        </p:txBody>
      </p:sp>
      <p:sp>
        <p:nvSpPr>
          <p:cNvPr id="2226" name="Rectangle 182"/>
          <p:cNvSpPr>
            <a:spLocks noChangeArrowheads="1"/>
          </p:cNvSpPr>
          <p:nvPr/>
        </p:nvSpPr>
        <p:spPr bwMode="auto">
          <a:xfrm>
            <a:off x="7317053" y="5427663"/>
            <a:ext cx="14106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A</a:t>
            </a:r>
            <a:endParaRPr lang="en-US"/>
          </a:p>
        </p:txBody>
      </p:sp>
      <p:sp>
        <p:nvSpPr>
          <p:cNvPr id="2227" name="Rectangle 183"/>
          <p:cNvSpPr>
            <a:spLocks noChangeArrowheads="1"/>
          </p:cNvSpPr>
          <p:nvPr/>
        </p:nvSpPr>
        <p:spPr bwMode="auto">
          <a:xfrm>
            <a:off x="7462574" y="5427663"/>
            <a:ext cx="8976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f</a:t>
            </a:r>
            <a:endParaRPr lang="en-US"/>
          </a:p>
        </p:txBody>
      </p:sp>
      <p:sp>
        <p:nvSpPr>
          <p:cNvPr id="2228" name="Rectangle 184"/>
          <p:cNvSpPr>
            <a:spLocks noChangeArrowheads="1"/>
          </p:cNvSpPr>
          <p:nvPr/>
        </p:nvSpPr>
        <p:spPr bwMode="auto">
          <a:xfrm>
            <a:off x="7528719" y="5427663"/>
            <a:ext cx="8161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t</a:t>
            </a:r>
            <a:endParaRPr lang="en-US"/>
          </a:p>
        </p:txBody>
      </p:sp>
      <p:sp>
        <p:nvSpPr>
          <p:cNvPr id="2229" name="Rectangle 185"/>
          <p:cNvSpPr>
            <a:spLocks noChangeArrowheads="1"/>
          </p:cNvSpPr>
          <p:nvPr/>
        </p:nvSpPr>
        <p:spPr bwMode="auto">
          <a:xfrm>
            <a:off x="7594865" y="5427663"/>
            <a:ext cx="12123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e</a:t>
            </a:r>
            <a:endParaRPr lang="en-US"/>
          </a:p>
        </p:txBody>
      </p:sp>
      <p:sp>
        <p:nvSpPr>
          <p:cNvPr id="2230" name="Rectangle 186"/>
          <p:cNvSpPr>
            <a:spLocks noChangeArrowheads="1"/>
          </p:cNvSpPr>
          <p:nvPr/>
        </p:nvSpPr>
        <p:spPr bwMode="auto">
          <a:xfrm>
            <a:off x="7707313" y="5427663"/>
            <a:ext cx="849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</a:rPr>
              <a:t>r</a:t>
            </a:r>
            <a:endParaRPr lang="en-US"/>
          </a:p>
        </p:txBody>
      </p:sp>
      <p:sp>
        <p:nvSpPr>
          <p:cNvPr id="2231" name="Rectangle 187"/>
          <p:cNvSpPr>
            <a:spLocks noChangeArrowheads="1"/>
          </p:cNvSpPr>
          <p:nvPr/>
        </p:nvSpPr>
        <p:spPr bwMode="auto">
          <a:xfrm>
            <a:off x="7838282" y="5449888"/>
            <a:ext cx="14621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  <a:latin typeface="Courier New" charset="0"/>
              </a:rPr>
              <a:t>r</a:t>
            </a:r>
            <a:endParaRPr lang="en-US"/>
          </a:p>
        </p:txBody>
      </p:sp>
      <p:sp>
        <p:nvSpPr>
          <p:cNvPr id="2232" name="Rectangle 188"/>
          <p:cNvSpPr>
            <a:spLocks noChangeArrowheads="1"/>
          </p:cNvSpPr>
          <p:nvPr/>
        </p:nvSpPr>
        <p:spPr bwMode="auto">
          <a:xfrm>
            <a:off x="7958667" y="5449888"/>
            <a:ext cx="14621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  <a:latin typeface="Courier New" charset="0"/>
              </a:rPr>
              <a:t>e</a:t>
            </a:r>
            <a:endParaRPr lang="en-US"/>
          </a:p>
        </p:txBody>
      </p:sp>
      <p:sp>
        <p:nvSpPr>
          <p:cNvPr id="2233" name="Rectangle 189"/>
          <p:cNvSpPr>
            <a:spLocks noChangeArrowheads="1"/>
          </p:cNvSpPr>
          <p:nvPr/>
        </p:nvSpPr>
        <p:spPr bwMode="auto">
          <a:xfrm>
            <a:off x="8079053" y="5449888"/>
            <a:ext cx="14621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231F20"/>
                </a:solidFill>
                <a:latin typeface="Courier New" charset="0"/>
              </a:rPr>
              <a:t>t</a:t>
            </a:r>
            <a:endParaRPr lang="en-US"/>
          </a:p>
        </p:txBody>
      </p:sp>
      <p:grpSp>
        <p:nvGrpSpPr>
          <p:cNvPr id="208" name="Group 207"/>
          <p:cNvGrpSpPr/>
          <p:nvPr/>
        </p:nvGrpSpPr>
        <p:grpSpPr>
          <a:xfrm>
            <a:off x="3429000" y="2133601"/>
            <a:ext cx="2112698" cy="720725"/>
            <a:chOff x="1122363" y="2122487"/>
            <a:chExt cx="2535237" cy="720725"/>
          </a:xfrm>
        </p:grpSpPr>
        <p:sp>
          <p:nvSpPr>
            <p:cNvPr id="209" name="Rectangle 15"/>
            <p:cNvSpPr>
              <a:spLocks noChangeArrowheads="1"/>
            </p:cNvSpPr>
            <p:nvPr/>
          </p:nvSpPr>
          <p:spPr bwMode="auto">
            <a:xfrm>
              <a:off x="1828800" y="2190749"/>
              <a:ext cx="175260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rgbClr val="231F20"/>
                  </a:solidFill>
                  <a:latin typeface="Courier New" charset="0"/>
                </a:rPr>
                <a:t>0x400590   </a:t>
              </a:r>
              <a:endParaRPr lang="en-US" sz="1400" dirty="0"/>
            </a:p>
          </p:txBody>
        </p:sp>
        <p:sp>
          <p:nvSpPr>
            <p:cNvPr id="210" name="Rectangle 27"/>
            <p:cNvSpPr>
              <a:spLocks noChangeArrowheads="1"/>
            </p:cNvSpPr>
            <p:nvPr/>
          </p:nvSpPr>
          <p:spPr bwMode="auto">
            <a:xfrm>
              <a:off x="1752600" y="2552699"/>
              <a:ext cx="182880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rgbClr val="231F20"/>
                  </a:solidFill>
                  <a:latin typeface="Courier New" charset="0"/>
                </a:rPr>
                <a:t>0x7fffffffe838</a:t>
              </a:r>
              <a:endParaRPr lang="en-US" sz="1400" dirty="0"/>
            </a:p>
          </p:txBody>
        </p:sp>
        <p:sp>
          <p:nvSpPr>
            <p:cNvPr id="211" name="Rectangle 37"/>
            <p:cNvSpPr>
              <a:spLocks noChangeArrowheads="1"/>
            </p:cNvSpPr>
            <p:nvPr/>
          </p:nvSpPr>
          <p:spPr bwMode="auto">
            <a:xfrm>
              <a:off x="1122363" y="2122487"/>
              <a:ext cx="630237" cy="360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>
                <a:latin typeface="Calibri" charset="0"/>
              </a:endParaRPr>
            </a:p>
          </p:txBody>
        </p:sp>
        <p:sp>
          <p:nvSpPr>
            <p:cNvPr id="212" name="Rectangle 38"/>
            <p:cNvSpPr>
              <a:spLocks noChangeArrowheads="1"/>
            </p:cNvSpPr>
            <p:nvPr/>
          </p:nvSpPr>
          <p:spPr bwMode="auto">
            <a:xfrm>
              <a:off x="1122363" y="2122487"/>
              <a:ext cx="630237" cy="360362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Calibri" charset="0"/>
              </a:endParaRPr>
            </a:p>
          </p:txBody>
        </p:sp>
        <p:sp>
          <p:nvSpPr>
            <p:cNvPr id="213" name="Rectangle 39"/>
            <p:cNvSpPr>
              <a:spLocks noChangeArrowheads="1"/>
            </p:cNvSpPr>
            <p:nvPr/>
          </p:nvSpPr>
          <p:spPr bwMode="auto">
            <a:xfrm>
              <a:off x="1184275" y="2190749"/>
              <a:ext cx="51714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solidFill>
                    <a:srgbClr val="231F20"/>
                  </a:solidFill>
                  <a:latin typeface="Courier New" charset="0"/>
                </a:rPr>
                <a:t>%rip</a:t>
              </a:r>
              <a:endParaRPr lang="en-US" sz="1400" dirty="0"/>
            </a:p>
          </p:txBody>
        </p:sp>
        <p:sp>
          <p:nvSpPr>
            <p:cNvPr id="214" name="Rectangle 43"/>
            <p:cNvSpPr>
              <a:spLocks noChangeArrowheads="1"/>
            </p:cNvSpPr>
            <p:nvPr/>
          </p:nvSpPr>
          <p:spPr bwMode="auto">
            <a:xfrm>
              <a:off x="1122363" y="2482849"/>
              <a:ext cx="630237" cy="360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>
                <a:latin typeface="Calibri" charset="0"/>
              </a:endParaRPr>
            </a:p>
          </p:txBody>
        </p:sp>
        <p:sp>
          <p:nvSpPr>
            <p:cNvPr id="215" name="Rectangle 44"/>
            <p:cNvSpPr>
              <a:spLocks noChangeArrowheads="1"/>
            </p:cNvSpPr>
            <p:nvPr/>
          </p:nvSpPr>
          <p:spPr bwMode="auto">
            <a:xfrm>
              <a:off x="1122363" y="2482849"/>
              <a:ext cx="630237" cy="360363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Calibri" charset="0"/>
              </a:endParaRPr>
            </a:p>
          </p:txBody>
        </p:sp>
        <p:sp>
          <p:nvSpPr>
            <p:cNvPr id="216" name="Rectangle 45"/>
            <p:cNvSpPr>
              <a:spLocks noChangeArrowheads="1"/>
            </p:cNvSpPr>
            <p:nvPr/>
          </p:nvSpPr>
          <p:spPr bwMode="auto">
            <a:xfrm>
              <a:off x="1184275" y="2552699"/>
              <a:ext cx="51714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solidFill>
                    <a:srgbClr val="231F20"/>
                  </a:solidFill>
                  <a:latin typeface="Courier New" charset="0"/>
                </a:rPr>
                <a:t>%</a:t>
              </a:r>
              <a:r>
                <a:rPr lang="en-US" sz="1400" dirty="0" err="1" smtClean="0">
                  <a:solidFill>
                    <a:srgbClr val="231F20"/>
                  </a:solidFill>
                  <a:latin typeface="Courier New" charset="0"/>
                </a:rPr>
                <a:t>rsp</a:t>
              </a:r>
              <a:endParaRPr lang="en-US" sz="1400" dirty="0"/>
            </a:p>
          </p:txBody>
        </p:sp>
        <p:sp>
          <p:nvSpPr>
            <p:cNvPr id="217" name="Freeform 49"/>
            <p:cNvSpPr>
              <a:spLocks noEditPoints="1"/>
            </p:cNvSpPr>
            <p:nvPr/>
          </p:nvSpPr>
          <p:spPr bwMode="auto">
            <a:xfrm>
              <a:off x="1122363" y="2122487"/>
              <a:ext cx="2535237" cy="720725"/>
            </a:xfrm>
            <a:custGeom>
              <a:avLst/>
              <a:gdLst>
                <a:gd name="T0" fmla="*/ 0 w 1417"/>
                <a:gd name="T1" fmla="*/ 227 h 454"/>
                <a:gd name="T2" fmla="*/ 0 w 1417"/>
                <a:gd name="T3" fmla="*/ 454 h 454"/>
                <a:gd name="T4" fmla="*/ 1417 w 1417"/>
                <a:gd name="T5" fmla="*/ 454 h 454"/>
                <a:gd name="T6" fmla="*/ 1417 w 1417"/>
                <a:gd name="T7" fmla="*/ 227 h 454"/>
                <a:gd name="T8" fmla="*/ 0 w 1417"/>
                <a:gd name="T9" fmla="*/ 227 h 454"/>
                <a:gd name="T10" fmla="*/ 0 w 1417"/>
                <a:gd name="T11" fmla="*/ 0 h 454"/>
                <a:gd name="T12" fmla="*/ 0 w 1417"/>
                <a:gd name="T13" fmla="*/ 227 h 454"/>
                <a:gd name="T14" fmla="*/ 1417 w 1417"/>
                <a:gd name="T15" fmla="*/ 227 h 454"/>
                <a:gd name="T16" fmla="*/ 1417 w 1417"/>
                <a:gd name="T17" fmla="*/ 0 h 454"/>
                <a:gd name="T18" fmla="*/ 0 w 1417"/>
                <a:gd name="T19" fmla="*/ 0 h 4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17"/>
                <a:gd name="T31" fmla="*/ 0 h 454"/>
                <a:gd name="T32" fmla="*/ 1417 w 1417"/>
                <a:gd name="T33" fmla="*/ 454 h 4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17" h="454">
                  <a:moveTo>
                    <a:pt x="0" y="227"/>
                  </a:moveTo>
                  <a:lnTo>
                    <a:pt x="0" y="454"/>
                  </a:lnTo>
                  <a:lnTo>
                    <a:pt x="1417" y="454"/>
                  </a:lnTo>
                  <a:lnTo>
                    <a:pt x="1417" y="227"/>
                  </a:lnTo>
                  <a:lnTo>
                    <a:pt x="0" y="227"/>
                  </a:lnTo>
                  <a:close/>
                  <a:moveTo>
                    <a:pt x="0" y="0"/>
                  </a:moveTo>
                  <a:lnTo>
                    <a:pt x="0" y="227"/>
                  </a:lnTo>
                  <a:lnTo>
                    <a:pt x="1417" y="227"/>
                  </a:lnTo>
                  <a:lnTo>
                    <a:pt x="141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1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Calibri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6604000" y="2133601"/>
            <a:ext cx="2112698" cy="720725"/>
            <a:chOff x="1122363" y="2122487"/>
            <a:chExt cx="2535237" cy="720725"/>
          </a:xfrm>
        </p:grpSpPr>
        <p:sp>
          <p:nvSpPr>
            <p:cNvPr id="219" name="Rectangle 15"/>
            <p:cNvSpPr>
              <a:spLocks noChangeArrowheads="1"/>
            </p:cNvSpPr>
            <p:nvPr/>
          </p:nvSpPr>
          <p:spPr bwMode="auto">
            <a:xfrm>
              <a:off x="1828800" y="2190749"/>
              <a:ext cx="175260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rgbClr val="231F20"/>
                  </a:solidFill>
                  <a:latin typeface="Courier New" charset="0"/>
                </a:rPr>
                <a:t>0x400568    </a:t>
              </a:r>
              <a:endParaRPr lang="en-US" sz="1400" dirty="0"/>
            </a:p>
          </p:txBody>
        </p:sp>
        <p:sp>
          <p:nvSpPr>
            <p:cNvPr id="220" name="Rectangle 27"/>
            <p:cNvSpPr>
              <a:spLocks noChangeArrowheads="1"/>
            </p:cNvSpPr>
            <p:nvPr/>
          </p:nvSpPr>
          <p:spPr bwMode="auto">
            <a:xfrm>
              <a:off x="1752600" y="2552699"/>
              <a:ext cx="182880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rgbClr val="231F20"/>
                  </a:solidFill>
                  <a:latin typeface="Courier New" charset="0"/>
                </a:rPr>
                <a:t>0x7fffffffe840</a:t>
              </a:r>
              <a:endParaRPr lang="en-US" sz="1400" dirty="0"/>
            </a:p>
          </p:txBody>
        </p:sp>
        <p:sp>
          <p:nvSpPr>
            <p:cNvPr id="221" name="Rectangle 37"/>
            <p:cNvSpPr>
              <a:spLocks noChangeArrowheads="1"/>
            </p:cNvSpPr>
            <p:nvPr/>
          </p:nvSpPr>
          <p:spPr bwMode="auto">
            <a:xfrm>
              <a:off x="1122363" y="2122487"/>
              <a:ext cx="630237" cy="360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>
                <a:latin typeface="Calibri" charset="0"/>
              </a:endParaRPr>
            </a:p>
          </p:txBody>
        </p:sp>
        <p:sp>
          <p:nvSpPr>
            <p:cNvPr id="222" name="Rectangle 38"/>
            <p:cNvSpPr>
              <a:spLocks noChangeArrowheads="1"/>
            </p:cNvSpPr>
            <p:nvPr/>
          </p:nvSpPr>
          <p:spPr bwMode="auto">
            <a:xfrm>
              <a:off x="1122363" y="2122487"/>
              <a:ext cx="630237" cy="360362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Calibri" charset="0"/>
              </a:endParaRPr>
            </a:p>
          </p:txBody>
        </p:sp>
        <p:sp>
          <p:nvSpPr>
            <p:cNvPr id="223" name="Rectangle 39"/>
            <p:cNvSpPr>
              <a:spLocks noChangeArrowheads="1"/>
            </p:cNvSpPr>
            <p:nvPr/>
          </p:nvSpPr>
          <p:spPr bwMode="auto">
            <a:xfrm>
              <a:off x="1184275" y="2190749"/>
              <a:ext cx="51714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solidFill>
                    <a:srgbClr val="231F20"/>
                  </a:solidFill>
                  <a:latin typeface="Courier New" charset="0"/>
                </a:rPr>
                <a:t>%rip</a:t>
              </a:r>
              <a:endParaRPr lang="en-US" sz="1400" dirty="0"/>
            </a:p>
          </p:txBody>
        </p:sp>
        <p:sp>
          <p:nvSpPr>
            <p:cNvPr id="224" name="Rectangle 43"/>
            <p:cNvSpPr>
              <a:spLocks noChangeArrowheads="1"/>
            </p:cNvSpPr>
            <p:nvPr/>
          </p:nvSpPr>
          <p:spPr bwMode="auto">
            <a:xfrm>
              <a:off x="1122363" y="2482849"/>
              <a:ext cx="630237" cy="360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>
                <a:latin typeface="Calibri" charset="0"/>
              </a:endParaRPr>
            </a:p>
          </p:txBody>
        </p:sp>
        <p:sp>
          <p:nvSpPr>
            <p:cNvPr id="225" name="Rectangle 44"/>
            <p:cNvSpPr>
              <a:spLocks noChangeArrowheads="1"/>
            </p:cNvSpPr>
            <p:nvPr/>
          </p:nvSpPr>
          <p:spPr bwMode="auto">
            <a:xfrm>
              <a:off x="1122363" y="2482849"/>
              <a:ext cx="630237" cy="360363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Calibri" charset="0"/>
              </a:endParaRPr>
            </a:p>
          </p:txBody>
        </p:sp>
        <p:sp>
          <p:nvSpPr>
            <p:cNvPr id="226" name="Rectangle 45"/>
            <p:cNvSpPr>
              <a:spLocks noChangeArrowheads="1"/>
            </p:cNvSpPr>
            <p:nvPr/>
          </p:nvSpPr>
          <p:spPr bwMode="auto">
            <a:xfrm>
              <a:off x="1184275" y="2552699"/>
              <a:ext cx="51714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solidFill>
                    <a:srgbClr val="231F20"/>
                  </a:solidFill>
                  <a:latin typeface="Courier New" charset="0"/>
                </a:rPr>
                <a:t>%</a:t>
              </a:r>
              <a:r>
                <a:rPr lang="en-US" sz="1400" dirty="0" err="1" smtClean="0">
                  <a:solidFill>
                    <a:srgbClr val="231F20"/>
                  </a:solidFill>
                  <a:latin typeface="Courier New" charset="0"/>
                </a:rPr>
                <a:t>rsp</a:t>
              </a:r>
              <a:endParaRPr lang="en-US" sz="1400" dirty="0"/>
            </a:p>
          </p:txBody>
        </p:sp>
        <p:sp>
          <p:nvSpPr>
            <p:cNvPr id="227" name="Freeform 49"/>
            <p:cNvSpPr>
              <a:spLocks noEditPoints="1"/>
            </p:cNvSpPr>
            <p:nvPr/>
          </p:nvSpPr>
          <p:spPr bwMode="auto">
            <a:xfrm>
              <a:off x="1122363" y="2122487"/>
              <a:ext cx="2535237" cy="720725"/>
            </a:xfrm>
            <a:custGeom>
              <a:avLst/>
              <a:gdLst>
                <a:gd name="T0" fmla="*/ 0 w 1417"/>
                <a:gd name="T1" fmla="*/ 227 h 454"/>
                <a:gd name="T2" fmla="*/ 0 w 1417"/>
                <a:gd name="T3" fmla="*/ 454 h 454"/>
                <a:gd name="T4" fmla="*/ 1417 w 1417"/>
                <a:gd name="T5" fmla="*/ 454 h 454"/>
                <a:gd name="T6" fmla="*/ 1417 w 1417"/>
                <a:gd name="T7" fmla="*/ 227 h 454"/>
                <a:gd name="T8" fmla="*/ 0 w 1417"/>
                <a:gd name="T9" fmla="*/ 227 h 454"/>
                <a:gd name="T10" fmla="*/ 0 w 1417"/>
                <a:gd name="T11" fmla="*/ 0 h 454"/>
                <a:gd name="T12" fmla="*/ 0 w 1417"/>
                <a:gd name="T13" fmla="*/ 227 h 454"/>
                <a:gd name="T14" fmla="*/ 1417 w 1417"/>
                <a:gd name="T15" fmla="*/ 227 h 454"/>
                <a:gd name="T16" fmla="*/ 1417 w 1417"/>
                <a:gd name="T17" fmla="*/ 0 h 454"/>
                <a:gd name="T18" fmla="*/ 0 w 1417"/>
                <a:gd name="T19" fmla="*/ 0 h 4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17"/>
                <a:gd name="T31" fmla="*/ 0 h 454"/>
                <a:gd name="T32" fmla="*/ 1417 w 1417"/>
                <a:gd name="T33" fmla="*/ 454 h 4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17" h="454">
                  <a:moveTo>
                    <a:pt x="0" y="227"/>
                  </a:moveTo>
                  <a:lnTo>
                    <a:pt x="0" y="454"/>
                  </a:lnTo>
                  <a:lnTo>
                    <a:pt x="1417" y="454"/>
                  </a:lnTo>
                  <a:lnTo>
                    <a:pt x="1417" y="227"/>
                  </a:lnTo>
                  <a:lnTo>
                    <a:pt x="0" y="227"/>
                  </a:lnTo>
                  <a:close/>
                  <a:moveTo>
                    <a:pt x="0" y="0"/>
                  </a:moveTo>
                  <a:lnTo>
                    <a:pt x="0" y="227"/>
                  </a:lnTo>
                  <a:lnTo>
                    <a:pt x="1417" y="227"/>
                  </a:lnTo>
                  <a:lnTo>
                    <a:pt x="141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1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>
                <a:latin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97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01078" y="4270124"/>
            <a:ext cx="1361322" cy="51506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01078" y="3773190"/>
            <a:ext cx="1361322" cy="49693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01078" y="2895600"/>
            <a:ext cx="1361322" cy="87759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 anchor="ctr" anchorCtr="1"/>
          <a:lstStyle/>
          <a:p>
            <a:pPr algn="ctr"/>
            <a:endParaRPr lang="en-US" dirty="0" smtClean="0">
              <a:solidFill>
                <a:srgbClr val="000000"/>
              </a:solidFill>
              <a:latin typeface="Wingdings"/>
              <a:ea typeface="Wingdings"/>
              <a:cs typeface="Wingdings"/>
              <a:sym typeface="Wingdings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01078" y="2310233"/>
            <a:ext cx="1361322" cy="58536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724399" y="1877265"/>
            <a:ext cx="3227705" cy="865935"/>
            <a:chOff x="5943600" y="4343400"/>
            <a:chExt cx="1828800" cy="381000"/>
          </a:xfrm>
        </p:grpSpPr>
        <p:sp>
          <p:nvSpPr>
            <p:cNvPr id="17" name="Rectangle 16"/>
            <p:cNvSpPr/>
            <p:nvPr/>
          </p:nvSpPr>
          <p:spPr>
            <a:xfrm>
              <a:off x="7467600" y="43434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  <a:endParaRPr lang="en-US" sz="20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43600" y="43434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Gadget </a:t>
              </a:r>
              <a:r>
                <a:rPr lang="en-US" sz="20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n</a:t>
              </a:r>
              <a:r>
                <a:rPr lang="en-US" sz="2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code</a:t>
              </a:r>
              <a:endParaRPr lang="en-US" sz="2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3" name="Straight Arrow Connector 22"/>
          <p:cNvCxnSpPr>
            <a:endCxn id="25" idx="1"/>
          </p:cNvCxnSpPr>
          <p:nvPr/>
        </p:nvCxnSpPr>
        <p:spPr>
          <a:xfrm>
            <a:off x="3294969" y="4496145"/>
            <a:ext cx="1429431" cy="553709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294969" y="3543300"/>
            <a:ext cx="1429431" cy="534690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1"/>
          </p:cNvCxnSpPr>
          <p:nvPr/>
        </p:nvCxnSpPr>
        <p:spPr>
          <a:xfrm flipV="1">
            <a:off x="3294969" y="2310233"/>
            <a:ext cx="1429430" cy="303215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51690" y="4312086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24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049277" y="4496145"/>
            <a:ext cx="533400" cy="0"/>
          </a:xfrm>
          <a:prstGeom prst="straightConnector1">
            <a:avLst/>
          </a:prstGeom>
          <a:ln>
            <a:solidFill>
              <a:srgbClr val="000000"/>
            </a:solidFill>
            <a:headEnd type="none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01078" y="176426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Stack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24400" y="3139358"/>
            <a:ext cx="3227705" cy="865935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Gadget </a:t>
            </a:r>
            <a:r>
              <a:rPr lang="en-US"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code</a:t>
            </a: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14154" y="3139358"/>
            <a:ext cx="537951" cy="865935"/>
          </a:xfrm>
          <a:prstGeom prst="rect">
            <a:avLst/>
          </a:prstGeom>
          <a:solidFill>
            <a:schemeClr val="bg2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/>
                <a:cs typeface="Courier New"/>
              </a:rPr>
              <a:t>c3</a:t>
            </a:r>
            <a:endParaRPr lang="en-US" sz="20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24400" y="4616886"/>
            <a:ext cx="3227705" cy="865935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Gadget </a:t>
            </a:r>
            <a:r>
              <a:rPr lang="en-US" sz="2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code</a:t>
            </a: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14154" y="4616886"/>
            <a:ext cx="537951" cy="865935"/>
          </a:xfrm>
          <a:prstGeom prst="rect">
            <a:avLst/>
          </a:prstGeom>
          <a:solidFill>
            <a:schemeClr val="bg2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/>
                <a:cs typeface="Courier New"/>
              </a:rPr>
              <a:t>c3</a:t>
            </a:r>
            <a:endParaRPr lang="en-US" sz="20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993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6885"/>
            <a:ext cx="9144000" cy="1028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7899" y="903909"/>
            <a:ext cx="23755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snippet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368600" y="2447807"/>
            <a:ext cx="1178089" cy="31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5687964" y="3736126"/>
            <a:ext cx="3055670" cy="920228"/>
          </a:xfrm>
          <a:prstGeom prst="wedgeRoundRectCallout">
            <a:avLst>
              <a:gd name="adj1" fmla="val -98977"/>
              <a:gd name="adj2" fmla="val -151859"/>
              <a:gd name="adj3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m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ovq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%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rax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, %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rdi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625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let’s assume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3979044" cy="4525963"/>
          </a:xfrm>
        </p:spPr>
        <p:txBody>
          <a:bodyPr/>
          <a:lstStyle/>
          <a:p>
            <a:r>
              <a:rPr lang="en-US" dirty="0" smtClean="0"/>
              <a:t>We want to exploit  a system by calling a function and pass a parameter to it</a:t>
            </a:r>
          </a:p>
          <a:p>
            <a:pPr lvl="1"/>
            <a:r>
              <a:rPr lang="en-US" dirty="0" smtClean="0"/>
              <a:t>We need to put the parameter in %</a:t>
            </a:r>
            <a:r>
              <a:rPr lang="en-US" dirty="0" err="1" smtClean="0"/>
              <a:t>rdi</a:t>
            </a:r>
            <a:endParaRPr lang="en-US" dirty="0" smtClean="0"/>
          </a:p>
          <a:p>
            <a:pPr lvl="1"/>
            <a:r>
              <a:rPr lang="en-US" dirty="0" smtClean="0"/>
              <a:t>We then need to call the function at address 0x401974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93785" y="1752600"/>
            <a:ext cx="39790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Find an address to a gadget that pops a value to %</a:t>
            </a:r>
            <a:r>
              <a:rPr lang="en-US" dirty="0" err="1" smtClean="0"/>
              <a:t>rdi</a:t>
            </a:r>
            <a:r>
              <a:rPr lang="en-US" dirty="0" smtClean="0"/>
              <a:t> and then returns</a:t>
            </a:r>
          </a:p>
          <a:p>
            <a:r>
              <a:rPr lang="en-US" dirty="0" smtClean="0"/>
              <a:t>Put the parameter above the return address</a:t>
            </a:r>
          </a:p>
          <a:p>
            <a:r>
              <a:rPr lang="en-US" dirty="0" smtClean="0"/>
              <a:t>Put the address of the function to call above the parameter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4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562</Words>
  <Application>Microsoft Office PowerPoint</Application>
  <PresentationFormat>On-screen Show (4:3)</PresentationFormat>
  <Paragraphs>186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Calibri</vt:lpstr>
      <vt:lpstr>Courier</vt:lpstr>
      <vt:lpstr>Courier New</vt:lpstr>
      <vt:lpstr>Helvetica</vt:lpstr>
      <vt:lpstr>Times New Roman</vt:lpstr>
      <vt:lpstr>Wingdings</vt:lpstr>
      <vt:lpstr>Office Theme</vt:lpstr>
      <vt:lpstr>Return Oriented Programming</vt:lpstr>
      <vt:lpstr>X86-64</vt:lpstr>
      <vt:lpstr>Return Oriented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let’s assume…</vt:lpstr>
      <vt:lpstr>PowerPoint Presentation</vt:lpstr>
      <vt:lpstr>PowerPoint Presentation</vt:lpstr>
      <vt:lpstr>Summary</vt:lpstr>
    </vt:vector>
  </TitlesOfParts>
  <Company>UNL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Witawas Srisa-an</dc:creator>
  <cp:lastModifiedBy>Christopher Bohn</cp:lastModifiedBy>
  <cp:revision>15</cp:revision>
  <dcterms:created xsi:type="dcterms:W3CDTF">2017-02-28T16:26:54Z</dcterms:created>
  <dcterms:modified xsi:type="dcterms:W3CDTF">2018-03-12T17:41:41Z</dcterms:modified>
</cp:coreProperties>
</file>