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8" r:id="rId5"/>
    <p:sldId id="258" r:id="rId6"/>
    <p:sldId id="259" r:id="rId7"/>
    <p:sldId id="264" r:id="rId8"/>
    <p:sldId id="266" r:id="rId9"/>
    <p:sldId id="271" r:id="rId10"/>
    <p:sldId id="260" r:id="rId11"/>
    <p:sldId id="269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Feature importance from random forest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F4258B-3D58-40AB-8356-7C714D7D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79" y="1790511"/>
            <a:ext cx="6252388" cy="29933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</a:t>
            </a:r>
            <a:r>
              <a:rPr lang="en-US" dirty="0"/>
              <a:t>Interpretation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Test over 20 models, we choose Gradient Boosting Classifier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A0C014-ADFB-4233-92F0-A4881670F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66" y="1696972"/>
            <a:ext cx="5522668" cy="31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568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How to define customer value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624051"/>
            <a:ext cx="8565599" cy="229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b="0" i="0" dirty="0">
                <a:solidFill>
                  <a:srgbClr val="111111"/>
                </a:solidFill>
                <a:effectLst/>
                <a:latin typeface="+mn-lt"/>
              </a:rPr>
              <a:t>Recency, Frequency, Monetary Value (RFM)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+mn-lt"/>
              </a:rPr>
              <a:t>Recency shows you how recently a customer bought from your store.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+mn-lt"/>
              </a:rPr>
              <a:t>Frequency reflects how often a customer purchases from your 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+mn-lt"/>
              </a:rPr>
              <a:t>The monetary value represents how much a customer usually spends with your store.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+mn-lt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+mn-lt"/>
              </a:rPr>
              <a:t>High score can be defined as high value customer.</a:t>
            </a:r>
          </a:p>
          <a:p>
            <a:r>
              <a:rPr lang="en-US" altLang="zh-CN" dirty="0">
                <a:solidFill>
                  <a:srgbClr val="333333"/>
                </a:solidFill>
                <a:latin typeface="+mn-lt"/>
              </a:rPr>
              <a:t>Low score can be defined as low value customer. </a:t>
            </a:r>
            <a:endParaRPr lang="en-US" altLang="zh-CN" b="0" i="0" dirty="0">
              <a:solidFill>
                <a:srgbClr val="333333"/>
              </a:solidFill>
              <a:effectLst/>
              <a:latin typeface="+mn-lt"/>
            </a:endParaRPr>
          </a:p>
          <a:p>
            <a:endParaRPr lang="en-US" altLang="zh-CN" b="0" i="0" dirty="0">
              <a:solidFill>
                <a:srgbClr val="111111"/>
              </a:solidFill>
              <a:effectLst/>
              <a:latin typeface="Cabin-semi-bold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9368587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Pros and cons of customer value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624051"/>
            <a:ext cx="8565599" cy="2558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b="0" i="0" dirty="0">
                <a:solidFill>
                  <a:srgbClr val="111111"/>
                </a:solidFill>
                <a:effectLst/>
                <a:latin typeface="Cabin-semi-bold"/>
              </a:rPr>
              <a:t>Pros: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easy to quantify customer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purchase behavior can be summarized by using a very small number of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popular in direct marketing segmentation for decades</a:t>
            </a:r>
          </a:p>
          <a:p>
            <a:endParaRPr lang="en-US" altLang="zh-CN" b="0" i="0" dirty="0">
              <a:solidFill>
                <a:srgbClr val="111111"/>
              </a:solidFill>
              <a:effectLst/>
              <a:latin typeface="Cabin-semi-bold"/>
            </a:endParaRPr>
          </a:p>
          <a:p>
            <a:r>
              <a:rPr lang="en-US" altLang="zh-CN" b="0" i="0" dirty="0">
                <a:solidFill>
                  <a:srgbClr val="111111"/>
                </a:solidFill>
                <a:effectLst/>
                <a:latin typeface="Cabin-semi-bold"/>
              </a:rPr>
              <a:t>Cons: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threshold of the customer value could be tricky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Post-analysis customer behavior, not perform well in prediction new customer</a:t>
            </a:r>
          </a:p>
          <a:p>
            <a:endParaRPr lang="en-US" altLang="zh-CN" b="0" i="0" dirty="0">
              <a:solidFill>
                <a:srgbClr val="111111"/>
              </a:solidFill>
              <a:effectLst/>
              <a:latin typeface="Cabin-semi-bold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7183581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dirty="0"/>
              <a:t>There is no relationship between customer value and the given data.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8565599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Because there is no relationship between the data, the </a:t>
            </a:r>
            <a:r>
              <a:rPr lang="en-US" altLang="zh-CN" dirty="0"/>
              <a:t>prediction of </a:t>
            </a:r>
            <a:r>
              <a:rPr lang="en-US" dirty="0"/>
              <a:t>every customer value prediction is just better than random guess. 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relationship between customer value and past 3 years bike related purchases.  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945410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T-test:</a:t>
            </a:r>
          </a:p>
          <a:p>
            <a:r>
              <a:rPr lang="en-US" dirty="0"/>
              <a:t>H0: there is no difference between </a:t>
            </a:r>
            <a:r>
              <a:rPr lang="en-US" dirty="0" err="1"/>
              <a:t>differet</a:t>
            </a:r>
            <a:r>
              <a:rPr lang="en-US" dirty="0"/>
              <a:t> customer value in bike purchases. </a:t>
            </a:r>
          </a:p>
          <a:p>
            <a:r>
              <a:rPr lang="en-US" altLang="zh-CN" dirty="0"/>
              <a:t>H1: there is a difference between </a:t>
            </a:r>
            <a:r>
              <a:rPr lang="en-US" altLang="zh-CN" dirty="0" err="1"/>
              <a:t>differet</a:t>
            </a:r>
            <a:r>
              <a:rPr lang="en-US" altLang="zh-CN" dirty="0"/>
              <a:t> customer value in bike purchases. </a:t>
            </a:r>
          </a:p>
          <a:p>
            <a:endParaRPr lang="en-US" dirty="0"/>
          </a:p>
          <a:p>
            <a:r>
              <a:rPr lang="en-US" dirty="0"/>
              <a:t>T-statistic = -0.035, p-value = 0.97.</a:t>
            </a:r>
          </a:p>
          <a:p>
            <a:r>
              <a:rPr lang="en-US" dirty="0"/>
              <a:t>Conclusion: because p-value &gt; a (0.05), we can conclude that </a:t>
            </a:r>
            <a:r>
              <a:rPr lang="en-US" altLang="zh-CN" dirty="0"/>
              <a:t>there is no difference between </a:t>
            </a:r>
            <a:r>
              <a:rPr lang="en-US" altLang="zh-CN" dirty="0" err="1"/>
              <a:t>differet</a:t>
            </a:r>
            <a:r>
              <a:rPr lang="en-US" altLang="zh-CN" dirty="0"/>
              <a:t> customer value in bike purchases in 95% confidence interval. </a:t>
            </a:r>
            <a:endParaRPr lang="en-US"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0096C4-1E1A-46EC-9BEC-917A17DDB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298" y="2078139"/>
            <a:ext cx="4949702" cy="282247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relationship between customer value and </a:t>
            </a:r>
            <a:r>
              <a:rPr lang="en-US" altLang="zh-CN" dirty="0"/>
              <a:t>tenure. </a:t>
            </a:r>
            <a:endParaRPr lang="en-US" dirty="0"/>
          </a:p>
        </p:txBody>
      </p:sp>
      <p:sp>
        <p:nvSpPr>
          <p:cNvPr id="133" name="Shape 82"/>
          <p:cNvSpPr/>
          <p:nvPr/>
        </p:nvSpPr>
        <p:spPr>
          <a:xfrm>
            <a:off x="205025" y="1791597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T-test: </a:t>
            </a:r>
          </a:p>
          <a:p>
            <a:r>
              <a:rPr lang="en-US" dirty="0"/>
              <a:t>H0: there is no difference between customer value in </a:t>
            </a:r>
            <a:r>
              <a:rPr lang="en-US" altLang="zh-CN" dirty="0"/>
              <a:t>tenure</a:t>
            </a:r>
            <a:r>
              <a:rPr lang="en-US" dirty="0"/>
              <a:t>. </a:t>
            </a:r>
          </a:p>
          <a:p>
            <a:r>
              <a:rPr lang="en-US" altLang="zh-CN" dirty="0"/>
              <a:t>H1: there is a difference between customer value in tenure. </a:t>
            </a:r>
          </a:p>
          <a:p>
            <a:endParaRPr lang="en-US" dirty="0"/>
          </a:p>
          <a:p>
            <a:r>
              <a:rPr lang="en-US" dirty="0"/>
              <a:t>T-statistic = 0.09, p-value = 0.93.</a:t>
            </a:r>
          </a:p>
          <a:p>
            <a:r>
              <a:rPr lang="en-US" dirty="0"/>
              <a:t>Conclusion: because p-value &gt; a (0.05), we can conclude that </a:t>
            </a:r>
            <a:r>
              <a:rPr lang="en-US" altLang="zh-CN" dirty="0"/>
              <a:t>there is no difference between different customer value in tenure in 95% confidence interval. </a:t>
            </a:r>
            <a:endParaRPr lang="en-US"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89B9B2-FA1D-42D4-A170-D8795CD8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78139"/>
            <a:ext cx="4553040" cy="28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3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dirty="0"/>
              <a:t>The correlation between customer value and all features. 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row of customer value is all dark, which means there is no correlation or very weak correlation between customer value and all features. </a:t>
            </a: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77232B-CAB8-47CC-8834-FF81C6B7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916" y="1699505"/>
            <a:ext cx="4182059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100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89200" y="1948013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If there has to be a model to predict the customer value, even it is just better than random guess.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8926558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824</Words>
  <Application>Microsoft Office PowerPoint</Application>
  <PresentationFormat>全屏显示(16:9)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Cabin-semi-bold</vt:lpstr>
      <vt:lpstr>Arial</vt:lpstr>
      <vt:lpstr>Calibri</vt:lpstr>
      <vt:lpstr>Open Sans</vt:lpstr>
      <vt:lpstr>Open Sans Extrabold</vt:lpstr>
      <vt:lpstr>Open Sans Light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Yuan Gao</cp:lastModifiedBy>
  <cp:revision>3</cp:revision>
  <dcterms:modified xsi:type="dcterms:W3CDTF">2022-04-25T22:32:53Z</dcterms:modified>
</cp:coreProperties>
</file>