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7" r:id="rId4"/>
    <p:sldId id="258" r:id="rId5"/>
    <p:sldId id="262" r:id="rId6"/>
    <p:sldId id="263" r:id="rId7"/>
    <p:sldId id="264" r:id="rId8"/>
    <p:sldId id="266" r:id="rId9"/>
    <p:sldId id="265" r:id="rId10"/>
    <p:sldId id="259" r:id="rId11"/>
    <p:sldId id="260" r:id="rId12"/>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ry Jair Gonzalez Neita" userId="f64b0f1f-3b11-45e9-9af9-4658179c4ee4" providerId="ADAL" clId="{A22B91E2-C9AF-45FB-B5C5-A4AB34AF8216}"/>
    <pc:docChg chg="modSld">
      <pc:chgData name="Harry Jair Gonzalez Neita" userId="f64b0f1f-3b11-45e9-9af9-4658179c4ee4" providerId="ADAL" clId="{A22B91E2-C9AF-45FB-B5C5-A4AB34AF8216}" dt="2025-09-19T00:55:51.490" v="8" actId="6549"/>
      <pc:docMkLst>
        <pc:docMk/>
      </pc:docMkLst>
      <pc:sldChg chg="modSp mod">
        <pc:chgData name="Harry Jair Gonzalez Neita" userId="f64b0f1f-3b11-45e9-9af9-4658179c4ee4" providerId="ADAL" clId="{A22B91E2-C9AF-45FB-B5C5-A4AB34AF8216}" dt="2025-09-19T00:55:51.490" v="8" actId="6549"/>
        <pc:sldMkLst>
          <pc:docMk/>
          <pc:sldMk cId="3276876076" sldId="261"/>
        </pc:sldMkLst>
        <pc:spChg chg="mod">
          <ac:chgData name="Harry Jair Gonzalez Neita" userId="f64b0f1f-3b11-45e9-9af9-4658179c4ee4" providerId="ADAL" clId="{A22B91E2-C9AF-45FB-B5C5-A4AB34AF8216}" dt="2025-09-19T00:55:51.490" v="8" actId="6549"/>
          <ac:spMkLst>
            <pc:docMk/>
            <pc:sldMk cId="3276876076" sldId="261"/>
            <ac:spMk id="3" creationId="{00AB0D66-5C89-3847-8633-411C4CF96D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94A959-6C20-7532-1882-5AE7E9D6229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BFCD974A-D2D3-A060-28CC-AA76BA5A61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36299AEC-4D8C-366B-3133-90D1A709BCF7}"/>
              </a:ext>
            </a:extLst>
          </p:cNvPr>
          <p:cNvSpPr>
            <a:spLocks noGrp="1"/>
          </p:cNvSpPr>
          <p:nvPr>
            <p:ph type="dt" sz="half" idx="10"/>
          </p:nvPr>
        </p:nvSpPr>
        <p:spPr/>
        <p:txBody>
          <a:bodyPr/>
          <a:lstStyle/>
          <a:p>
            <a:fld id="{2517E673-C72C-4F4C-8499-6D2ADBDF18BF}" type="datetimeFigureOut">
              <a:rPr lang="es-CO" smtClean="0"/>
              <a:t>18/09/2025</a:t>
            </a:fld>
            <a:endParaRPr lang="es-CO"/>
          </a:p>
        </p:txBody>
      </p:sp>
      <p:sp>
        <p:nvSpPr>
          <p:cNvPr id="5" name="Marcador de pie de página 4">
            <a:extLst>
              <a:ext uri="{FF2B5EF4-FFF2-40B4-BE49-F238E27FC236}">
                <a16:creationId xmlns:a16="http://schemas.microsoft.com/office/drawing/2014/main" id="{5A1F871F-9EFF-E6DA-4BA7-3A92E49A7679}"/>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5C65ED7-8F77-1E87-107E-CABE2221B807}"/>
              </a:ext>
            </a:extLst>
          </p:cNvPr>
          <p:cNvSpPr>
            <a:spLocks noGrp="1"/>
          </p:cNvSpPr>
          <p:nvPr>
            <p:ph type="sldNum" sz="quarter" idx="12"/>
          </p:nvPr>
        </p:nvSpPr>
        <p:spPr/>
        <p:txBody>
          <a:bodyPr/>
          <a:lstStyle/>
          <a:p>
            <a:fld id="{6BD82C15-A545-42BD-AEE8-CE2DAD5882B3}" type="slidenum">
              <a:rPr lang="es-CO" smtClean="0"/>
              <a:t>‹Nº›</a:t>
            </a:fld>
            <a:endParaRPr lang="es-CO"/>
          </a:p>
        </p:txBody>
      </p:sp>
    </p:spTree>
    <p:extLst>
      <p:ext uri="{BB962C8B-B14F-4D97-AF65-F5344CB8AC3E}">
        <p14:creationId xmlns:p14="http://schemas.microsoft.com/office/powerpoint/2010/main" val="1279407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D7A426-E50C-DDA4-1EB5-DB42C5A5823E}"/>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D3E4A821-A902-F4B3-5597-52C5FE16A1A1}"/>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D82A5D1D-19C8-2E28-1138-FC76A1B5CBCC}"/>
              </a:ext>
            </a:extLst>
          </p:cNvPr>
          <p:cNvSpPr>
            <a:spLocks noGrp="1"/>
          </p:cNvSpPr>
          <p:nvPr>
            <p:ph type="dt" sz="half" idx="10"/>
          </p:nvPr>
        </p:nvSpPr>
        <p:spPr/>
        <p:txBody>
          <a:bodyPr/>
          <a:lstStyle/>
          <a:p>
            <a:fld id="{2517E673-C72C-4F4C-8499-6D2ADBDF18BF}" type="datetimeFigureOut">
              <a:rPr lang="es-CO" smtClean="0"/>
              <a:t>18/09/2025</a:t>
            </a:fld>
            <a:endParaRPr lang="es-CO"/>
          </a:p>
        </p:txBody>
      </p:sp>
      <p:sp>
        <p:nvSpPr>
          <p:cNvPr id="5" name="Marcador de pie de página 4">
            <a:extLst>
              <a:ext uri="{FF2B5EF4-FFF2-40B4-BE49-F238E27FC236}">
                <a16:creationId xmlns:a16="http://schemas.microsoft.com/office/drawing/2014/main" id="{B58EC737-C995-34A1-031C-D6B1A2F7812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547E455-0598-1EA3-62B3-55825F89BC0C}"/>
              </a:ext>
            </a:extLst>
          </p:cNvPr>
          <p:cNvSpPr>
            <a:spLocks noGrp="1"/>
          </p:cNvSpPr>
          <p:nvPr>
            <p:ph type="sldNum" sz="quarter" idx="12"/>
          </p:nvPr>
        </p:nvSpPr>
        <p:spPr/>
        <p:txBody>
          <a:bodyPr/>
          <a:lstStyle/>
          <a:p>
            <a:fld id="{6BD82C15-A545-42BD-AEE8-CE2DAD5882B3}" type="slidenum">
              <a:rPr lang="es-CO" smtClean="0"/>
              <a:t>‹Nº›</a:t>
            </a:fld>
            <a:endParaRPr lang="es-CO"/>
          </a:p>
        </p:txBody>
      </p:sp>
    </p:spTree>
    <p:extLst>
      <p:ext uri="{BB962C8B-B14F-4D97-AF65-F5344CB8AC3E}">
        <p14:creationId xmlns:p14="http://schemas.microsoft.com/office/powerpoint/2010/main" val="2809642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8D0B40C-9F79-17FD-EFBF-7123B751431D}"/>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6E3C8EA8-87AC-BE51-5FAD-E119CAD8D38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F7BF9921-7C9D-D699-FB72-07816696E5CD}"/>
              </a:ext>
            </a:extLst>
          </p:cNvPr>
          <p:cNvSpPr>
            <a:spLocks noGrp="1"/>
          </p:cNvSpPr>
          <p:nvPr>
            <p:ph type="dt" sz="half" idx="10"/>
          </p:nvPr>
        </p:nvSpPr>
        <p:spPr/>
        <p:txBody>
          <a:bodyPr/>
          <a:lstStyle/>
          <a:p>
            <a:fld id="{2517E673-C72C-4F4C-8499-6D2ADBDF18BF}" type="datetimeFigureOut">
              <a:rPr lang="es-CO" smtClean="0"/>
              <a:t>18/09/2025</a:t>
            </a:fld>
            <a:endParaRPr lang="es-CO"/>
          </a:p>
        </p:txBody>
      </p:sp>
      <p:sp>
        <p:nvSpPr>
          <p:cNvPr id="5" name="Marcador de pie de página 4">
            <a:extLst>
              <a:ext uri="{FF2B5EF4-FFF2-40B4-BE49-F238E27FC236}">
                <a16:creationId xmlns:a16="http://schemas.microsoft.com/office/drawing/2014/main" id="{8B178DD7-3254-0A23-0438-647BC531995E}"/>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DB27446-9C17-9C42-E9ED-2121782305AE}"/>
              </a:ext>
            </a:extLst>
          </p:cNvPr>
          <p:cNvSpPr>
            <a:spLocks noGrp="1"/>
          </p:cNvSpPr>
          <p:nvPr>
            <p:ph type="sldNum" sz="quarter" idx="12"/>
          </p:nvPr>
        </p:nvSpPr>
        <p:spPr/>
        <p:txBody>
          <a:bodyPr/>
          <a:lstStyle/>
          <a:p>
            <a:fld id="{6BD82C15-A545-42BD-AEE8-CE2DAD5882B3}" type="slidenum">
              <a:rPr lang="es-CO" smtClean="0"/>
              <a:t>‹Nº›</a:t>
            </a:fld>
            <a:endParaRPr lang="es-CO"/>
          </a:p>
        </p:txBody>
      </p:sp>
    </p:spTree>
    <p:extLst>
      <p:ext uri="{BB962C8B-B14F-4D97-AF65-F5344CB8AC3E}">
        <p14:creationId xmlns:p14="http://schemas.microsoft.com/office/powerpoint/2010/main" val="1823304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FA6B50-8D92-D7E0-4D98-3620D4DAEF4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9E33C13A-ECE8-668A-D22D-9AA328C8BAA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70A8F06C-5755-DA77-800B-9A7F22BE9837}"/>
              </a:ext>
            </a:extLst>
          </p:cNvPr>
          <p:cNvSpPr>
            <a:spLocks noGrp="1"/>
          </p:cNvSpPr>
          <p:nvPr>
            <p:ph type="dt" sz="half" idx="10"/>
          </p:nvPr>
        </p:nvSpPr>
        <p:spPr/>
        <p:txBody>
          <a:bodyPr/>
          <a:lstStyle/>
          <a:p>
            <a:fld id="{2517E673-C72C-4F4C-8499-6D2ADBDF18BF}" type="datetimeFigureOut">
              <a:rPr lang="es-CO" smtClean="0"/>
              <a:t>18/09/2025</a:t>
            </a:fld>
            <a:endParaRPr lang="es-CO"/>
          </a:p>
        </p:txBody>
      </p:sp>
      <p:sp>
        <p:nvSpPr>
          <p:cNvPr id="5" name="Marcador de pie de página 4">
            <a:extLst>
              <a:ext uri="{FF2B5EF4-FFF2-40B4-BE49-F238E27FC236}">
                <a16:creationId xmlns:a16="http://schemas.microsoft.com/office/drawing/2014/main" id="{56EBEF3F-EB4C-DCEC-2815-1D3402641F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10E2517-DB5C-CD20-24AD-85811A80BC0C}"/>
              </a:ext>
            </a:extLst>
          </p:cNvPr>
          <p:cNvSpPr>
            <a:spLocks noGrp="1"/>
          </p:cNvSpPr>
          <p:nvPr>
            <p:ph type="sldNum" sz="quarter" idx="12"/>
          </p:nvPr>
        </p:nvSpPr>
        <p:spPr/>
        <p:txBody>
          <a:bodyPr/>
          <a:lstStyle/>
          <a:p>
            <a:fld id="{6BD82C15-A545-42BD-AEE8-CE2DAD5882B3}" type="slidenum">
              <a:rPr lang="es-CO" smtClean="0"/>
              <a:t>‹Nº›</a:t>
            </a:fld>
            <a:endParaRPr lang="es-CO"/>
          </a:p>
        </p:txBody>
      </p:sp>
    </p:spTree>
    <p:extLst>
      <p:ext uri="{BB962C8B-B14F-4D97-AF65-F5344CB8AC3E}">
        <p14:creationId xmlns:p14="http://schemas.microsoft.com/office/powerpoint/2010/main" val="2482706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B1CED1-C71D-B6BE-1ED9-E1B863CA645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770DEBC5-CD28-5040-9B67-285945BF9D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CB3213E-F958-F258-BFA6-5B2D869B8957}"/>
              </a:ext>
            </a:extLst>
          </p:cNvPr>
          <p:cNvSpPr>
            <a:spLocks noGrp="1"/>
          </p:cNvSpPr>
          <p:nvPr>
            <p:ph type="dt" sz="half" idx="10"/>
          </p:nvPr>
        </p:nvSpPr>
        <p:spPr/>
        <p:txBody>
          <a:bodyPr/>
          <a:lstStyle/>
          <a:p>
            <a:fld id="{2517E673-C72C-4F4C-8499-6D2ADBDF18BF}" type="datetimeFigureOut">
              <a:rPr lang="es-CO" smtClean="0"/>
              <a:t>18/09/2025</a:t>
            </a:fld>
            <a:endParaRPr lang="es-CO"/>
          </a:p>
        </p:txBody>
      </p:sp>
      <p:sp>
        <p:nvSpPr>
          <p:cNvPr id="5" name="Marcador de pie de página 4">
            <a:extLst>
              <a:ext uri="{FF2B5EF4-FFF2-40B4-BE49-F238E27FC236}">
                <a16:creationId xmlns:a16="http://schemas.microsoft.com/office/drawing/2014/main" id="{B64454A2-E0D4-E55F-41CE-FD890525CC0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6E359A93-1FEF-C108-6F1E-702B4BDDB858}"/>
              </a:ext>
            </a:extLst>
          </p:cNvPr>
          <p:cNvSpPr>
            <a:spLocks noGrp="1"/>
          </p:cNvSpPr>
          <p:nvPr>
            <p:ph type="sldNum" sz="quarter" idx="12"/>
          </p:nvPr>
        </p:nvSpPr>
        <p:spPr/>
        <p:txBody>
          <a:bodyPr/>
          <a:lstStyle/>
          <a:p>
            <a:fld id="{6BD82C15-A545-42BD-AEE8-CE2DAD5882B3}" type="slidenum">
              <a:rPr lang="es-CO" smtClean="0"/>
              <a:t>‹Nº›</a:t>
            </a:fld>
            <a:endParaRPr lang="es-CO"/>
          </a:p>
        </p:txBody>
      </p:sp>
    </p:spTree>
    <p:extLst>
      <p:ext uri="{BB962C8B-B14F-4D97-AF65-F5344CB8AC3E}">
        <p14:creationId xmlns:p14="http://schemas.microsoft.com/office/powerpoint/2010/main" val="1373613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8BCD66-8776-0547-8B2E-017FA9F58291}"/>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E69FD73D-8252-1FA4-3724-AE4912F5CA2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417E3E29-586A-8CA9-6786-9B4D28E1B22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40100A77-ADD9-4F05-6249-A9E8FE7F438A}"/>
              </a:ext>
            </a:extLst>
          </p:cNvPr>
          <p:cNvSpPr>
            <a:spLocks noGrp="1"/>
          </p:cNvSpPr>
          <p:nvPr>
            <p:ph type="dt" sz="half" idx="10"/>
          </p:nvPr>
        </p:nvSpPr>
        <p:spPr/>
        <p:txBody>
          <a:bodyPr/>
          <a:lstStyle/>
          <a:p>
            <a:fld id="{2517E673-C72C-4F4C-8499-6D2ADBDF18BF}" type="datetimeFigureOut">
              <a:rPr lang="es-CO" smtClean="0"/>
              <a:t>18/09/2025</a:t>
            </a:fld>
            <a:endParaRPr lang="es-CO"/>
          </a:p>
        </p:txBody>
      </p:sp>
      <p:sp>
        <p:nvSpPr>
          <p:cNvPr id="6" name="Marcador de pie de página 5">
            <a:extLst>
              <a:ext uri="{FF2B5EF4-FFF2-40B4-BE49-F238E27FC236}">
                <a16:creationId xmlns:a16="http://schemas.microsoft.com/office/drawing/2014/main" id="{492312B1-E46C-B8FD-05EC-DF33AF72E14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391E5898-79A9-448B-49B6-23CDA5636124}"/>
              </a:ext>
            </a:extLst>
          </p:cNvPr>
          <p:cNvSpPr>
            <a:spLocks noGrp="1"/>
          </p:cNvSpPr>
          <p:nvPr>
            <p:ph type="sldNum" sz="quarter" idx="12"/>
          </p:nvPr>
        </p:nvSpPr>
        <p:spPr/>
        <p:txBody>
          <a:bodyPr/>
          <a:lstStyle/>
          <a:p>
            <a:fld id="{6BD82C15-A545-42BD-AEE8-CE2DAD5882B3}" type="slidenum">
              <a:rPr lang="es-CO" smtClean="0"/>
              <a:t>‹Nº›</a:t>
            </a:fld>
            <a:endParaRPr lang="es-CO"/>
          </a:p>
        </p:txBody>
      </p:sp>
    </p:spTree>
    <p:extLst>
      <p:ext uri="{BB962C8B-B14F-4D97-AF65-F5344CB8AC3E}">
        <p14:creationId xmlns:p14="http://schemas.microsoft.com/office/powerpoint/2010/main" val="2179117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94B1FC-28A9-4DB9-C745-E676A617DEE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0BE7308-0E86-FB4B-8F47-BCEDFF2481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21C93FD-B3A7-3B1C-1E8A-C1FA619DA4A1}"/>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16E992E7-64DF-CB75-7085-872C02D043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C06F2CC-3B52-FCDF-E0D6-727CBA7928F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4C87C49C-56FC-4472-6B1F-CEC43E8467F1}"/>
              </a:ext>
            </a:extLst>
          </p:cNvPr>
          <p:cNvSpPr>
            <a:spLocks noGrp="1"/>
          </p:cNvSpPr>
          <p:nvPr>
            <p:ph type="dt" sz="half" idx="10"/>
          </p:nvPr>
        </p:nvSpPr>
        <p:spPr/>
        <p:txBody>
          <a:bodyPr/>
          <a:lstStyle/>
          <a:p>
            <a:fld id="{2517E673-C72C-4F4C-8499-6D2ADBDF18BF}" type="datetimeFigureOut">
              <a:rPr lang="es-CO" smtClean="0"/>
              <a:t>18/09/2025</a:t>
            </a:fld>
            <a:endParaRPr lang="es-CO"/>
          </a:p>
        </p:txBody>
      </p:sp>
      <p:sp>
        <p:nvSpPr>
          <p:cNvPr id="8" name="Marcador de pie de página 7">
            <a:extLst>
              <a:ext uri="{FF2B5EF4-FFF2-40B4-BE49-F238E27FC236}">
                <a16:creationId xmlns:a16="http://schemas.microsoft.com/office/drawing/2014/main" id="{2EEFA42D-B323-B984-A012-4382B031292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4F78A6D8-64B3-ABC8-A526-4626351ED623}"/>
              </a:ext>
            </a:extLst>
          </p:cNvPr>
          <p:cNvSpPr>
            <a:spLocks noGrp="1"/>
          </p:cNvSpPr>
          <p:nvPr>
            <p:ph type="sldNum" sz="quarter" idx="12"/>
          </p:nvPr>
        </p:nvSpPr>
        <p:spPr/>
        <p:txBody>
          <a:bodyPr/>
          <a:lstStyle/>
          <a:p>
            <a:fld id="{6BD82C15-A545-42BD-AEE8-CE2DAD5882B3}" type="slidenum">
              <a:rPr lang="es-CO" smtClean="0"/>
              <a:t>‹Nº›</a:t>
            </a:fld>
            <a:endParaRPr lang="es-CO"/>
          </a:p>
        </p:txBody>
      </p:sp>
    </p:spTree>
    <p:extLst>
      <p:ext uri="{BB962C8B-B14F-4D97-AF65-F5344CB8AC3E}">
        <p14:creationId xmlns:p14="http://schemas.microsoft.com/office/powerpoint/2010/main" val="1435570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AAEF5B-44D0-0804-3CF0-20C7D2D3EC33}"/>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94E8EE03-80C1-99B7-B92D-BC54A4146AD9}"/>
              </a:ext>
            </a:extLst>
          </p:cNvPr>
          <p:cNvSpPr>
            <a:spLocks noGrp="1"/>
          </p:cNvSpPr>
          <p:nvPr>
            <p:ph type="dt" sz="half" idx="10"/>
          </p:nvPr>
        </p:nvSpPr>
        <p:spPr/>
        <p:txBody>
          <a:bodyPr/>
          <a:lstStyle/>
          <a:p>
            <a:fld id="{2517E673-C72C-4F4C-8499-6D2ADBDF18BF}" type="datetimeFigureOut">
              <a:rPr lang="es-CO" smtClean="0"/>
              <a:t>18/09/2025</a:t>
            </a:fld>
            <a:endParaRPr lang="es-CO"/>
          </a:p>
        </p:txBody>
      </p:sp>
      <p:sp>
        <p:nvSpPr>
          <p:cNvPr id="4" name="Marcador de pie de página 3">
            <a:extLst>
              <a:ext uri="{FF2B5EF4-FFF2-40B4-BE49-F238E27FC236}">
                <a16:creationId xmlns:a16="http://schemas.microsoft.com/office/drawing/2014/main" id="{99690337-803A-13EA-F549-0FDB6664F40D}"/>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613215CC-D6A1-8F42-B550-54C0E85399D8}"/>
              </a:ext>
            </a:extLst>
          </p:cNvPr>
          <p:cNvSpPr>
            <a:spLocks noGrp="1"/>
          </p:cNvSpPr>
          <p:nvPr>
            <p:ph type="sldNum" sz="quarter" idx="12"/>
          </p:nvPr>
        </p:nvSpPr>
        <p:spPr/>
        <p:txBody>
          <a:bodyPr/>
          <a:lstStyle/>
          <a:p>
            <a:fld id="{6BD82C15-A545-42BD-AEE8-CE2DAD5882B3}" type="slidenum">
              <a:rPr lang="es-CO" smtClean="0"/>
              <a:t>‹Nº›</a:t>
            </a:fld>
            <a:endParaRPr lang="es-CO"/>
          </a:p>
        </p:txBody>
      </p:sp>
    </p:spTree>
    <p:extLst>
      <p:ext uri="{BB962C8B-B14F-4D97-AF65-F5344CB8AC3E}">
        <p14:creationId xmlns:p14="http://schemas.microsoft.com/office/powerpoint/2010/main" val="2702178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8BB4012-0D46-F3EF-6867-231C62D97F8E}"/>
              </a:ext>
            </a:extLst>
          </p:cNvPr>
          <p:cNvSpPr>
            <a:spLocks noGrp="1"/>
          </p:cNvSpPr>
          <p:nvPr>
            <p:ph type="dt" sz="half" idx="10"/>
          </p:nvPr>
        </p:nvSpPr>
        <p:spPr/>
        <p:txBody>
          <a:bodyPr/>
          <a:lstStyle/>
          <a:p>
            <a:fld id="{2517E673-C72C-4F4C-8499-6D2ADBDF18BF}" type="datetimeFigureOut">
              <a:rPr lang="es-CO" smtClean="0"/>
              <a:t>18/09/2025</a:t>
            </a:fld>
            <a:endParaRPr lang="es-CO"/>
          </a:p>
        </p:txBody>
      </p:sp>
      <p:sp>
        <p:nvSpPr>
          <p:cNvPr id="3" name="Marcador de pie de página 2">
            <a:extLst>
              <a:ext uri="{FF2B5EF4-FFF2-40B4-BE49-F238E27FC236}">
                <a16:creationId xmlns:a16="http://schemas.microsoft.com/office/drawing/2014/main" id="{8D3E7B00-4C99-A296-2051-C8CF76D0FEAE}"/>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AA3F7A3E-FC53-AA4D-F332-A77DC86B776B}"/>
              </a:ext>
            </a:extLst>
          </p:cNvPr>
          <p:cNvSpPr>
            <a:spLocks noGrp="1"/>
          </p:cNvSpPr>
          <p:nvPr>
            <p:ph type="sldNum" sz="quarter" idx="12"/>
          </p:nvPr>
        </p:nvSpPr>
        <p:spPr/>
        <p:txBody>
          <a:bodyPr/>
          <a:lstStyle/>
          <a:p>
            <a:fld id="{6BD82C15-A545-42BD-AEE8-CE2DAD5882B3}" type="slidenum">
              <a:rPr lang="es-CO" smtClean="0"/>
              <a:t>‹Nº›</a:t>
            </a:fld>
            <a:endParaRPr lang="es-CO"/>
          </a:p>
        </p:txBody>
      </p:sp>
    </p:spTree>
    <p:extLst>
      <p:ext uri="{BB962C8B-B14F-4D97-AF65-F5344CB8AC3E}">
        <p14:creationId xmlns:p14="http://schemas.microsoft.com/office/powerpoint/2010/main" val="1829135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07825C-C85D-00B2-2D2C-7BDEA066853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B6F6A189-9D1C-3D77-EA3D-6CFD1C90D2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67BB7B5D-B68C-B900-92ED-33AE62752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08C7482-96F5-9353-CB42-3BFA26AAD94A}"/>
              </a:ext>
            </a:extLst>
          </p:cNvPr>
          <p:cNvSpPr>
            <a:spLocks noGrp="1"/>
          </p:cNvSpPr>
          <p:nvPr>
            <p:ph type="dt" sz="half" idx="10"/>
          </p:nvPr>
        </p:nvSpPr>
        <p:spPr/>
        <p:txBody>
          <a:bodyPr/>
          <a:lstStyle/>
          <a:p>
            <a:fld id="{2517E673-C72C-4F4C-8499-6D2ADBDF18BF}" type="datetimeFigureOut">
              <a:rPr lang="es-CO" smtClean="0"/>
              <a:t>18/09/2025</a:t>
            </a:fld>
            <a:endParaRPr lang="es-CO"/>
          </a:p>
        </p:txBody>
      </p:sp>
      <p:sp>
        <p:nvSpPr>
          <p:cNvPr id="6" name="Marcador de pie de página 5">
            <a:extLst>
              <a:ext uri="{FF2B5EF4-FFF2-40B4-BE49-F238E27FC236}">
                <a16:creationId xmlns:a16="http://schemas.microsoft.com/office/drawing/2014/main" id="{43E92D9E-1EC8-88B4-4602-5456C7031458}"/>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299058C-C986-4BCB-7977-835C2A025447}"/>
              </a:ext>
            </a:extLst>
          </p:cNvPr>
          <p:cNvSpPr>
            <a:spLocks noGrp="1"/>
          </p:cNvSpPr>
          <p:nvPr>
            <p:ph type="sldNum" sz="quarter" idx="12"/>
          </p:nvPr>
        </p:nvSpPr>
        <p:spPr/>
        <p:txBody>
          <a:bodyPr/>
          <a:lstStyle/>
          <a:p>
            <a:fld id="{6BD82C15-A545-42BD-AEE8-CE2DAD5882B3}" type="slidenum">
              <a:rPr lang="es-CO" smtClean="0"/>
              <a:t>‹Nº›</a:t>
            </a:fld>
            <a:endParaRPr lang="es-CO"/>
          </a:p>
        </p:txBody>
      </p:sp>
    </p:spTree>
    <p:extLst>
      <p:ext uri="{BB962C8B-B14F-4D97-AF65-F5344CB8AC3E}">
        <p14:creationId xmlns:p14="http://schemas.microsoft.com/office/powerpoint/2010/main" val="3518846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067DB-BFCD-DE4E-09B6-00BACAF219DF}"/>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87EBAA9D-44B5-4D2D-8779-1958E2DA56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40700D79-9B0F-723B-1615-4619CAD835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0E58074-5BAF-33DC-16D8-BD67C6B09693}"/>
              </a:ext>
            </a:extLst>
          </p:cNvPr>
          <p:cNvSpPr>
            <a:spLocks noGrp="1"/>
          </p:cNvSpPr>
          <p:nvPr>
            <p:ph type="dt" sz="half" idx="10"/>
          </p:nvPr>
        </p:nvSpPr>
        <p:spPr/>
        <p:txBody>
          <a:bodyPr/>
          <a:lstStyle/>
          <a:p>
            <a:fld id="{2517E673-C72C-4F4C-8499-6D2ADBDF18BF}" type="datetimeFigureOut">
              <a:rPr lang="es-CO" smtClean="0"/>
              <a:t>18/09/2025</a:t>
            </a:fld>
            <a:endParaRPr lang="es-CO"/>
          </a:p>
        </p:txBody>
      </p:sp>
      <p:sp>
        <p:nvSpPr>
          <p:cNvPr id="6" name="Marcador de pie de página 5">
            <a:extLst>
              <a:ext uri="{FF2B5EF4-FFF2-40B4-BE49-F238E27FC236}">
                <a16:creationId xmlns:a16="http://schemas.microsoft.com/office/drawing/2014/main" id="{A91790BD-6B3C-937A-65DF-0A7DF3609F65}"/>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BD46C9D7-B927-6526-DD54-424FCA810790}"/>
              </a:ext>
            </a:extLst>
          </p:cNvPr>
          <p:cNvSpPr>
            <a:spLocks noGrp="1"/>
          </p:cNvSpPr>
          <p:nvPr>
            <p:ph type="sldNum" sz="quarter" idx="12"/>
          </p:nvPr>
        </p:nvSpPr>
        <p:spPr/>
        <p:txBody>
          <a:bodyPr/>
          <a:lstStyle/>
          <a:p>
            <a:fld id="{6BD82C15-A545-42BD-AEE8-CE2DAD5882B3}" type="slidenum">
              <a:rPr lang="es-CO" smtClean="0"/>
              <a:t>‹Nº›</a:t>
            </a:fld>
            <a:endParaRPr lang="es-CO"/>
          </a:p>
        </p:txBody>
      </p:sp>
    </p:spTree>
    <p:extLst>
      <p:ext uri="{BB962C8B-B14F-4D97-AF65-F5344CB8AC3E}">
        <p14:creationId xmlns:p14="http://schemas.microsoft.com/office/powerpoint/2010/main" val="2918354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A96DEC2-6864-1477-B9D6-85DCE11DF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8E855787-9134-6F0B-CB2D-3F8596E5B2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977AB8CF-35E2-9BD3-F009-08F13E198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17E673-C72C-4F4C-8499-6D2ADBDF18BF}" type="datetimeFigureOut">
              <a:rPr lang="es-CO" smtClean="0"/>
              <a:t>18/09/2025</a:t>
            </a:fld>
            <a:endParaRPr lang="es-CO"/>
          </a:p>
        </p:txBody>
      </p:sp>
      <p:sp>
        <p:nvSpPr>
          <p:cNvPr id="5" name="Marcador de pie de página 4">
            <a:extLst>
              <a:ext uri="{FF2B5EF4-FFF2-40B4-BE49-F238E27FC236}">
                <a16:creationId xmlns:a16="http://schemas.microsoft.com/office/drawing/2014/main" id="{E8F0841B-9481-0D8E-C892-64AE854803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Marcador de número de diapositiva 5">
            <a:extLst>
              <a:ext uri="{FF2B5EF4-FFF2-40B4-BE49-F238E27FC236}">
                <a16:creationId xmlns:a16="http://schemas.microsoft.com/office/drawing/2014/main" id="{F7B87B3B-D57B-8225-FEDA-E9F4A0949E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D82C15-A545-42BD-AEE8-CE2DAD5882B3}" type="slidenum">
              <a:rPr lang="es-CO" smtClean="0"/>
              <a:t>‹Nº›</a:t>
            </a:fld>
            <a:endParaRPr lang="es-CO"/>
          </a:p>
        </p:txBody>
      </p:sp>
    </p:spTree>
    <p:extLst>
      <p:ext uri="{BB962C8B-B14F-4D97-AF65-F5344CB8AC3E}">
        <p14:creationId xmlns:p14="http://schemas.microsoft.com/office/powerpoint/2010/main" val="28652824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109/ACCESS.2021.3073776" TargetMode="External"/><Relationship Id="rId7" Type="http://schemas.openxmlformats.org/officeDocument/2006/relationships/hyperlink" Target="https://doi.org/10.1038/s41598-025-01031-0" TargetMode="External"/><Relationship Id="rId2" Type="http://schemas.openxmlformats.org/officeDocument/2006/relationships/hyperlink" Target="https://doi.org/10.1016/j.rineng.2025.104629" TargetMode="External"/><Relationship Id="rId1" Type="http://schemas.openxmlformats.org/officeDocument/2006/relationships/slideLayout" Target="../slideLayouts/slideLayout1.xml"/><Relationship Id="rId6" Type="http://schemas.openxmlformats.org/officeDocument/2006/relationships/hyperlink" Target="https://doi.org/10.32996/jcsts.2025.7.1.3" TargetMode="External"/><Relationship Id="rId5" Type="http://schemas.openxmlformats.org/officeDocument/2006/relationships/hyperlink" Target="https://doi.org/10.1186/s40537-024-00922-9" TargetMode="External"/><Relationship Id="rId4" Type="http://schemas.openxmlformats.org/officeDocument/2006/relationships/hyperlink" Target="https://doi.org/10.1007/s11301-023-00335-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5587/2706-5448.2022.255861" TargetMode="External"/><Relationship Id="rId2" Type="http://schemas.openxmlformats.org/officeDocument/2006/relationships/hyperlink" Target="https://doi.org/10.1016/j.techfore.2024.123250"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0C8BC7-10D5-2FE4-2E77-3045380905DB}"/>
              </a:ext>
            </a:extLst>
          </p:cNvPr>
          <p:cNvSpPr>
            <a:spLocks noGrp="1"/>
          </p:cNvSpPr>
          <p:nvPr>
            <p:ph type="ctrTitle"/>
          </p:nvPr>
        </p:nvSpPr>
        <p:spPr>
          <a:xfrm>
            <a:off x="1524000" y="398206"/>
            <a:ext cx="9144000" cy="1194620"/>
          </a:xfrm>
        </p:spPr>
        <p:txBody>
          <a:bodyPr>
            <a:normAutofit fontScale="90000"/>
          </a:bodyPr>
          <a:lstStyle/>
          <a:p>
            <a:r>
              <a:rPr lang="es-ES" sz="2800" b="1" dirty="0">
                <a:latin typeface="Aptos" panose="020B0004020202020204" pitchFamily="34" charset="0"/>
                <a:ea typeface="Aptos" panose="020B0004020202020204" pitchFamily="34" charset="0"/>
                <a:cs typeface="Times New Roman" panose="02020603050405020304" pitchFamily="18" charset="0"/>
              </a:rPr>
              <a:t>PREDICCIÓN DE PORTABILIDAD NUMÉRICA MEDIANTE MODELOS DE MACHINE LEARNING PARA CLIENTES POSPAGO DE WINCALL (OPERADOR MÓVIL DE COLOMBIA).</a:t>
            </a:r>
            <a:endParaRPr lang="es-CO" sz="2800" dirty="0"/>
          </a:p>
        </p:txBody>
      </p:sp>
      <p:sp>
        <p:nvSpPr>
          <p:cNvPr id="3" name="Subtítulo 2">
            <a:extLst>
              <a:ext uri="{FF2B5EF4-FFF2-40B4-BE49-F238E27FC236}">
                <a16:creationId xmlns:a16="http://schemas.microsoft.com/office/drawing/2014/main" id="{4641A789-71D1-EA03-161C-278167E53170}"/>
              </a:ext>
            </a:extLst>
          </p:cNvPr>
          <p:cNvSpPr>
            <a:spLocks noGrp="1"/>
          </p:cNvSpPr>
          <p:nvPr>
            <p:ph type="subTitle" idx="1"/>
          </p:nvPr>
        </p:nvSpPr>
        <p:spPr>
          <a:xfrm>
            <a:off x="1524000" y="2125483"/>
            <a:ext cx="9144000" cy="2607033"/>
          </a:xfrm>
        </p:spPr>
        <p:txBody>
          <a:bodyPr>
            <a:normAutofit/>
          </a:bodyPr>
          <a:lstStyle/>
          <a:p>
            <a:pPr algn="l"/>
            <a:r>
              <a:rPr lang="es-ES" dirty="0"/>
              <a:t>Introducción</a:t>
            </a:r>
          </a:p>
          <a:p>
            <a:pPr algn="l"/>
            <a:r>
              <a:rPr lang="es-ES" dirty="0"/>
              <a:t>Objetivo de estudio</a:t>
            </a:r>
          </a:p>
          <a:p>
            <a:pPr algn="l"/>
            <a:r>
              <a:rPr lang="es-ES" dirty="0"/>
              <a:t>Metodología (descripción datos, software y herramientas, metodologías de análisis)</a:t>
            </a:r>
          </a:p>
        </p:txBody>
      </p:sp>
    </p:spTree>
    <p:extLst>
      <p:ext uri="{BB962C8B-B14F-4D97-AF65-F5344CB8AC3E}">
        <p14:creationId xmlns:p14="http://schemas.microsoft.com/office/powerpoint/2010/main" val="2271686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0518E-5C13-6FF6-9414-4B33ADF6F69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BC57124-0BA1-A604-B409-2450FFC319ED}"/>
              </a:ext>
            </a:extLst>
          </p:cNvPr>
          <p:cNvSpPr>
            <a:spLocks noGrp="1"/>
          </p:cNvSpPr>
          <p:nvPr>
            <p:ph type="ctrTitle"/>
          </p:nvPr>
        </p:nvSpPr>
        <p:spPr>
          <a:xfrm>
            <a:off x="756649" y="250102"/>
            <a:ext cx="10678702" cy="546311"/>
          </a:xfrm>
        </p:spPr>
        <p:txBody>
          <a:bodyPr>
            <a:normAutofit/>
          </a:bodyPr>
          <a:lstStyle/>
          <a:p>
            <a:r>
              <a:rPr lang="es-ES" sz="2800" b="1" dirty="0">
                <a:solidFill>
                  <a:schemeClr val="tx1"/>
                </a:solidFill>
                <a:latin typeface="Aptos" panose="020B0004020202020204" pitchFamily="34" charset="0"/>
                <a:ea typeface="Aptos" panose="020B0004020202020204" pitchFamily="34" charset="0"/>
                <a:cs typeface="Times New Roman" panose="02020603050405020304" pitchFamily="18" charset="0"/>
              </a:rPr>
              <a:t>REFERENCIAS</a:t>
            </a:r>
            <a:endParaRPr lang="es-CO" sz="2800" dirty="0"/>
          </a:p>
        </p:txBody>
      </p:sp>
      <p:sp>
        <p:nvSpPr>
          <p:cNvPr id="4" name="Subtítulo 2">
            <a:extLst>
              <a:ext uri="{FF2B5EF4-FFF2-40B4-BE49-F238E27FC236}">
                <a16:creationId xmlns:a16="http://schemas.microsoft.com/office/drawing/2014/main" id="{2F83BCA9-2F83-1CF2-3018-DFB218ADEF7F}"/>
              </a:ext>
            </a:extLst>
          </p:cNvPr>
          <p:cNvSpPr txBox="1">
            <a:spLocks/>
          </p:cNvSpPr>
          <p:nvPr/>
        </p:nvSpPr>
        <p:spPr>
          <a:xfrm>
            <a:off x="427704" y="843986"/>
            <a:ext cx="11395454" cy="576391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s-CO" b="1" dirty="0">
                <a:solidFill>
                  <a:schemeClr val="tx1">
                    <a:lumMod val="65000"/>
                    <a:lumOff val="35000"/>
                  </a:schemeClr>
                </a:solidFill>
              </a:rPr>
              <a:t>[1] </a:t>
            </a:r>
            <a:r>
              <a:rPr lang="es-CO" b="1" dirty="0" err="1">
                <a:solidFill>
                  <a:schemeClr val="tx1">
                    <a:lumMod val="65000"/>
                    <a:lumOff val="35000"/>
                  </a:schemeClr>
                </a:solidFill>
              </a:rPr>
              <a:t>Asif</a:t>
            </a:r>
            <a:r>
              <a:rPr lang="es-CO" b="1" dirty="0">
                <a:solidFill>
                  <a:schemeClr val="tx1">
                    <a:lumMod val="65000"/>
                    <a:lumOff val="35000"/>
                  </a:schemeClr>
                </a:solidFill>
              </a:rPr>
              <a:t>, </a:t>
            </a:r>
            <a:r>
              <a:rPr lang="es-CO" b="1" dirty="0" err="1">
                <a:solidFill>
                  <a:schemeClr val="tx1">
                    <a:lumMod val="65000"/>
                    <a:lumOff val="35000"/>
                  </a:schemeClr>
                </a:solidFill>
              </a:rPr>
              <a:t>Daniyal</a:t>
            </a:r>
            <a:r>
              <a:rPr lang="es-CO" b="1" dirty="0">
                <a:solidFill>
                  <a:schemeClr val="tx1">
                    <a:lumMod val="65000"/>
                    <a:lumOff val="35000"/>
                  </a:schemeClr>
                </a:solidFill>
              </a:rPr>
              <a:t>, Muhammad </a:t>
            </a:r>
            <a:r>
              <a:rPr lang="es-CO" b="1" dirty="0" err="1">
                <a:solidFill>
                  <a:schemeClr val="tx1">
                    <a:lumMod val="65000"/>
                    <a:lumOff val="35000"/>
                  </a:schemeClr>
                </a:solidFill>
              </a:rPr>
              <a:t>Shoaib</a:t>
            </a:r>
            <a:r>
              <a:rPr lang="es-CO" b="1" dirty="0">
                <a:solidFill>
                  <a:schemeClr val="tx1">
                    <a:lumMod val="65000"/>
                    <a:lumOff val="35000"/>
                  </a:schemeClr>
                </a:solidFill>
              </a:rPr>
              <a:t> </a:t>
            </a:r>
            <a:r>
              <a:rPr lang="es-CO" b="1" dirty="0" err="1">
                <a:solidFill>
                  <a:schemeClr val="tx1">
                    <a:lumMod val="65000"/>
                    <a:lumOff val="35000"/>
                  </a:schemeClr>
                </a:solidFill>
              </a:rPr>
              <a:t>Arif</a:t>
            </a:r>
            <a:r>
              <a:rPr lang="es-CO" b="1" dirty="0">
                <a:solidFill>
                  <a:schemeClr val="tx1">
                    <a:lumMod val="65000"/>
                    <a:lumOff val="35000"/>
                  </a:schemeClr>
                </a:solidFill>
              </a:rPr>
              <a:t>, y </a:t>
            </a:r>
            <a:r>
              <a:rPr lang="es-CO" b="1" dirty="0" err="1">
                <a:solidFill>
                  <a:schemeClr val="tx1">
                    <a:lumMod val="65000"/>
                    <a:lumOff val="35000"/>
                  </a:schemeClr>
                </a:solidFill>
              </a:rPr>
              <a:t>Aiman</a:t>
            </a:r>
            <a:r>
              <a:rPr lang="es-CO" b="1" dirty="0">
                <a:solidFill>
                  <a:schemeClr val="tx1">
                    <a:lumMod val="65000"/>
                    <a:lumOff val="35000"/>
                  </a:schemeClr>
                </a:solidFill>
              </a:rPr>
              <a:t> </a:t>
            </a:r>
            <a:r>
              <a:rPr lang="es-CO" b="1" dirty="0" err="1">
                <a:solidFill>
                  <a:schemeClr val="tx1">
                    <a:lumMod val="65000"/>
                    <a:lumOff val="35000"/>
                  </a:schemeClr>
                </a:solidFill>
              </a:rPr>
              <a:t>Mukheimer</a:t>
            </a:r>
            <a:r>
              <a:rPr lang="es-CO" b="1" dirty="0">
                <a:solidFill>
                  <a:schemeClr val="tx1">
                    <a:lumMod val="65000"/>
                    <a:lumOff val="35000"/>
                  </a:schemeClr>
                </a:solidFill>
              </a:rPr>
              <a:t>. «A Data-</a:t>
            </a:r>
            <a:r>
              <a:rPr lang="es-CO" b="1" dirty="0" err="1">
                <a:solidFill>
                  <a:schemeClr val="tx1">
                    <a:lumMod val="65000"/>
                    <a:lumOff val="35000"/>
                  </a:schemeClr>
                </a:solidFill>
              </a:rPr>
              <a:t>Driven</a:t>
            </a:r>
            <a:r>
              <a:rPr lang="es-CO" b="1" dirty="0">
                <a:solidFill>
                  <a:schemeClr val="tx1">
                    <a:lumMod val="65000"/>
                    <a:lumOff val="35000"/>
                  </a:schemeClr>
                </a:solidFill>
              </a:rPr>
              <a:t> </a:t>
            </a:r>
            <a:r>
              <a:rPr lang="es-CO" b="1" dirty="0" err="1">
                <a:solidFill>
                  <a:schemeClr val="tx1">
                    <a:lumMod val="65000"/>
                    <a:lumOff val="35000"/>
                  </a:schemeClr>
                </a:solidFill>
              </a:rPr>
              <a:t>Approach</a:t>
            </a:r>
            <a:r>
              <a:rPr lang="es-CO" b="1" dirty="0">
                <a:solidFill>
                  <a:schemeClr val="tx1">
                    <a:lumMod val="65000"/>
                    <a:lumOff val="35000"/>
                  </a:schemeClr>
                </a:solidFill>
              </a:rPr>
              <a:t> </a:t>
            </a:r>
            <a:r>
              <a:rPr lang="es-CO" b="1" dirty="0" err="1">
                <a:solidFill>
                  <a:schemeClr val="tx1">
                    <a:lumMod val="65000"/>
                    <a:lumOff val="35000"/>
                  </a:schemeClr>
                </a:solidFill>
              </a:rPr>
              <a:t>with</a:t>
            </a:r>
            <a:r>
              <a:rPr lang="es-CO" b="1" dirty="0">
                <a:solidFill>
                  <a:schemeClr val="tx1">
                    <a:lumMod val="65000"/>
                    <a:lumOff val="35000"/>
                  </a:schemeClr>
                </a:solidFill>
              </a:rPr>
              <a:t> </a:t>
            </a:r>
            <a:r>
              <a:rPr lang="es-CO" b="1" dirty="0" err="1">
                <a:solidFill>
                  <a:schemeClr val="tx1">
                    <a:lumMod val="65000"/>
                    <a:lumOff val="35000"/>
                  </a:schemeClr>
                </a:solidFill>
              </a:rPr>
              <a:t>Explainable</a:t>
            </a:r>
            <a:r>
              <a:rPr lang="es-CO" b="1" dirty="0">
                <a:solidFill>
                  <a:schemeClr val="tx1">
                    <a:lumMod val="65000"/>
                    <a:lumOff val="35000"/>
                  </a:schemeClr>
                </a:solidFill>
              </a:rPr>
              <a:t> Artificial </a:t>
            </a:r>
            <a:r>
              <a:rPr lang="es-CO" b="1" dirty="0" err="1">
                <a:solidFill>
                  <a:schemeClr val="tx1">
                    <a:lumMod val="65000"/>
                    <a:lumOff val="35000"/>
                  </a:schemeClr>
                </a:solidFill>
              </a:rPr>
              <a:t>Intelligence</a:t>
            </a:r>
            <a:r>
              <a:rPr lang="es-CO" b="1" dirty="0">
                <a:solidFill>
                  <a:schemeClr val="tx1">
                    <a:lumMod val="65000"/>
                    <a:lumOff val="35000"/>
                  </a:schemeClr>
                </a:solidFill>
              </a:rPr>
              <a:t> </a:t>
            </a:r>
            <a:r>
              <a:rPr lang="es-CO" b="1" dirty="0" err="1">
                <a:solidFill>
                  <a:schemeClr val="tx1">
                    <a:lumMod val="65000"/>
                    <a:lumOff val="35000"/>
                  </a:schemeClr>
                </a:solidFill>
              </a:rPr>
              <a:t>for</a:t>
            </a:r>
            <a:r>
              <a:rPr lang="es-CO" b="1" dirty="0">
                <a:solidFill>
                  <a:schemeClr val="tx1">
                    <a:lumMod val="65000"/>
                    <a:lumOff val="35000"/>
                  </a:schemeClr>
                </a:solidFill>
              </a:rPr>
              <a:t> </a:t>
            </a:r>
            <a:r>
              <a:rPr lang="es-CO" b="1" dirty="0" err="1">
                <a:solidFill>
                  <a:schemeClr val="tx1">
                    <a:lumMod val="65000"/>
                    <a:lumOff val="35000"/>
                  </a:schemeClr>
                </a:solidFill>
              </a:rPr>
              <a:t>Customer</a:t>
            </a:r>
            <a:r>
              <a:rPr lang="es-CO" b="1" dirty="0">
                <a:solidFill>
                  <a:schemeClr val="tx1">
                    <a:lumMod val="65000"/>
                    <a:lumOff val="35000"/>
                  </a:schemeClr>
                </a:solidFill>
              </a:rPr>
              <a:t> </a:t>
            </a:r>
            <a:r>
              <a:rPr lang="es-CO" b="1" dirty="0" err="1">
                <a:solidFill>
                  <a:schemeClr val="tx1">
                    <a:lumMod val="65000"/>
                    <a:lumOff val="35000"/>
                  </a:schemeClr>
                </a:solidFill>
              </a:rPr>
              <a:t>Churn</a:t>
            </a:r>
            <a:r>
              <a:rPr lang="es-CO" b="1" dirty="0">
                <a:solidFill>
                  <a:schemeClr val="tx1">
                    <a:lumMod val="65000"/>
                    <a:lumOff val="35000"/>
                  </a:schemeClr>
                </a:solidFill>
              </a:rPr>
              <a:t> </a:t>
            </a:r>
            <a:r>
              <a:rPr lang="es-CO" b="1" dirty="0" err="1">
                <a:solidFill>
                  <a:schemeClr val="tx1">
                    <a:lumMod val="65000"/>
                    <a:lumOff val="35000"/>
                  </a:schemeClr>
                </a:solidFill>
              </a:rPr>
              <a:t>Prediction</a:t>
            </a:r>
            <a:r>
              <a:rPr lang="es-CO" b="1" dirty="0">
                <a:solidFill>
                  <a:schemeClr val="tx1">
                    <a:lumMod val="65000"/>
                    <a:lumOff val="35000"/>
                  </a:schemeClr>
                </a:solidFill>
              </a:rPr>
              <a:t> in </a:t>
            </a:r>
            <a:r>
              <a:rPr lang="es-CO" b="1" dirty="0" err="1">
                <a:solidFill>
                  <a:schemeClr val="tx1">
                    <a:lumMod val="65000"/>
                    <a:lumOff val="35000"/>
                  </a:schemeClr>
                </a:solidFill>
              </a:rPr>
              <a:t>the</a:t>
            </a:r>
            <a:r>
              <a:rPr lang="es-CO" b="1" dirty="0">
                <a:solidFill>
                  <a:schemeClr val="tx1">
                    <a:lumMod val="65000"/>
                    <a:lumOff val="35000"/>
                  </a:schemeClr>
                </a:solidFill>
              </a:rPr>
              <a:t> </a:t>
            </a:r>
            <a:r>
              <a:rPr lang="es-CO" b="1" dirty="0" err="1">
                <a:solidFill>
                  <a:schemeClr val="tx1">
                    <a:lumMod val="65000"/>
                    <a:lumOff val="35000"/>
                  </a:schemeClr>
                </a:solidFill>
              </a:rPr>
              <a:t>Telecommunications</a:t>
            </a:r>
            <a:r>
              <a:rPr lang="es-CO" b="1" dirty="0">
                <a:solidFill>
                  <a:schemeClr val="tx1">
                    <a:lumMod val="65000"/>
                    <a:lumOff val="35000"/>
                  </a:schemeClr>
                </a:solidFill>
              </a:rPr>
              <a:t> </a:t>
            </a:r>
            <a:r>
              <a:rPr lang="es-CO" b="1" dirty="0" err="1">
                <a:solidFill>
                  <a:schemeClr val="tx1">
                    <a:lumMod val="65000"/>
                    <a:lumOff val="35000"/>
                  </a:schemeClr>
                </a:solidFill>
              </a:rPr>
              <a:t>Industry</a:t>
            </a:r>
            <a:r>
              <a:rPr lang="es-CO" b="1" dirty="0">
                <a:solidFill>
                  <a:schemeClr val="tx1">
                    <a:lumMod val="65000"/>
                    <a:lumOff val="35000"/>
                  </a:schemeClr>
                </a:solidFill>
              </a:rPr>
              <a:t>». </a:t>
            </a:r>
            <a:r>
              <a:rPr lang="es-CO" b="1" dirty="0" err="1">
                <a:solidFill>
                  <a:schemeClr val="tx1">
                    <a:lumMod val="65000"/>
                    <a:lumOff val="35000"/>
                  </a:schemeClr>
                </a:solidFill>
              </a:rPr>
              <a:t>Results</a:t>
            </a:r>
            <a:r>
              <a:rPr lang="es-CO" b="1" dirty="0">
                <a:solidFill>
                  <a:schemeClr val="tx1">
                    <a:lumMod val="65000"/>
                    <a:lumOff val="35000"/>
                  </a:schemeClr>
                </a:solidFill>
              </a:rPr>
              <a:t> in </a:t>
            </a:r>
            <a:r>
              <a:rPr lang="es-CO" b="1" dirty="0" err="1">
                <a:solidFill>
                  <a:schemeClr val="tx1">
                    <a:lumMod val="65000"/>
                    <a:lumOff val="35000"/>
                  </a:schemeClr>
                </a:solidFill>
              </a:rPr>
              <a:t>Engineering</a:t>
            </a:r>
            <a:r>
              <a:rPr lang="es-CO" b="1" dirty="0">
                <a:solidFill>
                  <a:schemeClr val="tx1">
                    <a:lumMod val="65000"/>
                    <a:lumOff val="35000"/>
                  </a:schemeClr>
                </a:solidFill>
              </a:rPr>
              <a:t> 26 (junio de 2025): 104629. </a:t>
            </a:r>
            <a:r>
              <a:rPr lang="es-CO" b="1" dirty="0">
                <a:solidFill>
                  <a:schemeClr val="tx1">
                    <a:lumMod val="65000"/>
                    <a:lumOff val="35000"/>
                  </a:schemeClr>
                </a:solidFill>
                <a:hlinkClick r:id="rId2">
                  <a:extLst>
                    <a:ext uri="{A12FA001-AC4F-418D-AE19-62706E023703}">
                      <ahyp:hlinkClr xmlns:ahyp="http://schemas.microsoft.com/office/drawing/2018/hyperlinkcolor" val="tx"/>
                    </a:ext>
                  </a:extLst>
                </a:hlinkClick>
              </a:rPr>
              <a:t>https://doi.org/10.1016/j.rineng.2025.104629</a:t>
            </a:r>
            <a:r>
              <a:rPr lang="es-CO" b="1" dirty="0">
                <a:solidFill>
                  <a:schemeClr val="tx1">
                    <a:lumMod val="65000"/>
                    <a:lumOff val="35000"/>
                  </a:schemeClr>
                </a:solidFill>
              </a:rPr>
              <a:t>.</a:t>
            </a:r>
          </a:p>
          <a:p>
            <a:pPr marL="0" indent="0">
              <a:buNone/>
            </a:pPr>
            <a:r>
              <a:rPr lang="es-CO" b="1" dirty="0">
                <a:solidFill>
                  <a:schemeClr val="tx1">
                    <a:lumMod val="65000"/>
                    <a:lumOff val="35000"/>
                  </a:schemeClr>
                </a:solidFill>
              </a:rPr>
              <a:t>[2] Wu, </a:t>
            </a:r>
            <a:r>
              <a:rPr lang="es-CO" b="1" dirty="0" err="1">
                <a:solidFill>
                  <a:schemeClr val="tx1">
                    <a:lumMod val="65000"/>
                    <a:lumOff val="35000"/>
                  </a:schemeClr>
                </a:solidFill>
              </a:rPr>
              <a:t>Shuli</a:t>
            </a:r>
            <a:r>
              <a:rPr lang="es-CO" b="1" dirty="0">
                <a:solidFill>
                  <a:schemeClr val="tx1">
                    <a:lumMod val="65000"/>
                    <a:lumOff val="35000"/>
                  </a:schemeClr>
                </a:solidFill>
              </a:rPr>
              <a:t>, Wei-</a:t>
            </a:r>
            <a:r>
              <a:rPr lang="es-CO" b="1" dirty="0" err="1">
                <a:solidFill>
                  <a:schemeClr val="tx1">
                    <a:lumMod val="65000"/>
                    <a:lumOff val="35000"/>
                  </a:schemeClr>
                </a:solidFill>
              </a:rPr>
              <a:t>Chuen</a:t>
            </a:r>
            <a:r>
              <a:rPr lang="es-CO" b="1" dirty="0">
                <a:solidFill>
                  <a:schemeClr val="tx1">
                    <a:lumMod val="65000"/>
                    <a:lumOff val="35000"/>
                  </a:schemeClr>
                </a:solidFill>
              </a:rPr>
              <a:t> </a:t>
            </a:r>
            <a:r>
              <a:rPr lang="es-CO" b="1" dirty="0" err="1">
                <a:solidFill>
                  <a:schemeClr val="tx1">
                    <a:lumMod val="65000"/>
                    <a:lumOff val="35000"/>
                  </a:schemeClr>
                </a:solidFill>
              </a:rPr>
              <a:t>Yau</a:t>
            </a:r>
            <a:r>
              <a:rPr lang="es-CO" b="1" dirty="0">
                <a:solidFill>
                  <a:schemeClr val="tx1">
                    <a:lumMod val="65000"/>
                    <a:lumOff val="35000"/>
                  </a:schemeClr>
                </a:solidFill>
              </a:rPr>
              <a:t>, </a:t>
            </a:r>
            <a:r>
              <a:rPr lang="es-CO" b="1" dirty="0" err="1">
                <a:solidFill>
                  <a:schemeClr val="tx1">
                    <a:lumMod val="65000"/>
                    <a:lumOff val="35000"/>
                  </a:schemeClr>
                </a:solidFill>
              </a:rPr>
              <a:t>Thian-Song</a:t>
            </a:r>
            <a:r>
              <a:rPr lang="es-CO" b="1" dirty="0">
                <a:solidFill>
                  <a:schemeClr val="tx1">
                    <a:lumMod val="65000"/>
                    <a:lumOff val="35000"/>
                  </a:schemeClr>
                </a:solidFill>
              </a:rPr>
              <a:t> </a:t>
            </a:r>
            <a:r>
              <a:rPr lang="es-CO" b="1" dirty="0" err="1">
                <a:solidFill>
                  <a:schemeClr val="tx1">
                    <a:lumMod val="65000"/>
                    <a:lumOff val="35000"/>
                  </a:schemeClr>
                </a:solidFill>
              </a:rPr>
              <a:t>Ong</a:t>
            </a:r>
            <a:r>
              <a:rPr lang="es-CO" b="1" dirty="0">
                <a:solidFill>
                  <a:schemeClr val="tx1">
                    <a:lumMod val="65000"/>
                    <a:lumOff val="35000"/>
                  </a:schemeClr>
                </a:solidFill>
              </a:rPr>
              <a:t>, y </a:t>
            </a:r>
            <a:r>
              <a:rPr lang="es-CO" b="1" dirty="0" err="1">
                <a:solidFill>
                  <a:schemeClr val="tx1">
                    <a:lumMod val="65000"/>
                    <a:lumOff val="35000"/>
                  </a:schemeClr>
                </a:solidFill>
              </a:rPr>
              <a:t>Siew</a:t>
            </a:r>
            <a:r>
              <a:rPr lang="es-CO" b="1" dirty="0">
                <a:solidFill>
                  <a:schemeClr val="tx1">
                    <a:lumMod val="65000"/>
                    <a:lumOff val="35000"/>
                  </a:schemeClr>
                </a:solidFill>
              </a:rPr>
              <a:t>-Chin Chong. «</a:t>
            </a:r>
            <a:r>
              <a:rPr lang="es-CO" b="1" dirty="0" err="1">
                <a:solidFill>
                  <a:schemeClr val="tx1">
                    <a:lumMod val="65000"/>
                    <a:lumOff val="35000"/>
                  </a:schemeClr>
                </a:solidFill>
              </a:rPr>
              <a:t>Integrated</a:t>
            </a:r>
            <a:r>
              <a:rPr lang="es-CO" b="1" dirty="0">
                <a:solidFill>
                  <a:schemeClr val="tx1">
                    <a:lumMod val="65000"/>
                    <a:lumOff val="35000"/>
                  </a:schemeClr>
                </a:solidFill>
              </a:rPr>
              <a:t> </a:t>
            </a:r>
            <a:r>
              <a:rPr lang="es-CO" b="1" dirty="0" err="1">
                <a:solidFill>
                  <a:schemeClr val="tx1">
                    <a:lumMod val="65000"/>
                    <a:lumOff val="35000"/>
                  </a:schemeClr>
                </a:solidFill>
              </a:rPr>
              <a:t>Churn</a:t>
            </a:r>
            <a:r>
              <a:rPr lang="es-CO" b="1" dirty="0">
                <a:solidFill>
                  <a:schemeClr val="tx1">
                    <a:lumMod val="65000"/>
                    <a:lumOff val="35000"/>
                  </a:schemeClr>
                </a:solidFill>
              </a:rPr>
              <a:t> </a:t>
            </a:r>
            <a:r>
              <a:rPr lang="es-CO" b="1" dirty="0" err="1">
                <a:solidFill>
                  <a:schemeClr val="tx1">
                    <a:lumMod val="65000"/>
                    <a:lumOff val="35000"/>
                  </a:schemeClr>
                </a:solidFill>
              </a:rPr>
              <a:t>Prediction</a:t>
            </a:r>
            <a:r>
              <a:rPr lang="es-CO" b="1" dirty="0">
                <a:solidFill>
                  <a:schemeClr val="tx1">
                    <a:lumMod val="65000"/>
                    <a:lumOff val="35000"/>
                  </a:schemeClr>
                </a:solidFill>
              </a:rPr>
              <a:t> and </a:t>
            </a:r>
            <a:r>
              <a:rPr lang="es-CO" b="1" dirty="0" err="1">
                <a:solidFill>
                  <a:schemeClr val="tx1">
                    <a:lumMod val="65000"/>
                    <a:lumOff val="35000"/>
                  </a:schemeClr>
                </a:solidFill>
              </a:rPr>
              <a:t>Customer</a:t>
            </a:r>
            <a:r>
              <a:rPr lang="es-CO" b="1" dirty="0">
                <a:solidFill>
                  <a:schemeClr val="tx1">
                    <a:lumMod val="65000"/>
                    <a:lumOff val="35000"/>
                  </a:schemeClr>
                </a:solidFill>
              </a:rPr>
              <a:t> </a:t>
            </a:r>
            <a:r>
              <a:rPr lang="es-CO" b="1" dirty="0" err="1">
                <a:solidFill>
                  <a:schemeClr val="tx1">
                    <a:lumMod val="65000"/>
                    <a:lumOff val="35000"/>
                  </a:schemeClr>
                </a:solidFill>
              </a:rPr>
              <a:t>Segmentation</a:t>
            </a:r>
            <a:r>
              <a:rPr lang="es-CO" b="1" dirty="0">
                <a:solidFill>
                  <a:schemeClr val="tx1">
                    <a:lumMod val="65000"/>
                    <a:lumOff val="35000"/>
                  </a:schemeClr>
                </a:solidFill>
              </a:rPr>
              <a:t> Framework </a:t>
            </a:r>
            <a:r>
              <a:rPr lang="es-CO" b="1" dirty="0" err="1">
                <a:solidFill>
                  <a:schemeClr val="tx1">
                    <a:lumMod val="65000"/>
                    <a:lumOff val="35000"/>
                  </a:schemeClr>
                </a:solidFill>
              </a:rPr>
              <a:t>for</a:t>
            </a:r>
            <a:r>
              <a:rPr lang="es-CO" b="1" dirty="0">
                <a:solidFill>
                  <a:schemeClr val="tx1">
                    <a:lumMod val="65000"/>
                    <a:lumOff val="35000"/>
                  </a:schemeClr>
                </a:solidFill>
              </a:rPr>
              <a:t> </a:t>
            </a:r>
            <a:r>
              <a:rPr lang="es-CO" b="1" dirty="0" err="1">
                <a:solidFill>
                  <a:schemeClr val="tx1">
                    <a:lumMod val="65000"/>
                    <a:lumOff val="35000"/>
                  </a:schemeClr>
                </a:solidFill>
              </a:rPr>
              <a:t>Telco</a:t>
            </a:r>
            <a:r>
              <a:rPr lang="es-CO" b="1" dirty="0">
                <a:solidFill>
                  <a:schemeClr val="tx1">
                    <a:lumMod val="65000"/>
                    <a:lumOff val="35000"/>
                  </a:schemeClr>
                </a:solidFill>
              </a:rPr>
              <a:t> Business». IEEE Access 9 (2021): 62118-36. </a:t>
            </a:r>
            <a:r>
              <a:rPr lang="es-CO" b="1" dirty="0">
                <a:solidFill>
                  <a:schemeClr val="tx1">
                    <a:lumMod val="65000"/>
                    <a:lumOff val="35000"/>
                  </a:schemeClr>
                </a:solidFill>
                <a:hlinkClick r:id="rId3">
                  <a:extLst>
                    <a:ext uri="{A12FA001-AC4F-418D-AE19-62706E023703}">
                      <ahyp:hlinkClr xmlns:ahyp="http://schemas.microsoft.com/office/drawing/2018/hyperlinkcolor" val="tx"/>
                    </a:ext>
                  </a:extLst>
                </a:hlinkClick>
              </a:rPr>
              <a:t>https://doi.org/10.1109/ACCESS.2021.3073776</a:t>
            </a:r>
            <a:r>
              <a:rPr lang="es-CO" b="1" dirty="0">
                <a:solidFill>
                  <a:schemeClr val="tx1">
                    <a:lumMod val="65000"/>
                    <a:lumOff val="35000"/>
                  </a:schemeClr>
                </a:solidFill>
              </a:rPr>
              <a:t>.</a:t>
            </a:r>
          </a:p>
          <a:p>
            <a:pPr marL="0" indent="0">
              <a:buNone/>
            </a:pPr>
            <a:r>
              <a:rPr lang="es-CO" b="1" dirty="0">
                <a:solidFill>
                  <a:schemeClr val="tx1">
                    <a:lumMod val="65000"/>
                    <a:lumOff val="35000"/>
                  </a:schemeClr>
                </a:solidFill>
              </a:rPr>
              <a:t>[3] Ribeiro, Hugo, Belém Barbosa, António Carrizo Moreira, y Ricardo Gouveia </a:t>
            </a:r>
            <a:r>
              <a:rPr lang="es-CO" b="1" dirty="0" err="1">
                <a:solidFill>
                  <a:schemeClr val="tx1">
                    <a:lumMod val="65000"/>
                    <a:lumOff val="35000"/>
                  </a:schemeClr>
                </a:solidFill>
              </a:rPr>
              <a:t>Rodrigues</a:t>
            </a:r>
            <a:r>
              <a:rPr lang="es-CO" b="1" dirty="0">
                <a:solidFill>
                  <a:schemeClr val="tx1">
                    <a:lumMod val="65000"/>
                    <a:lumOff val="35000"/>
                  </a:schemeClr>
                </a:solidFill>
              </a:rPr>
              <a:t>. «</a:t>
            </a:r>
            <a:r>
              <a:rPr lang="es-CO" b="1" dirty="0" err="1">
                <a:solidFill>
                  <a:schemeClr val="tx1">
                    <a:lumMod val="65000"/>
                    <a:lumOff val="35000"/>
                  </a:schemeClr>
                </a:solidFill>
              </a:rPr>
              <a:t>Determinants</a:t>
            </a:r>
            <a:r>
              <a:rPr lang="es-CO" b="1" dirty="0">
                <a:solidFill>
                  <a:schemeClr val="tx1">
                    <a:lumMod val="65000"/>
                    <a:lumOff val="35000"/>
                  </a:schemeClr>
                </a:solidFill>
              </a:rPr>
              <a:t> </a:t>
            </a:r>
            <a:r>
              <a:rPr lang="es-CO" b="1" dirty="0" err="1">
                <a:solidFill>
                  <a:schemeClr val="tx1">
                    <a:lumMod val="65000"/>
                    <a:lumOff val="35000"/>
                  </a:schemeClr>
                </a:solidFill>
              </a:rPr>
              <a:t>of</a:t>
            </a:r>
            <a:r>
              <a:rPr lang="es-CO" b="1" dirty="0">
                <a:solidFill>
                  <a:schemeClr val="tx1">
                    <a:lumMod val="65000"/>
                    <a:lumOff val="35000"/>
                  </a:schemeClr>
                </a:solidFill>
              </a:rPr>
              <a:t> </a:t>
            </a:r>
            <a:r>
              <a:rPr lang="es-CO" b="1" dirty="0" err="1">
                <a:solidFill>
                  <a:schemeClr val="tx1">
                    <a:lumMod val="65000"/>
                    <a:lumOff val="35000"/>
                  </a:schemeClr>
                </a:solidFill>
              </a:rPr>
              <a:t>Churn</a:t>
            </a:r>
            <a:r>
              <a:rPr lang="es-CO" b="1" dirty="0">
                <a:solidFill>
                  <a:schemeClr val="tx1">
                    <a:lumMod val="65000"/>
                    <a:lumOff val="35000"/>
                  </a:schemeClr>
                </a:solidFill>
              </a:rPr>
              <a:t> in </a:t>
            </a:r>
            <a:r>
              <a:rPr lang="es-CO" b="1" dirty="0" err="1">
                <a:solidFill>
                  <a:schemeClr val="tx1">
                    <a:lumMod val="65000"/>
                    <a:lumOff val="35000"/>
                  </a:schemeClr>
                </a:solidFill>
              </a:rPr>
              <a:t>Telecommunication</a:t>
            </a:r>
            <a:r>
              <a:rPr lang="es-CO" b="1" dirty="0">
                <a:solidFill>
                  <a:schemeClr val="tx1">
                    <a:lumMod val="65000"/>
                    <a:lumOff val="35000"/>
                  </a:schemeClr>
                </a:solidFill>
              </a:rPr>
              <a:t> Services: A </a:t>
            </a:r>
            <a:r>
              <a:rPr lang="es-CO" b="1" dirty="0" err="1">
                <a:solidFill>
                  <a:schemeClr val="tx1">
                    <a:lumMod val="65000"/>
                    <a:lumOff val="35000"/>
                  </a:schemeClr>
                </a:solidFill>
              </a:rPr>
              <a:t>Systematic</a:t>
            </a:r>
            <a:r>
              <a:rPr lang="es-CO" b="1" dirty="0">
                <a:solidFill>
                  <a:schemeClr val="tx1">
                    <a:lumMod val="65000"/>
                    <a:lumOff val="35000"/>
                  </a:schemeClr>
                </a:solidFill>
              </a:rPr>
              <a:t> </a:t>
            </a:r>
            <a:r>
              <a:rPr lang="es-CO" b="1" dirty="0" err="1">
                <a:solidFill>
                  <a:schemeClr val="tx1">
                    <a:lumMod val="65000"/>
                    <a:lumOff val="35000"/>
                  </a:schemeClr>
                </a:solidFill>
              </a:rPr>
              <a:t>Literature</a:t>
            </a:r>
            <a:r>
              <a:rPr lang="es-CO" b="1" dirty="0">
                <a:solidFill>
                  <a:schemeClr val="tx1">
                    <a:lumMod val="65000"/>
                    <a:lumOff val="35000"/>
                  </a:schemeClr>
                </a:solidFill>
              </a:rPr>
              <a:t> </a:t>
            </a:r>
            <a:r>
              <a:rPr lang="es-CO" b="1" dirty="0" err="1">
                <a:solidFill>
                  <a:schemeClr val="tx1">
                    <a:lumMod val="65000"/>
                    <a:lumOff val="35000"/>
                  </a:schemeClr>
                </a:solidFill>
              </a:rPr>
              <a:t>Review</a:t>
            </a:r>
            <a:r>
              <a:rPr lang="es-CO" b="1" dirty="0">
                <a:solidFill>
                  <a:schemeClr val="tx1">
                    <a:lumMod val="65000"/>
                    <a:lumOff val="35000"/>
                  </a:schemeClr>
                </a:solidFill>
              </a:rPr>
              <a:t>». Management </a:t>
            </a:r>
            <a:r>
              <a:rPr lang="es-CO" b="1" dirty="0" err="1">
                <a:solidFill>
                  <a:schemeClr val="tx1">
                    <a:lumMod val="65000"/>
                    <a:lumOff val="35000"/>
                  </a:schemeClr>
                </a:solidFill>
              </a:rPr>
              <a:t>Review</a:t>
            </a:r>
            <a:r>
              <a:rPr lang="es-CO" b="1" dirty="0">
                <a:solidFill>
                  <a:schemeClr val="tx1">
                    <a:lumMod val="65000"/>
                    <a:lumOff val="35000"/>
                  </a:schemeClr>
                </a:solidFill>
              </a:rPr>
              <a:t> </a:t>
            </a:r>
            <a:r>
              <a:rPr lang="es-CO" b="1" dirty="0" err="1">
                <a:solidFill>
                  <a:schemeClr val="tx1">
                    <a:lumMod val="65000"/>
                    <a:lumOff val="35000"/>
                  </a:schemeClr>
                </a:solidFill>
              </a:rPr>
              <a:t>Quarterly</a:t>
            </a:r>
            <a:r>
              <a:rPr lang="es-CO" b="1" dirty="0">
                <a:solidFill>
                  <a:schemeClr val="tx1">
                    <a:lumMod val="65000"/>
                    <a:lumOff val="35000"/>
                  </a:schemeClr>
                </a:solidFill>
              </a:rPr>
              <a:t> 74, </a:t>
            </a:r>
            <a:r>
              <a:rPr lang="es-CO" b="1" dirty="0" err="1">
                <a:solidFill>
                  <a:schemeClr val="tx1">
                    <a:lumMod val="65000"/>
                    <a:lumOff val="35000"/>
                  </a:schemeClr>
                </a:solidFill>
              </a:rPr>
              <a:t>n.o</a:t>
            </a:r>
            <a:r>
              <a:rPr lang="es-CO" b="1" dirty="0">
                <a:solidFill>
                  <a:schemeClr val="tx1">
                    <a:lumMod val="65000"/>
                    <a:lumOff val="35000"/>
                  </a:schemeClr>
                </a:solidFill>
              </a:rPr>
              <a:t> 3 (2024): 1327-64. </a:t>
            </a:r>
            <a:r>
              <a:rPr lang="es-CO" b="1" dirty="0">
                <a:solidFill>
                  <a:schemeClr val="tx1">
                    <a:lumMod val="65000"/>
                    <a:lumOff val="35000"/>
                  </a:schemeClr>
                </a:solidFill>
                <a:hlinkClick r:id="rId4">
                  <a:extLst>
                    <a:ext uri="{A12FA001-AC4F-418D-AE19-62706E023703}">
                      <ahyp:hlinkClr xmlns:ahyp="http://schemas.microsoft.com/office/drawing/2018/hyperlinkcolor" val="tx"/>
                    </a:ext>
                  </a:extLst>
                </a:hlinkClick>
              </a:rPr>
              <a:t>https://doi.org/10.1007/s11301-023-00335-7</a:t>
            </a:r>
            <a:r>
              <a:rPr lang="es-CO" b="1" dirty="0">
                <a:solidFill>
                  <a:schemeClr val="tx1">
                    <a:lumMod val="65000"/>
                    <a:lumOff val="35000"/>
                  </a:schemeClr>
                </a:solidFill>
              </a:rPr>
              <a:t>.</a:t>
            </a:r>
          </a:p>
          <a:p>
            <a:pPr marL="0" indent="0">
              <a:buNone/>
            </a:pPr>
            <a:r>
              <a:rPr lang="en-US" b="1" dirty="0">
                <a:solidFill>
                  <a:schemeClr val="tx1">
                    <a:lumMod val="65000"/>
                    <a:lumOff val="35000"/>
                  </a:schemeClr>
                </a:solidFill>
              </a:rPr>
              <a:t>[4] </a:t>
            </a:r>
            <a:r>
              <a:rPr lang="en-US" b="1" dirty="0" err="1">
                <a:solidFill>
                  <a:schemeClr val="tx1">
                    <a:lumMod val="65000"/>
                    <a:lumOff val="35000"/>
                  </a:schemeClr>
                </a:solidFill>
              </a:rPr>
              <a:t>Ouf</a:t>
            </a:r>
            <a:r>
              <a:rPr lang="en-US" b="1" dirty="0">
                <a:solidFill>
                  <a:schemeClr val="tx1">
                    <a:lumMod val="65000"/>
                    <a:lumOff val="35000"/>
                  </a:schemeClr>
                </a:solidFill>
              </a:rPr>
              <a:t>, </a:t>
            </a:r>
            <a:r>
              <a:rPr lang="en-US" b="1" dirty="0" err="1">
                <a:solidFill>
                  <a:schemeClr val="tx1">
                    <a:lumMod val="65000"/>
                    <a:lumOff val="35000"/>
                  </a:schemeClr>
                </a:solidFill>
              </a:rPr>
              <a:t>Shimaa</a:t>
            </a:r>
            <a:r>
              <a:rPr lang="en-US" b="1" dirty="0">
                <a:solidFill>
                  <a:schemeClr val="tx1">
                    <a:lumMod val="65000"/>
                    <a:lumOff val="35000"/>
                  </a:schemeClr>
                </a:solidFill>
              </a:rPr>
              <a:t>, Kholoud T. Mahmoud, y Manal A. Abdel-Fattah. «A Proposed Hybrid Framework to Improve the Accuracy of Customer Churn Prediction in Telecom Industry». Journal of Big Data 11, </a:t>
            </a:r>
            <a:r>
              <a:rPr lang="en-US" b="1" dirty="0" err="1">
                <a:solidFill>
                  <a:schemeClr val="tx1">
                    <a:lumMod val="65000"/>
                    <a:lumOff val="35000"/>
                  </a:schemeClr>
                </a:solidFill>
              </a:rPr>
              <a:t>n.o</a:t>
            </a:r>
            <a:r>
              <a:rPr lang="en-US" b="1" dirty="0">
                <a:solidFill>
                  <a:schemeClr val="tx1">
                    <a:lumMod val="65000"/>
                    <a:lumOff val="35000"/>
                  </a:schemeClr>
                </a:solidFill>
              </a:rPr>
              <a:t> 1 (2024): 70. </a:t>
            </a:r>
            <a:r>
              <a:rPr lang="en-US" b="1" dirty="0">
                <a:solidFill>
                  <a:schemeClr val="tx1">
                    <a:lumMod val="65000"/>
                    <a:lumOff val="35000"/>
                  </a:schemeClr>
                </a:solidFill>
                <a:hlinkClick r:id="rId5">
                  <a:extLst>
                    <a:ext uri="{A12FA001-AC4F-418D-AE19-62706E023703}">
                      <ahyp:hlinkClr xmlns:ahyp="http://schemas.microsoft.com/office/drawing/2018/hyperlinkcolor" val="tx"/>
                    </a:ext>
                  </a:extLst>
                </a:hlinkClick>
              </a:rPr>
              <a:t>https://doi.org/10.1186/s40537-024-00922-9</a:t>
            </a:r>
            <a:r>
              <a:rPr lang="en-US" b="1" dirty="0">
                <a:solidFill>
                  <a:schemeClr val="tx1">
                    <a:lumMod val="65000"/>
                    <a:lumOff val="35000"/>
                  </a:schemeClr>
                </a:solidFill>
              </a:rPr>
              <a:t>.</a:t>
            </a:r>
          </a:p>
          <a:p>
            <a:pPr marL="0" indent="0">
              <a:buNone/>
            </a:pPr>
            <a:r>
              <a:rPr lang="es-CO" b="1" dirty="0">
                <a:solidFill>
                  <a:schemeClr val="tx1">
                    <a:lumMod val="65000"/>
                    <a:lumOff val="35000"/>
                  </a:schemeClr>
                </a:solidFill>
              </a:rPr>
              <a:t>[5] </a:t>
            </a:r>
            <a:r>
              <a:rPr lang="es-CO" b="1" dirty="0" err="1">
                <a:solidFill>
                  <a:schemeClr val="tx1">
                    <a:lumMod val="65000"/>
                    <a:lumOff val="35000"/>
                  </a:schemeClr>
                </a:solidFill>
              </a:rPr>
              <a:t>Mohaimin</a:t>
            </a:r>
            <a:r>
              <a:rPr lang="es-CO" b="1" dirty="0">
                <a:solidFill>
                  <a:schemeClr val="tx1">
                    <a:lumMod val="65000"/>
                    <a:lumOff val="35000"/>
                  </a:schemeClr>
                </a:solidFill>
              </a:rPr>
              <a:t>, Md </a:t>
            </a:r>
            <a:r>
              <a:rPr lang="es-CO" b="1" dirty="0" err="1">
                <a:solidFill>
                  <a:schemeClr val="tx1">
                    <a:lumMod val="65000"/>
                    <a:lumOff val="35000"/>
                  </a:schemeClr>
                </a:solidFill>
              </a:rPr>
              <a:t>Rashed</a:t>
            </a:r>
            <a:r>
              <a:rPr lang="es-CO" b="1" dirty="0">
                <a:solidFill>
                  <a:schemeClr val="tx1">
                    <a:lumMod val="65000"/>
                    <a:lumOff val="35000"/>
                  </a:schemeClr>
                </a:solidFill>
              </a:rPr>
              <a:t>, </a:t>
            </a:r>
            <a:r>
              <a:rPr lang="es-CO" b="1" dirty="0" err="1">
                <a:solidFill>
                  <a:schemeClr val="tx1">
                    <a:lumMod val="65000"/>
                    <a:lumOff val="35000"/>
                  </a:schemeClr>
                </a:solidFill>
              </a:rPr>
              <a:t>Bimol</a:t>
            </a:r>
            <a:r>
              <a:rPr lang="es-CO" b="1" dirty="0">
                <a:solidFill>
                  <a:schemeClr val="tx1">
                    <a:lumMod val="65000"/>
                    <a:lumOff val="35000"/>
                  </a:schemeClr>
                </a:solidFill>
              </a:rPr>
              <a:t> </a:t>
            </a:r>
            <a:r>
              <a:rPr lang="es-CO" b="1" dirty="0" err="1">
                <a:solidFill>
                  <a:schemeClr val="tx1">
                    <a:lumMod val="65000"/>
                    <a:lumOff val="35000"/>
                  </a:schemeClr>
                </a:solidFill>
              </a:rPr>
              <a:t>Chandra</a:t>
            </a:r>
            <a:r>
              <a:rPr lang="es-CO" b="1" dirty="0">
                <a:solidFill>
                  <a:schemeClr val="tx1">
                    <a:lumMod val="65000"/>
                    <a:lumOff val="35000"/>
                  </a:schemeClr>
                </a:solidFill>
              </a:rPr>
              <a:t> Das, </a:t>
            </a:r>
            <a:r>
              <a:rPr lang="es-CO" b="1" dirty="0" err="1">
                <a:solidFill>
                  <a:schemeClr val="tx1">
                    <a:lumMod val="65000"/>
                    <a:lumOff val="35000"/>
                  </a:schemeClr>
                </a:solidFill>
              </a:rPr>
              <a:t>Rabeya</a:t>
            </a:r>
            <a:r>
              <a:rPr lang="es-CO" b="1" dirty="0">
                <a:solidFill>
                  <a:schemeClr val="tx1">
                    <a:lumMod val="65000"/>
                    <a:lumOff val="35000"/>
                  </a:schemeClr>
                </a:solidFill>
              </a:rPr>
              <a:t> </a:t>
            </a:r>
            <a:r>
              <a:rPr lang="es-CO" b="1" dirty="0" err="1">
                <a:solidFill>
                  <a:schemeClr val="tx1">
                    <a:lumMod val="65000"/>
                    <a:lumOff val="35000"/>
                  </a:schemeClr>
                </a:solidFill>
              </a:rPr>
              <a:t>Akter</a:t>
            </a:r>
            <a:r>
              <a:rPr lang="es-CO" b="1" dirty="0">
                <a:solidFill>
                  <a:schemeClr val="tx1">
                    <a:lumMod val="65000"/>
                    <a:lumOff val="35000"/>
                  </a:schemeClr>
                </a:solidFill>
              </a:rPr>
              <a:t>, et al. «Predictive </a:t>
            </a:r>
            <a:r>
              <a:rPr lang="es-CO" b="1" dirty="0" err="1">
                <a:solidFill>
                  <a:schemeClr val="tx1">
                    <a:lumMod val="65000"/>
                    <a:lumOff val="35000"/>
                  </a:schemeClr>
                </a:solidFill>
              </a:rPr>
              <a:t>Analytics</a:t>
            </a:r>
            <a:r>
              <a:rPr lang="es-CO" b="1" dirty="0">
                <a:solidFill>
                  <a:schemeClr val="tx1">
                    <a:lumMod val="65000"/>
                    <a:lumOff val="35000"/>
                  </a:schemeClr>
                </a:solidFill>
              </a:rPr>
              <a:t> </a:t>
            </a:r>
            <a:r>
              <a:rPr lang="es-CO" b="1" dirty="0" err="1">
                <a:solidFill>
                  <a:schemeClr val="tx1">
                    <a:lumMod val="65000"/>
                    <a:lumOff val="35000"/>
                  </a:schemeClr>
                </a:solidFill>
              </a:rPr>
              <a:t>for</a:t>
            </a:r>
            <a:r>
              <a:rPr lang="es-CO" b="1" dirty="0">
                <a:solidFill>
                  <a:schemeClr val="tx1">
                    <a:lumMod val="65000"/>
                    <a:lumOff val="35000"/>
                  </a:schemeClr>
                </a:solidFill>
              </a:rPr>
              <a:t> Telecom </a:t>
            </a:r>
            <a:r>
              <a:rPr lang="es-CO" b="1" dirty="0" err="1">
                <a:solidFill>
                  <a:schemeClr val="tx1">
                    <a:lumMod val="65000"/>
                    <a:lumOff val="35000"/>
                  </a:schemeClr>
                </a:solidFill>
              </a:rPr>
              <a:t>Customer</a:t>
            </a:r>
            <a:r>
              <a:rPr lang="es-CO" b="1" dirty="0">
                <a:solidFill>
                  <a:schemeClr val="tx1">
                    <a:lumMod val="65000"/>
                    <a:lumOff val="35000"/>
                  </a:schemeClr>
                </a:solidFill>
              </a:rPr>
              <a:t> </a:t>
            </a:r>
            <a:r>
              <a:rPr lang="es-CO" b="1" dirty="0" err="1">
                <a:solidFill>
                  <a:schemeClr val="tx1">
                    <a:lumMod val="65000"/>
                    <a:lumOff val="35000"/>
                  </a:schemeClr>
                </a:solidFill>
              </a:rPr>
              <a:t>Churn</a:t>
            </a:r>
            <a:r>
              <a:rPr lang="es-CO" b="1" dirty="0">
                <a:solidFill>
                  <a:schemeClr val="tx1">
                    <a:lumMod val="65000"/>
                    <a:lumOff val="35000"/>
                  </a:schemeClr>
                </a:solidFill>
              </a:rPr>
              <a:t>: </a:t>
            </a:r>
            <a:r>
              <a:rPr lang="es-CO" b="1" dirty="0" err="1">
                <a:solidFill>
                  <a:schemeClr val="tx1">
                    <a:lumMod val="65000"/>
                    <a:lumOff val="35000"/>
                  </a:schemeClr>
                </a:solidFill>
              </a:rPr>
              <a:t>Enhancing</a:t>
            </a:r>
            <a:r>
              <a:rPr lang="es-CO" b="1" dirty="0">
                <a:solidFill>
                  <a:schemeClr val="tx1">
                    <a:lumMod val="65000"/>
                    <a:lumOff val="35000"/>
                  </a:schemeClr>
                </a:solidFill>
              </a:rPr>
              <a:t> </a:t>
            </a:r>
            <a:r>
              <a:rPr lang="es-CO" b="1" dirty="0" err="1">
                <a:solidFill>
                  <a:schemeClr val="tx1">
                    <a:lumMod val="65000"/>
                    <a:lumOff val="35000"/>
                  </a:schemeClr>
                </a:solidFill>
              </a:rPr>
              <a:t>Retention</a:t>
            </a:r>
            <a:r>
              <a:rPr lang="es-CO" b="1" dirty="0">
                <a:solidFill>
                  <a:schemeClr val="tx1">
                    <a:lumMod val="65000"/>
                    <a:lumOff val="35000"/>
                  </a:schemeClr>
                </a:solidFill>
              </a:rPr>
              <a:t> </a:t>
            </a:r>
            <a:r>
              <a:rPr lang="es-CO" b="1" dirty="0" err="1">
                <a:solidFill>
                  <a:schemeClr val="tx1">
                    <a:lumMod val="65000"/>
                    <a:lumOff val="35000"/>
                  </a:schemeClr>
                </a:solidFill>
              </a:rPr>
              <a:t>Strategies</a:t>
            </a:r>
            <a:r>
              <a:rPr lang="es-CO" b="1" dirty="0">
                <a:solidFill>
                  <a:schemeClr val="tx1">
                    <a:lumMod val="65000"/>
                    <a:lumOff val="35000"/>
                  </a:schemeClr>
                </a:solidFill>
              </a:rPr>
              <a:t> in </a:t>
            </a:r>
            <a:r>
              <a:rPr lang="es-CO" b="1" dirty="0" err="1">
                <a:solidFill>
                  <a:schemeClr val="tx1">
                    <a:lumMod val="65000"/>
                    <a:lumOff val="35000"/>
                  </a:schemeClr>
                </a:solidFill>
              </a:rPr>
              <a:t>the</a:t>
            </a:r>
            <a:r>
              <a:rPr lang="es-CO" b="1" dirty="0">
                <a:solidFill>
                  <a:schemeClr val="tx1">
                    <a:lumMod val="65000"/>
                    <a:lumOff val="35000"/>
                  </a:schemeClr>
                </a:solidFill>
              </a:rPr>
              <a:t> US </a:t>
            </a:r>
            <a:r>
              <a:rPr lang="es-CO" b="1" dirty="0" err="1">
                <a:solidFill>
                  <a:schemeClr val="tx1">
                    <a:lumMod val="65000"/>
                    <a:lumOff val="35000"/>
                  </a:schemeClr>
                </a:solidFill>
              </a:rPr>
              <a:t>Market</a:t>
            </a:r>
            <a:r>
              <a:rPr lang="es-CO" b="1" dirty="0">
                <a:solidFill>
                  <a:schemeClr val="tx1">
                    <a:lumMod val="65000"/>
                    <a:lumOff val="35000"/>
                  </a:schemeClr>
                </a:solidFill>
              </a:rPr>
              <a:t>». </a:t>
            </a:r>
            <a:r>
              <a:rPr lang="es-CO" b="1" dirty="0" err="1">
                <a:solidFill>
                  <a:schemeClr val="tx1">
                    <a:lumMod val="65000"/>
                    <a:lumOff val="35000"/>
                  </a:schemeClr>
                </a:solidFill>
              </a:rPr>
              <a:t>Journal</a:t>
            </a:r>
            <a:r>
              <a:rPr lang="es-CO" b="1" dirty="0">
                <a:solidFill>
                  <a:schemeClr val="tx1">
                    <a:lumMod val="65000"/>
                    <a:lumOff val="35000"/>
                  </a:schemeClr>
                </a:solidFill>
              </a:rPr>
              <a:t> </a:t>
            </a:r>
            <a:r>
              <a:rPr lang="es-CO" b="1" dirty="0" err="1">
                <a:solidFill>
                  <a:schemeClr val="tx1">
                    <a:lumMod val="65000"/>
                    <a:lumOff val="35000"/>
                  </a:schemeClr>
                </a:solidFill>
              </a:rPr>
              <a:t>of</a:t>
            </a:r>
            <a:r>
              <a:rPr lang="es-CO" b="1" dirty="0">
                <a:solidFill>
                  <a:schemeClr val="tx1">
                    <a:lumMod val="65000"/>
                    <a:lumOff val="35000"/>
                  </a:schemeClr>
                </a:solidFill>
              </a:rPr>
              <a:t> </a:t>
            </a:r>
            <a:r>
              <a:rPr lang="es-CO" b="1" dirty="0" err="1">
                <a:solidFill>
                  <a:schemeClr val="tx1">
                    <a:lumMod val="65000"/>
                    <a:lumOff val="35000"/>
                  </a:schemeClr>
                </a:solidFill>
              </a:rPr>
              <a:t>Computer</a:t>
            </a:r>
            <a:r>
              <a:rPr lang="es-CO" b="1" dirty="0">
                <a:solidFill>
                  <a:schemeClr val="tx1">
                    <a:lumMod val="65000"/>
                    <a:lumOff val="35000"/>
                  </a:schemeClr>
                </a:solidFill>
              </a:rPr>
              <a:t> </a:t>
            </a:r>
            <a:r>
              <a:rPr lang="es-CO" b="1" dirty="0" err="1">
                <a:solidFill>
                  <a:schemeClr val="tx1">
                    <a:lumMod val="65000"/>
                    <a:lumOff val="35000"/>
                  </a:schemeClr>
                </a:solidFill>
              </a:rPr>
              <a:t>Science</a:t>
            </a:r>
            <a:r>
              <a:rPr lang="es-CO" b="1" dirty="0">
                <a:solidFill>
                  <a:schemeClr val="tx1">
                    <a:lumMod val="65000"/>
                    <a:lumOff val="35000"/>
                  </a:schemeClr>
                </a:solidFill>
              </a:rPr>
              <a:t> and </a:t>
            </a:r>
            <a:r>
              <a:rPr lang="es-CO" b="1" dirty="0" err="1">
                <a:solidFill>
                  <a:schemeClr val="tx1">
                    <a:lumMod val="65000"/>
                    <a:lumOff val="35000"/>
                  </a:schemeClr>
                </a:solidFill>
              </a:rPr>
              <a:t>Technology</a:t>
            </a:r>
            <a:r>
              <a:rPr lang="es-CO" b="1" dirty="0">
                <a:solidFill>
                  <a:schemeClr val="tx1">
                    <a:lumMod val="65000"/>
                    <a:lumOff val="35000"/>
                  </a:schemeClr>
                </a:solidFill>
              </a:rPr>
              <a:t> </a:t>
            </a:r>
            <a:r>
              <a:rPr lang="es-CO" b="1" dirty="0" err="1">
                <a:solidFill>
                  <a:schemeClr val="tx1">
                    <a:lumMod val="65000"/>
                    <a:lumOff val="35000"/>
                  </a:schemeClr>
                </a:solidFill>
              </a:rPr>
              <a:t>Studies</a:t>
            </a:r>
            <a:r>
              <a:rPr lang="es-CO" b="1" dirty="0">
                <a:solidFill>
                  <a:schemeClr val="tx1">
                    <a:lumMod val="65000"/>
                    <a:lumOff val="35000"/>
                  </a:schemeClr>
                </a:solidFill>
              </a:rPr>
              <a:t> 7, </a:t>
            </a:r>
            <a:r>
              <a:rPr lang="es-CO" b="1" dirty="0" err="1">
                <a:solidFill>
                  <a:schemeClr val="tx1">
                    <a:lumMod val="65000"/>
                    <a:lumOff val="35000"/>
                  </a:schemeClr>
                </a:solidFill>
              </a:rPr>
              <a:t>n.o</a:t>
            </a:r>
            <a:r>
              <a:rPr lang="es-CO" b="1" dirty="0">
                <a:solidFill>
                  <a:schemeClr val="tx1">
                    <a:lumMod val="65000"/>
                    <a:lumOff val="35000"/>
                  </a:schemeClr>
                </a:solidFill>
              </a:rPr>
              <a:t> 1 (2025): 30-45. </a:t>
            </a:r>
            <a:r>
              <a:rPr lang="es-CO" b="1" dirty="0">
                <a:solidFill>
                  <a:schemeClr val="tx1">
                    <a:lumMod val="65000"/>
                    <a:lumOff val="35000"/>
                  </a:schemeClr>
                </a:solidFill>
                <a:hlinkClick r:id="rId6">
                  <a:extLst>
                    <a:ext uri="{A12FA001-AC4F-418D-AE19-62706E023703}">
                      <ahyp:hlinkClr xmlns:ahyp="http://schemas.microsoft.com/office/drawing/2018/hyperlinkcolor" val="tx"/>
                    </a:ext>
                  </a:extLst>
                </a:hlinkClick>
              </a:rPr>
              <a:t>https://doi.org/10.32996/jcsts.2025.7.1.3</a:t>
            </a:r>
            <a:r>
              <a:rPr lang="es-CO" b="1" dirty="0">
                <a:solidFill>
                  <a:schemeClr val="tx1">
                    <a:lumMod val="65000"/>
                    <a:lumOff val="35000"/>
                  </a:schemeClr>
                </a:solidFill>
              </a:rPr>
              <a:t>.</a:t>
            </a:r>
          </a:p>
          <a:p>
            <a:pPr marL="0" indent="0">
              <a:buNone/>
            </a:pPr>
            <a:r>
              <a:rPr lang="es-CO" b="1" dirty="0">
                <a:solidFill>
                  <a:schemeClr val="tx1">
                    <a:lumMod val="65000"/>
                    <a:lumOff val="35000"/>
                  </a:schemeClr>
                </a:solidFill>
              </a:rPr>
              <a:t>[6]</a:t>
            </a:r>
            <a:r>
              <a:rPr lang="en-US" dirty="0">
                <a:solidFill>
                  <a:schemeClr val="bg1"/>
                </a:solidFill>
              </a:rPr>
              <a:t> </a:t>
            </a:r>
            <a:r>
              <a:rPr lang="en-US" b="1" dirty="0">
                <a:solidFill>
                  <a:schemeClr val="tx1">
                    <a:lumMod val="65000"/>
                    <a:lumOff val="35000"/>
                  </a:schemeClr>
                </a:solidFill>
              </a:rPr>
              <a:t>Suguna, R., J. Suriya Prakash, H. Aditya Pai, T. R. Mahesh, Venkatesan Vinoth Kumar, y Temesgen </a:t>
            </a:r>
            <a:r>
              <a:rPr lang="en-US" b="1" dirty="0" err="1">
                <a:solidFill>
                  <a:schemeClr val="tx1">
                    <a:lumMod val="65000"/>
                    <a:lumOff val="35000"/>
                  </a:schemeClr>
                </a:solidFill>
              </a:rPr>
              <a:t>Engida</a:t>
            </a:r>
            <a:r>
              <a:rPr lang="en-US" b="1" dirty="0">
                <a:solidFill>
                  <a:schemeClr val="tx1">
                    <a:lumMod val="65000"/>
                    <a:lumOff val="35000"/>
                  </a:schemeClr>
                </a:solidFill>
              </a:rPr>
              <a:t> Yimer. «Mitigating Class Imbalance in Churn Prediction with Ensemble Methods and SMOTE». </a:t>
            </a:r>
            <a:r>
              <a:rPr lang="es-CO" b="1" dirty="0" err="1">
                <a:solidFill>
                  <a:schemeClr val="tx1">
                    <a:lumMod val="65000"/>
                    <a:lumOff val="35000"/>
                  </a:schemeClr>
                </a:solidFill>
              </a:rPr>
              <a:t>Scientific</a:t>
            </a:r>
            <a:r>
              <a:rPr lang="es-CO" b="1" dirty="0">
                <a:solidFill>
                  <a:schemeClr val="tx1">
                    <a:lumMod val="65000"/>
                    <a:lumOff val="35000"/>
                  </a:schemeClr>
                </a:solidFill>
              </a:rPr>
              <a:t> </a:t>
            </a:r>
            <a:r>
              <a:rPr lang="es-CO" b="1" dirty="0" err="1">
                <a:solidFill>
                  <a:schemeClr val="tx1">
                    <a:lumMod val="65000"/>
                    <a:lumOff val="35000"/>
                  </a:schemeClr>
                </a:solidFill>
              </a:rPr>
              <a:t>Reports</a:t>
            </a:r>
            <a:r>
              <a:rPr lang="es-CO" b="1" dirty="0">
                <a:solidFill>
                  <a:schemeClr val="tx1">
                    <a:lumMod val="65000"/>
                    <a:lumOff val="35000"/>
                  </a:schemeClr>
                </a:solidFill>
              </a:rPr>
              <a:t> 15, </a:t>
            </a:r>
            <a:r>
              <a:rPr lang="es-CO" b="1" dirty="0" err="1">
                <a:solidFill>
                  <a:schemeClr val="tx1">
                    <a:lumMod val="65000"/>
                    <a:lumOff val="35000"/>
                  </a:schemeClr>
                </a:solidFill>
              </a:rPr>
              <a:t>n.o</a:t>
            </a:r>
            <a:r>
              <a:rPr lang="es-CO" b="1" dirty="0">
                <a:solidFill>
                  <a:schemeClr val="tx1">
                    <a:lumMod val="65000"/>
                    <a:lumOff val="35000"/>
                  </a:schemeClr>
                </a:solidFill>
              </a:rPr>
              <a:t> 1 (2025): 16256. </a:t>
            </a:r>
            <a:r>
              <a:rPr lang="es-CO" b="1" dirty="0">
                <a:solidFill>
                  <a:schemeClr val="tx1">
                    <a:lumMod val="65000"/>
                    <a:lumOff val="35000"/>
                  </a:schemeClr>
                </a:solidFill>
                <a:hlinkClick r:id="rId7">
                  <a:extLst>
                    <a:ext uri="{A12FA001-AC4F-418D-AE19-62706E023703}">
                      <ahyp:hlinkClr xmlns:ahyp="http://schemas.microsoft.com/office/drawing/2018/hyperlinkcolor" val="tx"/>
                    </a:ext>
                  </a:extLst>
                </a:hlinkClick>
              </a:rPr>
              <a:t>https://doi.org/10.1038/s41598-025-01031-0</a:t>
            </a:r>
            <a:r>
              <a:rPr lang="es-CO" b="1" dirty="0">
                <a:solidFill>
                  <a:schemeClr val="tx1">
                    <a:lumMod val="65000"/>
                    <a:lumOff val="35000"/>
                  </a:schemeClr>
                </a:solidFill>
              </a:rPr>
              <a:t>.</a:t>
            </a:r>
          </a:p>
          <a:p>
            <a:pPr marL="0" indent="0">
              <a:buNone/>
            </a:pPr>
            <a:endParaRPr lang="es-CO" b="1" dirty="0">
              <a:solidFill>
                <a:schemeClr val="tx1">
                  <a:lumMod val="65000"/>
                  <a:lumOff val="35000"/>
                </a:schemeClr>
              </a:solidFill>
            </a:endParaRPr>
          </a:p>
          <a:p>
            <a:pPr marL="0" indent="0">
              <a:buNone/>
            </a:pPr>
            <a:endParaRPr lang="es-CO" b="1" dirty="0">
              <a:solidFill>
                <a:schemeClr val="tx1">
                  <a:lumMod val="65000"/>
                  <a:lumOff val="35000"/>
                </a:schemeClr>
              </a:solidFill>
            </a:endParaRPr>
          </a:p>
        </p:txBody>
      </p:sp>
    </p:spTree>
    <p:extLst>
      <p:ext uri="{BB962C8B-B14F-4D97-AF65-F5344CB8AC3E}">
        <p14:creationId xmlns:p14="http://schemas.microsoft.com/office/powerpoint/2010/main" val="2917265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C309F-A1D5-4700-7D24-7FD7E477BF8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D58F0F7-19D7-905F-71A5-3975569901C0}"/>
              </a:ext>
            </a:extLst>
          </p:cNvPr>
          <p:cNvSpPr>
            <a:spLocks noGrp="1"/>
          </p:cNvSpPr>
          <p:nvPr>
            <p:ph type="ctrTitle"/>
          </p:nvPr>
        </p:nvSpPr>
        <p:spPr>
          <a:xfrm>
            <a:off x="756649" y="250102"/>
            <a:ext cx="10678702" cy="546311"/>
          </a:xfrm>
        </p:spPr>
        <p:txBody>
          <a:bodyPr>
            <a:normAutofit/>
          </a:bodyPr>
          <a:lstStyle/>
          <a:p>
            <a:r>
              <a:rPr lang="es-ES" sz="2800" b="1" dirty="0">
                <a:solidFill>
                  <a:schemeClr val="tx1"/>
                </a:solidFill>
                <a:latin typeface="Aptos" panose="020B0004020202020204" pitchFamily="34" charset="0"/>
                <a:ea typeface="Aptos" panose="020B0004020202020204" pitchFamily="34" charset="0"/>
                <a:cs typeface="Times New Roman" panose="02020603050405020304" pitchFamily="18" charset="0"/>
              </a:rPr>
              <a:t>REFERENCIAS</a:t>
            </a:r>
            <a:endParaRPr lang="es-CO" sz="2800" dirty="0"/>
          </a:p>
        </p:txBody>
      </p:sp>
      <p:sp>
        <p:nvSpPr>
          <p:cNvPr id="4" name="Subtítulo 2">
            <a:extLst>
              <a:ext uri="{FF2B5EF4-FFF2-40B4-BE49-F238E27FC236}">
                <a16:creationId xmlns:a16="http://schemas.microsoft.com/office/drawing/2014/main" id="{F6EAFA3F-36BF-0382-DB2D-889E7EE761A3}"/>
              </a:ext>
            </a:extLst>
          </p:cNvPr>
          <p:cNvSpPr txBox="1">
            <a:spLocks/>
          </p:cNvSpPr>
          <p:nvPr/>
        </p:nvSpPr>
        <p:spPr>
          <a:xfrm>
            <a:off x="427704" y="843986"/>
            <a:ext cx="11395454" cy="5763912"/>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None/>
            </a:pPr>
            <a:r>
              <a:rPr lang="es-CO" b="1" dirty="0">
                <a:solidFill>
                  <a:schemeClr val="tx1">
                    <a:lumMod val="65000"/>
                    <a:lumOff val="35000"/>
                  </a:schemeClr>
                </a:solidFill>
              </a:rPr>
              <a:t>[7] Melian, Denisa Maria, </a:t>
            </a:r>
            <a:r>
              <a:rPr lang="es-CO" b="1" dirty="0" err="1">
                <a:solidFill>
                  <a:schemeClr val="tx1">
                    <a:lumMod val="65000"/>
                    <a:lumOff val="35000"/>
                  </a:schemeClr>
                </a:solidFill>
              </a:rPr>
              <a:t>Andreea</a:t>
            </a:r>
            <a:r>
              <a:rPr lang="es-CO" b="1" dirty="0">
                <a:solidFill>
                  <a:schemeClr val="tx1">
                    <a:lumMod val="65000"/>
                    <a:lumOff val="35000"/>
                  </a:schemeClr>
                </a:solidFill>
              </a:rPr>
              <a:t> </a:t>
            </a:r>
            <a:r>
              <a:rPr lang="es-CO" b="1" dirty="0" err="1">
                <a:solidFill>
                  <a:schemeClr val="tx1">
                    <a:lumMod val="65000"/>
                    <a:lumOff val="35000"/>
                  </a:schemeClr>
                </a:solidFill>
              </a:rPr>
              <a:t>Dumitrache</a:t>
            </a:r>
            <a:r>
              <a:rPr lang="es-CO" b="1" dirty="0">
                <a:solidFill>
                  <a:schemeClr val="tx1">
                    <a:lumMod val="65000"/>
                    <a:lumOff val="35000"/>
                  </a:schemeClr>
                </a:solidFill>
              </a:rPr>
              <a:t>, </a:t>
            </a:r>
            <a:r>
              <a:rPr lang="es-CO" b="1" dirty="0" err="1">
                <a:solidFill>
                  <a:schemeClr val="tx1">
                    <a:lumMod val="65000"/>
                    <a:lumOff val="35000"/>
                  </a:schemeClr>
                </a:solidFill>
              </a:rPr>
              <a:t>Stelian</a:t>
            </a:r>
            <a:r>
              <a:rPr lang="es-CO" b="1" dirty="0">
                <a:solidFill>
                  <a:schemeClr val="tx1">
                    <a:lumMod val="65000"/>
                    <a:lumOff val="35000"/>
                  </a:schemeClr>
                </a:solidFill>
              </a:rPr>
              <a:t> </a:t>
            </a:r>
            <a:r>
              <a:rPr lang="es-CO" b="1" dirty="0" err="1">
                <a:solidFill>
                  <a:schemeClr val="tx1">
                    <a:lumMod val="65000"/>
                    <a:lumOff val="35000"/>
                  </a:schemeClr>
                </a:solidFill>
              </a:rPr>
              <a:t>Stancu</a:t>
            </a:r>
            <a:r>
              <a:rPr lang="es-CO" b="1" dirty="0">
                <a:solidFill>
                  <a:schemeClr val="tx1">
                    <a:lumMod val="65000"/>
                    <a:lumOff val="35000"/>
                  </a:schemeClr>
                </a:solidFill>
              </a:rPr>
              <a:t>, y Alexandra </a:t>
            </a:r>
            <a:r>
              <a:rPr lang="es-CO" b="1" dirty="0" err="1">
                <a:solidFill>
                  <a:schemeClr val="tx1">
                    <a:lumMod val="65000"/>
                    <a:lumOff val="35000"/>
                  </a:schemeClr>
                </a:solidFill>
              </a:rPr>
              <a:t>Nastu</a:t>
            </a:r>
            <a:r>
              <a:rPr lang="es-CO" b="1" dirty="0">
                <a:solidFill>
                  <a:schemeClr val="tx1">
                    <a:lumMod val="65000"/>
                    <a:lumOff val="35000"/>
                  </a:schemeClr>
                </a:solidFill>
              </a:rPr>
              <a:t>. «</a:t>
            </a:r>
            <a:r>
              <a:rPr lang="es-CO" b="1" dirty="0" err="1">
                <a:solidFill>
                  <a:schemeClr val="tx1">
                    <a:lumMod val="65000"/>
                    <a:lumOff val="35000"/>
                  </a:schemeClr>
                </a:solidFill>
              </a:rPr>
              <a:t>Customer</a:t>
            </a:r>
            <a:r>
              <a:rPr lang="es-CO" b="1" dirty="0">
                <a:solidFill>
                  <a:schemeClr val="tx1">
                    <a:lumMod val="65000"/>
                    <a:lumOff val="35000"/>
                  </a:schemeClr>
                </a:solidFill>
              </a:rPr>
              <a:t> </a:t>
            </a:r>
            <a:r>
              <a:rPr lang="es-CO" b="1" dirty="0" err="1">
                <a:solidFill>
                  <a:schemeClr val="tx1">
                    <a:lumMod val="65000"/>
                    <a:lumOff val="35000"/>
                  </a:schemeClr>
                </a:solidFill>
              </a:rPr>
              <a:t>Churn</a:t>
            </a:r>
            <a:r>
              <a:rPr lang="es-CO" b="1" dirty="0">
                <a:solidFill>
                  <a:schemeClr val="tx1">
                    <a:lumMod val="65000"/>
                    <a:lumOff val="35000"/>
                  </a:schemeClr>
                </a:solidFill>
              </a:rPr>
              <a:t> </a:t>
            </a:r>
            <a:r>
              <a:rPr lang="es-CO" b="1" dirty="0" err="1">
                <a:solidFill>
                  <a:schemeClr val="tx1">
                    <a:lumMod val="65000"/>
                    <a:lumOff val="35000"/>
                  </a:schemeClr>
                </a:solidFill>
              </a:rPr>
              <a:t>Prediction</a:t>
            </a:r>
            <a:r>
              <a:rPr lang="es-CO" b="1" dirty="0">
                <a:solidFill>
                  <a:schemeClr val="tx1">
                    <a:lumMod val="65000"/>
                    <a:lumOff val="35000"/>
                  </a:schemeClr>
                </a:solidFill>
              </a:rPr>
              <a:t> in </a:t>
            </a:r>
            <a:r>
              <a:rPr lang="es-CO" b="1" dirty="0" err="1">
                <a:solidFill>
                  <a:schemeClr val="tx1">
                    <a:lumMod val="65000"/>
                    <a:lumOff val="35000"/>
                  </a:schemeClr>
                </a:solidFill>
              </a:rPr>
              <a:t>Telecommunication</a:t>
            </a:r>
            <a:r>
              <a:rPr lang="es-CO" b="1" dirty="0">
                <a:solidFill>
                  <a:schemeClr val="tx1">
                    <a:lumMod val="65000"/>
                    <a:lumOff val="35000"/>
                  </a:schemeClr>
                </a:solidFill>
              </a:rPr>
              <a:t> </a:t>
            </a:r>
            <a:r>
              <a:rPr lang="es-CO" b="1" dirty="0" err="1">
                <a:solidFill>
                  <a:schemeClr val="tx1">
                    <a:lumMod val="65000"/>
                    <a:lumOff val="35000"/>
                  </a:schemeClr>
                </a:solidFill>
              </a:rPr>
              <a:t>Industry</a:t>
            </a:r>
            <a:r>
              <a:rPr lang="es-CO" b="1" dirty="0">
                <a:solidFill>
                  <a:schemeClr val="tx1">
                    <a:lumMod val="65000"/>
                    <a:lumOff val="35000"/>
                  </a:schemeClr>
                </a:solidFill>
              </a:rPr>
              <a:t>. A Data </a:t>
            </a:r>
            <a:r>
              <a:rPr lang="es-CO" b="1" dirty="0" err="1">
                <a:solidFill>
                  <a:schemeClr val="tx1">
                    <a:lumMod val="65000"/>
                    <a:lumOff val="35000"/>
                  </a:schemeClr>
                </a:solidFill>
              </a:rPr>
              <a:t>Analysis</a:t>
            </a:r>
            <a:r>
              <a:rPr lang="es-CO" b="1" dirty="0">
                <a:solidFill>
                  <a:schemeClr val="tx1">
                    <a:lumMod val="65000"/>
                    <a:lumOff val="35000"/>
                  </a:schemeClr>
                </a:solidFill>
              </a:rPr>
              <a:t> </a:t>
            </a:r>
            <a:r>
              <a:rPr lang="es-CO" b="1" dirty="0" err="1">
                <a:solidFill>
                  <a:schemeClr val="tx1">
                    <a:lumMod val="65000"/>
                    <a:lumOff val="35000"/>
                  </a:schemeClr>
                </a:solidFill>
              </a:rPr>
              <a:t>Techniques</a:t>
            </a:r>
            <a:r>
              <a:rPr lang="es-CO" b="1" dirty="0">
                <a:solidFill>
                  <a:schemeClr val="tx1">
                    <a:lumMod val="65000"/>
                    <a:lumOff val="35000"/>
                  </a:schemeClr>
                </a:solidFill>
              </a:rPr>
              <a:t> </a:t>
            </a:r>
            <a:r>
              <a:rPr lang="es-CO" b="1" dirty="0" err="1">
                <a:solidFill>
                  <a:schemeClr val="tx1">
                    <a:lumMod val="65000"/>
                    <a:lumOff val="35000"/>
                  </a:schemeClr>
                </a:solidFill>
              </a:rPr>
              <a:t>Approach</a:t>
            </a:r>
            <a:r>
              <a:rPr lang="es-CO" b="1" dirty="0">
                <a:solidFill>
                  <a:schemeClr val="tx1">
                    <a:lumMod val="65000"/>
                    <a:lumOff val="35000"/>
                  </a:schemeClr>
                </a:solidFill>
              </a:rPr>
              <a:t>». </a:t>
            </a:r>
            <a:r>
              <a:rPr lang="es-CO" b="1" dirty="0" err="1">
                <a:solidFill>
                  <a:schemeClr val="tx1">
                    <a:lumMod val="65000"/>
                    <a:lumOff val="35000"/>
                  </a:schemeClr>
                </a:solidFill>
              </a:rPr>
              <a:t>Postmodern</a:t>
            </a:r>
            <a:r>
              <a:rPr lang="es-CO" b="1" dirty="0">
                <a:solidFill>
                  <a:schemeClr val="tx1">
                    <a:lumMod val="65000"/>
                    <a:lumOff val="35000"/>
                  </a:schemeClr>
                </a:solidFill>
              </a:rPr>
              <a:t> </a:t>
            </a:r>
            <a:r>
              <a:rPr lang="es-CO" b="1" dirty="0" err="1">
                <a:solidFill>
                  <a:schemeClr val="tx1">
                    <a:lumMod val="65000"/>
                    <a:lumOff val="35000"/>
                  </a:schemeClr>
                </a:solidFill>
              </a:rPr>
              <a:t>Openings</a:t>
            </a:r>
            <a:r>
              <a:rPr lang="es-CO" b="1" dirty="0">
                <a:solidFill>
                  <a:schemeClr val="tx1">
                    <a:lumMod val="65000"/>
                    <a:lumOff val="35000"/>
                  </a:schemeClr>
                </a:solidFill>
              </a:rPr>
              <a:t> 13, n.º 1 Sup1 (2022): 78-104. https://doi.org/10.18662/po/13.1Sup1/415.</a:t>
            </a:r>
          </a:p>
          <a:p>
            <a:pPr marL="0" indent="0">
              <a:buNone/>
            </a:pPr>
            <a:r>
              <a:rPr lang="es-CO" b="1" dirty="0">
                <a:solidFill>
                  <a:schemeClr val="tx1">
                    <a:lumMod val="65000"/>
                    <a:lumOff val="35000"/>
                  </a:schemeClr>
                </a:solidFill>
              </a:rPr>
              <a:t>[8] </a:t>
            </a:r>
            <a:r>
              <a:rPr lang="es-CO" b="1" dirty="0" err="1">
                <a:solidFill>
                  <a:schemeClr val="tx1">
                    <a:lumMod val="65000"/>
                    <a:lumOff val="35000"/>
                  </a:schemeClr>
                </a:solidFill>
              </a:rPr>
              <a:t>Thangeda</a:t>
            </a:r>
            <a:r>
              <a:rPr lang="es-CO" b="1" dirty="0">
                <a:solidFill>
                  <a:schemeClr val="tx1">
                    <a:lumMod val="65000"/>
                    <a:lumOff val="35000"/>
                  </a:schemeClr>
                </a:solidFill>
              </a:rPr>
              <a:t>, </a:t>
            </a:r>
            <a:r>
              <a:rPr lang="es-CO" b="1" dirty="0" err="1">
                <a:solidFill>
                  <a:schemeClr val="tx1">
                    <a:lumMod val="65000"/>
                    <a:lumOff val="35000"/>
                  </a:schemeClr>
                </a:solidFill>
              </a:rPr>
              <a:t>Rahul</a:t>
            </a:r>
            <a:r>
              <a:rPr lang="es-CO" b="1" dirty="0">
                <a:solidFill>
                  <a:schemeClr val="tx1">
                    <a:lumMod val="65000"/>
                    <a:lumOff val="35000"/>
                  </a:schemeClr>
                </a:solidFill>
              </a:rPr>
              <a:t>, </a:t>
            </a:r>
            <a:r>
              <a:rPr lang="es-CO" b="1" dirty="0" err="1">
                <a:solidFill>
                  <a:schemeClr val="tx1">
                    <a:lumMod val="65000"/>
                    <a:lumOff val="35000"/>
                  </a:schemeClr>
                </a:solidFill>
              </a:rPr>
              <a:t>Niraj</a:t>
            </a:r>
            <a:r>
              <a:rPr lang="es-CO" b="1" dirty="0">
                <a:solidFill>
                  <a:schemeClr val="tx1">
                    <a:lumMod val="65000"/>
                    <a:lumOff val="35000"/>
                  </a:schemeClr>
                </a:solidFill>
              </a:rPr>
              <a:t> Kumar, y </a:t>
            </a:r>
            <a:r>
              <a:rPr lang="es-CO" b="1" dirty="0" err="1">
                <a:solidFill>
                  <a:schemeClr val="tx1">
                    <a:lumMod val="65000"/>
                    <a:lumOff val="35000"/>
                  </a:schemeClr>
                </a:solidFill>
              </a:rPr>
              <a:t>Ritanjali</a:t>
            </a:r>
            <a:r>
              <a:rPr lang="es-CO" b="1" dirty="0">
                <a:solidFill>
                  <a:schemeClr val="tx1">
                    <a:lumMod val="65000"/>
                    <a:lumOff val="35000"/>
                  </a:schemeClr>
                </a:solidFill>
              </a:rPr>
              <a:t> </a:t>
            </a:r>
            <a:r>
              <a:rPr lang="es-CO" b="1" dirty="0" err="1">
                <a:solidFill>
                  <a:schemeClr val="tx1">
                    <a:lumMod val="65000"/>
                    <a:lumOff val="35000"/>
                  </a:schemeClr>
                </a:solidFill>
              </a:rPr>
              <a:t>Majhi</a:t>
            </a:r>
            <a:r>
              <a:rPr lang="es-CO" b="1" dirty="0">
                <a:solidFill>
                  <a:schemeClr val="tx1">
                    <a:lumMod val="65000"/>
                    <a:lumOff val="35000"/>
                  </a:schemeClr>
                </a:solidFill>
              </a:rPr>
              <a:t>. «A Neural Network-</a:t>
            </a:r>
            <a:r>
              <a:rPr lang="es-CO" b="1" dirty="0" err="1">
                <a:solidFill>
                  <a:schemeClr val="tx1">
                    <a:lumMod val="65000"/>
                    <a:lumOff val="35000"/>
                  </a:schemeClr>
                </a:solidFill>
              </a:rPr>
              <a:t>Based</a:t>
            </a:r>
            <a:r>
              <a:rPr lang="es-CO" b="1" dirty="0">
                <a:solidFill>
                  <a:schemeClr val="tx1">
                    <a:lumMod val="65000"/>
                    <a:lumOff val="35000"/>
                  </a:schemeClr>
                </a:solidFill>
              </a:rPr>
              <a:t> Predictive </a:t>
            </a:r>
            <a:r>
              <a:rPr lang="es-CO" b="1" dirty="0" err="1">
                <a:solidFill>
                  <a:schemeClr val="tx1">
                    <a:lumMod val="65000"/>
                    <a:lumOff val="35000"/>
                  </a:schemeClr>
                </a:solidFill>
              </a:rPr>
              <a:t>Decision</a:t>
            </a:r>
            <a:r>
              <a:rPr lang="es-CO" b="1" dirty="0">
                <a:solidFill>
                  <a:schemeClr val="tx1">
                    <a:lumMod val="65000"/>
                    <a:lumOff val="35000"/>
                  </a:schemeClr>
                </a:solidFill>
              </a:rPr>
              <a:t> </a:t>
            </a:r>
            <a:r>
              <a:rPr lang="es-CO" b="1" dirty="0" err="1">
                <a:solidFill>
                  <a:schemeClr val="tx1">
                    <a:lumMod val="65000"/>
                    <a:lumOff val="35000"/>
                  </a:schemeClr>
                </a:solidFill>
              </a:rPr>
              <a:t>Model</a:t>
            </a:r>
            <a:r>
              <a:rPr lang="es-CO" b="1" dirty="0">
                <a:solidFill>
                  <a:schemeClr val="tx1">
                    <a:lumMod val="65000"/>
                    <a:lumOff val="35000"/>
                  </a:schemeClr>
                </a:solidFill>
              </a:rPr>
              <a:t> </a:t>
            </a:r>
            <a:r>
              <a:rPr lang="es-CO" b="1" dirty="0" err="1">
                <a:solidFill>
                  <a:schemeClr val="tx1">
                    <a:lumMod val="65000"/>
                    <a:lumOff val="35000"/>
                  </a:schemeClr>
                </a:solidFill>
              </a:rPr>
              <a:t>for</a:t>
            </a:r>
            <a:r>
              <a:rPr lang="es-CO" b="1" dirty="0">
                <a:solidFill>
                  <a:schemeClr val="tx1">
                    <a:lumMod val="65000"/>
                    <a:lumOff val="35000"/>
                  </a:schemeClr>
                </a:solidFill>
              </a:rPr>
              <a:t> </a:t>
            </a:r>
            <a:r>
              <a:rPr lang="es-CO" b="1" dirty="0" err="1">
                <a:solidFill>
                  <a:schemeClr val="tx1">
                    <a:lumMod val="65000"/>
                    <a:lumOff val="35000"/>
                  </a:schemeClr>
                </a:solidFill>
              </a:rPr>
              <a:t>Customer</a:t>
            </a:r>
            <a:r>
              <a:rPr lang="es-CO" b="1" dirty="0">
                <a:solidFill>
                  <a:schemeClr val="tx1">
                    <a:lumMod val="65000"/>
                    <a:lumOff val="35000"/>
                  </a:schemeClr>
                </a:solidFill>
              </a:rPr>
              <a:t> </a:t>
            </a:r>
            <a:r>
              <a:rPr lang="es-CO" b="1" dirty="0" err="1">
                <a:solidFill>
                  <a:schemeClr val="tx1">
                    <a:lumMod val="65000"/>
                    <a:lumOff val="35000"/>
                  </a:schemeClr>
                </a:solidFill>
              </a:rPr>
              <a:t>Retention</a:t>
            </a:r>
            <a:r>
              <a:rPr lang="es-CO" b="1" dirty="0">
                <a:solidFill>
                  <a:schemeClr val="tx1">
                    <a:lumMod val="65000"/>
                    <a:lumOff val="35000"/>
                  </a:schemeClr>
                </a:solidFill>
              </a:rPr>
              <a:t> in </a:t>
            </a:r>
            <a:r>
              <a:rPr lang="es-CO" b="1" dirty="0" err="1">
                <a:solidFill>
                  <a:schemeClr val="tx1">
                    <a:lumMod val="65000"/>
                    <a:lumOff val="35000"/>
                  </a:schemeClr>
                </a:solidFill>
              </a:rPr>
              <a:t>the</a:t>
            </a:r>
            <a:r>
              <a:rPr lang="es-CO" b="1" dirty="0">
                <a:solidFill>
                  <a:schemeClr val="tx1">
                    <a:lumMod val="65000"/>
                    <a:lumOff val="35000"/>
                  </a:schemeClr>
                </a:solidFill>
              </a:rPr>
              <a:t> </a:t>
            </a:r>
            <a:r>
              <a:rPr lang="es-CO" b="1" dirty="0" err="1">
                <a:solidFill>
                  <a:schemeClr val="tx1">
                    <a:lumMod val="65000"/>
                    <a:lumOff val="35000"/>
                  </a:schemeClr>
                </a:solidFill>
              </a:rPr>
              <a:t>Telecommunication</a:t>
            </a:r>
            <a:r>
              <a:rPr lang="es-CO" b="1" dirty="0">
                <a:solidFill>
                  <a:schemeClr val="tx1">
                    <a:lumMod val="65000"/>
                    <a:lumOff val="35000"/>
                  </a:schemeClr>
                </a:solidFill>
              </a:rPr>
              <a:t> Sector». </a:t>
            </a:r>
            <a:r>
              <a:rPr lang="es-CO" b="1" dirty="0" err="1">
                <a:solidFill>
                  <a:schemeClr val="tx1">
                    <a:lumMod val="65000"/>
                    <a:lumOff val="35000"/>
                  </a:schemeClr>
                </a:solidFill>
              </a:rPr>
              <a:t>Technological</a:t>
            </a:r>
            <a:r>
              <a:rPr lang="es-CO" b="1" dirty="0">
                <a:solidFill>
                  <a:schemeClr val="tx1">
                    <a:lumMod val="65000"/>
                    <a:lumOff val="35000"/>
                  </a:schemeClr>
                </a:solidFill>
              </a:rPr>
              <a:t> </a:t>
            </a:r>
            <a:r>
              <a:rPr lang="es-CO" b="1" dirty="0" err="1">
                <a:solidFill>
                  <a:schemeClr val="tx1">
                    <a:lumMod val="65000"/>
                    <a:lumOff val="35000"/>
                  </a:schemeClr>
                </a:solidFill>
              </a:rPr>
              <a:t>Forecasting</a:t>
            </a:r>
            <a:r>
              <a:rPr lang="es-CO" b="1" dirty="0">
                <a:solidFill>
                  <a:schemeClr val="tx1">
                    <a:lumMod val="65000"/>
                    <a:lumOff val="35000"/>
                  </a:schemeClr>
                </a:solidFill>
              </a:rPr>
              <a:t> and Social Change 202 (mayo de 2024): 123250. </a:t>
            </a:r>
            <a:r>
              <a:rPr lang="es-CO" b="1" dirty="0">
                <a:solidFill>
                  <a:schemeClr val="tx1">
                    <a:lumMod val="65000"/>
                    <a:lumOff val="35000"/>
                  </a:schemeClr>
                </a:solidFill>
                <a:hlinkClick r:id="rId2">
                  <a:extLst>
                    <a:ext uri="{A12FA001-AC4F-418D-AE19-62706E023703}">
                      <ahyp:hlinkClr xmlns:ahyp="http://schemas.microsoft.com/office/drawing/2018/hyperlinkcolor" val="tx"/>
                    </a:ext>
                  </a:extLst>
                </a:hlinkClick>
              </a:rPr>
              <a:t>https://doi.org/10.1016/j.techfore.2024.123250</a:t>
            </a:r>
            <a:r>
              <a:rPr lang="es-CO" b="1" dirty="0">
                <a:solidFill>
                  <a:schemeClr val="tx1">
                    <a:lumMod val="65000"/>
                    <a:lumOff val="35000"/>
                  </a:schemeClr>
                </a:solidFill>
              </a:rPr>
              <a:t>.</a:t>
            </a:r>
          </a:p>
          <a:p>
            <a:pPr marL="0" indent="0">
              <a:buNone/>
            </a:pPr>
            <a:r>
              <a:rPr lang="es-CO" b="1" dirty="0">
                <a:solidFill>
                  <a:schemeClr val="tx1">
                    <a:lumMod val="65000"/>
                    <a:lumOff val="35000"/>
                  </a:schemeClr>
                </a:solidFill>
              </a:rPr>
              <a:t>[9] Papa, </a:t>
            </a:r>
            <a:r>
              <a:rPr lang="es-CO" b="1" dirty="0" err="1">
                <a:solidFill>
                  <a:schemeClr val="tx1">
                    <a:lumMod val="65000"/>
                    <a:lumOff val="35000"/>
                  </a:schemeClr>
                </a:solidFill>
              </a:rPr>
              <a:t>Andrii</a:t>
            </a:r>
            <a:r>
              <a:rPr lang="es-CO" b="1" dirty="0">
                <a:solidFill>
                  <a:schemeClr val="tx1">
                    <a:lumMod val="65000"/>
                    <a:lumOff val="35000"/>
                  </a:schemeClr>
                </a:solidFill>
              </a:rPr>
              <a:t>, </a:t>
            </a:r>
            <a:r>
              <a:rPr lang="es-CO" b="1" dirty="0" err="1">
                <a:solidFill>
                  <a:schemeClr val="tx1">
                    <a:lumMod val="65000"/>
                    <a:lumOff val="35000"/>
                  </a:schemeClr>
                </a:solidFill>
              </a:rPr>
              <a:t>Yevgen</a:t>
            </a:r>
            <a:r>
              <a:rPr lang="es-CO" b="1" dirty="0">
                <a:solidFill>
                  <a:schemeClr val="tx1">
                    <a:lumMod val="65000"/>
                    <a:lumOff val="35000"/>
                  </a:schemeClr>
                </a:solidFill>
              </a:rPr>
              <a:t> </a:t>
            </a:r>
            <a:r>
              <a:rPr lang="es-CO" b="1" dirty="0" err="1">
                <a:solidFill>
                  <a:schemeClr val="tx1">
                    <a:lumMod val="65000"/>
                    <a:lumOff val="35000"/>
                  </a:schemeClr>
                </a:solidFill>
              </a:rPr>
              <a:t>Shemet</a:t>
            </a:r>
            <a:r>
              <a:rPr lang="es-CO" b="1" dirty="0">
                <a:solidFill>
                  <a:schemeClr val="tx1">
                    <a:lumMod val="65000"/>
                    <a:lumOff val="35000"/>
                  </a:schemeClr>
                </a:solidFill>
              </a:rPr>
              <a:t>, </a:t>
            </a:r>
            <a:r>
              <a:rPr lang="es-CO" b="1" dirty="0" err="1">
                <a:solidFill>
                  <a:schemeClr val="tx1">
                    <a:lumMod val="65000"/>
                    <a:lumOff val="35000"/>
                  </a:schemeClr>
                </a:solidFill>
              </a:rPr>
              <a:t>Andrii</a:t>
            </a:r>
            <a:r>
              <a:rPr lang="es-CO" b="1" dirty="0">
                <a:solidFill>
                  <a:schemeClr val="tx1">
                    <a:lumMod val="65000"/>
                    <a:lumOff val="35000"/>
                  </a:schemeClr>
                </a:solidFill>
              </a:rPr>
              <a:t> </a:t>
            </a:r>
            <a:r>
              <a:rPr lang="es-CO" b="1" dirty="0" err="1">
                <a:solidFill>
                  <a:schemeClr val="tx1">
                    <a:lumMod val="65000"/>
                    <a:lumOff val="35000"/>
                  </a:schemeClr>
                </a:solidFill>
              </a:rPr>
              <a:t>Yarovyi</a:t>
            </a:r>
            <a:r>
              <a:rPr lang="es-CO" b="1" dirty="0">
                <a:solidFill>
                  <a:schemeClr val="tx1">
                    <a:lumMod val="65000"/>
                    <a:lumOff val="35000"/>
                  </a:schemeClr>
                </a:solidFill>
              </a:rPr>
              <a:t>, y </a:t>
            </a:r>
            <a:r>
              <a:rPr lang="es-CO" b="1" dirty="0" err="1">
                <a:solidFill>
                  <a:schemeClr val="tx1">
                    <a:lumMod val="65000"/>
                    <a:lumOff val="35000"/>
                  </a:schemeClr>
                </a:solidFill>
              </a:rPr>
              <a:t>Lyubov</a:t>
            </a:r>
            <a:r>
              <a:rPr lang="es-CO" b="1" dirty="0">
                <a:solidFill>
                  <a:schemeClr val="tx1">
                    <a:lumMod val="65000"/>
                    <a:lumOff val="35000"/>
                  </a:schemeClr>
                </a:solidFill>
              </a:rPr>
              <a:t> </a:t>
            </a:r>
            <a:r>
              <a:rPr lang="es-CO" b="1" dirty="0" err="1">
                <a:solidFill>
                  <a:schemeClr val="tx1">
                    <a:lumMod val="65000"/>
                    <a:lumOff val="35000"/>
                  </a:schemeClr>
                </a:solidFill>
              </a:rPr>
              <a:t>Vahovska</a:t>
            </a:r>
            <a:r>
              <a:rPr lang="es-CO" b="1" dirty="0">
                <a:solidFill>
                  <a:schemeClr val="tx1">
                    <a:lumMod val="65000"/>
                    <a:lumOff val="35000"/>
                  </a:schemeClr>
                </a:solidFill>
              </a:rPr>
              <a:t>. «</a:t>
            </a:r>
            <a:r>
              <a:rPr lang="es-CO" b="1" dirty="0" err="1">
                <a:solidFill>
                  <a:schemeClr val="tx1">
                    <a:lumMod val="65000"/>
                    <a:lumOff val="35000"/>
                  </a:schemeClr>
                </a:solidFill>
              </a:rPr>
              <a:t>Development</a:t>
            </a:r>
            <a:r>
              <a:rPr lang="es-CO" b="1" dirty="0">
                <a:solidFill>
                  <a:schemeClr val="tx1">
                    <a:lumMod val="65000"/>
                    <a:lumOff val="35000"/>
                  </a:schemeClr>
                </a:solidFill>
              </a:rPr>
              <a:t> </a:t>
            </a:r>
            <a:r>
              <a:rPr lang="es-CO" b="1" dirty="0" err="1">
                <a:solidFill>
                  <a:schemeClr val="tx1">
                    <a:lumMod val="65000"/>
                    <a:lumOff val="35000"/>
                  </a:schemeClr>
                </a:solidFill>
              </a:rPr>
              <a:t>of</a:t>
            </a:r>
            <a:r>
              <a:rPr lang="es-CO" b="1" dirty="0">
                <a:solidFill>
                  <a:schemeClr val="tx1">
                    <a:lumMod val="65000"/>
                    <a:lumOff val="35000"/>
                  </a:schemeClr>
                </a:solidFill>
              </a:rPr>
              <a:t> </a:t>
            </a:r>
            <a:r>
              <a:rPr lang="es-CO" b="1" dirty="0" err="1">
                <a:solidFill>
                  <a:schemeClr val="tx1">
                    <a:lumMod val="65000"/>
                    <a:lumOff val="35000"/>
                  </a:schemeClr>
                </a:solidFill>
              </a:rPr>
              <a:t>Information</a:t>
            </a:r>
            <a:r>
              <a:rPr lang="es-CO" b="1" dirty="0">
                <a:solidFill>
                  <a:schemeClr val="tx1">
                    <a:lumMod val="65000"/>
                    <a:lumOff val="35000"/>
                  </a:schemeClr>
                </a:solidFill>
              </a:rPr>
              <a:t> </a:t>
            </a:r>
            <a:r>
              <a:rPr lang="es-CO" b="1" dirty="0" err="1">
                <a:solidFill>
                  <a:schemeClr val="tx1">
                    <a:lumMod val="65000"/>
                    <a:lumOff val="35000"/>
                  </a:schemeClr>
                </a:solidFill>
              </a:rPr>
              <a:t>Technology</a:t>
            </a:r>
            <a:r>
              <a:rPr lang="es-CO" b="1" dirty="0">
                <a:solidFill>
                  <a:schemeClr val="tx1">
                    <a:lumMod val="65000"/>
                    <a:lumOff val="35000"/>
                  </a:schemeClr>
                </a:solidFill>
              </a:rPr>
              <a:t> </a:t>
            </a:r>
            <a:r>
              <a:rPr lang="es-CO" b="1" dirty="0" err="1">
                <a:solidFill>
                  <a:schemeClr val="tx1">
                    <a:lumMod val="65000"/>
                    <a:lumOff val="35000"/>
                  </a:schemeClr>
                </a:solidFill>
              </a:rPr>
              <a:t>for</a:t>
            </a:r>
            <a:r>
              <a:rPr lang="es-CO" b="1" dirty="0">
                <a:solidFill>
                  <a:schemeClr val="tx1">
                    <a:lumMod val="65000"/>
                    <a:lumOff val="35000"/>
                  </a:schemeClr>
                </a:solidFill>
              </a:rPr>
              <a:t> </a:t>
            </a:r>
            <a:r>
              <a:rPr lang="es-CO" b="1" dirty="0" err="1">
                <a:solidFill>
                  <a:schemeClr val="tx1">
                    <a:lumMod val="65000"/>
                    <a:lumOff val="35000"/>
                  </a:schemeClr>
                </a:solidFill>
              </a:rPr>
              <a:t>Analyzing</a:t>
            </a:r>
            <a:r>
              <a:rPr lang="es-CO" b="1" dirty="0">
                <a:solidFill>
                  <a:schemeClr val="tx1">
                    <a:lumMod val="65000"/>
                    <a:lumOff val="35000"/>
                  </a:schemeClr>
                </a:solidFill>
              </a:rPr>
              <a:t> </a:t>
            </a:r>
            <a:r>
              <a:rPr lang="es-CO" b="1" dirty="0" err="1">
                <a:solidFill>
                  <a:schemeClr val="tx1">
                    <a:lumMod val="65000"/>
                    <a:lumOff val="35000"/>
                  </a:schemeClr>
                </a:solidFill>
              </a:rPr>
              <a:t>the</a:t>
            </a:r>
            <a:r>
              <a:rPr lang="es-CO" b="1" dirty="0">
                <a:solidFill>
                  <a:schemeClr val="tx1">
                    <a:lumMod val="65000"/>
                    <a:lumOff val="35000"/>
                  </a:schemeClr>
                </a:solidFill>
              </a:rPr>
              <a:t> </a:t>
            </a:r>
            <a:r>
              <a:rPr lang="es-CO" b="1" dirty="0" err="1">
                <a:solidFill>
                  <a:schemeClr val="tx1">
                    <a:lumMod val="65000"/>
                    <a:lumOff val="35000"/>
                  </a:schemeClr>
                </a:solidFill>
              </a:rPr>
              <a:t>Customer</a:t>
            </a:r>
            <a:r>
              <a:rPr lang="es-CO" b="1" dirty="0">
                <a:solidFill>
                  <a:schemeClr val="tx1">
                    <a:lumMod val="65000"/>
                    <a:lumOff val="35000"/>
                  </a:schemeClr>
                </a:solidFill>
              </a:rPr>
              <a:t> </a:t>
            </a:r>
            <a:r>
              <a:rPr lang="es-CO" b="1" dirty="0" err="1">
                <a:solidFill>
                  <a:schemeClr val="tx1">
                    <a:lumMod val="65000"/>
                    <a:lumOff val="35000"/>
                  </a:schemeClr>
                </a:solidFill>
              </a:rPr>
              <a:t>Churn</a:t>
            </a:r>
            <a:r>
              <a:rPr lang="es-CO" b="1" dirty="0">
                <a:solidFill>
                  <a:schemeClr val="tx1">
                    <a:lumMod val="65000"/>
                    <a:lumOff val="35000"/>
                  </a:schemeClr>
                </a:solidFill>
              </a:rPr>
              <a:t> </a:t>
            </a:r>
            <a:r>
              <a:rPr lang="es-CO" b="1" dirty="0" err="1">
                <a:solidFill>
                  <a:schemeClr val="tx1">
                    <a:lumMod val="65000"/>
                    <a:lumOff val="35000"/>
                  </a:schemeClr>
                </a:solidFill>
              </a:rPr>
              <a:t>of</a:t>
            </a:r>
            <a:r>
              <a:rPr lang="es-CO" b="1" dirty="0">
                <a:solidFill>
                  <a:schemeClr val="tx1">
                    <a:lumMod val="65000"/>
                    <a:lumOff val="35000"/>
                  </a:schemeClr>
                </a:solidFill>
              </a:rPr>
              <a:t> a </a:t>
            </a:r>
            <a:r>
              <a:rPr lang="es-CO" b="1" dirty="0" err="1">
                <a:solidFill>
                  <a:schemeClr val="tx1">
                    <a:lumMod val="65000"/>
                    <a:lumOff val="35000"/>
                  </a:schemeClr>
                </a:solidFill>
              </a:rPr>
              <a:t>Telecommunication</a:t>
            </a:r>
            <a:r>
              <a:rPr lang="es-CO" b="1" dirty="0">
                <a:solidFill>
                  <a:schemeClr val="tx1">
                    <a:lumMod val="65000"/>
                    <a:lumOff val="35000"/>
                  </a:schemeClr>
                </a:solidFill>
              </a:rPr>
              <a:t> Company». </a:t>
            </a:r>
            <a:r>
              <a:rPr lang="es-CO" b="1" dirty="0" err="1">
                <a:solidFill>
                  <a:schemeClr val="tx1">
                    <a:lumMod val="65000"/>
                    <a:lumOff val="35000"/>
                  </a:schemeClr>
                </a:solidFill>
              </a:rPr>
              <a:t>Technology</a:t>
            </a:r>
            <a:r>
              <a:rPr lang="es-CO" b="1" dirty="0">
                <a:solidFill>
                  <a:schemeClr val="tx1">
                    <a:lumMod val="65000"/>
                    <a:lumOff val="35000"/>
                  </a:schemeClr>
                </a:solidFill>
              </a:rPr>
              <a:t> Audit and </a:t>
            </a:r>
            <a:r>
              <a:rPr lang="es-CO" b="1" dirty="0" err="1">
                <a:solidFill>
                  <a:schemeClr val="tx1">
                    <a:lumMod val="65000"/>
                    <a:lumOff val="35000"/>
                  </a:schemeClr>
                </a:solidFill>
              </a:rPr>
              <a:t>Production</a:t>
            </a:r>
            <a:r>
              <a:rPr lang="es-CO" b="1" dirty="0">
                <a:solidFill>
                  <a:schemeClr val="tx1">
                    <a:lumMod val="65000"/>
                    <a:lumOff val="35000"/>
                  </a:schemeClr>
                </a:solidFill>
              </a:rPr>
              <a:t> Reserves 2, </a:t>
            </a:r>
            <a:r>
              <a:rPr lang="es-CO" b="1" dirty="0" err="1">
                <a:solidFill>
                  <a:schemeClr val="tx1">
                    <a:lumMod val="65000"/>
                    <a:lumOff val="35000"/>
                  </a:schemeClr>
                </a:solidFill>
              </a:rPr>
              <a:t>n.o</a:t>
            </a:r>
            <a:r>
              <a:rPr lang="es-CO" b="1" dirty="0">
                <a:solidFill>
                  <a:schemeClr val="tx1">
                    <a:lumMod val="65000"/>
                    <a:lumOff val="35000"/>
                  </a:schemeClr>
                </a:solidFill>
              </a:rPr>
              <a:t> 2(64) (2022): 11-15. </a:t>
            </a:r>
            <a:r>
              <a:rPr lang="es-CO" b="1" dirty="0">
                <a:solidFill>
                  <a:schemeClr val="tx1">
                    <a:lumMod val="65000"/>
                    <a:lumOff val="35000"/>
                  </a:schemeClr>
                </a:solidFill>
                <a:hlinkClick r:id="rId3">
                  <a:extLst>
                    <a:ext uri="{A12FA001-AC4F-418D-AE19-62706E023703}">
                      <ahyp:hlinkClr xmlns:ahyp="http://schemas.microsoft.com/office/drawing/2018/hyperlinkcolor" val="tx"/>
                    </a:ext>
                  </a:extLst>
                </a:hlinkClick>
              </a:rPr>
              <a:t>https://doi.org/10.15587/2706-5448.2022.255861</a:t>
            </a:r>
            <a:endParaRPr lang="es-CO" b="1" dirty="0">
              <a:solidFill>
                <a:schemeClr val="tx1">
                  <a:lumMod val="65000"/>
                  <a:lumOff val="35000"/>
                </a:schemeClr>
              </a:solidFill>
            </a:endParaRPr>
          </a:p>
          <a:p>
            <a:pPr marL="0" indent="0">
              <a:buNone/>
            </a:pPr>
            <a:endParaRPr lang="es-CO" b="1" dirty="0">
              <a:solidFill>
                <a:schemeClr val="tx1">
                  <a:lumMod val="65000"/>
                  <a:lumOff val="35000"/>
                </a:schemeClr>
              </a:solidFill>
            </a:endParaRPr>
          </a:p>
          <a:p>
            <a:pPr marL="0" indent="0">
              <a:buNone/>
            </a:pPr>
            <a:endParaRPr lang="es-CO" b="1" dirty="0">
              <a:solidFill>
                <a:schemeClr val="tx1">
                  <a:lumMod val="65000"/>
                  <a:lumOff val="35000"/>
                </a:schemeClr>
              </a:solidFill>
            </a:endParaRPr>
          </a:p>
          <a:p>
            <a:pPr marL="0" indent="0">
              <a:buNone/>
            </a:pPr>
            <a:endParaRPr lang="es-CO" b="1" dirty="0">
              <a:solidFill>
                <a:schemeClr val="tx1">
                  <a:lumMod val="65000"/>
                  <a:lumOff val="35000"/>
                </a:schemeClr>
              </a:solidFill>
            </a:endParaRPr>
          </a:p>
        </p:txBody>
      </p:sp>
    </p:spTree>
    <p:extLst>
      <p:ext uri="{BB962C8B-B14F-4D97-AF65-F5344CB8AC3E}">
        <p14:creationId xmlns:p14="http://schemas.microsoft.com/office/powerpoint/2010/main" val="3823622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05F64-6AFA-E94B-8C86-DFD105FB0F0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B255ECA-1A6E-5184-7342-BAF4F4D9C93A}"/>
              </a:ext>
            </a:extLst>
          </p:cNvPr>
          <p:cNvSpPr>
            <a:spLocks noGrp="1"/>
          </p:cNvSpPr>
          <p:nvPr>
            <p:ph type="ctrTitle"/>
          </p:nvPr>
        </p:nvSpPr>
        <p:spPr>
          <a:xfrm>
            <a:off x="1524000" y="398206"/>
            <a:ext cx="9144000" cy="1194620"/>
          </a:xfrm>
        </p:spPr>
        <p:txBody>
          <a:bodyPr>
            <a:normAutofit fontScale="90000"/>
          </a:bodyPr>
          <a:lstStyle/>
          <a:p>
            <a:r>
              <a:rPr lang="es-ES" sz="2800" b="1" dirty="0">
                <a:latin typeface="Aptos" panose="020B0004020202020204" pitchFamily="34" charset="0"/>
                <a:ea typeface="Aptos" panose="020B0004020202020204" pitchFamily="34" charset="0"/>
                <a:cs typeface="Times New Roman" panose="02020603050405020304" pitchFamily="18" charset="0"/>
              </a:rPr>
              <a:t>PREDICCIÓN DE PORTABILIDAD NUMÉRICA MEDIANTE MODELOS DE MACHINE LEARNING PARA CLIENTES POSPAGO DE WINCALL (OPERADOR MÓVIL DE COLOMBIA).</a:t>
            </a:r>
            <a:endParaRPr lang="es-CO" sz="2800" dirty="0"/>
          </a:p>
        </p:txBody>
      </p:sp>
      <p:sp>
        <p:nvSpPr>
          <p:cNvPr id="3" name="Subtítulo 2">
            <a:extLst>
              <a:ext uri="{FF2B5EF4-FFF2-40B4-BE49-F238E27FC236}">
                <a16:creationId xmlns:a16="http://schemas.microsoft.com/office/drawing/2014/main" id="{00AB0D66-5C89-3847-8633-411C4CF96D59}"/>
              </a:ext>
            </a:extLst>
          </p:cNvPr>
          <p:cNvSpPr>
            <a:spLocks noGrp="1"/>
          </p:cNvSpPr>
          <p:nvPr>
            <p:ph type="subTitle" idx="1"/>
          </p:nvPr>
        </p:nvSpPr>
        <p:spPr>
          <a:xfrm>
            <a:off x="501445" y="1845266"/>
            <a:ext cx="11223523" cy="4614528"/>
          </a:xfrm>
        </p:spPr>
        <p:txBody>
          <a:bodyPr>
            <a:normAutofit lnSpcReduction="10000"/>
          </a:bodyPr>
          <a:lstStyle/>
          <a:p>
            <a:pPr algn="l"/>
            <a:r>
              <a:rPr lang="es-ES" b="1" dirty="0"/>
              <a:t>1. INTRODUCCIÓN</a:t>
            </a:r>
          </a:p>
          <a:p>
            <a:pPr algn="just"/>
            <a:r>
              <a:rPr lang="es-ES" sz="1800" dirty="0"/>
              <a:t>El sector de las telecomunicaciones en Colombia, al igual que en otros países, mantiene una competencia intensa. </a:t>
            </a:r>
            <a:r>
              <a:rPr lang="es-ES" sz="1800"/>
              <a:t>En servicios </a:t>
            </a:r>
            <a:r>
              <a:rPr lang="es-ES" sz="1800" dirty="0"/>
              <a:t>de comunicación móvil, los clientes tienden a cambiar frecuentemente de operador debido al bajo costo financiero asociado a este trámite (Ribeiro et al., 2024).</a:t>
            </a:r>
          </a:p>
          <a:p>
            <a:pPr algn="just"/>
            <a:r>
              <a:rPr lang="es-CO" sz="1800" dirty="0"/>
              <a:t>Las investigaciones han probado que es cinco veces más barato conservar clientes existentes que adquirir uno nuevo, principalmente por la escala de la inversión en publicidad y promoción que se requiere, </a:t>
            </a:r>
            <a:r>
              <a:rPr lang="es-ES" sz="1800" dirty="0"/>
              <a:t>por lo que la retención de clientes se ha vuelto muy importante para impulsar la rentabilidad y la sostenibilidad (</a:t>
            </a:r>
            <a:r>
              <a:rPr lang="es-CO" sz="1800" dirty="0" err="1"/>
              <a:t>Mohaimin</a:t>
            </a:r>
            <a:r>
              <a:rPr lang="es-CO" sz="1800" dirty="0"/>
              <a:t> et al., 2025; </a:t>
            </a:r>
            <a:r>
              <a:rPr lang="es-CO" sz="1800" dirty="0" err="1"/>
              <a:t>Thangeda</a:t>
            </a:r>
            <a:r>
              <a:rPr lang="es-CO" sz="1800" dirty="0"/>
              <a:t> et al., 2024).</a:t>
            </a:r>
          </a:p>
          <a:p>
            <a:pPr algn="just"/>
            <a:r>
              <a:rPr lang="es-CO" sz="1800" dirty="0"/>
              <a:t>Muchas compañías (de telecomunicaciones) son conscientes de que sus bases de datos de clientes existentes son su mejor activo, más aún, en el segmento de subscripciones pospago (Melian et al., 2022).</a:t>
            </a:r>
            <a:r>
              <a:rPr lang="es-ES" sz="1800" dirty="0"/>
              <a:t>  Se recolectan grandes cantidades de datos que son adecuados para el análisis mediante métodos de minería de datos y machine </a:t>
            </a:r>
            <a:r>
              <a:rPr lang="es-ES" sz="1800" dirty="0" err="1"/>
              <a:t>learning</a:t>
            </a:r>
            <a:r>
              <a:rPr lang="es-ES" sz="1800" dirty="0"/>
              <a:t> y uno de los usos más populares actualmente es la predicción de la portabilidad (</a:t>
            </a:r>
            <a:r>
              <a:rPr lang="es-ES" sz="1800" dirty="0" err="1"/>
              <a:t>churn</a:t>
            </a:r>
            <a:r>
              <a:rPr lang="es-ES" sz="1800" dirty="0"/>
              <a:t>) de clientes.</a:t>
            </a:r>
          </a:p>
          <a:p>
            <a:pPr algn="just"/>
            <a:r>
              <a:rPr lang="es-ES" sz="1800" b="1" dirty="0"/>
              <a:t>1.1 DESCRIPCIÓN DEL PROBLEMA</a:t>
            </a:r>
          </a:p>
          <a:p>
            <a:pPr algn="just"/>
            <a:r>
              <a:rPr lang="es-ES" sz="1800" dirty="0">
                <a:effectLst/>
                <a:ea typeface="Times New Roman" panose="02020603050405020304" pitchFamily="18" charset="0"/>
              </a:rPr>
              <a:t>Con el fin de estimular la competencia, </a:t>
            </a:r>
            <a:r>
              <a:rPr lang="es-ES" sz="1800" dirty="0">
                <a:ea typeface="Times New Roman" panose="02020603050405020304" pitchFamily="18" charset="0"/>
              </a:rPr>
              <a:t>en Colombia, l</a:t>
            </a:r>
            <a:r>
              <a:rPr lang="es-ES" sz="1800" dirty="0">
                <a:effectLst/>
                <a:ea typeface="Times New Roman" panose="02020603050405020304" pitchFamily="18" charset="0"/>
              </a:rPr>
              <a:t>a Ley 1341 de 2009 y la Resolución CRC 2355 de 2010, hicieron posible que, a partir del 29 de julio de 2011, fuera una realidad la portabilidad numérica, que no es otra cosa que el derecho de un cliente a cambiarse de operador conservando el número de su línea telefónica.</a:t>
            </a:r>
          </a:p>
        </p:txBody>
      </p:sp>
    </p:spTree>
    <p:extLst>
      <p:ext uri="{BB962C8B-B14F-4D97-AF65-F5344CB8AC3E}">
        <p14:creationId xmlns:p14="http://schemas.microsoft.com/office/powerpoint/2010/main" val="3276876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FFE84-34E3-19AE-A192-CB63825A4D9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CA2CD50-078A-F8F5-23FD-CEDEA2CBB9D6}"/>
              </a:ext>
            </a:extLst>
          </p:cNvPr>
          <p:cNvSpPr>
            <a:spLocks noGrp="1"/>
          </p:cNvSpPr>
          <p:nvPr>
            <p:ph type="ctrTitle"/>
          </p:nvPr>
        </p:nvSpPr>
        <p:spPr>
          <a:xfrm>
            <a:off x="1524000" y="398206"/>
            <a:ext cx="9144000" cy="1194620"/>
          </a:xfrm>
        </p:spPr>
        <p:txBody>
          <a:bodyPr>
            <a:normAutofit fontScale="90000"/>
          </a:bodyPr>
          <a:lstStyle/>
          <a:p>
            <a:r>
              <a:rPr lang="es-ES" sz="2800" b="1" dirty="0">
                <a:latin typeface="Aptos" panose="020B0004020202020204" pitchFamily="34" charset="0"/>
                <a:ea typeface="Aptos" panose="020B0004020202020204" pitchFamily="34" charset="0"/>
                <a:cs typeface="Times New Roman" panose="02020603050405020304" pitchFamily="18" charset="0"/>
              </a:rPr>
              <a:t>PREDICCIÓN DE PORTABILIDAD NUMÉRICA MEDIANTE MODELOS DE MACHINE LEARNING PARA CLIENTES POSPAGO DE WINCALL (OPERADOR MÓVIL DE COLOMBIA).</a:t>
            </a:r>
            <a:endParaRPr lang="es-CO" sz="2800" dirty="0"/>
          </a:p>
        </p:txBody>
      </p:sp>
      <p:sp>
        <p:nvSpPr>
          <p:cNvPr id="3" name="Subtítulo 2">
            <a:extLst>
              <a:ext uri="{FF2B5EF4-FFF2-40B4-BE49-F238E27FC236}">
                <a16:creationId xmlns:a16="http://schemas.microsoft.com/office/drawing/2014/main" id="{09CBE34C-B6DD-AC93-A5FC-FDDDA6F2E565}"/>
              </a:ext>
            </a:extLst>
          </p:cNvPr>
          <p:cNvSpPr>
            <a:spLocks noGrp="1"/>
          </p:cNvSpPr>
          <p:nvPr>
            <p:ph type="subTitle" idx="1"/>
          </p:nvPr>
        </p:nvSpPr>
        <p:spPr>
          <a:xfrm>
            <a:off x="501445" y="1845266"/>
            <a:ext cx="11223523" cy="4614528"/>
          </a:xfrm>
        </p:spPr>
        <p:txBody>
          <a:bodyPr>
            <a:normAutofit/>
          </a:bodyPr>
          <a:lstStyle/>
          <a:p>
            <a:pPr algn="just"/>
            <a:r>
              <a:rPr lang="es-ES" sz="1800" dirty="0"/>
              <a:t>De acuerdo con la información de la Comisión de Regulación de Comunicaciones (CRC), para el segundo trimestre de 2025 se evidenció que, para los Operadores Móviles de Red (OMR), en cuanto a resultados netos, es decir, la diferencia entre la cantidad de clientes que llegan a un operador menos la cantidad de quienes se van a la competencia, los resultados fueron los siguientes: “</a:t>
            </a:r>
            <a:r>
              <a:rPr lang="es-ES" sz="1800" i="1" dirty="0"/>
              <a:t>en primer lugar, se ubica Movistar con un resultado neto positivo 182,4 mil operaciones netas entre abril y junio de 2025; Claro obtuvo un resultado neto positivo de 122,9 mil operaciones equivalente a una variación negativa de 5,3% frente al mismo periodo del año anterior. De otro lado, </a:t>
            </a:r>
            <a:r>
              <a:rPr lang="es-ES" sz="1800" i="1" dirty="0" err="1"/>
              <a:t>Wincall</a:t>
            </a:r>
            <a:r>
              <a:rPr lang="es-ES" sz="1800" i="1" dirty="0"/>
              <a:t> y Tigo presentaron valores netos negativos de la siguiente manera: </a:t>
            </a:r>
            <a:r>
              <a:rPr lang="es-ES" sz="1800" i="1" dirty="0" err="1"/>
              <a:t>Wincall</a:t>
            </a:r>
            <a:r>
              <a:rPr lang="es-ES" sz="1800" i="1" dirty="0"/>
              <a:t> obtuvo resultado neto de -110,4 mil operaciones de portación, mientras que Tigo registró un resultado neto negativo de -175,9 mil”.</a:t>
            </a:r>
          </a:p>
          <a:p>
            <a:pPr algn="just"/>
            <a:r>
              <a:rPr lang="es-ES" sz="1800" dirty="0"/>
              <a:t>Aún cuando hay una mejoría en el resultado neto de </a:t>
            </a:r>
            <a:r>
              <a:rPr lang="es-ES" sz="1800" dirty="0" err="1"/>
              <a:t>Wincall</a:t>
            </a:r>
            <a:r>
              <a:rPr lang="es-ES" sz="1800" dirty="0"/>
              <a:t> con respecto a los dos trimestres finales de 2024, en los cuales fue el operador móvil con mayor resultado neto negativo, el hecho de ser el cuarto operador móvil con un 7,8% del mercado, frente a Claro (45,17%), Movistar (23,58%), Tigo (17,02%) y otros (6,43%), le obliga a establecer una estrategia que le permita reducir la cantidad de clientes que migran a la competencia. Una de las alternativas, que es el objetivo del presente trabajo, consiste en implementar un modelo de machine </a:t>
            </a:r>
            <a:r>
              <a:rPr lang="es-ES" sz="1800" dirty="0" err="1"/>
              <a:t>learning</a:t>
            </a:r>
            <a:r>
              <a:rPr lang="es-ES" sz="1800" dirty="0"/>
              <a:t> que permita predecir la probabilidad de migración de los clientes pospago con base en variables relacionadas con la calidad del servicio (número de quejas), comportamiento de pago (monto facturado), características del plan (antigüedad, servicios ilimitados) y consumo de servicios (telefonía, datos y </a:t>
            </a:r>
            <a:r>
              <a:rPr lang="es-ES" sz="1800" dirty="0" err="1"/>
              <a:t>sms</a:t>
            </a:r>
            <a:r>
              <a:rPr lang="es-ES" sz="1800" dirty="0"/>
              <a:t>) y compra de servicios adicionales.</a:t>
            </a:r>
          </a:p>
          <a:p>
            <a:pPr algn="just"/>
            <a:endParaRPr lang="es-ES" sz="1800" i="1" dirty="0"/>
          </a:p>
          <a:p>
            <a:pPr algn="just"/>
            <a:endParaRPr lang="es-ES" sz="1800" i="1" dirty="0"/>
          </a:p>
        </p:txBody>
      </p:sp>
    </p:spTree>
    <p:extLst>
      <p:ext uri="{BB962C8B-B14F-4D97-AF65-F5344CB8AC3E}">
        <p14:creationId xmlns:p14="http://schemas.microsoft.com/office/powerpoint/2010/main" val="30034335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CEF9B-674F-884C-3673-DAE99BCD9E3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81ED15C-73CF-19F5-F6BA-0F5AE62C6BB7}"/>
              </a:ext>
            </a:extLst>
          </p:cNvPr>
          <p:cNvSpPr>
            <a:spLocks noGrp="1"/>
          </p:cNvSpPr>
          <p:nvPr>
            <p:ph type="ctrTitle"/>
          </p:nvPr>
        </p:nvSpPr>
        <p:spPr>
          <a:xfrm>
            <a:off x="1524000" y="398206"/>
            <a:ext cx="9144000" cy="1194620"/>
          </a:xfrm>
        </p:spPr>
        <p:txBody>
          <a:bodyPr>
            <a:normAutofit fontScale="90000"/>
          </a:bodyPr>
          <a:lstStyle/>
          <a:p>
            <a:r>
              <a:rPr lang="es-ES" sz="2800" b="1" dirty="0">
                <a:latin typeface="Aptos" panose="020B0004020202020204" pitchFamily="34" charset="0"/>
                <a:ea typeface="Aptos" panose="020B0004020202020204" pitchFamily="34" charset="0"/>
                <a:cs typeface="Times New Roman" panose="02020603050405020304" pitchFamily="18" charset="0"/>
              </a:rPr>
              <a:t>PREDICCIÓN DE PORTABILIDAD NUMÉRICA MEDIANTE MODELOS DE MACHINE LEARNING PARA CLIENTES POSPAGO DE WINCALL (OPERADOR MÓVIL DE COLOMBIA).</a:t>
            </a:r>
            <a:endParaRPr lang="es-CO" sz="2800" dirty="0"/>
          </a:p>
        </p:txBody>
      </p:sp>
      <p:pic>
        <p:nvPicPr>
          <p:cNvPr id="11" name="Imagen 10">
            <a:extLst>
              <a:ext uri="{FF2B5EF4-FFF2-40B4-BE49-F238E27FC236}">
                <a16:creationId xmlns:a16="http://schemas.microsoft.com/office/drawing/2014/main" id="{CB393C64-9071-0D90-5B9C-B0E3049C1090}"/>
              </a:ext>
            </a:extLst>
          </p:cNvPr>
          <p:cNvPicPr>
            <a:picLocks noChangeAspect="1"/>
          </p:cNvPicPr>
          <p:nvPr/>
        </p:nvPicPr>
        <p:blipFill>
          <a:blip r:embed="rId2"/>
          <a:stretch>
            <a:fillRect/>
          </a:stretch>
        </p:blipFill>
        <p:spPr>
          <a:xfrm>
            <a:off x="3016660" y="1712964"/>
            <a:ext cx="6896100" cy="4746830"/>
          </a:xfrm>
          <a:prstGeom prst="rect">
            <a:avLst/>
          </a:prstGeom>
        </p:spPr>
      </p:pic>
      <p:sp>
        <p:nvSpPr>
          <p:cNvPr id="12" name="CuadroTexto 11">
            <a:extLst>
              <a:ext uri="{FF2B5EF4-FFF2-40B4-BE49-F238E27FC236}">
                <a16:creationId xmlns:a16="http://schemas.microsoft.com/office/drawing/2014/main" id="{AAFEEE56-1A2B-8EBD-360E-48922251DA2B}"/>
              </a:ext>
            </a:extLst>
          </p:cNvPr>
          <p:cNvSpPr txBox="1"/>
          <p:nvPr/>
        </p:nvSpPr>
        <p:spPr>
          <a:xfrm>
            <a:off x="1707433" y="6445046"/>
            <a:ext cx="8777134" cy="369332"/>
          </a:xfrm>
          <a:prstGeom prst="rect">
            <a:avLst/>
          </a:prstGeom>
          <a:noFill/>
        </p:spPr>
        <p:txBody>
          <a:bodyPr wrap="square" rtlCol="0">
            <a:spAutoFit/>
          </a:bodyPr>
          <a:lstStyle/>
          <a:p>
            <a:r>
              <a:rPr lang="es-CO" dirty="0"/>
              <a:t>Figura 1.1-1. Resultados netos de portabilidad numérica móvil – OMR. Fuente: CRC</a:t>
            </a:r>
          </a:p>
        </p:txBody>
      </p:sp>
    </p:spTree>
    <p:extLst>
      <p:ext uri="{BB962C8B-B14F-4D97-AF65-F5344CB8AC3E}">
        <p14:creationId xmlns:p14="http://schemas.microsoft.com/office/powerpoint/2010/main" val="420134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47B1A-2DDA-2290-AA44-85C7FBB1103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F6E7C93-95E9-9DA1-1563-CFD7F5224A54}"/>
              </a:ext>
            </a:extLst>
          </p:cNvPr>
          <p:cNvSpPr>
            <a:spLocks noGrp="1"/>
          </p:cNvSpPr>
          <p:nvPr>
            <p:ph type="ctrTitle"/>
          </p:nvPr>
        </p:nvSpPr>
        <p:spPr>
          <a:xfrm>
            <a:off x="1524000" y="398206"/>
            <a:ext cx="9144000" cy="1194620"/>
          </a:xfrm>
        </p:spPr>
        <p:txBody>
          <a:bodyPr>
            <a:normAutofit fontScale="90000"/>
          </a:bodyPr>
          <a:lstStyle/>
          <a:p>
            <a:r>
              <a:rPr lang="es-ES" sz="2800" b="1" dirty="0">
                <a:latin typeface="Aptos" panose="020B0004020202020204" pitchFamily="34" charset="0"/>
                <a:ea typeface="Aptos" panose="020B0004020202020204" pitchFamily="34" charset="0"/>
                <a:cs typeface="Times New Roman" panose="02020603050405020304" pitchFamily="18" charset="0"/>
              </a:rPr>
              <a:t>PREDICCIÓN DE PORTABILIDAD NUMÉRICA MEDIANTE MODELOS DE MACHINE LEARNING PARA CLIENTES POSPAGO DE WINCALL (OPERADOR MÓVIL DE COLOMBIA).</a:t>
            </a:r>
            <a:endParaRPr lang="es-CO" sz="2800" dirty="0"/>
          </a:p>
        </p:txBody>
      </p:sp>
      <p:sp>
        <p:nvSpPr>
          <p:cNvPr id="3" name="Subtítulo 2">
            <a:extLst>
              <a:ext uri="{FF2B5EF4-FFF2-40B4-BE49-F238E27FC236}">
                <a16:creationId xmlns:a16="http://schemas.microsoft.com/office/drawing/2014/main" id="{07D17F8D-FF59-35D5-E9EF-433E5C6B7105}"/>
              </a:ext>
            </a:extLst>
          </p:cNvPr>
          <p:cNvSpPr>
            <a:spLocks noGrp="1"/>
          </p:cNvSpPr>
          <p:nvPr>
            <p:ph type="subTitle" idx="1"/>
          </p:nvPr>
        </p:nvSpPr>
        <p:spPr>
          <a:xfrm>
            <a:off x="501445" y="1845266"/>
            <a:ext cx="11223523" cy="4614528"/>
          </a:xfrm>
        </p:spPr>
        <p:txBody>
          <a:bodyPr>
            <a:normAutofit/>
          </a:bodyPr>
          <a:lstStyle/>
          <a:p>
            <a:pPr algn="just"/>
            <a:r>
              <a:rPr lang="es-ES" sz="1800" b="1" dirty="0"/>
              <a:t>1.2 OBJETIVOS</a:t>
            </a:r>
          </a:p>
          <a:p>
            <a:pPr algn="just"/>
            <a:r>
              <a:rPr lang="es-ES" sz="1800" b="1" dirty="0"/>
              <a:t>1.2.1 OBJETIVO GENERAL</a:t>
            </a:r>
          </a:p>
          <a:p>
            <a:pPr algn="just"/>
            <a:r>
              <a:rPr lang="es-CO" sz="1800" dirty="0"/>
              <a:t>Desarrollar un modelo de machine </a:t>
            </a:r>
            <a:r>
              <a:rPr lang="es-CO" sz="1800" dirty="0" err="1"/>
              <a:t>learning</a:t>
            </a:r>
            <a:r>
              <a:rPr lang="es-CO" sz="1800" dirty="0"/>
              <a:t> que permita predecir la probabilidad de que un cliente pospago de </a:t>
            </a:r>
            <a:r>
              <a:rPr lang="es-CO" sz="1800" dirty="0" err="1"/>
              <a:t>Wincall</a:t>
            </a:r>
            <a:r>
              <a:rPr lang="es-CO" sz="1800" dirty="0"/>
              <a:t> tome la decisión de portarse a otros operadores de tal forma que la compañía pueda aplicar estrategias de retención pertinentes.</a:t>
            </a:r>
          </a:p>
          <a:p>
            <a:pPr algn="just"/>
            <a:endParaRPr lang="es-ES" sz="1800" b="1" dirty="0">
              <a:ea typeface="Times New Roman" panose="02020603050405020304" pitchFamily="18" charset="0"/>
            </a:endParaRPr>
          </a:p>
          <a:p>
            <a:pPr algn="just"/>
            <a:r>
              <a:rPr lang="es-ES" sz="1800" b="1" dirty="0">
                <a:ea typeface="Times New Roman" panose="02020603050405020304" pitchFamily="18" charset="0"/>
              </a:rPr>
              <a:t>1.2.2 OBJETIVOS ESPECÍFICOS</a:t>
            </a:r>
          </a:p>
          <a:p>
            <a:pPr marL="742950" lvl="1" indent="-285750" algn="just">
              <a:buFont typeface="Arial" panose="020B0604020202020204" pitchFamily="34" charset="0"/>
              <a:buChar char="•"/>
            </a:pPr>
            <a:r>
              <a:rPr lang="es-ES" sz="1800" dirty="0">
                <a:ea typeface="Times New Roman" panose="02020603050405020304" pitchFamily="18" charset="0"/>
              </a:rPr>
              <a:t>Recopilar los datos de los clientes y consolidarlos en una única base de datos que integre las variables de interés para el presente estudio.</a:t>
            </a:r>
          </a:p>
          <a:p>
            <a:pPr marL="800100" lvl="1" indent="-342900" algn="just">
              <a:buFont typeface="Arial" panose="020B0604020202020204" pitchFamily="34" charset="0"/>
              <a:buChar char="•"/>
            </a:pPr>
            <a:r>
              <a:rPr lang="es-CO" sz="1800" dirty="0"/>
              <a:t>Segmentar a los clientes mediante la aplicación de algoritmos de </a:t>
            </a:r>
            <a:r>
              <a:rPr lang="es-CO" sz="1800" dirty="0" err="1"/>
              <a:t>clusterización</a:t>
            </a:r>
            <a:r>
              <a:rPr lang="es-CO" sz="1800" dirty="0"/>
              <a:t>, con el propósito de identificar patrones y características relevantes.</a:t>
            </a:r>
          </a:p>
          <a:p>
            <a:pPr marL="800100" lvl="1" indent="-342900" algn="just">
              <a:buFont typeface="Arial" panose="020B0604020202020204" pitchFamily="34" charset="0"/>
              <a:buChar char="•"/>
            </a:pPr>
            <a:r>
              <a:rPr lang="es-CO" sz="1800" dirty="0">
                <a:highlight>
                  <a:srgbClr val="FFFF00"/>
                </a:highlight>
              </a:rPr>
              <a:t>Aplicar métricas de evaluación de características que permitan establecer el peso de cada factor en la portabilidad de los clientes. Dependiendo del modelo seleccionado </a:t>
            </a:r>
          </a:p>
          <a:p>
            <a:pPr marL="800100" lvl="1" indent="-342900" algn="just">
              <a:buFont typeface="Arial" panose="020B0604020202020204" pitchFamily="34" charset="0"/>
              <a:buChar char="•"/>
            </a:pPr>
            <a:r>
              <a:rPr lang="es-CO" sz="1800" dirty="0"/>
              <a:t>Implementar técnicas que faciliten la interpretabilidad del modelo elegido para la predicción del </a:t>
            </a:r>
            <a:r>
              <a:rPr lang="es-CO" sz="1800" dirty="0" err="1"/>
              <a:t>churn</a:t>
            </a:r>
            <a:r>
              <a:rPr lang="es-CO" sz="1800" dirty="0"/>
              <a:t> de clientes pospago (SHAP / LIME).</a:t>
            </a:r>
          </a:p>
          <a:p>
            <a:pPr marL="800100" lvl="1" indent="-342900" algn="just">
              <a:buFont typeface="Arial" panose="020B0604020202020204" pitchFamily="34" charset="0"/>
              <a:buChar char="•"/>
            </a:pPr>
            <a:endParaRPr lang="es-CO" sz="1800" dirty="0"/>
          </a:p>
          <a:p>
            <a:pPr algn="just"/>
            <a:endParaRPr lang="es-ES" sz="1800" dirty="0">
              <a:effectLst/>
              <a:ea typeface="Times New Roman" panose="02020603050405020304" pitchFamily="18" charset="0"/>
            </a:endParaRPr>
          </a:p>
        </p:txBody>
      </p:sp>
    </p:spTree>
    <p:extLst>
      <p:ext uri="{BB962C8B-B14F-4D97-AF65-F5344CB8AC3E}">
        <p14:creationId xmlns:p14="http://schemas.microsoft.com/office/powerpoint/2010/main" val="142533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70E5B-C7AD-050E-CC98-0CFC052740E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F9F5D73-C718-AF60-7AB5-5DD6709E5B19}"/>
              </a:ext>
            </a:extLst>
          </p:cNvPr>
          <p:cNvSpPr>
            <a:spLocks noGrp="1"/>
          </p:cNvSpPr>
          <p:nvPr>
            <p:ph type="ctrTitle"/>
          </p:nvPr>
        </p:nvSpPr>
        <p:spPr>
          <a:xfrm>
            <a:off x="1524000" y="398206"/>
            <a:ext cx="9144000" cy="1194620"/>
          </a:xfrm>
        </p:spPr>
        <p:txBody>
          <a:bodyPr>
            <a:normAutofit fontScale="90000"/>
          </a:bodyPr>
          <a:lstStyle/>
          <a:p>
            <a:r>
              <a:rPr lang="es-ES" sz="2800" b="1" dirty="0">
                <a:latin typeface="Aptos" panose="020B0004020202020204" pitchFamily="34" charset="0"/>
                <a:ea typeface="Aptos" panose="020B0004020202020204" pitchFamily="34" charset="0"/>
                <a:cs typeface="Times New Roman" panose="02020603050405020304" pitchFamily="18" charset="0"/>
              </a:rPr>
              <a:t>PREDICCIÓN DE PORTABILIDAD NUMÉRICA MEDIANTE MODELOS DE MACHINE LEARNING PARA CLIENTES POSPAGO DE WINCALL (OPERADOR MÓVIL DE COLOMBIA).</a:t>
            </a:r>
            <a:endParaRPr lang="es-CO" sz="2800" dirty="0"/>
          </a:p>
        </p:txBody>
      </p:sp>
      <p:sp>
        <p:nvSpPr>
          <p:cNvPr id="3" name="Subtítulo 2">
            <a:extLst>
              <a:ext uri="{FF2B5EF4-FFF2-40B4-BE49-F238E27FC236}">
                <a16:creationId xmlns:a16="http://schemas.microsoft.com/office/drawing/2014/main" id="{87D06D30-2F68-015A-40F6-5928E4E21AA6}"/>
              </a:ext>
            </a:extLst>
          </p:cNvPr>
          <p:cNvSpPr>
            <a:spLocks noGrp="1"/>
          </p:cNvSpPr>
          <p:nvPr>
            <p:ph type="subTitle" idx="1"/>
          </p:nvPr>
        </p:nvSpPr>
        <p:spPr>
          <a:xfrm>
            <a:off x="501445" y="1845266"/>
            <a:ext cx="11223523" cy="4614528"/>
          </a:xfrm>
        </p:spPr>
        <p:txBody>
          <a:bodyPr>
            <a:normAutofit/>
          </a:bodyPr>
          <a:lstStyle/>
          <a:p>
            <a:pPr algn="just"/>
            <a:r>
              <a:rPr lang="es-ES" sz="1800" b="1" dirty="0"/>
              <a:t>1.3 PREGUNTA DE INVESTIGACIÓN</a:t>
            </a:r>
          </a:p>
          <a:p>
            <a:pPr algn="l"/>
            <a:r>
              <a:rPr lang="es-CO" sz="1800" dirty="0"/>
              <a:t>¿Es posible predecir con modelos de ML la probabilidad de que los clientes pospago de un operador de telecomunicaciones móviles se porten a la competencia identificando además los factores de mayor influencia en esta decisión?</a:t>
            </a:r>
          </a:p>
          <a:p>
            <a:pPr algn="just"/>
            <a:endParaRPr lang="es-ES" sz="1800" b="1" dirty="0">
              <a:effectLst/>
              <a:ea typeface="Times New Roman" panose="02020603050405020304" pitchFamily="18" charset="0"/>
            </a:endParaRPr>
          </a:p>
          <a:p>
            <a:pPr algn="just"/>
            <a:endParaRPr lang="es-ES" sz="1800" dirty="0">
              <a:ea typeface="Times New Roman" panose="02020603050405020304" pitchFamily="18" charset="0"/>
            </a:endParaRPr>
          </a:p>
        </p:txBody>
      </p:sp>
    </p:spTree>
    <p:extLst>
      <p:ext uri="{BB962C8B-B14F-4D97-AF65-F5344CB8AC3E}">
        <p14:creationId xmlns:p14="http://schemas.microsoft.com/office/powerpoint/2010/main" val="4089299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A8061-2EAD-E64A-26AF-C60778F58D2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8BDBE7E-4ECC-9D97-9443-98A3EBFACCBE}"/>
              </a:ext>
            </a:extLst>
          </p:cNvPr>
          <p:cNvSpPr>
            <a:spLocks noGrp="1"/>
          </p:cNvSpPr>
          <p:nvPr>
            <p:ph type="ctrTitle"/>
          </p:nvPr>
        </p:nvSpPr>
        <p:spPr>
          <a:xfrm>
            <a:off x="1524000" y="398206"/>
            <a:ext cx="9144000" cy="1194620"/>
          </a:xfrm>
        </p:spPr>
        <p:txBody>
          <a:bodyPr>
            <a:normAutofit fontScale="90000"/>
          </a:bodyPr>
          <a:lstStyle/>
          <a:p>
            <a:r>
              <a:rPr lang="es-ES" sz="2800" b="1" dirty="0">
                <a:latin typeface="Aptos" panose="020B0004020202020204" pitchFamily="34" charset="0"/>
                <a:ea typeface="Aptos" panose="020B0004020202020204" pitchFamily="34" charset="0"/>
                <a:cs typeface="Times New Roman" panose="02020603050405020304" pitchFamily="18" charset="0"/>
              </a:rPr>
              <a:t>PREDICCIÓN DE PORTABILIDAD NUMÉRICA MEDIANTE MODELOS DE MACHINE LEARNING PARA CLIENTES POSPAGO DE WINCALL (OPERADOR MÓVIL DE COLOMBIA).</a:t>
            </a:r>
            <a:endParaRPr lang="es-CO" sz="2800" dirty="0"/>
          </a:p>
        </p:txBody>
      </p:sp>
      <p:sp>
        <p:nvSpPr>
          <p:cNvPr id="3" name="Subtítulo 2">
            <a:extLst>
              <a:ext uri="{FF2B5EF4-FFF2-40B4-BE49-F238E27FC236}">
                <a16:creationId xmlns:a16="http://schemas.microsoft.com/office/drawing/2014/main" id="{ABB40526-8F37-14B2-E8E1-94F696BDD77A}"/>
              </a:ext>
            </a:extLst>
          </p:cNvPr>
          <p:cNvSpPr>
            <a:spLocks noGrp="1"/>
          </p:cNvSpPr>
          <p:nvPr>
            <p:ph type="subTitle" idx="1"/>
          </p:nvPr>
        </p:nvSpPr>
        <p:spPr>
          <a:xfrm>
            <a:off x="501445" y="1845266"/>
            <a:ext cx="11223523" cy="4614528"/>
          </a:xfrm>
        </p:spPr>
        <p:txBody>
          <a:bodyPr>
            <a:normAutofit/>
          </a:bodyPr>
          <a:lstStyle/>
          <a:p>
            <a:pPr algn="just"/>
            <a:r>
              <a:rPr lang="es-ES" sz="1800" b="1" dirty="0"/>
              <a:t>1.4 METODOLOGÍA PROPUESTA</a:t>
            </a:r>
          </a:p>
          <a:p>
            <a:pPr lvl="0" algn="l"/>
            <a:r>
              <a:rPr lang="es-CO" sz="1800" b="1" dirty="0"/>
              <a:t>1.4.1 Construcción del </a:t>
            </a:r>
            <a:r>
              <a:rPr lang="es-CO" sz="1800" b="1" dirty="0" err="1"/>
              <a:t>dataset</a:t>
            </a:r>
            <a:r>
              <a:rPr lang="es-CO" sz="1800" b="1" dirty="0"/>
              <a:t>.</a:t>
            </a:r>
          </a:p>
          <a:p>
            <a:pPr lvl="1" algn="l"/>
            <a:r>
              <a:rPr lang="es-CO" sz="1800" dirty="0"/>
              <a:t>Recopilación de los datos.</a:t>
            </a:r>
          </a:p>
          <a:p>
            <a:pPr lvl="1" algn="l"/>
            <a:r>
              <a:rPr lang="es-CO" sz="1800" dirty="0"/>
              <a:t>Preprocesamiento de los datos: eliminación de datos redundantes, imputación de valores, escalado de variables numéricas, codificación de variables categóricas, normalización.</a:t>
            </a:r>
          </a:p>
          <a:p>
            <a:pPr lvl="0" algn="l"/>
            <a:r>
              <a:rPr lang="es-CO" sz="1800" b="1" dirty="0"/>
              <a:t>1.4.2 Análisis exploratorio de los datos (EDA).</a:t>
            </a:r>
          </a:p>
          <a:p>
            <a:pPr lvl="1" algn="l"/>
            <a:r>
              <a:rPr lang="es-CO" sz="1800" b="1" dirty="0"/>
              <a:t>1.4.2.1 Análisis descriptivo:</a:t>
            </a:r>
            <a:r>
              <a:rPr lang="es-CO" sz="1800" dirty="0"/>
              <a:t> cálculo de estadísticas básicas: media, mediana, percentiles (establecer segmentos). Distribución de frecuencias en variables categóricas.</a:t>
            </a:r>
          </a:p>
          <a:p>
            <a:pPr lvl="1" algn="l"/>
            <a:r>
              <a:rPr lang="es-CO" sz="1800" dirty="0"/>
              <a:t>Detectar asimetrías y valores extremos.</a:t>
            </a:r>
          </a:p>
          <a:p>
            <a:pPr lvl="1" algn="l"/>
            <a:r>
              <a:rPr lang="es-CO" sz="1800" b="1" dirty="0"/>
              <a:t>1.4.2.2 Visualización de los datos: </a:t>
            </a:r>
            <a:r>
              <a:rPr lang="es-CO" sz="1800" dirty="0"/>
              <a:t>histogramas, diagramas de caja, mapas de correlación y gráficos de dispersión.</a:t>
            </a:r>
          </a:p>
          <a:p>
            <a:pPr lvl="1" algn="l"/>
            <a:r>
              <a:rPr lang="es-CO" sz="1800" b="1" dirty="0"/>
              <a:t>1.4.2.3 Detección de patrones y relaciones: </a:t>
            </a:r>
            <a:r>
              <a:rPr lang="es-CO" sz="1800" dirty="0"/>
              <a:t>identificar relaciones entre variables numéricas, relación de variables categóricas y numéricas, agrupamiento preliminar (clústeres de datos).</a:t>
            </a:r>
          </a:p>
          <a:p>
            <a:pPr algn="just"/>
            <a:endParaRPr lang="es-ES" sz="1800" b="1" dirty="0">
              <a:effectLst/>
              <a:ea typeface="Times New Roman" panose="02020603050405020304" pitchFamily="18" charset="0"/>
            </a:endParaRPr>
          </a:p>
          <a:p>
            <a:pPr algn="just"/>
            <a:endParaRPr lang="es-ES" sz="1800" dirty="0">
              <a:ea typeface="Times New Roman" panose="02020603050405020304" pitchFamily="18" charset="0"/>
            </a:endParaRPr>
          </a:p>
        </p:txBody>
      </p:sp>
    </p:spTree>
    <p:extLst>
      <p:ext uri="{BB962C8B-B14F-4D97-AF65-F5344CB8AC3E}">
        <p14:creationId xmlns:p14="http://schemas.microsoft.com/office/powerpoint/2010/main" val="221906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ACB40-0B9C-357F-9597-A14A67090AF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F2E5822-9A00-7AA3-F904-A27E1B9122DE}"/>
              </a:ext>
            </a:extLst>
          </p:cNvPr>
          <p:cNvSpPr>
            <a:spLocks noGrp="1"/>
          </p:cNvSpPr>
          <p:nvPr>
            <p:ph type="ctrTitle"/>
          </p:nvPr>
        </p:nvSpPr>
        <p:spPr>
          <a:xfrm>
            <a:off x="1524000" y="398206"/>
            <a:ext cx="9144000" cy="1194620"/>
          </a:xfrm>
        </p:spPr>
        <p:txBody>
          <a:bodyPr>
            <a:normAutofit fontScale="90000"/>
          </a:bodyPr>
          <a:lstStyle/>
          <a:p>
            <a:r>
              <a:rPr lang="es-ES" sz="2800" b="1" dirty="0">
                <a:latin typeface="Aptos" panose="020B0004020202020204" pitchFamily="34" charset="0"/>
                <a:ea typeface="Aptos" panose="020B0004020202020204" pitchFamily="34" charset="0"/>
                <a:cs typeface="Times New Roman" panose="02020603050405020304" pitchFamily="18" charset="0"/>
              </a:rPr>
              <a:t>PREDICCIÓN DE PORTABILIDAD NUMÉRICA MEDIANTE MODELOS DE MACHINE LEARNING PARA CLIENTES POSPAGO DE WINCALL (OPERADOR MÓVIL DE COLOMBIA).</a:t>
            </a:r>
            <a:endParaRPr lang="es-CO" sz="2800" dirty="0"/>
          </a:p>
        </p:txBody>
      </p:sp>
      <p:sp>
        <p:nvSpPr>
          <p:cNvPr id="3" name="Subtítulo 2">
            <a:extLst>
              <a:ext uri="{FF2B5EF4-FFF2-40B4-BE49-F238E27FC236}">
                <a16:creationId xmlns:a16="http://schemas.microsoft.com/office/drawing/2014/main" id="{E6339DF3-D9C2-358C-EA7F-548F9994A3D3}"/>
              </a:ext>
            </a:extLst>
          </p:cNvPr>
          <p:cNvSpPr>
            <a:spLocks noGrp="1"/>
          </p:cNvSpPr>
          <p:nvPr>
            <p:ph type="subTitle" idx="1"/>
          </p:nvPr>
        </p:nvSpPr>
        <p:spPr>
          <a:xfrm>
            <a:off x="501445" y="1845266"/>
            <a:ext cx="11223523" cy="4614528"/>
          </a:xfrm>
        </p:spPr>
        <p:txBody>
          <a:bodyPr>
            <a:normAutofit/>
          </a:bodyPr>
          <a:lstStyle/>
          <a:p>
            <a:pPr algn="just"/>
            <a:r>
              <a:rPr lang="es-ES" sz="1800" b="1" dirty="0"/>
              <a:t>1.4 METODOLOGÍA PROPUESTA</a:t>
            </a:r>
          </a:p>
          <a:p>
            <a:pPr lvl="0" algn="l"/>
            <a:r>
              <a:rPr lang="es-CO" sz="1800" b="1" dirty="0"/>
              <a:t>1.4.3 Entrenamiento de modelos de ML</a:t>
            </a:r>
          </a:p>
          <a:p>
            <a:pPr lvl="0" algn="l"/>
            <a:r>
              <a:rPr lang="es-CO" sz="1800" b="1" dirty="0"/>
              <a:t>1.4.4 Evaluación de los modelos</a:t>
            </a:r>
          </a:p>
          <a:p>
            <a:pPr lvl="0" algn="l"/>
            <a:r>
              <a:rPr lang="es-CO" sz="1800" b="1" dirty="0"/>
              <a:t>1.4.5 Evaluación de los resultados.</a:t>
            </a:r>
          </a:p>
          <a:p>
            <a:pPr algn="just"/>
            <a:endParaRPr lang="es-ES" sz="1800" b="1" dirty="0">
              <a:effectLst/>
              <a:ea typeface="Times New Roman" panose="02020603050405020304" pitchFamily="18" charset="0"/>
            </a:endParaRPr>
          </a:p>
          <a:p>
            <a:pPr algn="just"/>
            <a:endParaRPr lang="es-ES" sz="1800" dirty="0">
              <a:ea typeface="Times New Roman" panose="02020603050405020304" pitchFamily="18" charset="0"/>
            </a:endParaRPr>
          </a:p>
        </p:txBody>
      </p:sp>
    </p:spTree>
    <p:extLst>
      <p:ext uri="{BB962C8B-B14F-4D97-AF65-F5344CB8AC3E}">
        <p14:creationId xmlns:p14="http://schemas.microsoft.com/office/powerpoint/2010/main" val="1454086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6BFE7-8363-C7A2-326C-847B2601867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6ECFC22-A3A8-8B07-DC2C-9207D5885920}"/>
              </a:ext>
            </a:extLst>
          </p:cNvPr>
          <p:cNvSpPr>
            <a:spLocks noGrp="1"/>
          </p:cNvSpPr>
          <p:nvPr>
            <p:ph type="ctrTitle"/>
          </p:nvPr>
        </p:nvSpPr>
        <p:spPr>
          <a:xfrm>
            <a:off x="1524000" y="398206"/>
            <a:ext cx="9144000" cy="1194620"/>
          </a:xfrm>
        </p:spPr>
        <p:txBody>
          <a:bodyPr>
            <a:normAutofit fontScale="90000"/>
          </a:bodyPr>
          <a:lstStyle/>
          <a:p>
            <a:r>
              <a:rPr lang="es-ES" sz="2800" b="1" dirty="0">
                <a:latin typeface="Aptos" panose="020B0004020202020204" pitchFamily="34" charset="0"/>
                <a:ea typeface="Aptos" panose="020B0004020202020204" pitchFamily="34" charset="0"/>
                <a:cs typeface="Times New Roman" panose="02020603050405020304" pitchFamily="18" charset="0"/>
              </a:rPr>
              <a:t>PREDICCIÓN DE PORTABILIDAD NUMÉRICA MEDIANTE MODELOS DE MACHINE LEARNING PARA CLIENTES POSPAGO DE WINCALL (OPERADOR MÓVIL DE COLOMBIA).</a:t>
            </a:r>
            <a:endParaRPr lang="es-CO" sz="2800" dirty="0"/>
          </a:p>
        </p:txBody>
      </p:sp>
      <p:sp>
        <p:nvSpPr>
          <p:cNvPr id="3" name="Subtítulo 2">
            <a:extLst>
              <a:ext uri="{FF2B5EF4-FFF2-40B4-BE49-F238E27FC236}">
                <a16:creationId xmlns:a16="http://schemas.microsoft.com/office/drawing/2014/main" id="{B231E252-A8E6-2CF5-6CC0-77713AE42DD6}"/>
              </a:ext>
            </a:extLst>
          </p:cNvPr>
          <p:cNvSpPr>
            <a:spLocks noGrp="1"/>
          </p:cNvSpPr>
          <p:nvPr>
            <p:ph type="subTitle" idx="1"/>
          </p:nvPr>
        </p:nvSpPr>
        <p:spPr>
          <a:xfrm>
            <a:off x="501445" y="1845266"/>
            <a:ext cx="11223523" cy="4614528"/>
          </a:xfrm>
        </p:spPr>
        <p:txBody>
          <a:bodyPr>
            <a:normAutofit/>
          </a:bodyPr>
          <a:lstStyle/>
          <a:p>
            <a:pPr algn="just"/>
            <a:r>
              <a:rPr lang="es-ES" sz="1800" b="1" dirty="0"/>
              <a:t>1.3 ALCANCE Y LIMITACIONES</a:t>
            </a:r>
            <a:endParaRPr lang="es-ES" sz="1800" b="1" dirty="0">
              <a:effectLst/>
              <a:ea typeface="Times New Roman" panose="02020603050405020304" pitchFamily="18" charset="0"/>
            </a:endParaRPr>
          </a:p>
          <a:p>
            <a:pPr algn="just"/>
            <a:endParaRPr lang="es-ES" sz="1800" dirty="0">
              <a:ea typeface="Times New Roman" panose="02020603050405020304" pitchFamily="18" charset="0"/>
            </a:endParaRPr>
          </a:p>
        </p:txBody>
      </p:sp>
    </p:spTree>
    <p:extLst>
      <p:ext uri="{BB962C8B-B14F-4D97-AF65-F5344CB8AC3E}">
        <p14:creationId xmlns:p14="http://schemas.microsoft.com/office/powerpoint/2010/main" val="1296551001"/>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1310</TotalTime>
  <Words>1669</Words>
  <Application>Microsoft Office PowerPoint</Application>
  <PresentationFormat>Panorámica</PresentationFormat>
  <Paragraphs>58</Paragraphs>
  <Slides>11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Aptos</vt:lpstr>
      <vt:lpstr>Aptos Display</vt:lpstr>
      <vt:lpstr>Arial</vt:lpstr>
      <vt:lpstr>Times New Roman</vt:lpstr>
      <vt:lpstr>Tema de Office</vt:lpstr>
      <vt:lpstr>PREDICCIÓN DE PORTABILIDAD NUMÉRICA MEDIANTE MODELOS DE MACHINE LEARNING PARA CLIENTES POSPAGO DE WINCALL (OPERADOR MÓVIL DE COLOMBIA).</vt:lpstr>
      <vt:lpstr>PREDICCIÓN DE PORTABILIDAD NUMÉRICA MEDIANTE MODELOS DE MACHINE LEARNING PARA CLIENTES POSPAGO DE WINCALL (OPERADOR MÓVIL DE COLOMBIA).</vt:lpstr>
      <vt:lpstr>PREDICCIÓN DE PORTABILIDAD NUMÉRICA MEDIANTE MODELOS DE MACHINE LEARNING PARA CLIENTES POSPAGO DE WINCALL (OPERADOR MÓVIL DE COLOMBIA).</vt:lpstr>
      <vt:lpstr>PREDICCIÓN DE PORTABILIDAD NUMÉRICA MEDIANTE MODELOS DE MACHINE LEARNING PARA CLIENTES POSPAGO DE WINCALL (OPERADOR MÓVIL DE COLOMBIA).</vt:lpstr>
      <vt:lpstr>PREDICCIÓN DE PORTABILIDAD NUMÉRICA MEDIANTE MODELOS DE MACHINE LEARNING PARA CLIENTES POSPAGO DE WINCALL (OPERADOR MÓVIL DE COLOMBIA).</vt:lpstr>
      <vt:lpstr>PREDICCIÓN DE PORTABILIDAD NUMÉRICA MEDIANTE MODELOS DE MACHINE LEARNING PARA CLIENTES POSPAGO DE WINCALL (OPERADOR MÓVIL DE COLOMBIA).</vt:lpstr>
      <vt:lpstr>PREDICCIÓN DE PORTABILIDAD NUMÉRICA MEDIANTE MODELOS DE MACHINE LEARNING PARA CLIENTES POSPAGO DE WINCALL (OPERADOR MÓVIL DE COLOMBIA).</vt:lpstr>
      <vt:lpstr>PREDICCIÓN DE PORTABILIDAD NUMÉRICA MEDIANTE MODELOS DE MACHINE LEARNING PARA CLIENTES POSPAGO DE WINCALL (OPERADOR MÓVIL DE COLOMBIA).</vt:lpstr>
      <vt:lpstr>PREDICCIÓN DE PORTABILIDAD NUMÉRICA MEDIANTE MODELOS DE MACHINE LEARNING PARA CLIENTES POSPAGO DE WINCALL (OPERADOR MÓVIL DE COLOMBIA).</vt:lpstr>
      <vt:lpstr>REFERENCIAS</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Harry Jair Gonzalez Neita</dc:creator>
  <cp:lastModifiedBy>Harry Jair Gonzalez Neita</cp:lastModifiedBy>
  <cp:revision>1</cp:revision>
  <dcterms:created xsi:type="dcterms:W3CDTF">2025-09-16T21:39:30Z</dcterms:created>
  <dcterms:modified xsi:type="dcterms:W3CDTF">2025-09-19T00:55:54Z</dcterms:modified>
</cp:coreProperties>
</file>