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4"/>
  </p:sldMasterIdLst>
  <p:notesMasterIdLst>
    <p:notesMasterId r:id="rId31"/>
  </p:notesMasterIdLst>
  <p:handoutMasterIdLst>
    <p:handoutMasterId r:id="rId32"/>
  </p:handoutMasterIdLst>
  <p:sldIdLst>
    <p:sldId id="256" r:id="rId5"/>
    <p:sldId id="262" r:id="rId6"/>
    <p:sldId id="263" r:id="rId7"/>
    <p:sldId id="264" r:id="rId8"/>
    <p:sldId id="269" r:id="rId9"/>
    <p:sldId id="270" r:id="rId10"/>
    <p:sldId id="271" r:id="rId11"/>
    <p:sldId id="267" r:id="rId12"/>
    <p:sldId id="268" r:id="rId13"/>
    <p:sldId id="272" r:id="rId14"/>
    <p:sldId id="275" r:id="rId15"/>
    <p:sldId id="280" r:id="rId16"/>
    <p:sldId id="281" r:id="rId17"/>
    <p:sldId id="282" r:id="rId18"/>
    <p:sldId id="274" r:id="rId19"/>
    <p:sldId id="278" r:id="rId20"/>
    <p:sldId id="284" r:id="rId21"/>
    <p:sldId id="285" r:id="rId22"/>
    <p:sldId id="283" r:id="rId23"/>
    <p:sldId id="286" r:id="rId24"/>
    <p:sldId id="287" r:id="rId25"/>
    <p:sldId id="288" r:id="rId26"/>
    <p:sldId id="265" r:id="rId27"/>
    <p:sldId id="266" r:id="rId28"/>
    <p:sldId id="259" r:id="rId29"/>
    <p:sldId id="261" r:id="rId30"/>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899"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notesViewPr>
    <p:cSldViewPr snapToGrid="0">
      <p:cViewPr varScale="1">
        <p:scale>
          <a:sx n="77" d="100"/>
          <a:sy n="77" d="100"/>
        </p:scale>
        <p:origin x="399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44EA90-306F-45C7-8AEA-F0890CB16039}" type="datetime1">
              <a:rPr lang="es-ES" smtClean="0"/>
              <a:t>04/09/2025</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2A7EAC-D564-4069-B91B-517386FC9FEB}" type="slidenum">
              <a:rPr lang="es-ES" smtClean="0"/>
              <a:t>‹Nº›</a:t>
            </a:fld>
            <a:endParaRPr lang="es-ES"/>
          </a:p>
        </p:txBody>
      </p:sp>
    </p:spTree>
    <p:extLst>
      <p:ext uri="{BB962C8B-B14F-4D97-AF65-F5344CB8AC3E}">
        <p14:creationId xmlns:p14="http://schemas.microsoft.com/office/powerpoint/2010/main" val="712625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2A226-B20B-4D06-8640-8814B3489581}" type="datetime1">
              <a:rPr lang="es-ES" smtClean="0"/>
              <a:pPr/>
              <a:t>04/09/2025</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dirty="0"/>
              <a:t>Editar el estilo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83E773-7C4B-4260-8A45-886C6E4C8EB6}" type="slidenum">
              <a:rPr lang="es-ES" noProof="0" smtClean="0"/>
              <a:t>‹Nº›</a:t>
            </a:fld>
            <a:endParaRPr lang="es-ES" noProof="0" dirty="0"/>
          </a:p>
        </p:txBody>
      </p:sp>
    </p:spTree>
    <p:extLst>
      <p:ext uri="{BB962C8B-B14F-4D97-AF65-F5344CB8AC3E}">
        <p14:creationId xmlns:p14="http://schemas.microsoft.com/office/powerpoint/2010/main" val="2986838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1</a:t>
            </a:fld>
            <a:endParaRPr lang="es-ES" dirty="0"/>
          </a:p>
        </p:txBody>
      </p:sp>
    </p:spTree>
    <p:extLst>
      <p:ext uri="{BB962C8B-B14F-4D97-AF65-F5344CB8AC3E}">
        <p14:creationId xmlns:p14="http://schemas.microsoft.com/office/powerpoint/2010/main" val="2120960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D71BE-8C7C-80E2-7E82-418F46BAE4D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0054A5-51A3-3C3B-590E-79E77CD28D6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9F96DBD-5877-9755-051E-1DA1D80B032D}"/>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4A8D7F66-6F32-289C-A31E-FA5F22AE72A3}"/>
              </a:ext>
            </a:extLst>
          </p:cNvPr>
          <p:cNvSpPr>
            <a:spLocks noGrp="1"/>
          </p:cNvSpPr>
          <p:nvPr>
            <p:ph type="sldNum" sz="quarter" idx="10"/>
          </p:nvPr>
        </p:nvSpPr>
        <p:spPr/>
        <p:txBody>
          <a:bodyPr/>
          <a:lstStyle/>
          <a:p>
            <a:fld id="{3583E773-7C4B-4260-8A45-886C6E4C8EB6}" type="slidenum">
              <a:rPr lang="es-ES" smtClean="0"/>
              <a:t>10</a:t>
            </a:fld>
            <a:endParaRPr lang="es-ES" dirty="0"/>
          </a:p>
        </p:txBody>
      </p:sp>
    </p:spTree>
    <p:extLst>
      <p:ext uri="{BB962C8B-B14F-4D97-AF65-F5344CB8AC3E}">
        <p14:creationId xmlns:p14="http://schemas.microsoft.com/office/powerpoint/2010/main" val="3493750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ED14E-4A72-1B19-B018-97DBC61FF1B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5A8E595-FF54-51AD-6219-E56AF95BE28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38978AE-571D-7A16-C30F-A0ADADEE5B91}"/>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013BCDB5-BDFD-7A4F-AEC0-E4BCD892786C}"/>
              </a:ext>
            </a:extLst>
          </p:cNvPr>
          <p:cNvSpPr>
            <a:spLocks noGrp="1"/>
          </p:cNvSpPr>
          <p:nvPr>
            <p:ph type="sldNum" sz="quarter" idx="10"/>
          </p:nvPr>
        </p:nvSpPr>
        <p:spPr/>
        <p:txBody>
          <a:bodyPr/>
          <a:lstStyle/>
          <a:p>
            <a:fld id="{3583E773-7C4B-4260-8A45-886C6E4C8EB6}" type="slidenum">
              <a:rPr lang="es-ES" smtClean="0"/>
              <a:t>11</a:t>
            </a:fld>
            <a:endParaRPr lang="es-ES" dirty="0"/>
          </a:p>
        </p:txBody>
      </p:sp>
    </p:spTree>
    <p:extLst>
      <p:ext uri="{BB962C8B-B14F-4D97-AF65-F5344CB8AC3E}">
        <p14:creationId xmlns:p14="http://schemas.microsoft.com/office/powerpoint/2010/main" val="995775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189A3-7D22-D2ED-8AF2-2EE81960E1D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E954F7E-882B-6E45-C151-A515F039325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E8FB781-B043-E2E5-DC13-E339D4223EB8}"/>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3244A268-2012-7E1C-24C1-324810C2BCAA}"/>
              </a:ext>
            </a:extLst>
          </p:cNvPr>
          <p:cNvSpPr>
            <a:spLocks noGrp="1"/>
          </p:cNvSpPr>
          <p:nvPr>
            <p:ph type="sldNum" sz="quarter" idx="10"/>
          </p:nvPr>
        </p:nvSpPr>
        <p:spPr/>
        <p:txBody>
          <a:bodyPr/>
          <a:lstStyle/>
          <a:p>
            <a:fld id="{3583E773-7C4B-4260-8A45-886C6E4C8EB6}" type="slidenum">
              <a:rPr lang="es-ES" smtClean="0"/>
              <a:t>12</a:t>
            </a:fld>
            <a:endParaRPr lang="es-ES" dirty="0"/>
          </a:p>
        </p:txBody>
      </p:sp>
    </p:spTree>
    <p:extLst>
      <p:ext uri="{BB962C8B-B14F-4D97-AF65-F5344CB8AC3E}">
        <p14:creationId xmlns:p14="http://schemas.microsoft.com/office/powerpoint/2010/main" val="4120474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2A3D1-AF33-7073-5922-67FB75F4FBC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4DCD558-AD1E-722A-C472-3479283501F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124B68-5043-BC93-3E36-40026D216B4F}"/>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81EB4E4-A089-4927-C3B4-08296CC69B28}"/>
              </a:ext>
            </a:extLst>
          </p:cNvPr>
          <p:cNvSpPr>
            <a:spLocks noGrp="1"/>
          </p:cNvSpPr>
          <p:nvPr>
            <p:ph type="sldNum" sz="quarter" idx="10"/>
          </p:nvPr>
        </p:nvSpPr>
        <p:spPr/>
        <p:txBody>
          <a:bodyPr/>
          <a:lstStyle/>
          <a:p>
            <a:fld id="{3583E773-7C4B-4260-8A45-886C6E4C8EB6}" type="slidenum">
              <a:rPr lang="es-ES" smtClean="0"/>
              <a:t>13</a:t>
            </a:fld>
            <a:endParaRPr lang="es-ES" dirty="0"/>
          </a:p>
        </p:txBody>
      </p:sp>
    </p:spTree>
    <p:extLst>
      <p:ext uri="{BB962C8B-B14F-4D97-AF65-F5344CB8AC3E}">
        <p14:creationId xmlns:p14="http://schemas.microsoft.com/office/powerpoint/2010/main" val="338162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1D596-409D-9AF8-243F-3C408E1047C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AB7EB83-22A0-29CF-90A7-D17B10E6B26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FD41408-4668-00B8-F303-0ADB1AD2883D}"/>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D6C1F95-C348-9ABB-4F06-4AA8AAC20ED2}"/>
              </a:ext>
            </a:extLst>
          </p:cNvPr>
          <p:cNvSpPr>
            <a:spLocks noGrp="1"/>
          </p:cNvSpPr>
          <p:nvPr>
            <p:ph type="sldNum" sz="quarter" idx="10"/>
          </p:nvPr>
        </p:nvSpPr>
        <p:spPr/>
        <p:txBody>
          <a:bodyPr/>
          <a:lstStyle/>
          <a:p>
            <a:fld id="{3583E773-7C4B-4260-8A45-886C6E4C8EB6}" type="slidenum">
              <a:rPr lang="es-ES" smtClean="0"/>
              <a:t>14</a:t>
            </a:fld>
            <a:endParaRPr lang="es-ES" dirty="0"/>
          </a:p>
        </p:txBody>
      </p:sp>
    </p:spTree>
    <p:extLst>
      <p:ext uri="{BB962C8B-B14F-4D97-AF65-F5344CB8AC3E}">
        <p14:creationId xmlns:p14="http://schemas.microsoft.com/office/powerpoint/2010/main" val="465627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10523-1E6B-098B-C700-A14CCA0FAA3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9BE3CFB-0793-715A-48A8-CF4DE7B83FF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3DE1AF3-9244-353C-2053-44FE1056DF13}"/>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95F0777-6F7B-6D15-94C8-CDBEC65744AE}"/>
              </a:ext>
            </a:extLst>
          </p:cNvPr>
          <p:cNvSpPr>
            <a:spLocks noGrp="1"/>
          </p:cNvSpPr>
          <p:nvPr>
            <p:ph type="sldNum" sz="quarter" idx="10"/>
          </p:nvPr>
        </p:nvSpPr>
        <p:spPr/>
        <p:txBody>
          <a:bodyPr/>
          <a:lstStyle/>
          <a:p>
            <a:fld id="{3583E773-7C4B-4260-8A45-886C6E4C8EB6}" type="slidenum">
              <a:rPr lang="es-ES" smtClean="0"/>
              <a:t>15</a:t>
            </a:fld>
            <a:endParaRPr lang="es-ES" dirty="0"/>
          </a:p>
        </p:txBody>
      </p:sp>
    </p:spTree>
    <p:extLst>
      <p:ext uri="{BB962C8B-B14F-4D97-AF65-F5344CB8AC3E}">
        <p14:creationId xmlns:p14="http://schemas.microsoft.com/office/powerpoint/2010/main" val="4263495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D505D-5DEC-A4C3-2249-298F849C31E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D7FF339-2D4D-392F-E95E-47B8026C956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1AACA54-5766-F824-26C9-741CF1381768}"/>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B32DC55-898A-553B-3E06-9A9F44204C5E}"/>
              </a:ext>
            </a:extLst>
          </p:cNvPr>
          <p:cNvSpPr>
            <a:spLocks noGrp="1"/>
          </p:cNvSpPr>
          <p:nvPr>
            <p:ph type="sldNum" sz="quarter" idx="10"/>
          </p:nvPr>
        </p:nvSpPr>
        <p:spPr/>
        <p:txBody>
          <a:bodyPr/>
          <a:lstStyle/>
          <a:p>
            <a:fld id="{3583E773-7C4B-4260-8A45-886C6E4C8EB6}" type="slidenum">
              <a:rPr lang="es-ES" smtClean="0"/>
              <a:t>16</a:t>
            </a:fld>
            <a:endParaRPr lang="es-ES" dirty="0"/>
          </a:p>
        </p:txBody>
      </p:sp>
    </p:spTree>
    <p:extLst>
      <p:ext uri="{BB962C8B-B14F-4D97-AF65-F5344CB8AC3E}">
        <p14:creationId xmlns:p14="http://schemas.microsoft.com/office/powerpoint/2010/main" val="2560700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F23DA-7A32-2EDC-7748-29C66A27C96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240AE46-D05A-EE3A-FD74-C1B0C4CE30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9851BF7-88D4-4967-18F1-833C4B41BE2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64FC1AFC-1181-2275-0872-CBDE69287511}"/>
              </a:ext>
            </a:extLst>
          </p:cNvPr>
          <p:cNvSpPr>
            <a:spLocks noGrp="1"/>
          </p:cNvSpPr>
          <p:nvPr>
            <p:ph type="sldNum" sz="quarter" idx="10"/>
          </p:nvPr>
        </p:nvSpPr>
        <p:spPr/>
        <p:txBody>
          <a:bodyPr/>
          <a:lstStyle/>
          <a:p>
            <a:fld id="{3583E773-7C4B-4260-8A45-886C6E4C8EB6}" type="slidenum">
              <a:rPr lang="es-ES" smtClean="0"/>
              <a:t>17</a:t>
            </a:fld>
            <a:endParaRPr lang="es-ES" dirty="0"/>
          </a:p>
        </p:txBody>
      </p:sp>
    </p:spTree>
    <p:extLst>
      <p:ext uri="{BB962C8B-B14F-4D97-AF65-F5344CB8AC3E}">
        <p14:creationId xmlns:p14="http://schemas.microsoft.com/office/powerpoint/2010/main" val="498649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D1AFF-DA75-850E-1011-E30CFD7E1DA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585DC00-0256-2EF8-3B1A-B3603C89823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9B7612F-F652-75D0-E5AA-8B0147589837}"/>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61CF40CE-84A6-3944-7C1B-E64BC0760FE4}"/>
              </a:ext>
            </a:extLst>
          </p:cNvPr>
          <p:cNvSpPr>
            <a:spLocks noGrp="1"/>
          </p:cNvSpPr>
          <p:nvPr>
            <p:ph type="sldNum" sz="quarter" idx="10"/>
          </p:nvPr>
        </p:nvSpPr>
        <p:spPr/>
        <p:txBody>
          <a:bodyPr/>
          <a:lstStyle/>
          <a:p>
            <a:fld id="{3583E773-7C4B-4260-8A45-886C6E4C8EB6}" type="slidenum">
              <a:rPr lang="es-ES" smtClean="0"/>
              <a:t>18</a:t>
            </a:fld>
            <a:endParaRPr lang="es-ES" dirty="0"/>
          </a:p>
        </p:txBody>
      </p:sp>
    </p:spTree>
    <p:extLst>
      <p:ext uri="{BB962C8B-B14F-4D97-AF65-F5344CB8AC3E}">
        <p14:creationId xmlns:p14="http://schemas.microsoft.com/office/powerpoint/2010/main" val="1266891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38E10-E972-8FF5-C0CF-1A51F55F0D2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6BE22C2-2254-AABC-FD7A-8A3CA85FDC1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9CE393A-5F7F-4883-C228-4D0A368C0037}"/>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1D80D985-664D-6CEB-D477-6874C9BB8BFC}"/>
              </a:ext>
            </a:extLst>
          </p:cNvPr>
          <p:cNvSpPr>
            <a:spLocks noGrp="1"/>
          </p:cNvSpPr>
          <p:nvPr>
            <p:ph type="sldNum" sz="quarter" idx="10"/>
          </p:nvPr>
        </p:nvSpPr>
        <p:spPr/>
        <p:txBody>
          <a:bodyPr/>
          <a:lstStyle/>
          <a:p>
            <a:fld id="{3583E773-7C4B-4260-8A45-886C6E4C8EB6}" type="slidenum">
              <a:rPr lang="es-ES" smtClean="0"/>
              <a:t>19</a:t>
            </a:fld>
            <a:endParaRPr lang="es-ES" dirty="0"/>
          </a:p>
        </p:txBody>
      </p:sp>
    </p:spTree>
    <p:extLst>
      <p:ext uri="{BB962C8B-B14F-4D97-AF65-F5344CB8AC3E}">
        <p14:creationId xmlns:p14="http://schemas.microsoft.com/office/powerpoint/2010/main" val="106951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1192A-132B-EBE2-93F8-12B4A214630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97B208A-EB6A-8CF3-87D2-03DAA0EBF05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A4C0369-7F1F-90AA-7975-287372F12EB5}"/>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E160EBA5-7E4C-EADC-4ADD-DFC1FBCAB8AD}"/>
              </a:ext>
            </a:extLst>
          </p:cNvPr>
          <p:cNvSpPr>
            <a:spLocks noGrp="1"/>
          </p:cNvSpPr>
          <p:nvPr>
            <p:ph type="sldNum" sz="quarter" idx="10"/>
          </p:nvPr>
        </p:nvSpPr>
        <p:spPr/>
        <p:txBody>
          <a:bodyPr/>
          <a:lstStyle/>
          <a:p>
            <a:fld id="{3583E773-7C4B-4260-8A45-886C6E4C8EB6}" type="slidenum">
              <a:rPr lang="es-ES" smtClean="0"/>
              <a:t>2</a:t>
            </a:fld>
            <a:endParaRPr lang="es-ES" dirty="0"/>
          </a:p>
        </p:txBody>
      </p:sp>
    </p:spTree>
    <p:extLst>
      <p:ext uri="{BB962C8B-B14F-4D97-AF65-F5344CB8AC3E}">
        <p14:creationId xmlns:p14="http://schemas.microsoft.com/office/powerpoint/2010/main" val="9508947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A000D-5A79-8044-02DD-B01F7D5E9DB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E41E8E9-DCE9-DAF7-FDC4-41B07B6B45C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4C393E2-42FB-53DE-5A7D-4C8802EA4CA6}"/>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300FB91B-DE2A-96D5-A129-A45593C2494F}"/>
              </a:ext>
            </a:extLst>
          </p:cNvPr>
          <p:cNvSpPr>
            <a:spLocks noGrp="1"/>
          </p:cNvSpPr>
          <p:nvPr>
            <p:ph type="sldNum" sz="quarter" idx="10"/>
          </p:nvPr>
        </p:nvSpPr>
        <p:spPr/>
        <p:txBody>
          <a:bodyPr/>
          <a:lstStyle/>
          <a:p>
            <a:fld id="{3583E773-7C4B-4260-8A45-886C6E4C8EB6}" type="slidenum">
              <a:rPr lang="es-ES" smtClean="0"/>
              <a:t>20</a:t>
            </a:fld>
            <a:endParaRPr lang="es-ES" dirty="0"/>
          </a:p>
        </p:txBody>
      </p:sp>
    </p:spTree>
    <p:extLst>
      <p:ext uri="{BB962C8B-B14F-4D97-AF65-F5344CB8AC3E}">
        <p14:creationId xmlns:p14="http://schemas.microsoft.com/office/powerpoint/2010/main" val="1631349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D359C-9EEF-73C8-5269-1C2B7135403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74EAF78-6088-F327-1AC3-F756B77279C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56C0CE4-EDAF-70BE-7CC0-F2A6583AFD09}"/>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2A26D80A-0E2F-BF6C-3C45-088840779276}"/>
              </a:ext>
            </a:extLst>
          </p:cNvPr>
          <p:cNvSpPr>
            <a:spLocks noGrp="1"/>
          </p:cNvSpPr>
          <p:nvPr>
            <p:ph type="sldNum" sz="quarter" idx="10"/>
          </p:nvPr>
        </p:nvSpPr>
        <p:spPr/>
        <p:txBody>
          <a:bodyPr/>
          <a:lstStyle/>
          <a:p>
            <a:fld id="{3583E773-7C4B-4260-8A45-886C6E4C8EB6}" type="slidenum">
              <a:rPr lang="es-ES" smtClean="0"/>
              <a:t>21</a:t>
            </a:fld>
            <a:endParaRPr lang="es-ES" dirty="0"/>
          </a:p>
        </p:txBody>
      </p:sp>
    </p:spTree>
    <p:extLst>
      <p:ext uri="{BB962C8B-B14F-4D97-AF65-F5344CB8AC3E}">
        <p14:creationId xmlns:p14="http://schemas.microsoft.com/office/powerpoint/2010/main" val="3855541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16FBB-9F73-1B3B-F63F-E592539B443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43BC61D-48D6-875C-1BBC-73FA450E196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2BBC6D2-589D-702B-724C-5A6EE6AC2A38}"/>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2004DA43-2996-F2DD-2295-1E88F81BA488}"/>
              </a:ext>
            </a:extLst>
          </p:cNvPr>
          <p:cNvSpPr>
            <a:spLocks noGrp="1"/>
          </p:cNvSpPr>
          <p:nvPr>
            <p:ph type="sldNum" sz="quarter" idx="10"/>
          </p:nvPr>
        </p:nvSpPr>
        <p:spPr/>
        <p:txBody>
          <a:bodyPr/>
          <a:lstStyle/>
          <a:p>
            <a:fld id="{3583E773-7C4B-4260-8A45-886C6E4C8EB6}" type="slidenum">
              <a:rPr lang="es-ES" smtClean="0"/>
              <a:t>22</a:t>
            </a:fld>
            <a:endParaRPr lang="es-ES" dirty="0"/>
          </a:p>
        </p:txBody>
      </p:sp>
    </p:spTree>
    <p:extLst>
      <p:ext uri="{BB962C8B-B14F-4D97-AF65-F5344CB8AC3E}">
        <p14:creationId xmlns:p14="http://schemas.microsoft.com/office/powerpoint/2010/main" val="2036902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C0D83-A5E9-B5A4-52F4-65102FF6653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6B92EE6-4D30-4CCB-6101-0C2967D5B03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9DB70F3-CA58-6142-7EA2-870EA623750C}"/>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D24EB7EA-32D7-DF99-C32D-FD9FF1A0B0F9}"/>
              </a:ext>
            </a:extLst>
          </p:cNvPr>
          <p:cNvSpPr>
            <a:spLocks noGrp="1"/>
          </p:cNvSpPr>
          <p:nvPr>
            <p:ph type="sldNum" sz="quarter" idx="10"/>
          </p:nvPr>
        </p:nvSpPr>
        <p:spPr/>
        <p:txBody>
          <a:bodyPr/>
          <a:lstStyle/>
          <a:p>
            <a:fld id="{3583E773-7C4B-4260-8A45-886C6E4C8EB6}" type="slidenum">
              <a:rPr lang="es-ES" smtClean="0"/>
              <a:t>23</a:t>
            </a:fld>
            <a:endParaRPr lang="es-ES" dirty="0"/>
          </a:p>
        </p:txBody>
      </p:sp>
    </p:spTree>
    <p:extLst>
      <p:ext uri="{BB962C8B-B14F-4D97-AF65-F5344CB8AC3E}">
        <p14:creationId xmlns:p14="http://schemas.microsoft.com/office/powerpoint/2010/main" val="3737478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AA4E5-928C-622A-FC6D-4C8315A7D55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A89D740-27A9-E4ED-BBA3-959E4FCF3E9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FD61DDF-1E0A-1F44-374F-C58BA148E7BC}"/>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E4278103-DD01-5139-ABBC-325B99FB81B7}"/>
              </a:ext>
            </a:extLst>
          </p:cNvPr>
          <p:cNvSpPr>
            <a:spLocks noGrp="1"/>
          </p:cNvSpPr>
          <p:nvPr>
            <p:ph type="sldNum" sz="quarter" idx="10"/>
          </p:nvPr>
        </p:nvSpPr>
        <p:spPr/>
        <p:txBody>
          <a:bodyPr/>
          <a:lstStyle/>
          <a:p>
            <a:fld id="{3583E773-7C4B-4260-8A45-886C6E4C8EB6}" type="slidenum">
              <a:rPr lang="es-ES" smtClean="0"/>
              <a:t>24</a:t>
            </a:fld>
            <a:endParaRPr lang="es-ES" dirty="0"/>
          </a:p>
        </p:txBody>
      </p:sp>
    </p:spTree>
    <p:extLst>
      <p:ext uri="{BB962C8B-B14F-4D97-AF65-F5344CB8AC3E}">
        <p14:creationId xmlns:p14="http://schemas.microsoft.com/office/powerpoint/2010/main" val="32415708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583E773-7C4B-4260-8A45-886C6E4C8EB6}" type="slidenum">
              <a:rPr lang="es-ES" smtClean="0"/>
              <a:t>25</a:t>
            </a:fld>
            <a:endParaRPr lang="es-ES" dirty="0"/>
          </a:p>
        </p:txBody>
      </p:sp>
    </p:spTree>
    <p:extLst>
      <p:ext uri="{BB962C8B-B14F-4D97-AF65-F5344CB8AC3E}">
        <p14:creationId xmlns:p14="http://schemas.microsoft.com/office/powerpoint/2010/main" val="2757211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5799B-5773-F8F1-E229-1155383C3E8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7AA3A87-18BF-2A21-DF13-6FBA86A116C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AA4EB8E-C327-5B54-F7D2-5AF148F2863A}"/>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C7BF1839-AF82-81A5-F8F3-33ABD9AFCAC3}"/>
              </a:ext>
            </a:extLst>
          </p:cNvPr>
          <p:cNvSpPr>
            <a:spLocks noGrp="1"/>
          </p:cNvSpPr>
          <p:nvPr>
            <p:ph type="sldNum" sz="quarter" idx="10"/>
          </p:nvPr>
        </p:nvSpPr>
        <p:spPr/>
        <p:txBody>
          <a:bodyPr/>
          <a:lstStyle/>
          <a:p>
            <a:fld id="{3583E773-7C4B-4260-8A45-886C6E4C8EB6}" type="slidenum">
              <a:rPr lang="es-ES" smtClean="0"/>
              <a:t>26</a:t>
            </a:fld>
            <a:endParaRPr lang="es-ES" dirty="0"/>
          </a:p>
        </p:txBody>
      </p:sp>
    </p:spTree>
    <p:extLst>
      <p:ext uri="{BB962C8B-B14F-4D97-AF65-F5344CB8AC3E}">
        <p14:creationId xmlns:p14="http://schemas.microsoft.com/office/powerpoint/2010/main" val="2707819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F3F13-19D2-2E76-097E-A505AF7BBB2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29502EB-9469-D88D-21C8-8155FBBA86A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BF6310D-66B8-C5D3-741E-A5C6BE894F03}"/>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A5ECB293-7AC2-F65C-B0FF-534C5CC4802A}"/>
              </a:ext>
            </a:extLst>
          </p:cNvPr>
          <p:cNvSpPr>
            <a:spLocks noGrp="1"/>
          </p:cNvSpPr>
          <p:nvPr>
            <p:ph type="sldNum" sz="quarter" idx="10"/>
          </p:nvPr>
        </p:nvSpPr>
        <p:spPr/>
        <p:txBody>
          <a:bodyPr/>
          <a:lstStyle/>
          <a:p>
            <a:fld id="{3583E773-7C4B-4260-8A45-886C6E4C8EB6}" type="slidenum">
              <a:rPr lang="es-ES" smtClean="0"/>
              <a:t>3</a:t>
            </a:fld>
            <a:endParaRPr lang="es-ES" dirty="0"/>
          </a:p>
        </p:txBody>
      </p:sp>
    </p:spTree>
    <p:extLst>
      <p:ext uri="{BB962C8B-B14F-4D97-AF65-F5344CB8AC3E}">
        <p14:creationId xmlns:p14="http://schemas.microsoft.com/office/powerpoint/2010/main" val="905629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5C78E-58DE-7DE1-71AA-45D239354C7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60A81A1-298F-1FC7-B55D-D8287199E7F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647CF5A-67CA-2547-A34C-75B3CFC48517}"/>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0536FEA-2CB2-9142-5567-7B09A923D4A3}"/>
              </a:ext>
            </a:extLst>
          </p:cNvPr>
          <p:cNvSpPr>
            <a:spLocks noGrp="1"/>
          </p:cNvSpPr>
          <p:nvPr>
            <p:ph type="sldNum" sz="quarter" idx="10"/>
          </p:nvPr>
        </p:nvSpPr>
        <p:spPr/>
        <p:txBody>
          <a:bodyPr/>
          <a:lstStyle/>
          <a:p>
            <a:fld id="{3583E773-7C4B-4260-8A45-886C6E4C8EB6}" type="slidenum">
              <a:rPr lang="es-ES" smtClean="0"/>
              <a:t>4</a:t>
            </a:fld>
            <a:endParaRPr lang="es-ES" dirty="0"/>
          </a:p>
        </p:txBody>
      </p:sp>
    </p:spTree>
    <p:extLst>
      <p:ext uri="{BB962C8B-B14F-4D97-AF65-F5344CB8AC3E}">
        <p14:creationId xmlns:p14="http://schemas.microsoft.com/office/powerpoint/2010/main" val="163296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3290D-6FFE-7694-6D81-6909B27AD77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153EE56-10A8-AF9E-50DB-5A9CC271786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BC2C541-5259-C253-166E-046DF6C2B4E8}"/>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42C7436C-9B63-522F-9B4D-4A0D71042164}"/>
              </a:ext>
            </a:extLst>
          </p:cNvPr>
          <p:cNvSpPr>
            <a:spLocks noGrp="1"/>
          </p:cNvSpPr>
          <p:nvPr>
            <p:ph type="sldNum" sz="quarter" idx="10"/>
          </p:nvPr>
        </p:nvSpPr>
        <p:spPr/>
        <p:txBody>
          <a:bodyPr/>
          <a:lstStyle/>
          <a:p>
            <a:fld id="{3583E773-7C4B-4260-8A45-886C6E4C8EB6}" type="slidenum">
              <a:rPr lang="es-ES" smtClean="0"/>
              <a:t>5</a:t>
            </a:fld>
            <a:endParaRPr lang="es-ES" dirty="0"/>
          </a:p>
        </p:txBody>
      </p:sp>
    </p:spTree>
    <p:extLst>
      <p:ext uri="{BB962C8B-B14F-4D97-AF65-F5344CB8AC3E}">
        <p14:creationId xmlns:p14="http://schemas.microsoft.com/office/powerpoint/2010/main" val="3895183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131AC-0FAC-5498-9CFF-F60AC453F77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C05E292-29DE-23C5-3752-CED134F4D7C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D5EAEC2-69AA-786D-D465-E9647BF87672}"/>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31129961-E4D2-DDA7-FE3C-6F6415CD595A}"/>
              </a:ext>
            </a:extLst>
          </p:cNvPr>
          <p:cNvSpPr>
            <a:spLocks noGrp="1"/>
          </p:cNvSpPr>
          <p:nvPr>
            <p:ph type="sldNum" sz="quarter" idx="10"/>
          </p:nvPr>
        </p:nvSpPr>
        <p:spPr/>
        <p:txBody>
          <a:bodyPr/>
          <a:lstStyle/>
          <a:p>
            <a:fld id="{3583E773-7C4B-4260-8A45-886C6E4C8EB6}" type="slidenum">
              <a:rPr lang="es-ES" smtClean="0"/>
              <a:t>6</a:t>
            </a:fld>
            <a:endParaRPr lang="es-ES" dirty="0"/>
          </a:p>
        </p:txBody>
      </p:sp>
    </p:spTree>
    <p:extLst>
      <p:ext uri="{BB962C8B-B14F-4D97-AF65-F5344CB8AC3E}">
        <p14:creationId xmlns:p14="http://schemas.microsoft.com/office/powerpoint/2010/main" val="1347477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C01D6-2D06-A537-33B8-37180CBBDAD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9F24115-740F-281A-6087-625BD9AF149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0E804B3-CCF6-7C6E-BBBF-669910D09417}"/>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AA6D16E4-CD10-55CC-386C-E1A5248CED10}"/>
              </a:ext>
            </a:extLst>
          </p:cNvPr>
          <p:cNvSpPr>
            <a:spLocks noGrp="1"/>
          </p:cNvSpPr>
          <p:nvPr>
            <p:ph type="sldNum" sz="quarter" idx="10"/>
          </p:nvPr>
        </p:nvSpPr>
        <p:spPr/>
        <p:txBody>
          <a:bodyPr/>
          <a:lstStyle/>
          <a:p>
            <a:fld id="{3583E773-7C4B-4260-8A45-886C6E4C8EB6}" type="slidenum">
              <a:rPr lang="es-ES" smtClean="0"/>
              <a:t>7</a:t>
            </a:fld>
            <a:endParaRPr lang="es-ES" dirty="0"/>
          </a:p>
        </p:txBody>
      </p:sp>
    </p:spTree>
    <p:extLst>
      <p:ext uri="{BB962C8B-B14F-4D97-AF65-F5344CB8AC3E}">
        <p14:creationId xmlns:p14="http://schemas.microsoft.com/office/powerpoint/2010/main" val="3064129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600AB-2A07-9B13-48A5-B28375A6643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9804189-4195-F3BB-646C-117D8985C30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571FEA9-58E0-2015-7D7C-4D1AC1D78663}"/>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92BB2314-31B2-1EF3-6CB0-1E004A516317}"/>
              </a:ext>
            </a:extLst>
          </p:cNvPr>
          <p:cNvSpPr>
            <a:spLocks noGrp="1"/>
          </p:cNvSpPr>
          <p:nvPr>
            <p:ph type="sldNum" sz="quarter" idx="10"/>
          </p:nvPr>
        </p:nvSpPr>
        <p:spPr/>
        <p:txBody>
          <a:bodyPr/>
          <a:lstStyle/>
          <a:p>
            <a:fld id="{3583E773-7C4B-4260-8A45-886C6E4C8EB6}" type="slidenum">
              <a:rPr lang="es-ES" smtClean="0"/>
              <a:t>8</a:t>
            </a:fld>
            <a:endParaRPr lang="es-ES" dirty="0"/>
          </a:p>
        </p:txBody>
      </p:sp>
    </p:spTree>
    <p:extLst>
      <p:ext uri="{BB962C8B-B14F-4D97-AF65-F5344CB8AC3E}">
        <p14:creationId xmlns:p14="http://schemas.microsoft.com/office/powerpoint/2010/main" val="1891457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3BA63-CD82-E4CD-A45F-B571122A19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F6DDA84-82C4-AD5A-2E9A-C55BCF7AB9D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BE1AA65-B4B1-9655-CD9C-CEE95BF4E8AF}"/>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B758355C-1B11-B8BF-2302-AE80C9543A0A}"/>
              </a:ext>
            </a:extLst>
          </p:cNvPr>
          <p:cNvSpPr>
            <a:spLocks noGrp="1"/>
          </p:cNvSpPr>
          <p:nvPr>
            <p:ph type="sldNum" sz="quarter" idx="10"/>
          </p:nvPr>
        </p:nvSpPr>
        <p:spPr/>
        <p:txBody>
          <a:bodyPr/>
          <a:lstStyle/>
          <a:p>
            <a:fld id="{3583E773-7C4B-4260-8A45-886C6E4C8EB6}" type="slidenum">
              <a:rPr lang="es-ES" smtClean="0"/>
              <a:t>9</a:t>
            </a:fld>
            <a:endParaRPr lang="es-ES" dirty="0"/>
          </a:p>
        </p:txBody>
      </p:sp>
    </p:spTree>
    <p:extLst>
      <p:ext uri="{BB962C8B-B14F-4D97-AF65-F5344CB8AC3E}">
        <p14:creationId xmlns:p14="http://schemas.microsoft.com/office/powerpoint/2010/main" val="4230226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l título">
    <p:bg>
      <p:bgPr>
        <a:solidFill>
          <a:schemeClr val="accent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7" name="Marcador de fecha 6"/>
          <p:cNvSpPr>
            <a:spLocks noGrp="1"/>
          </p:cNvSpPr>
          <p:nvPr>
            <p:ph type="dt" sz="half" idx="10"/>
          </p:nvPr>
        </p:nvSpPr>
        <p:spPr/>
        <p:txBody>
          <a:bodyPr rtlCol="0"/>
          <a:lstStyle/>
          <a:p>
            <a:pPr rtl="0"/>
            <a:fld id="{57471103-BF6F-4523-9C54-5778E416DB58}" type="datetime1">
              <a:rPr lang="es-ES" noProof="0" smtClean="0"/>
              <a:t>04/09/2025</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61C921E0-F9B3-4702-8EC0-299925A79D98}" type="datetime1">
              <a:rPr lang="es-ES" noProof="0" smtClean="0"/>
              <a:t>04/09/2025</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
              </a:t>
            </a:r>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53112" y="937260"/>
            <a:ext cx="1298608" cy="498348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2231136" y="937260"/>
            <a:ext cx="6198489" cy="498348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p>
            <a:pPr rtl="0"/>
            <a:fld id="{2178A963-0DBC-4F57-AC62-29DD17473BF1}" type="datetime1">
              <a:rPr lang="es-ES" noProof="0" smtClean="0"/>
              <a:t>04/09/2025</a:t>
            </a:fld>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
              </a:t>
            </a:r>
          </a:p>
        </p:txBody>
      </p:sp>
      <p:sp>
        <p:nvSpPr>
          <p:cNvPr id="6" name="Marcador de posición de número de diapositiva 5"/>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p:cNvSpPr>
            <a:spLocks noGrp="1"/>
          </p:cNvSpPr>
          <p:nvPr>
            <p:ph type="dt" sz="half" idx="10"/>
          </p:nvPr>
        </p:nvSpPr>
        <p:spPr/>
        <p:txBody>
          <a:bodyPr rtlCol="0"/>
          <a:lstStyle/>
          <a:p>
            <a:pPr rtl="0"/>
            <a:fld id="{498DF8EB-855A-4C83-AF3D-50B349D4E538}" type="datetime1">
              <a:rPr lang="es-ES" noProof="0" smtClean="0"/>
              <a:t>04/09/2025</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7" name="Marcador de fecha 6"/>
          <p:cNvSpPr>
            <a:spLocks noGrp="1"/>
          </p:cNvSpPr>
          <p:nvPr>
            <p:ph type="dt" sz="half" idx="10"/>
          </p:nvPr>
        </p:nvSpPr>
        <p:spPr/>
        <p:txBody>
          <a:bodyPr rtlCol="0"/>
          <a:lstStyle/>
          <a:p>
            <a:pPr rtl="0"/>
            <a:fld id="{9E9B2C39-3850-493C-952C-ECB939438560}" type="datetime1">
              <a:rPr lang="es-ES" noProof="0" smtClean="0"/>
              <a:t>04/09/2025</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581912" y="2638044"/>
            <a:ext cx="4271771" cy="310198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338315" y="2638044"/>
            <a:ext cx="4270247" cy="310198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8" name="Marcador de fecha 7"/>
          <p:cNvSpPr>
            <a:spLocks noGrp="1"/>
          </p:cNvSpPr>
          <p:nvPr>
            <p:ph type="dt" sz="half" idx="10"/>
          </p:nvPr>
        </p:nvSpPr>
        <p:spPr/>
        <p:txBody>
          <a:bodyPr rtlCol="0"/>
          <a:lstStyle/>
          <a:p>
            <a:pPr rtl="0"/>
            <a:fld id="{1D5FC420-51AA-4FAF-95BB-30176D68DEE8}" type="datetime1">
              <a:rPr lang="es-ES" noProof="0" smtClean="0"/>
              <a:t>04/09/2025</a:t>
            </a:fld>
            <a:endParaRPr lang="es-ES" noProof="0" dirty="0"/>
          </a:p>
        </p:txBody>
      </p:sp>
      <p:sp>
        <p:nvSpPr>
          <p:cNvPr id="9" name="Marcador de pie de página 8"/>
          <p:cNvSpPr>
            <a:spLocks noGrp="1"/>
          </p:cNvSpPr>
          <p:nvPr>
            <p:ph type="ftr" sz="quarter" idx="11"/>
          </p:nvPr>
        </p:nvSpPr>
        <p:spPr/>
        <p:txBody>
          <a:bodyPr rtlCol="0"/>
          <a:lstStyle/>
          <a:p>
            <a:pPr rtl="0"/>
            <a:r>
              <a:rPr lang="es-ES" noProof="0" dirty="0"/>
              <a:t>
              </a:t>
            </a:r>
          </a:p>
        </p:txBody>
      </p:sp>
      <p:sp>
        <p:nvSpPr>
          <p:cNvPr id="10" name="Marcador de posición de número de diapositiva 9"/>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Marcador de posición de texto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83436" y="3143250"/>
            <a:ext cx="4270248" cy="2596776"/>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6" name="Marcador de posición de contenido 5"/>
          <p:cNvSpPr>
            <a:spLocks noGrp="1"/>
          </p:cNvSpPr>
          <p:nvPr>
            <p:ph sz="quarter" idx="4"/>
          </p:nvPr>
        </p:nvSpPr>
        <p:spPr>
          <a:xfrm>
            <a:off x="6338316" y="3143250"/>
            <a:ext cx="4253484" cy="2596776"/>
          </a:xfrm>
        </p:spPr>
        <p:txBody>
          <a:bodyPr rtlCol="0"/>
          <a:lstStyle>
            <a:lvl5pP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11" name="Marcador de posición de texto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7" name="Marcador de fecha 6"/>
          <p:cNvSpPr>
            <a:spLocks noGrp="1"/>
          </p:cNvSpPr>
          <p:nvPr>
            <p:ph type="dt" sz="half" idx="10"/>
          </p:nvPr>
        </p:nvSpPr>
        <p:spPr/>
        <p:txBody>
          <a:bodyPr rtlCol="0"/>
          <a:lstStyle/>
          <a:p>
            <a:pPr rtl="0"/>
            <a:fld id="{98F8B10C-B5AA-496A-AB83-56DD82CCA5A4}" type="datetime1">
              <a:rPr lang="es-ES" noProof="0" smtClean="0"/>
              <a:t>04/09/2025</a:t>
            </a:fld>
            <a:endParaRPr lang="es-ES" noProof="0" dirty="0"/>
          </a:p>
        </p:txBody>
      </p:sp>
      <p:sp>
        <p:nvSpPr>
          <p:cNvPr id="8" name="Marcador de pie de página 7"/>
          <p:cNvSpPr>
            <a:spLocks noGrp="1"/>
          </p:cNvSpPr>
          <p:nvPr>
            <p:ph type="ftr" sz="quarter" idx="11"/>
          </p:nvPr>
        </p:nvSpPr>
        <p:spPr/>
        <p:txBody>
          <a:bodyPr rtlCol="0"/>
          <a:lstStyle/>
          <a:p>
            <a:pPr rtl="0"/>
            <a:r>
              <a:rPr lang="es-ES" noProof="0" dirty="0"/>
              <a:t>
              </a:t>
            </a:r>
          </a:p>
        </p:txBody>
      </p:sp>
      <p:sp>
        <p:nvSpPr>
          <p:cNvPr id="9" name="Marcador de número de diapositiva 8"/>
          <p:cNvSpPr>
            <a:spLocks noGrp="1"/>
          </p:cNvSpPr>
          <p:nvPr>
            <p:ph type="sldNum" sz="quarter" idx="12"/>
          </p:nvPr>
        </p:nvSpPr>
        <p:spPr/>
        <p:txBody>
          <a:bodyPr rtlCol="0"/>
          <a:lstStyle/>
          <a:p>
            <a:pPr rtl="0"/>
            <a:fld id="{6D22F896-40B5-4ADD-8801-0D06FADFA095}" type="slidenum">
              <a:rPr lang="es-ES" noProof="0" smtClean="0"/>
              <a:pPr rtl="0"/>
              <a:t>‹Nº›</a:t>
            </a:fld>
            <a:endParaRPr lang="es-ES" noProof="0" dirty="0"/>
          </a:p>
        </p:txBody>
      </p:sp>
      <p:sp>
        <p:nvSpPr>
          <p:cNvPr id="10" name="Título 9"/>
          <p:cNvSpPr>
            <a:spLocks noGrp="1"/>
          </p:cNvSpPr>
          <p:nvPr>
            <p:ph type="title"/>
          </p:nvPr>
        </p:nvSpPr>
        <p:spPr/>
        <p:txBody>
          <a:bodyPr rtlCol="0"/>
          <a:lstStyle/>
          <a:p>
            <a:pPr rtl="0"/>
            <a:r>
              <a:rPr lang="es-ES" noProof="0"/>
              <a:t>Haga clic para modificar el estilo de título del patrón</a:t>
            </a:r>
            <a:endParaRPr lang="es-ES" noProof="0" dirty="0"/>
          </a:p>
        </p:txBody>
      </p:sp>
    </p:spTree>
    <p:extLst>
      <p:ext uri="{BB962C8B-B14F-4D97-AF65-F5344CB8AC3E}">
        <p14:creationId xmlns:p14="http://schemas.microsoft.com/office/powerpoint/2010/main" val="55889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p>
            <a:pPr rtl="0"/>
            <a:fld id="{A5E055F8-74A9-4173-B5CF-879C893039BB}" type="datetime1">
              <a:rPr lang="es-ES" noProof="0" smtClean="0"/>
              <a:t>04/09/2025</a:t>
            </a:fld>
            <a:endParaRPr lang="es-ES" noProof="0" dirty="0"/>
          </a:p>
        </p:txBody>
      </p:sp>
      <p:sp>
        <p:nvSpPr>
          <p:cNvPr id="4" name="Marcador de posición de pie de página 3"/>
          <p:cNvSpPr>
            <a:spLocks noGrp="1"/>
          </p:cNvSpPr>
          <p:nvPr>
            <p:ph type="ftr" sz="quarter" idx="11"/>
          </p:nvPr>
        </p:nvSpPr>
        <p:spPr/>
        <p:txBody>
          <a:bodyPr rtlCol="0"/>
          <a:lstStyle/>
          <a:p>
            <a:pPr rtl="0"/>
            <a:r>
              <a:rPr lang="es-ES" noProof="0" dirty="0"/>
              <a:t>
              </a:t>
            </a:r>
          </a:p>
        </p:txBody>
      </p:sp>
      <p:sp>
        <p:nvSpPr>
          <p:cNvPr id="5" name="Marcador de posición de número de diapositiva 4"/>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p>
            <a:pPr rtl="0"/>
            <a:fld id="{26141DB3-9D6D-4B67-A217-70651BDEF77B}" type="datetime1">
              <a:rPr lang="es-ES" noProof="0" smtClean="0"/>
              <a:t>04/09/2025</a:t>
            </a:fld>
            <a:endParaRPr lang="es-ES" noProof="0" dirty="0"/>
          </a:p>
        </p:txBody>
      </p:sp>
      <p:sp>
        <p:nvSpPr>
          <p:cNvPr id="3" name="Marcador de posición de pie de página 2"/>
          <p:cNvSpPr>
            <a:spLocks noGrp="1"/>
          </p:cNvSpPr>
          <p:nvPr>
            <p:ph type="ftr" sz="quarter" idx="11"/>
          </p:nvPr>
        </p:nvSpPr>
        <p:spPr/>
        <p:txBody>
          <a:bodyPr rtlCol="0"/>
          <a:lstStyle/>
          <a:p>
            <a:pPr rtl="0"/>
            <a:r>
              <a:rPr lang="es-ES" noProof="0" dirty="0"/>
              <a:t>
              </a:t>
            </a:r>
          </a:p>
        </p:txBody>
      </p:sp>
      <p:sp>
        <p:nvSpPr>
          <p:cNvPr id="4" name="Marcador de número de diapositiva 3"/>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ángulo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9" name="Marcador de fecha 8"/>
          <p:cNvSpPr>
            <a:spLocks noGrp="1"/>
          </p:cNvSpPr>
          <p:nvPr>
            <p:ph type="dt" sz="half" idx="10"/>
          </p:nvPr>
        </p:nvSpPr>
        <p:spPr/>
        <p:txBody>
          <a:bodyPr rtlCol="0"/>
          <a:lstStyle/>
          <a:p>
            <a:pPr rtl="0"/>
            <a:fld id="{3B2F7798-4E4E-464F-96F9-7EFD6F0AD4BD}" type="datetime1">
              <a:rPr lang="es-ES" noProof="0" smtClean="0"/>
              <a:t>04/09/2025</a:t>
            </a:fld>
            <a:endParaRPr lang="es-ES" noProof="0" dirty="0"/>
          </a:p>
        </p:txBody>
      </p:sp>
      <p:sp>
        <p:nvSpPr>
          <p:cNvPr id="10" name="Marcador de pie de página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ES" noProof="0" dirty="0"/>
              <a:t>
              </a:t>
            </a:r>
          </a:p>
        </p:txBody>
      </p:sp>
      <p:sp>
        <p:nvSpPr>
          <p:cNvPr id="11" name="Marcador de número de diapositiva 10"/>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18" name="Rectángulo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s-ES" noProof="0"/>
              <a:t>Haga clic para modificar el estilo de título del patrón</a:t>
            </a:r>
            <a:endParaRPr lang="es-ES" noProof="0" dirty="0"/>
          </a:p>
        </p:txBody>
      </p:sp>
      <p:sp>
        <p:nvSpPr>
          <p:cNvPr id="3" name="Marcador de posición de imagen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8" name="Marcador de fecha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CB86E2E8-7102-4A1A-AF5B-45BB32A33A1B}" type="datetime1">
              <a:rPr lang="es-ES" noProof="0" smtClean="0"/>
              <a:t>04/09/2025</a:t>
            </a:fld>
            <a:endParaRPr lang="es-ES" noProof="0" dirty="0"/>
          </a:p>
        </p:txBody>
      </p:sp>
      <p:sp>
        <p:nvSpPr>
          <p:cNvPr id="9" name="Marcador de posición de pie de página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r>
              <a:rPr lang="es-ES" noProof="0" dirty="0"/>
              <a:t>
              </a:t>
            </a:r>
          </a:p>
        </p:txBody>
      </p:sp>
      <p:sp>
        <p:nvSpPr>
          <p:cNvPr id="10" name="Marcador de número de diapositiva 9"/>
          <p:cNvSpPr>
            <a:spLocks noGrp="1"/>
          </p:cNvSpPr>
          <p:nvPr>
            <p:ph type="sldNum" sz="quarter" idx="12"/>
          </p:nvPr>
        </p:nvSpPr>
        <p:spPr/>
        <p:txBody>
          <a:bodyPr rtlCol="0"/>
          <a:lstStyle/>
          <a:p>
            <a:pPr rtl="0"/>
            <a:fld id="{6D22F896-40B5-4ADD-8801-0D06FADFA095}" type="slidenum">
              <a:rPr lang="es-ES" noProof="0" smtClean="0"/>
              <a:t>‹Nº›</a:t>
            </a:fld>
            <a:endParaRPr lang="es-ES" noProof="0"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F9BA73C7-9371-4491-AB0C-39991AAC6058}" type="datetime1">
              <a:rPr lang="es-ES" noProof="0" smtClean="0"/>
              <a:t>04/09/2025</a:t>
            </a:fld>
            <a:endParaRPr lang="es-ES" noProof="0" dirty="0"/>
          </a:p>
        </p:txBody>
      </p:sp>
      <p:sp>
        <p:nvSpPr>
          <p:cNvPr id="5" name="Marcador de posición de pie de página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es-ES" noProof="0" dirty="0"/>
              <a:t>
              </a:t>
            </a:r>
          </a:p>
        </p:txBody>
      </p:sp>
      <p:sp>
        <p:nvSpPr>
          <p:cNvPr id="6" name="Marcador de posición de número de diapositiva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900" spc="0" baseline="0">
                <a:solidFill>
                  <a:srgbClr val="FFFFFF"/>
                </a:solidFill>
              </a:defRPr>
            </a:lvl1pPr>
          </a:lstStyle>
          <a:p>
            <a:fld id="{6D22F896-40B5-4ADD-8801-0D06FADFA095}" type="slidenum">
              <a:rPr lang="es-ES" noProof="0" smtClean="0"/>
              <a:pPr/>
              <a:t>‹Nº›</a:t>
            </a:fld>
            <a:endParaRPr lang="es-ES" noProof="0"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09/ACCESS.2021.3073776"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09/ACCESS.2021.307377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09/ACCESS.2021.307377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09/ACCESS.2021.307377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9/ACCESS.2021.307377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07/s11301-023-00335-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07/s11301-023-00335-7"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007/s11301-023-00335-7"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07/s11301-023-00335-7"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s11301-023-00335-7"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07/s11301-023-00335-7"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007/s11301-023-00335-7"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i.org/10.1007/s11301-023-00335-7"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016/j.rineng.2025.104629"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016/j.rineng.2025.10462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1038/s41598-025-01031-0"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038/s41598-025-01031-0"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5587/2706-5448.2022.25586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5587/2706-5448.2022.255861"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5587/2706-5448.2022.25586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186/s40537-024-00922-9"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i.org/10.1186/s40537-024-00922-9"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Gill Sans MT" panose="020B0502020104020203"/>
              <a:ea typeface="+mn-ea"/>
              <a:cs typeface="+mn-cs"/>
            </a:endParaRPr>
          </a:p>
        </p:txBody>
      </p:sp>
      <p:sp>
        <p:nvSpPr>
          <p:cNvPr id="3" name="Subtítulo 2">
            <a:extLst>
              <a:ext uri="{FF2B5EF4-FFF2-40B4-BE49-F238E27FC236}">
                <a16:creationId xmlns:a16="http://schemas.microsoft.com/office/drawing/2014/main" id="{3FC7BD98-5486-489C-BAA0-A69CEFF691B3}"/>
              </a:ext>
            </a:extLst>
          </p:cNvPr>
          <p:cNvSpPr>
            <a:spLocks noGrp="1"/>
          </p:cNvSpPr>
          <p:nvPr>
            <p:ph type="subTitle" idx="1"/>
          </p:nvPr>
        </p:nvSpPr>
        <p:spPr>
          <a:xfrm>
            <a:off x="817201" y="5381230"/>
            <a:ext cx="4486656" cy="494651"/>
          </a:xfrm>
        </p:spPr>
        <p:txBody>
          <a:bodyPr rtlCol="0">
            <a:normAutofit/>
          </a:bodyPr>
          <a:lstStyle/>
          <a:p>
            <a:pPr rtl="0"/>
            <a:r>
              <a:rPr lang="es-ES" dirty="0">
                <a:solidFill>
                  <a:schemeClr val="tx1"/>
                </a:solidFill>
              </a:rPr>
              <a:t>HARRY JAIR GONZALEZ NEITA</a:t>
            </a:r>
          </a:p>
        </p:txBody>
      </p:sp>
      <p:pic>
        <p:nvPicPr>
          <p:cNvPr id="5" name="Imagen 4" descr="Números comerciales de finanza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
        <p:nvSpPr>
          <p:cNvPr id="12" name="Título 1">
            <a:extLst>
              <a:ext uri="{FF2B5EF4-FFF2-40B4-BE49-F238E27FC236}">
                <a16:creationId xmlns:a16="http://schemas.microsoft.com/office/drawing/2014/main" id="{050E78D6-F072-48E7-8270-20EFBDD26F36}"/>
              </a:ext>
            </a:extLst>
          </p:cNvPr>
          <p:cNvSpPr>
            <a:spLocks noGrp="1"/>
          </p:cNvSpPr>
          <p:nvPr>
            <p:ph type="ctrTitle"/>
          </p:nvPr>
        </p:nvSpPr>
        <p:spPr>
          <a:xfrm>
            <a:off x="427396" y="2370696"/>
            <a:ext cx="5266267" cy="2523068"/>
          </a:xfrm>
          <a:noFill/>
          <a:ln>
            <a:solidFill>
              <a:schemeClr val="tx1"/>
            </a:solidFill>
          </a:ln>
          <a:effectLst>
            <a:glow rad="152400">
              <a:schemeClr val="tx1">
                <a:alpha val="13000"/>
              </a:schemeClr>
            </a:glow>
          </a:effectLst>
        </p:spPr>
        <p:txBody>
          <a:bodyPr rtlCol="0">
            <a:normAutofit/>
          </a:bodyPr>
          <a:lstStyle/>
          <a:p>
            <a:r>
              <a:rPr lang="es-ES" sz="2000" b="1" dirty="0">
                <a:solidFill>
                  <a:schemeClr val="tx1"/>
                </a:solidFill>
                <a:latin typeface="Aptos" panose="020B0004020202020204" pitchFamily="34" charset="0"/>
                <a:ea typeface="Aptos" panose="020B0004020202020204" pitchFamily="34" charset="0"/>
                <a:cs typeface="Times New Roman" panose="02020603050405020304" pitchFamily="18" charset="0"/>
              </a:rPr>
              <a:t>PREDICCIÓN DE PORTABILIDAD NUMÉRICA MEDIANTE MODELOS DE MACHINE LEARNING PARA CLIENTES POSPAGO DE WINCALL (OPERADOR MÓVIL DE COLOMBIA).</a:t>
            </a:r>
            <a:endParaRPr lang="es-ES" sz="2000" dirty="0">
              <a:solidFill>
                <a:schemeClr val="tx1"/>
              </a:solidFill>
            </a:endParaRPr>
          </a:p>
        </p:txBody>
      </p:sp>
      <p:sp>
        <p:nvSpPr>
          <p:cNvPr id="13" name="Subtítulo 2">
            <a:extLst>
              <a:ext uri="{FF2B5EF4-FFF2-40B4-BE49-F238E27FC236}">
                <a16:creationId xmlns:a16="http://schemas.microsoft.com/office/drawing/2014/main" id="{C4CE1F2B-86AB-5734-DF90-2660C3B62C8A}"/>
              </a:ext>
            </a:extLst>
          </p:cNvPr>
          <p:cNvSpPr txBox="1">
            <a:spLocks/>
          </p:cNvSpPr>
          <p:nvPr/>
        </p:nvSpPr>
        <p:spPr>
          <a:xfrm>
            <a:off x="804671" y="1464764"/>
            <a:ext cx="4486656" cy="702702"/>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s-ES" dirty="0">
                <a:solidFill>
                  <a:schemeClr val="tx1"/>
                </a:solidFill>
              </a:rPr>
              <a:t>MAESTRÍA EN CIENCIA DE DATOS</a:t>
            </a:r>
          </a:p>
        </p:txBody>
      </p: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4EC5A9-0D2F-DC68-7B25-FF39C6511099}"/>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8E7A21BE-C91E-BEC1-FB7D-1BA8C5A52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257E0E85-3802-BBC1-56C2-F959B73B8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A690DE1B-21E4-A419-611C-C460F7577280}"/>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Wu, </a:t>
            </a:r>
            <a:r>
              <a:rPr lang="es-CO" sz="1600" dirty="0" err="1">
                <a:solidFill>
                  <a:schemeClr val="bg1"/>
                </a:solidFill>
              </a:rPr>
              <a:t>Shuli</a:t>
            </a:r>
            <a:r>
              <a:rPr lang="es-CO" sz="1600" dirty="0">
                <a:solidFill>
                  <a:schemeClr val="bg1"/>
                </a:solidFill>
              </a:rPr>
              <a:t>, Wei-</a:t>
            </a:r>
            <a:r>
              <a:rPr lang="es-CO" sz="1600" dirty="0" err="1">
                <a:solidFill>
                  <a:schemeClr val="bg1"/>
                </a:solidFill>
              </a:rPr>
              <a:t>Chuen</a:t>
            </a:r>
            <a:r>
              <a:rPr lang="es-CO" sz="1600" dirty="0">
                <a:solidFill>
                  <a:schemeClr val="bg1"/>
                </a:solidFill>
              </a:rPr>
              <a:t> </a:t>
            </a:r>
            <a:r>
              <a:rPr lang="es-CO" sz="1600" dirty="0" err="1">
                <a:solidFill>
                  <a:schemeClr val="bg1"/>
                </a:solidFill>
              </a:rPr>
              <a:t>Yau</a:t>
            </a:r>
            <a:r>
              <a:rPr lang="es-CO" sz="1600" dirty="0">
                <a:solidFill>
                  <a:schemeClr val="bg1"/>
                </a:solidFill>
              </a:rPr>
              <a:t>, </a:t>
            </a:r>
            <a:r>
              <a:rPr lang="es-CO" sz="1600" dirty="0" err="1">
                <a:solidFill>
                  <a:schemeClr val="bg1"/>
                </a:solidFill>
              </a:rPr>
              <a:t>Thian-Song</a:t>
            </a:r>
            <a:r>
              <a:rPr lang="es-CO" sz="1600" dirty="0">
                <a:solidFill>
                  <a:schemeClr val="bg1"/>
                </a:solidFill>
              </a:rPr>
              <a:t> </a:t>
            </a:r>
            <a:r>
              <a:rPr lang="es-CO" sz="1600" dirty="0" err="1">
                <a:solidFill>
                  <a:schemeClr val="bg1"/>
                </a:solidFill>
              </a:rPr>
              <a:t>Ong</a:t>
            </a:r>
            <a:r>
              <a:rPr lang="es-CO" sz="1600" dirty="0">
                <a:solidFill>
                  <a:schemeClr val="bg1"/>
                </a:solidFill>
              </a:rPr>
              <a:t>, y </a:t>
            </a:r>
            <a:r>
              <a:rPr lang="es-CO" sz="1600" dirty="0" err="1">
                <a:solidFill>
                  <a:schemeClr val="bg1"/>
                </a:solidFill>
              </a:rPr>
              <a:t>Siew</a:t>
            </a:r>
            <a:r>
              <a:rPr lang="es-CO" sz="1600" dirty="0">
                <a:solidFill>
                  <a:schemeClr val="bg1"/>
                </a:solidFill>
              </a:rPr>
              <a:t>-Chin Chong. </a:t>
            </a:r>
            <a:r>
              <a:rPr lang="es-CO" sz="1600" dirty="0">
                <a:solidFill>
                  <a:srgbClr val="FFFF00"/>
                </a:solidFill>
              </a:rPr>
              <a:t>«</a:t>
            </a:r>
            <a:r>
              <a:rPr lang="es-CO" sz="1600" dirty="0" err="1">
                <a:solidFill>
                  <a:srgbClr val="FFFF00"/>
                </a:solidFill>
              </a:rPr>
              <a:t>Integrated</a:t>
            </a:r>
            <a:r>
              <a:rPr lang="es-CO" sz="1600" dirty="0">
                <a:solidFill>
                  <a:srgbClr val="FFFF00"/>
                </a:solidFill>
              </a:rPr>
              <a:t> </a:t>
            </a:r>
            <a:r>
              <a:rPr lang="es-CO" sz="1600" dirty="0" err="1">
                <a:solidFill>
                  <a:srgbClr val="FFFF00"/>
                </a:solidFill>
              </a:rPr>
              <a:t>Churn</a:t>
            </a:r>
            <a:r>
              <a:rPr lang="es-CO" sz="1600" dirty="0">
                <a:solidFill>
                  <a:srgbClr val="FFFF00"/>
                </a:solidFill>
              </a:rPr>
              <a:t> </a:t>
            </a:r>
            <a:r>
              <a:rPr lang="es-CO" sz="1600" dirty="0" err="1">
                <a:solidFill>
                  <a:srgbClr val="FFFF00"/>
                </a:solidFill>
              </a:rPr>
              <a:t>Prediction</a:t>
            </a:r>
            <a:r>
              <a:rPr lang="es-CO" sz="1600" dirty="0">
                <a:solidFill>
                  <a:srgbClr val="FFFF00"/>
                </a:solidFill>
              </a:rPr>
              <a:t> and </a:t>
            </a:r>
            <a:r>
              <a:rPr lang="es-CO" sz="1600" dirty="0" err="1">
                <a:solidFill>
                  <a:srgbClr val="FFFF00"/>
                </a:solidFill>
              </a:rPr>
              <a:t>Customer</a:t>
            </a:r>
            <a:r>
              <a:rPr lang="es-CO" sz="1600" dirty="0">
                <a:solidFill>
                  <a:srgbClr val="FFFF00"/>
                </a:solidFill>
              </a:rPr>
              <a:t> </a:t>
            </a:r>
            <a:r>
              <a:rPr lang="es-CO" sz="1600" dirty="0" err="1">
                <a:solidFill>
                  <a:srgbClr val="FFFF00"/>
                </a:solidFill>
              </a:rPr>
              <a:t>Segmentation</a:t>
            </a:r>
            <a:r>
              <a:rPr lang="es-CO" sz="1600" dirty="0">
                <a:solidFill>
                  <a:srgbClr val="FFFF00"/>
                </a:solidFill>
              </a:rPr>
              <a:t> Framework </a:t>
            </a:r>
            <a:r>
              <a:rPr lang="es-CO" sz="1600" dirty="0" err="1">
                <a:solidFill>
                  <a:srgbClr val="FFFF00"/>
                </a:solidFill>
              </a:rPr>
              <a:t>for</a:t>
            </a:r>
            <a:r>
              <a:rPr lang="es-CO" sz="1600" dirty="0">
                <a:solidFill>
                  <a:srgbClr val="FFFF00"/>
                </a:solidFill>
              </a:rPr>
              <a:t> </a:t>
            </a:r>
            <a:r>
              <a:rPr lang="es-CO" sz="1600" dirty="0" err="1">
                <a:solidFill>
                  <a:srgbClr val="FFFF00"/>
                </a:solidFill>
              </a:rPr>
              <a:t>Telco</a:t>
            </a:r>
            <a:r>
              <a:rPr lang="es-CO" sz="1600" dirty="0">
                <a:solidFill>
                  <a:srgbClr val="FFFF00"/>
                </a:solidFill>
              </a:rPr>
              <a:t> Business»</a:t>
            </a:r>
            <a:r>
              <a:rPr lang="es-CO" sz="1600" dirty="0">
                <a:solidFill>
                  <a:schemeClr val="bg1"/>
                </a:solidFill>
              </a:rPr>
              <a:t>. </a:t>
            </a:r>
            <a:r>
              <a:rPr lang="es-CO" sz="1600" i="1" dirty="0">
                <a:solidFill>
                  <a:schemeClr val="bg1"/>
                </a:solidFill>
              </a:rPr>
              <a:t>IEEE Access</a:t>
            </a:r>
            <a:r>
              <a:rPr lang="es-CO" sz="1600" dirty="0">
                <a:solidFill>
                  <a:schemeClr val="bg1"/>
                </a:solidFill>
              </a:rPr>
              <a:t> 9 (2021): 62118-36. </a:t>
            </a:r>
            <a:r>
              <a:rPr lang="es-CO" sz="1600" dirty="0">
                <a:hlinkClick r:id="rId3"/>
              </a:rPr>
              <a:t>https://doi.org/10.1109/ACCESS.2021.3073776</a:t>
            </a:r>
            <a:r>
              <a:rPr lang="es-CO" sz="1600" dirty="0"/>
              <a:t>.</a:t>
            </a:r>
          </a:p>
          <a:p>
            <a:endParaRPr lang="en-US" sz="1600" dirty="0">
              <a:effectLst/>
            </a:endParaRPr>
          </a:p>
        </p:txBody>
      </p:sp>
      <p:sp>
        <p:nvSpPr>
          <p:cNvPr id="6" name="CuadroTexto 5">
            <a:extLst>
              <a:ext uri="{FF2B5EF4-FFF2-40B4-BE49-F238E27FC236}">
                <a16:creationId xmlns:a16="http://schemas.microsoft.com/office/drawing/2014/main" id="{BE78D68A-4E15-41CD-4445-58E76EB117EA}"/>
              </a:ext>
            </a:extLst>
          </p:cNvPr>
          <p:cNvSpPr txBox="1"/>
          <p:nvPr/>
        </p:nvSpPr>
        <p:spPr>
          <a:xfrm>
            <a:off x="4763069" y="177421"/>
            <a:ext cx="7211921" cy="6186309"/>
          </a:xfrm>
          <a:prstGeom prst="rect">
            <a:avLst/>
          </a:prstGeom>
          <a:noFill/>
        </p:spPr>
        <p:txBody>
          <a:bodyPr wrap="square" rtlCol="0">
            <a:spAutoFit/>
          </a:bodyPr>
          <a:lstStyle/>
          <a:p>
            <a:r>
              <a:rPr lang="es-CO" b="1" dirty="0"/>
              <a:t>Resumen</a:t>
            </a:r>
          </a:p>
          <a:p>
            <a:r>
              <a:rPr lang="es-ES" dirty="0"/>
              <a:t>Este estudio propone un marco integrado de análisis de clientes para la gestión del </a:t>
            </a:r>
            <a:r>
              <a:rPr lang="es-ES" dirty="0" err="1"/>
              <a:t>churn</a:t>
            </a:r>
            <a:r>
              <a:rPr lang="es-ES" dirty="0"/>
              <a:t>, que combina la predicción del </a:t>
            </a:r>
            <a:r>
              <a:rPr lang="es-ES" dirty="0" err="1"/>
              <a:t>churn</a:t>
            </a:r>
            <a:r>
              <a:rPr lang="es-ES" dirty="0"/>
              <a:t> con la segmentación de clientes, utilizando el análisis bayesiano como un proceso intermedio clave para conectar ambos.</a:t>
            </a:r>
          </a:p>
          <a:p>
            <a:endParaRPr lang="es-ES" b="1" dirty="0"/>
          </a:p>
          <a:p>
            <a:r>
              <a:rPr lang="es-ES" b="1" dirty="0"/>
              <a:t>Desafíos y motivación de la industria </a:t>
            </a:r>
            <a:r>
              <a:rPr lang="es-ES" b="1" dirty="0" err="1"/>
              <a:t>Telco</a:t>
            </a:r>
            <a:endParaRPr lang="es-ES" b="1" dirty="0"/>
          </a:p>
          <a:p>
            <a:pPr marL="285750" indent="-285750">
              <a:buFont typeface="Arial" panose="020B0604020202020204" pitchFamily="34" charset="0"/>
              <a:buChar char="•"/>
            </a:pPr>
            <a:r>
              <a:rPr lang="es-ES" dirty="0"/>
              <a:t>Alto costo de adquisición de clientes.</a:t>
            </a:r>
          </a:p>
          <a:p>
            <a:pPr marL="285750" indent="-285750">
              <a:buFont typeface="Arial" panose="020B0604020202020204" pitchFamily="34" charset="0"/>
              <a:buChar char="•"/>
            </a:pPr>
            <a:r>
              <a:rPr lang="es-ES" dirty="0"/>
              <a:t>Mercado saturado y alta competencia.</a:t>
            </a:r>
          </a:p>
          <a:p>
            <a:pPr marL="285750" indent="-285750">
              <a:buFont typeface="Arial" panose="020B0604020202020204" pitchFamily="34" charset="0"/>
              <a:buChar char="•"/>
            </a:pPr>
            <a:r>
              <a:rPr lang="es-ES" dirty="0"/>
              <a:t>Expectativas elevadas de los clientes.</a:t>
            </a:r>
          </a:p>
          <a:p>
            <a:pPr marL="285750" indent="-285750">
              <a:buFont typeface="Arial" panose="020B0604020202020204" pitchFamily="34" charset="0"/>
              <a:buChar char="•"/>
            </a:pPr>
            <a:r>
              <a:rPr lang="es-CO" dirty="0"/>
              <a:t>Desequilibrio de datos.</a:t>
            </a:r>
          </a:p>
          <a:p>
            <a:endParaRPr lang="es-CO" dirty="0"/>
          </a:p>
          <a:p>
            <a:r>
              <a:rPr lang="es-CO" b="1" dirty="0"/>
              <a:t>Marco Integrado de Análisis de Clientes Propuesto</a:t>
            </a:r>
          </a:p>
          <a:p>
            <a:endParaRPr lang="es-CO" dirty="0"/>
          </a:p>
          <a:p>
            <a:r>
              <a:rPr lang="es-ES" b="1" dirty="0"/>
              <a:t>Preprocesamiento de datos:</a:t>
            </a:r>
            <a:r>
              <a:rPr lang="es-ES" dirty="0"/>
              <a:t> Incluye limpieza, transformación y normalización de datos.</a:t>
            </a:r>
          </a:p>
          <a:p>
            <a:r>
              <a:rPr lang="es-ES" b="1" dirty="0"/>
              <a:t>Análisis exploratorio de datos (EDA):</a:t>
            </a:r>
            <a:r>
              <a:rPr lang="es-ES" dirty="0"/>
              <a:t> Análisis </a:t>
            </a:r>
            <a:r>
              <a:rPr lang="es-ES" dirty="0" err="1"/>
              <a:t>univariado</a:t>
            </a:r>
            <a:r>
              <a:rPr lang="es-ES" dirty="0"/>
              <a:t> y bivariado para entender mejor las características antes del modelado.</a:t>
            </a:r>
          </a:p>
          <a:p>
            <a:r>
              <a:rPr lang="es-ES" b="1" dirty="0"/>
              <a:t>Predicción de abandono (</a:t>
            </a:r>
            <a:r>
              <a:rPr lang="es-ES" b="1" dirty="0" err="1"/>
              <a:t>Churn</a:t>
            </a:r>
            <a:r>
              <a:rPr lang="es-ES" b="1" dirty="0"/>
              <a:t> </a:t>
            </a:r>
            <a:r>
              <a:rPr lang="es-ES" b="1" dirty="0" err="1"/>
              <a:t>Prediction</a:t>
            </a:r>
            <a:r>
              <a:rPr lang="es-ES" b="1" dirty="0"/>
              <a:t>):</a:t>
            </a:r>
            <a:r>
              <a:rPr lang="es-ES" dirty="0"/>
              <a:t> Utiliza clasificadores de aprendizaje automático para predecir el estado de abandono del cliente.</a:t>
            </a:r>
          </a:p>
          <a:p>
            <a:r>
              <a:rPr lang="es-ES" b="1" dirty="0"/>
              <a:t>Análisis de factores (Factor </a:t>
            </a:r>
            <a:r>
              <a:rPr lang="es-ES" b="1" dirty="0" err="1"/>
              <a:t>Analysis</a:t>
            </a:r>
            <a:r>
              <a:rPr lang="es-ES" b="1" dirty="0"/>
              <a:t>):</a:t>
            </a:r>
            <a:r>
              <a:rPr lang="es-ES" dirty="0"/>
              <a:t> Identifica las características clave que contribuyen al abandono.</a:t>
            </a:r>
          </a:p>
        </p:txBody>
      </p:sp>
      <p:sp>
        <p:nvSpPr>
          <p:cNvPr id="7" name="Título 1">
            <a:extLst>
              <a:ext uri="{FF2B5EF4-FFF2-40B4-BE49-F238E27FC236}">
                <a16:creationId xmlns:a16="http://schemas.microsoft.com/office/drawing/2014/main" id="{5856E5C7-80CC-BBDE-725C-F384CB038047}"/>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s-CO" sz="2400" dirty="0" err="1">
                <a:solidFill>
                  <a:schemeClr val="bg1"/>
                </a:solidFill>
              </a:rPr>
              <a:t>Integrated</a:t>
            </a:r>
            <a:r>
              <a:rPr lang="es-CO" sz="2400" dirty="0">
                <a:solidFill>
                  <a:schemeClr val="bg1"/>
                </a:solidFill>
              </a:rPr>
              <a:t> </a:t>
            </a:r>
            <a:r>
              <a:rPr lang="es-CO" sz="2400" dirty="0" err="1">
                <a:solidFill>
                  <a:schemeClr val="bg1"/>
                </a:solidFill>
              </a:rPr>
              <a:t>Churn</a:t>
            </a:r>
            <a:r>
              <a:rPr lang="es-CO" sz="2400" dirty="0">
                <a:solidFill>
                  <a:schemeClr val="bg1"/>
                </a:solidFill>
              </a:rPr>
              <a:t> </a:t>
            </a:r>
            <a:r>
              <a:rPr lang="es-CO" sz="2400" dirty="0" err="1">
                <a:solidFill>
                  <a:schemeClr val="bg1"/>
                </a:solidFill>
              </a:rPr>
              <a:t>Prediction</a:t>
            </a:r>
            <a:r>
              <a:rPr lang="es-CO" sz="2400" dirty="0">
                <a:solidFill>
                  <a:schemeClr val="bg1"/>
                </a:solidFill>
              </a:rPr>
              <a:t> and </a:t>
            </a:r>
            <a:r>
              <a:rPr lang="es-CO" sz="2400" dirty="0" err="1">
                <a:solidFill>
                  <a:schemeClr val="bg1"/>
                </a:solidFill>
              </a:rPr>
              <a:t>Customer</a:t>
            </a:r>
            <a:r>
              <a:rPr lang="es-CO" sz="2400" dirty="0">
                <a:solidFill>
                  <a:schemeClr val="bg1"/>
                </a:solidFill>
              </a:rPr>
              <a:t> </a:t>
            </a:r>
            <a:r>
              <a:rPr lang="es-CO" sz="2400" dirty="0" err="1">
                <a:solidFill>
                  <a:schemeClr val="bg1"/>
                </a:solidFill>
              </a:rPr>
              <a:t>Segmentation</a:t>
            </a:r>
            <a:r>
              <a:rPr lang="es-CO" sz="2400" dirty="0">
                <a:solidFill>
                  <a:schemeClr val="bg1"/>
                </a:solidFill>
              </a:rPr>
              <a:t> Framework </a:t>
            </a:r>
            <a:r>
              <a:rPr lang="es-CO" sz="2400" dirty="0" err="1">
                <a:solidFill>
                  <a:schemeClr val="bg1"/>
                </a:solidFill>
              </a:rPr>
              <a:t>for</a:t>
            </a:r>
            <a:r>
              <a:rPr lang="es-CO" sz="2400" dirty="0">
                <a:solidFill>
                  <a:schemeClr val="bg1"/>
                </a:solidFill>
              </a:rPr>
              <a:t> </a:t>
            </a:r>
            <a:r>
              <a:rPr lang="es-CO" sz="2400" dirty="0" err="1">
                <a:solidFill>
                  <a:schemeClr val="bg1"/>
                </a:solidFill>
              </a:rPr>
              <a:t>Telco</a:t>
            </a:r>
            <a:r>
              <a:rPr lang="es-CO" sz="2400" dirty="0">
                <a:solidFill>
                  <a:schemeClr val="bg1"/>
                </a:solidFill>
              </a:rPr>
              <a:t> Business</a:t>
            </a:r>
            <a:endParaRPr lang="es-CO" sz="2400" dirty="0">
              <a:solidFill>
                <a:schemeClr val="bg1"/>
              </a:solidFill>
              <a:effectLst/>
            </a:endParaRPr>
          </a:p>
        </p:txBody>
      </p:sp>
    </p:spTree>
    <p:extLst>
      <p:ext uri="{BB962C8B-B14F-4D97-AF65-F5344CB8AC3E}">
        <p14:creationId xmlns:p14="http://schemas.microsoft.com/office/powerpoint/2010/main" val="3337437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4FC6A2-005D-F1E1-F636-8741471CB35F}"/>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C84F208B-3C91-CCDA-C1CE-78F76F916F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54C11490-7901-8036-084F-C2EFD3668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1A634A9E-5DBB-05D1-0CF9-1D531865985A}"/>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Wu, </a:t>
            </a:r>
            <a:r>
              <a:rPr lang="es-CO" sz="1600" dirty="0" err="1">
                <a:solidFill>
                  <a:schemeClr val="bg1"/>
                </a:solidFill>
              </a:rPr>
              <a:t>Shuli</a:t>
            </a:r>
            <a:r>
              <a:rPr lang="es-CO" sz="1600" dirty="0">
                <a:solidFill>
                  <a:schemeClr val="bg1"/>
                </a:solidFill>
              </a:rPr>
              <a:t>, Wei-</a:t>
            </a:r>
            <a:r>
              <a:rPr lang="es-CO" sz="1600" dirty="0" err="1">
                <a:solidFill>
                  <a:schemeClr val="bg1"/>
                </a:solidFill>
              </a:rPr>
              <a:t>Chuen</a:t>
            </a:r>
            <a:r>
              <a:rPr lang="es-CO" sz="1600" dirty="0">
                <a:solidFill>
                  <a:schemeClr val="bg1"/>
                </a:solidFill>
              </a:rPr>
              <a:t> </a:t>
            </a:r>
            <a:r>
              <a:rPr lang="es-CO" sz="1600" dirty="0" err="1">
                <a:solidFill>
                  <a:schemeClr val="bg1"/>
                </a:solidFill>
              </a:rPr>
              <a:t>Yau</a:t>
            </a:r>
            <a:r>
              <a:rPr lang="es-CO" sz="1600" dirty="0">
                <a:solidFill>
                  <a:schemeClr val="bg1"/>
                </a:solidFill>
              </a:rPr>
              <a:t>, </a:t>
            </a:r>
            <a:r>
              <a:rPr lang="es-CO" sz="1600" dirty="0" err="1">
                <a:solidFill>
                  <a:schemeClr val="bg1"/>
                </a:solidFill>
              </a:rPr>
              <a:t>Thian-Song</a:t>
            </a:r>
            <a:r>
              <a:rPr lang="es-CO" sz="1600" dirty="0">
                <a:solidFill>
                  <a:schemeClr val="bg1"/>
                </a:solidFill>
              </a:rPr>
              <a:t> </a:t>
            </a:r>
            <a:r>
              <a:rPr lang="es-CO" sz="1600" dirty="0" err="1">
                <a:solidFill>
                  <a:schemeClr val="bg1"/>
                </a:solidFill>
              </a:rPr>
              <a:t>Ong</a:t>
            </a:r>
            <a:r>
              <a:rPr lang="es-CO" sz="1600" dirty="0">
                <a:solidFill>
                  <a:schemeClr val="bg1"/>
                </a:solidFill>
              </a:rPr>
              <a:t>, y </a:t>
            </a:r>
            <a:r>
              <a:rPr lang="es-CO" sz="1600" dirty="0" err="1">
                <a:solidFill>
                  <a:schemeClr val="bg1"/>
                </a:solidFill>
              </a:rPr>
              <a:t>Siew</a:t>
            </a:r>
            <a:r>
              <a:rPr lang="es-CO" sz="1600" dirty="0">
                <a:solidFill>
                  <a:schemeClr val="bg1"/>
                </a:solidFill>
              </a:rPr>
              <a:t>-Chin Chong. </a:t>
            </a:r>
            <a:r>
              <a:rPr lang="es-CO" sz="1600" dirty="0">
                <a:solidFill>
                  <a:srgbClr val="FFFF00"/>
                </a:solidFill>
              </a:rPr>
              <a:t>«</a:t>
            </a:r>
            <a:r>
              <a:rPr lang="es-CO" sz="1600" dirty="0" err="1">
                <a:solidFill>
                  <a:srgbClr val="FFFF00"/>
                </a:solidFill>
              </a:rPr>
              <a:t>Integrated</a:t>
            </a:r>
            <a:r>
              <a:rPr lang="es-CO" sz="1600" dirty="0">
                <a:solidFill>
                  <a:srgbClr val="FFFF00"/>
                </a:solidFill>
              </a:rPr>
              <a:t> </a:t>
            </a:r>
            <a:r>
              <a:rPr lang="es-CO" sz="1600" dirty="0" err="1">
                <a:solidFill>
                  <a:srgbClr val="FFFF00"/>
                </a:solidFill>
              </a:rPr>
              <a:t>Churn</a:t>
            </a:r>
            <a:r>
              <a:rPr lang="es-CO" sz="1600" dirty="0">
                <a:solidFill>
                  <a:srgbClr val="FFFF00"/>
                </a:solidFill>
              </a:rPr>
              <a:t> </a:t>
            </a:r>
            <a:r>
              <a:rPr lang="es-CO" sz="1600" dirty="0" err="1">
                <a:solidFill>
                  <a:srgbClr val="FFFF00"/>
                </a:solidFill>
              </a:rPr>
              <a:t>Prediction</a:t>
            </a:r>
            <a:r>
              <a:rPr lang="es-CO" sz="1600" dirty="0">
                <a:solidFill>
                  <a:srgbClr val="FFFF00"/>
                </a:solidFill>
              </a:rPr>
              <a:t> and </a:t>
            </a:r>
            <a:r>
              <a:rPr lang="es-CO" sz="1600" dirty="0" err="1">
                <a:solidFill>
                  <a:srgbClr val="FFFF00"/>
                </a:solidFill>
              </a:rPr>
              <a:t>Customer</a:t>
            </a:r>
            <a:r>
              <a:rPr lang="es-CO" sz="1600" dirty="0">
                <a:solidFill>
                  <a:srgbClr val="FFFF00"/>
                </a:solidFill>
              </a:rPr>
              <a:t> </a:t>
            </a:r>
            <a:r>
              <a:rPr lang="es-CO" sz="1600" dirty="0" err="1">
                <a:solidFill>
                  <a:srgbClr val="FFFF00"/>
                </a:solidFill>
              </a:rPr>
              <a:t>Segmentation</a:t>
            </a:r>
            <a:r>
              <a:rPr lang="es-CO" sz="1600" dirty="0">
                <a:solidFill>
                  <a:srgbClr val="FFFF00"/>
                </a:solidFill>
              </a:rPr>
              <a:t> Framework </a:t>
            </a:r>
            <a:r>
              <a:rPr lang="es-CO" sz="1600" dirty="0" err="1">
                <a:solidFill>
                  <a:srgbClr val="FFFF00"/>
                </a:solidFill>
              </a:rPr>
              <a:t>for</a:t>
            </a:r>
            <a:r>
              <a:rPr lang="es-CO" sz="1600" dirty="0">
                <a:solidFill>
                  <a:srgbClr val="FFFF00"/>
                </a:solidFill>
              </a:rPr>
              <a:t> </a:t>
            </a:r>
            <a:r>
              <a:rPr lang="es-CO" sz="1600" dirty="0" err="1">
                <a:solidFill>
                  <a:srgbClr val="FFFF00"/>
                </a:solidFill>
              </a:rPr>
              <a:t>Telco</a:t>
            </a:r>
            <a:r>
              <a:rPr lang="es-CO" sz="1600" dirty="0">
                <a:solidFill>
                  <a:srgbClr val="FFFF00"/>
                </a:solidFill>
              </a:rPr>
              <a:t> Business»</a:t>
            </a:r>
            <a:r>
              <a:rPr lang="es-CO" sz="1600" dirty="0">
                <a:solidFill>
                  <a:schemeClr val="bg1"/>
                </a:solidFill>
              </a:rPr>
              <a:t>. </a:t>
            </a:r>
            <a:r>
              <a:rPr lang="es-CO" sz="1600" i="1" dirty="0">
                <a:solidFill>
                  <a:schemeClr val="bg1"/>
                </a:solidFill>
              </a:rPr>
              <a:t>IEEE Access</a:t>
            </a:r>
            <a:r>
              <a:rPr lang="es-CO" sz="1600" dirty="0">
                <a:solidFill>
                  <a:schemeClr val="bg1"/>
                </a:solidFill>
              </a:rPr>
              <a:t> 9 (2021): 62118-36. </a:t>
            </a:r>
            <a:r>
              <a:rPr lang="es-CO" sz="1600" dirty="0">
                <a:hlinkClick r:id="rId3"/>
              </a:rPr>
              <a:t>https://doi.org/10.1109/ACCESS.2021.3073776</a:t>
            </a:r>
            <a:r>
              <a:rPr lang="es-CO" sz="1600" dirty="0"/>
              <a:t>.</a:t>
            </a:r>
          </a:p>
          <a:p>
            <a:endParaRPr lang="en-US" sz="1600" dirty="0">
              <a:effectLst/>
            </a:endParaRPr>
          </a:p>
        </p:txBody>
      </p:sp>
      <p:sp>
        <p:nvSpPr>
          <p:cNvPr id="6" name="CuadroTexto 5">
            <a:extLst>
              <a:ext uri="{FF2B5EF4-FFF2-40B4-BE49-F238E27FC236}">
                <a16:creationId xmlns:a16="http://schemas.microsoft.com/office/drawing/2014/main" id="{E8D4D18F-1114-C9B6-51F4-45500627352B}"/>
              </a:ext>
            </a:extLst>
          </p:cNvPr>
          <p:cNvSpPr txBox="1"/>
          <p:nvPr/>
        </p:nvSpPr>
        <p:spPr>
          <a:xfrm>
            <a:off x="4763069" y="177421"/>
            <a:ext cx="7211921" cy="6463308"/>
          </a:xfrm>
          <a:prstGeom prst="rect">
            <a:avLst/>
          </a:prstGeom>
          <a:noFill/>
        </p:spPr>
        <p:txBody>
          <a:bodyPr wrap="square" rtlCol="0">
            <a:spAutoFit/>
          </a:bodyPr>
          <a:lstStyle/>
          <a:p>
            <a:r>
              <a:rPr lang="es-ES" b="1" dirty="0" err="1"/>
              <a:t>Dataset</a:t>
            </a:r>
            <a:r>
              <a:rPr lang="es-ES" b="1" dirty="0"/>
              <a:t> 2 (</a:t>
            </a:r>
            <a:r>
              <a:rPr lang="es-ES" b="1" dirty="0" err="1"/>
              <a:t>Kaggle</a:t>
            </a:r>
            <a:r>
              <a:rPr lang="es-ES" b="1" dirty="0"/>
              <a:t> </a:t>
            </a:r>
            <a:r>
              <a:rPr lang="es-ES" b="1" dirty="0" err="1"/>
              <a:t>Telco</a:t>
            </a:r>
            <a:r>
              <a:rPr lang="es-ES" b="1" dirty="0"/>
              <a:t> </a:t>
            </a:r>
            <a:r>
              <a:rPr lang="es-ES" b="1" dirty="0" err="1"/>
              <a:t>Churn</a:t>
            </a:r>
            <a:r>
              <a:rPr lang="es-ES" b="1" dirty="0"/>
              <a:t> 2020):</a:t>
            </a:r>
            <a:r>
              <a:rPr lang="es-ES" dirty="0"/>
              <a:t> </a:t>
            </a:r>
            <a:r>
              <a:rPr lang="es-ES" dirty="0" err="1"/>
              <a:t>Random</a:t>
            </a:r>
            <a:r>
              <a:rPr lang="es-ES" dirty="0"/>
              <a:t> Forest sobresalió con SMOTE (exactitud 93.60%, F1-score 77.20%, AUC 91.40%).</a:t>
            </a:r>
          </a:p>
          <a:p>
            <a:r>
              <a:rPr lang="es-ES" b="1" dirty="0" err="1"/>
              <a:t>Dataset</a:t>
            </a:r>
            <a:r>
              <a:rPr lang="es-ES" b="1" dirty="0"/>
              <a:t> 3 (Cell2Cell):</a:t>
            </a:r>
            <a:r>
              <a:rPr lang="es-ES" dirty="0"/>
              <a:t> </a:t>
            </a:r>
            <a:r>
              <a:rPr lang="es-ES" dirty="0" err="1"/>
              <a:t>Random</a:t>
            </a:r>
            <a:r>
              <a:rPr lang="es-ES" dirty="0"/>
              <a:t> Forest obtuvo la mejor exactitud (63.09%), mientras que </a:t>
            </a:r>
            <a:r>
              <a:rPr lang="es-ES" dirty="0" err="1"/>
              <a:t>Multi-layer</a:t>
            </a:r>
            <a:r>
              <a:rPr lang="es-ES" dirty="0"/>
              <a:t> </a:t>
            </a:r>
            <a:r>
              <a:rPr lang="es-ES" dirty="0" err="1"/>
              <a:t>Perceptron</a:t>
            </a:r>
            <a:r>
              <a:rPr lang="es-ES" dirty="0"/>
              <a:t> obtuvo el mejor F1-score (42.84%). Se observó que este </a:t>
            </a:r>
            <a:r>
              <a:rPr lang="es-ES" dirty="0" err="1"/>
              <a:t>dataset</a:t>
            </a:r>
            <a:r>
              <a:rPr lang="es-ES" dirty="0"/>
              <a:t> es más ruidoso y complejo.</a:t>
            </a:r>
          </a:p>
          <a:p>
            <a:r>
              <a:rPr lang="es-ES" b="1" dirty="0"/>
              <a:t>Rendimiento de Redes Neuronales:</a:t>
            </a:r>
            <a:r>
              <a:rPr lang="es-ES" dirty="0"/>
              <a:t> Los modelos basados en </a:t>
            </a:r>
            <a:r>
              <a:rPr lang="es-ES" dirty="0" err="1"/>
              <a:t>Multi-layer</a:t>
            </a:r>
            <a:r>
              <a:rPr lang="es-ES" dirty="0"/>
              <a:t> </a:t>
            </a:r>
            <a:r>
              <a:rPr lang="es-ES" dirty="0" err="1"/>
              <a:t>Perceptron</a:t>
            </a:r>
            <a:r>
              <a:rPr lang="es-ES" dirty="0"/>
              <a:t> no fueron "sobresalientes" en rendimiento y tuvieron un "tiempo computacional mucho más largo" en </a:t>
            </a:r>
            <a:r>
              <a:rPr lang="es-ES" dirty="0" err="1"/>
              <a:t>datasets</a:t>
            </a:r>
            <a:r>
              <a:rPr lang="es-ES" dirty="0"/>
              <a:t> pequeños (miles de registros).</a:t>
            </a:r>
          </a:p>
          <a:p>
            <a:endParaRPr lang="es-ES" dirty="0"/>
          </a:p>
          <a:p>
            <a:r>
              <a:rPr lang="es-ES" b="1" dirty="0"/>
              <a:t>Segmentación de clientes (</a:t>
            </a:r>
            <a:r>
              <a:rPr lang="es-ES" b="1" dirty="0" err="1"/>
              <a:t>Customer</a:t>
            </a:r>
            <a:r>
              <a:rPr lang="es-ES" b="1" dirty="0"/>
              <a:t> </a:t>
            </a:r>
            <a:r>
              <a:rPr lang="es-ES" b="1" dirty="0" err="1"/>
              <a:t>Segmentation</a:t>
            </a:r>
            <a:r>
              <a:rPr lang="es-ES" b="1" dirty="0"/>
              <a:t>):</a:t>
            </a:r>
            <a:r>
              <a:rPr lang="es-ES" dirty="0"/>
              <a:t> Divide a los clientes que abandonan en grupos distintos.</a:t>
            </a:r>
          </a:p>
          <a:p>
            <a:r>
              <a:rPr lang="es-ES" b="1" dirty="0"/>
              <a:t>Análisis del comportamiento del cliente (</a:t>
            </a:r>
            <a:r>
              <a:rPr lang="es-ES" b="1" dirty="0" err="1"/>
              <a:t>Customer</a:t>
            </a:r>
            <a:r>
              <a:rPr lang="es-ES" b="1" dirty="0"/>
              <a:t> </a:t>
            </a:r>
            <a:r>
              <a:rPr lang="es-ES" b="1" dirty="0" err="1"/>
              <a:t>Behaviour</a:t>
            </a:r>
            <a:r>
              <a:rPr lang="es-ES" b="1" dirty="0"/>
              <a:t> </a:t>
            </a:r>
            <a:r>
              <a:rPr lang="es-ES" b="1" dirty="0" err="1"/>
              <a:t>Analytics</a:t>
            </a:r>
            <a:r>
              <a:rPr lang="es-ES" b="1" dirty="0"/>
              <a:t>):</a:t>
            </a:r>
            <a:r>
              <a:rPr lang="es-ES" dirty="0"/>
              <a:t> Proporciona información para estrategias de retención.</a:t>
            </a:r>
          </a:p>
          <a:p>
            <a:endParaRPr lang="es-ES" dirty="0"/>
          </a:p>
          <a:p>
            <a:r>
              <a:rPr lang="es-ES" b="1" dirty="0"/>
              <a:t>Predicción del </a:t>
            </a:r>
            <a:r>
              <a:rPr lang="es-ES" b="1" dirty="0" err="1"/>
              <a:t>Churn</a:t>
            </a:r>
            <a:endParaRPr lang="es-ES" b="1" dirty="0"/>
          </a:p>
          <a:p>
            <a:endParaRPr lang="es-ES" b="1" dirty="0"/>
          </a:p>
          <a:p>
            <a:r>
              <a:rPr lang="es-ES" b="1" dirty="0"/>
              <a:t>Estrategia Proactiva:</a:t>
            </a:r>
            <a:r>
              <a:rPr lang="es-ES" dirty="0"/>
              <a:t> permite a los operadores "identificar a los clientes que están a punto de portarse antes de que lo hagan".</a:t>
            </a:r>
          </a:p>
          <a:p>
            <a:r>
              <a:rPr lang="es-ES" b="1" dirty="0"/>
              <a:t>Técnicas de Aprendizaje Automático:</a:t>
            </a:r>
            <a:r>
              <a:rPr lang="es-ES" dirty="0"/>
              <a:t> se utilizan seis clasificadores: Regresión Logística, Árbol de Decisión, </a:t>
            </a:r>
            <a:r>
              <a:rPr lang="es-ES" dirty="0" err="1"/>
              <a:t>Random</a:t>
            </a:r>
            <a:r>
              <a:rPr lang="es-ES" dirty="0"/>
              <a:t> Forest, </a:t>
            </a:r>
            <a:r>
              <a:rPr lang="es-ES" dirty="0" err="1"/>
              <a:t>Naïve</a:t>
            </a:r>
            <a:r>
              <a:rPr lang="es-ES" dirty="0"/>
              <a:t> Bayes, </a:t>
            </a:r>
            <a:r>
              <a:rPr lang="es-ES" dirty="0" err="1"/>
              <a:t>AdaBoost</a:t>
            </a:r>
            <a:r>
              <a:rPr lang="es-ES" dirty="0"/>
              <a:t> y </a:t>
            </a:r>
            <a:r>
              <a:rPr lang="es-ES" dirty="0" err="1"/>
              <a:t>Multi-layer</a:t>
            </a:r>
            <a:r>
              <a:rPr lang="es-ES" dirty="0"/>
              <a:t> </a:t>
            </a:r>
            <a:r>
              <a:rPr lang="es-ES" dirty="0" err="1"/>
              <a:t>Perceptron</a:t>
            </a:r>
            <a:r>
              <a:rPr lang="es-ES" dirty="0"/>
              <a:t>.</a:t>
            </a:r>
          </a:p>
          <a:p>
            <a:endParaRPr lang="es-ES" dirty="0"/>
          </a:p>
        </p:txBody>
      </p:sp>
      <p:sp>
        <p:nvSpPr>
          <p:cNvPr id="7" name="Título 1">
            <a:extLst>
              <a:ext uri="{FF2B5EF4-FFF2-40B4-BE49-F238E27FC236}">
                <a16:creationId xmlns:a16="http://schemas.microsoft.com/office/drawing/2014/main" id="{6D8B2134-F5C3-2180-795F-6FFD91C7221A}"/>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s-CO" sz="2400" dirty="0" err="1">
                <a:solidFill>
                  <a:schemeClr val="bg1"/>
                </a:solidFill>
              </a:rPr>
              <a:t>Integrated</a:t>
            </a:r>
            <a:r>
              <a:rPr lang="es-CO" sz="2400" dirty="0">
                <a:solidFill>
                  <a:schemeClr val="bg1"/>
                </a:solidFill>
              </a:rPr>
              <a:t> </a:t>
            </a:r>
            <a:r>
              <a:rPr lang="es-CO" sz="2400" dirty="0" err="1">
                <a:solidFill>
                  <a:schemeClr val="bg1"/>
                </a:solidFill>
              </a:rPr>
              <a:t>Churn</a:t>
            </a:r>
            <a:r>
              <a:rPr lang="es-CO" sz="2400" dirty="0">
                <a:solidFill>
                  <a:schemeClr val="bg1"/>
                </a:solidFill>
              </a:rPr>
              <a:t> </a:t>
            </a:r>
            <a:r>
              <a:rPr lang="es-CO" sz="2400" dirty="0" err="1">
                <a:solidFill>
                  <a:schemeClr val="bg1"/>
                </a:solidFill>
              </a:rPr>
              <a:t>Prediction</a:t>
            </a:r>
            <a:r>
              <a:rPr lang="es-CO" sz="2400" dirty="0">
                <a:solidFill>
                  <a:schemeClr val="bg1"/>
                </a:solidFill>
              </a:rPr>
              <a:t> and </a:t>
            </a:r>
            <a:r>
              <a:rPr lang="es-CO" sz="2400" dirty="0" err="1">
                <a:solidFill>
                  <a:schemeClr val="bg1"/>
                </a:solidFill>
              </a:rPr>
              <a:t>Customer</a:t>
            </a:r>
            <a:r>
              <a:rPr lang="es-CO" sz="2400" dirty="0">
                <a:solidFill>
                  <a:schemeClr val="bg1"/>
                </a:solidFill>
              </a:rPr>
              <a:t> </a:t>
            </a:r>
            <a:r>
              <a:rPr lang="es-CO" sz="2400" dirty="0" err="1">
                <a:solidFill>
                  <a:schemeClr val="bg1"/>
                </a:solidFill>
              </a:rPr>
              <a:t>Segmentation</a:t>
            </a:r>
            <a:r>
              <a:rPr lang="es-CO" sz="2400" dirty="0">
                <a:solidFill>
                  <a:schemeClr val="bg1"/>
                </a:solidFill>
              </a:rPr>
              <a:t> Framework </a:t>
            </a:r>
            <a:r>
              <a:rPr lang="es-CO" sz="2400" dirty="0" err="1">
                <a:solidFill>
                  <a:schemeClr val="bg1"/>
                </a:solidFill>
              </a:rPr>
              <a:t>for</a:t>
            </a:r>
            <a:r>
              <a:rPr lang="es-CO" sz="2400" dirty="0">
                <a:solidFill>
                  <a:schemeClr val="bg1"/>
                </a:solidFill>
              </a:rPr>
              <a:t> </a:t>
            </a:r>
            <a:r>
              <a:rPr lang="es-CO" sz="2400" dirty="0" err="1">
                <a:solidFill>
                  <a:schemeClr val="bg1"/>
                </a:solidFill>
              </a:rPr>
              <a:t>Telco</a:t>
            </a:r>
            <a:r>
              <a:rPr lang="es-CO" sz="2400" dirty="0">
                <a:solidFill>
                  <a:schemeClr val="bg1"/>
                </a:solidFill>
              </a:rPr>
              <a:t> Business</a:t>
            </a:r>
            <a:endParaRPr lang="es-CO" sz="2400" dirty="0">
              <a:solidFill>
                <a:schemeClr val="bg1"/>
              </a:solidFill>
              <a:effectLst/>
            </a:endParaRPr>
          </a:p>
        </p:txBody>
      </p:sp>
    </p:spTree>
    <p:extLst>
      <p:ext uri="{BB962C8B-B14F-4D97-AF65-F5344CB8AC3E}">
        <p14:creationId xmlns:p14="http://schemas.microsoft.com/office/powerpoint/2010/main" val="1887234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F12C2A-A9B3-E667-A255-623A352EE6D5}"/>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57D4C0F0-4621-3B3F-305D-856F7CDAA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E4013A3B-96D0-FE18-1827-0327AF9D1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EADEE067-EEE9-8C31-BCAD-D9E1075B6479}"/>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Wu, </a:t>
            </a:r>
            <a:r>
              <a:rPr lang="es-CO" sz="1600" dirty="0" err="1">
                <a:solidFill>
                  <a:schemeClr val="bg1"/>
                </a:solidFill>
              </a:rPr>
              <a:t>Shuli</a:t>
            </a:r>
            <a:r>
              <a:rPr lang="es-CO" sz="1600" dirty="0">
                <a:solidFill>
                  <a:schemeClr val="bg1"/>
                </a:solidFill>
              </a:rPr>
              <a:t>, Wei-</a:t>
            </a:r>
            <a:r>
              <a:rPr lang="es-CO" sz="1600" dirty="0" err="1">
                <a:solidFill>
                  <a:schemeClr val="bg1"/>
                </a:solidFill>
              </a:rPr>
              <a:t>Chuen</a:t>
            </a:r>
            <a:r>
              <a:rPr lang="es-CO" sz="1600" dirty="0">
                <a:solidFill>
                  <a:schemeClr val="bg1"/>
                </a:solidFill>
              </a:rPr>
              <a:t> </a:t>
            </a:r>
            <a:r>
              <a:rPr lang="es-CO" sz="1600" dirty="0" err="1">
                <a:solidFill>
                  <a:schemeClr val="bg1"/>
                </a:solidFill>
              </a:rPr>
              <a:t>Yau</a:t>
            </a:r>
            <a:r>
              <a:rPr lang="es-CO" sz="1600" dirty="0">
                <a:solidFill>
                  <a:schemeClr val="bg1"/>
                </a:solidFill>
              </a:rPr>
              <a:t>, </a:t>
            </a:r>
            <a:r>
              <a:rPr lang="es-CO" sz="1600" dirty="0" err="1">
                <a:solidFill>
                  <a:schemeClr val="bg1"/>
                </a:solidFill>
              </a:rPr>
              <a:t>Thian-Song</a:t>
            </a:r>
            <a:r>
              <a:rPr lang="es-CO" sz="1600" dirty="0">
                <a:solidFill>
                  <a:schemeClr val="bg1"/>
                </a:solidFill>
              </a:rPr>
              <a:t> </a:t>
            </a:r>
            <a:r>
              <a:rPr lang="es-CO" sz="1600" dirty="0" err="1">
                <a:solidFill>
                  <a:schemeClr val="bg1"/>
                </a:solidFill>
              </a:rPr>
              <a:t>Ong</a:t>
            </a:r>
            <a:r>
              <a:rPr lang="es-CO" sz="1600" dirty="0">
                <a:solidFill>
                  <a:schemeClr val="bg1"/>
                </a:solidFill>
              </a:rPr>
              <a:t>, y </a:t>
            </a:r>
            <a:r>
              <a:rPr lang="es-CO" sz="1600" dirty="0" err="1">
                <a:solidFill>
                  <a:schemeClr val="bg1"/>
                </a:solidFill>
              </a:rPr>
              <a:t>Siew</a:t>
            </a:r>
            <a:r>
              <a:rPr lang="es-CO" sz="1600" dirty="0">
                <a:solidFill>
                  <a:schemeClr val="bg1"/>
                </a:solidFill>
              </a:rPr>
              <a:t>-Chin Chong. </a:t>
            </a:r>
            <a:r>
              <a:rPr lang="es-CO" sz="1600" dirty="0">
                <a:solidFill>
                  <a:srgbClr val="FFFF00"/>
                </a:solidFill>
              </a:rPr>
              <a:t>«</a:t>
            </a:r>
            <a:r>
              <a:rPr lang="es-CO" sz="1600" dirty="0" err="1">
                <a:solidFill>
                  <a:srgbClr val="FFFF00"/>
                </a:solidFill>
              </a:rPr>
              <a:t>Integrated</a:t>
            </a:r>
            <a:r>
              <a:rPr lang="es-CO" sz="1600" dirty="0">
                <a:solidFill>
                  <a:srgbClr val="FFFF00"/>
                </a:solidFill>
              </a:rPr>
              <a:t> </a:t>
            </a:r>
            <a:r>
              <a:rPr lang="es-CO" sz="1600" dirty="0" err="1">
                <a:solidFill>
                  <a:srgbClr val="FFFF00"/>
                </a:solidFill>
              </a:rPr>
              <a:t>Churn</a:t>
            </a:r>
            <a:r>
              <a:rPr lang="es-CO" sz="1600" dirty="0">
                <a:solidFill>
                  <a:srgbClr val="FFFF00"/>
                </a:solidFill>
              </a:rPr>
              <a:t> </a:t>
            </a:r>
            <a:r>
              <a:rPr lang="es-CO" sz="1600" dirty="0" err="1">
                <a:solidFill>
                  <a:srgbClr val="FFFF00"/>
                </a:solidFill>
              </a:rPr>
              <a:t>Prediction</a:t>
            </a:r>
            <a:r>
              <a:rPr lang="es-CO" sz="1600" dirty="0">
                <a:solidFill>
                  <a:srgbClr val="FFFF00"/>
                </a:solidFill>
              </a:rPr>
              <a:t> and </a:t>
            </a:r>
            <a:r>
              <a:rPr lang="es-CO" sz="1600" dirty="0" err="1">
                <a:solidFill>
                  <a:srgbClr val="FFFF00"/>
                </a:solidFill>
              </a:rPr>
              <a:t>Customer</a:t>
            </a:r>
            <a:r>
              <a:rPr lang="es-CO" sz="1600" dirty="0">
                <a:solidFill>
                  <a:srgbClr val="FFFF00"/>
                </a:solidFill>
              </a:rPr>
              <a:t> </a:t>
            </a:r>
            <a:r>
              <a:rPr lang="es-CO" sz="1600" dirty="0" err="1">
                <a:solidFill>
                  <a:srgbClr val="FFFF00"/>
                </a:solidFill>
              </a:rPr>
              <a:t>Segmentation</a:t>
            </a:r>
            <a:r>
              <a:rPr lang="es-CO" sz="1600" dirty="0">
                <a:solidFill>
                  <a:srgbClr val="FFFF00"/>
                </a:solidFill>
              </a:rPr>
              <a:t> Framework </a:t>
            </a:r>
            <a:r>
              <a:rPr lang="es-CO" sz="1600" dirty="0" err="1">
                <a:solidFill>
                  <a:srgbClr val="FFFF00"/>
                </a:solidFill>
              </a:rPr>
              <a:t>for</a:t>
            </a:r>
            <a:r>
              <a:rPr lang="es-CO" sz="1600" dirty="0">
                <a:solidFill>
                  <a:srgbClr val="FFFF00"/>
                </a:solidFill>
              </a:rPr>
              <a:t> </a:t>
            </a:r>
            <a:r>
              <a:rPr lang="es-CO" sz="1600" dirty="0" err="1">
                <a:solidFill>
                  <a:srgbClr val="FFFF00"/>
                </a:solidFill>
              </a:rPr>
              <a:t>Telco</a:t>
            </a:r>
            <a:r>
              <a:rPr lang="es-CO" sz="1600" dirty="0">
                <a:solidFill>
                  <a:srgbClr val="FFFF00"/>
                </a:solidFill>
              </a:rPr>
              <a:t> Business»</a:t>
            </a:r>
            <a:r>
              <a:rPr lang="es-CO" sz="1600" dirty="0">
                <a:solidFill>
                  <a:schemeClr val="bg1"/>
                </a:solidFill>
              </a:rPr>
              <a:t>. </a:t>
            </a:r>
            <a:r>
              <a:rPr lang="es-CO" sz="1600" i="1" dirty="0">
                <a:solidFill>
                  <a:schemeClr val="bg1"/>
                </a:solidFill>
              </a:rPr>
              <a:t>IEEE Access</a:t>
            </a:r>
            <a:r>
              <a:rPr lang="es-CO" sz="1600" dirty="0">
                <a:solidFill>
                  <a:schemeClr val="bg1"/>
                </a:solidFill>
              </a:rPr>
              <a:t> 9 (2021): 62118-36. </a:t>
            </a:r>
            <a:r>
              <a:rPr lang="es-CO" sz="1600" dirty="0">
                <a:hlinkClick r:id="rId3"/>
              </a:rPr>
              <a:t>https://doi.org/10.1109/ACCESS.2021.3073776</a:t>
            </a:r>
            <a:r>
              <a:rPr lang="es-CO" sz="1600" dirty="0"/>
              <a:t>.</a:t>
            </a:r>
          </a:p>
          <a:p>
            <a:endParaRPr lang="en-US" sz="1600" dirty="0">
              <a:effectLst/>
            </a:endParaRPr>
          </a:p>
        </p:txBody>
      </p:sp>
      <p:sp>
        <p:nvSpPr>
          <p:cNvPr id="6" name="CuadroTexto 5">
            <a:extLst>
              <a:ext uri="{FF2B5EF4-FFF2-40B4-BE49-F238E27FC236}">
                <a16:creationId xmlns:a16="http://schemas.microsoft.com/office/drawing/2014/main" id="{6738F242-EE6F-3627-AEC2-A87198542274}"/>
              </a:ext>
            </a:extLst>
          </p:cNvPr>
          <p:cNvSpPr txBox="1"/>
          <p:nvPr/>
        </p:nvSpPr>
        <p:spPr>
          <a:xfrm>
            <a:off x="4763069" y="177421"/>
            <a:ext cx="7211921" cy="5078313"/>
          </a:xfrm>
          <a:prstGeom prst="rect">
            <a:avLst/>
          </a:prstGeom>
          <a:noFill/>
        </p:spPr>
        <p:txBody>
          <a:bodyPr wrap="square" rtlCol="0">
            <a:spAutoFit/>
          </a:bodyPr>
          <a:lstStyle/>
          <a:p>
            <a:r>
              <a:rPr lang="es-ES" b="1" dirty="0"/>
              <a:t>Manejo de Datos Desequilibrados:</a:t>
            </a:r>
            <a:r>
              <a:rPr lang="es-ES" dirty="0"/>
              <a:t> Se aplica la técnica </a:t>
            </a:r>
            <a:r>
              <a:rPr lang="es-ES" b="1" dirty="0"/>
              <a:t>SMOTE.</a:t>
            </a:r>
            <a:endParaRPr lang="es-ES" dirty="0"/>
          </a:p>
          <a:p>
            <a:r>
              <a:rPr lang="es-ES" b="1" dirty="0"/>
              <a:t>Métricas de Evaluación:</a:t>
            </a:r>
            <a:r>
              <a:rPr lang="es-ES" dirty="0"/>
              <a:t> Se utilizan </a:t>
            </a:r>
            <a:r>
              <a:rPr lang="es-ES" b="1" dirty="0"/>
              <a:t>Exactitud (</a:t>
            </a:r>
            <a:r>
              <a:rPr lang="es-ES" b="1" dirty="0" err="1"/>
              <a:t>Accuracy</a:t>
            </a:r>
            <a:r>
              <a:rPr lang="es-ES" b="1" dirty="0"/>
              <a:t>), Precisión (</a:t>
            </a:r>
            <a:r>
              <a:rPr lang="es-ES" b="1" dirty="0" err="1"/>
              <a:t>Precision</a:t>
            </a:r>
            <a:r>
              <a:rPr lang="es-ES" b="1" dirty="0"/>
              <a:t>), </a:t>
            </a:r>
            <a:r>
              <a:rPr lang="es-ES" b="1" dirty="0" err="1"/>
              <a:t>Recall</a:t>
            </a:r>
            <a:r>
              <a:rPr lang="es-ES" b="1" dirty="0"/>
              <a:t>, F1-score y AUC</a:t>
            </a:r>
            <a:r>
              <a:rPr lang="es-ES" dirty="0"/>
              <a:t>. Se enfatiza la importancia del F1-score y </a:t>
            </a:r>
            <a:r>
              <a:rPr lang="es-ES" dirty="0" err="1"/>
              <a:t>Recall</a:t>
            </a:r>
            <a:r>
              <a:rPr lang="es-ES" dirty="0"/>
              <a:t> para conjuntos de datos desequilibrados.</a:t>
            </a:r>
          </a:p>
          <a:p>
            <a:r>
              <a:rPr lang="es-ES" b="1" dirty="0"/>
              <a:t>Importancia de FN:</a:t>
            </a:r>
            <a:r>
              <a:rPr lang="es-ES" dirty="0"/>
              <a:t> "FN debe recibir más atención, ya que refleja cuántos clientes que abandonan no se lograron identificar." Los operadores preferirían aplicar una estrategia de retención a clientes que no están a punto de abandonar, antes que descuidar a los que sí lo están.</a:t>
            </a:r>
          </a:p>
          <a:p>
            <a:r>
              <a:rPr lang="es-ES" b="1" dirty="0"/>
              <a:t>Resultados Experimentales:</a:t>
            </a:r>
          </a:p>
          <a:p>
            <a:r>
              <a:rPr lang="es-ES" b="1" dirty="0" err="1"/>
              <a:t>Dataset</a:t>
            </a:r>
            <a:r>
              <a:rPr lang="es-ES" b="1" dirty="0"/>
              <a:t> 1 (IBM </a:t>
            </a:r>
            <a:r>
              <a:rPr lang="es-ES" b="1" dirty="0" err="1"/>
              <a:t>Telco</a:t>
            </a:r>
            <a:r>
              <a:rPr lang="es-ES" b="1" dirty="0"/>
              <a:t> </a:t>
            </a:r>
            <a:r>
              <a:rPr lang="es-ES" b="1" dirty="0" err="1"/>
              <a:t>Churn</a:t>
            </a:r>
            <a:r>
              <a:rPr lang="es-ES" b="1" dirty="0"/>
              <a:t>):</a:t>
            </a:r>
            <a:r>
              <a:rPr lang="es-ES" dirty="0"/>
              <a:t> </a:t>
            </a:r>
            <a:r>
              <a:rPr lang="es-ES" dirty="0" err="1"/>
              <a:t>AdaBoost</a:t>
            </a:r>
            <a:r>
              <a:rPr lang="es-ES" dirty="0"/>
              <a:t> obtuvo el mejor rendimiento con SMOTE (exactitud 77.19%, F1-score 63.11%, AUC 84.52%).</a:t>
            </a:r>
          </a:p>
          <a:p>
            <a:r>
              <a:rPr lang="es-CO" b="1" dirty="0" err="1"/>
              <a:t>Dataset</a:t>
            </a:r>
            <a:r>
              <a:rPr lang="es-CO" b="1" dirty="0"/>
              <a:t> 2 (</a:t>
            </a:r>
            <a:r>
              <a:rPr lang="es-CO" b="1" dirty="0" err="1"/>
              <a:t>Kaggle</a:t>
            </a:r>
            <a:r>
              <a:rPr lang="es-CO" b="1" dirty="0"/>
              <a:t> </a:t>
            </a:r>
            <a:r>
              <a:rPr lang="es-CO" b="1" dirty="0" err="1"/>
              <a:t>Telco</a:t>
            </a:r>
            <a:r>
              <a:rPr lang="es-CO" b="1" dirty="0"/>
              <a:t> </a:t>
            </a:r>
            <a:r>
              <a:rPr lang="es-CO" b="1" dirty="0" err="1"/>
              <a:t>Churn</a:t>
            </a:r>
            <a:r>
              <a:rPr lang="es-CO" b="1" dirty="0"/>
              <a:t> 2020):</a:t>
            </a:r>
            <a:r>
              <a:rPr lang="es-CO" dirty="0"/>
              <a:t> </a:t>
            </a:r>
            <a:r>
              <a:rPr lang="es-CO" dirty="0" err="1"/>
              <a:t>Random</a:t>
            </a:r>
            <a:r>
              <a:rPr lang="es-CO" dirty="0"/>
              <a:t> Forest sobresalió con SMOTE (exactitud 93.60%, F1-score 77.20%, AUC 91.40%).</a:t>
            </a:r>
          </a:p>
          <a:p>
            <a:r>
              <a:rPr lang="es-CO" b="1" dirty="0" err="1"/>
              <a:t>Dataset</a:t>
            </a:r>
            <a:r>
              <a:rPr lang="es-CO" b="1" dirty="0"/>
              <a:t> 3 (Cell2Cell):</a:t>
            </a:r>
            <a:r>
              <a:rPr lang="es-CO" dirty="0"/>
              <a:t> </a:t>
            </a:r>
            <a:r>
              <a:rPr lang="es-CO" dirty="0" err="1"/>
              <a:t>Random</a:t>
            </a:r>
            <a:r>
              <a:rPr lang="es-CO" dirty="0"/>
              <a:t> Forest obtuvo la mejor exactitud (63.09%), mientras que </a:t>
            </a:r>
            <a:r>
              <a:rPr lang="es-CO" dirty="0" err="1"/>
              <a:t>Multi-layer</a:t>
            </a:r>
            <a:r>
              <a:rPr lang="es-CO" dirty="0"/>
              <a:t> </a:t>
            </a:r>
            <a:r>
              <a:rPr lang="es-CO" dirty="0" err="1"/>
              <a:t>Perceptron</a:t>
            </a:r>
            <a:r>
              <a:rPr lang="es-CO" dirty="0"/>
              <a:t> obtuvo el mejor F1-score (42.84%). Se observó que este </a:t>
            </a:r>
            <a:r>
              <a:rPr lang="es-CO" dirty="0" err="1"/>
              <a:t>dataset</a:t>
            </a:r>
            <a:r>
              <a:rPr lang="es-CO" dirty="0"/>
              <a:t> es más ruidoso y complejo.</a:t>
            </a:r>
          </a:p>
          <a:p>
            <a:endParaRPr lang="es-ES" dirty="0"/>
          </a:p>
          <a:p>
            <a:endParaRPr lang="es-ES" dirty="0"/>
          </a:p>
        </p:txBody>
      </p:sp>
      <p:sp>
        <p:nvSpPr>
          <p:cNvPr id="7" name="Título 1">
            <a:extLst>
              <a:ext uri="{FF2B5EF4-FFF2-40B4-BE49-F238E27FC236}">
                <a16:creationId xmlns:a16="http://schemas.microsoft.com/office/drawing/2014/main" id="{3FDA4A74-9F4A-ECD5-5592-045F40E7662A}"/>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s-CO" sz="2400" dirty="0" err="1">
                <a:solidFill>
                  <a:schemeClr val="bg1"/>
                </a:solidFill>
              </a:rPr>
              <a:t>Integrated</a:t>
            </a:r>
            <a:r>
              <a:rPr lang="es-CO" sz="2400" dirty="0">
                <a:solidFill>
                  <a:schemeClr val="bg1"/>
                </a:solidFill>
              </a:rPr>
              <a:t> </a:t>
            </a:r>
            <a:r>
              <a:rPr lang="es-CO" sz="2400" dirty="0" err="1">
                <a:solidFill>
                  <a:schemeClr val="bg1"/>
                </a:solidFill>
              </a:rPr>
              <a:t>Churn</a:t>
            </a:r>
            <a:r>
              <a:rPr lang="es-CO" sz="2400" dirty="0">
                <a:solidFill>
                  <a:schemeClr val="bg1"/>
                </a:solidFill>
              </a:rPr>
              <a:t> </a:t>
            </a:r>
            <a:r>
              <a:rPr lang="es-CO" sz="2400" dirty="0" err="1">
                <a:solidFill>
                  <a:schemeClr val="bg1"/>
                </a:solidFill>
              </a:rPr>
              <a:t>Prediction</a:t>
            </a:r>
            <a:r>
              <a:rPr lang="es-CO" sz="2400" dirty="0">
                <a:solidFill>
                  <a:schemeClr val="bg1"/>
                </a:solidFill>
              </a:rPr>
              <a:t> and </a:t>
            </a:r>
            <a:r>
              <a:rPr lang="es-CO" sz="2400" dirty="0" err="1">
                <a:solidFill>
                  <a:schemeClr val="bg1"/>
                </a:solidFill>
              </a:rPr>
              <a:t>Customer</a:t>
            </a:r>
            <a:r>
              <a:rPr lang="es-CO" sz="2400" dirty="0">
                <a:solidFill>
                  <a:schemeClr val="bg1"/>
                </a:solidFill>
              </a:rPr>
              <a:t> </a:t>
            </a:r>
            <a:r>
              <a:rPr lang="es-CO" sz="2400" dirty="0" err="1">
                <a:solidFill>
                  <a:schemeClr val="bg1"/>
                </a:solidFill>
              </a:rPr>
              <a:t>Segmentation</a:t>
            </a:r>
            <a:r>
              <a:rPr lang="es-CO" sz="2400" dirty="0">
                <a:solidFill>
                  <a:schemeClr val="bg1"/>
                </a:solidFill>
              </a:rPr>
              <a:t> Framework </a:t>
            </a:r>
            <a:r>
              <a:rPr lang="es-CO" sz="2400" dirty="0" err="1">
                <a:solidFill>
                  <a:schemeClr val="bg1"/>
                </a:solidFill>
              </a:rPr>
              <a:t>for</a:t>
            </a:r>
            <a:r>
              <a:rPr lang="es-CO" sz="2400" dirty="0">
                <a:solidFill>
                  <a:schemeClr val="bg1"/>
                </a:solidFill>
              </a:rPr>
              <a:t> </a:t>
            </a:r>
            <a:r>
              <a:rPr lang="es-CO" sz="2400" dirty="0" err="1">
                <a:solidFill>
                  <a:schemeClr val="bg1"/>
                </a:solidFill>
              </a:rPr>
              <a:t>Telco</a:t>
            </a:r>
            <a:r>
              <a:rPr lang="es-CO" sz="2400" dirty="0">
                <a:solidFill>
                  <a:schemeClr val="bg1"/>
                </a:solidFill>
              </a:rPr>
              <a:t> Business</a:t>
            </a:r>
            <a:endParaRPr lang="es-CO" sz="2400" dirty="0">
              <a:solidFill>
                <a:schemeClr val="bg1"/>
              </a:solidFill>
              <a:effectLst/>
            </a:endParaRPr>
          </a:p>
        </p:txBody>
      </p:sp>
    </p:spTree>
    <p:extLst>
      <p:ext uri="{BB962C8B-B14F-4D97-AF65-F5344CB8AC3E}">
        <p14:creationId xmlns:p14="http://schemas.microsoft.com/office/powerpoint/2010/main" val="356281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7C0A04-FFF2-1FEF-9E87-7C658AD7BD08}"/>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095078B2-6763-3074-846C-927EF008AD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E7AAD337-F0FF-57D3-F1B9-2A3A5CF29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02461791-F576-AFF6-9754-F2996ECEECB8}"/>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Wu, </a:t>
            </a:r>
            <a:r>
              <a:rPr lang="es-CO" sz="1600" dirty="0" err="1">
                <a:solidFill>
                  <a:schemeClr val="bg1"/>
                </a:solidFill>
              </a:rPr>
              <a:t>Shuli</a:t>
            </a:r>
            <a:r>
              <a:rPr lang="es-CO" sz="1600" dirty="0">
                <a:solidFill>
                  <a:schemeClr val="bg1"/>
                </a:solidFill>
              </a:rPr>
              <a:t>, Wei-</a:t>
            </a:r>
            <a:r>
              <a:rPr lang="es-CO" sz="1600" dirty="0" err="1">
                <a:solidFill>
                  <a:schemeClr val="bg1"/>
                </a:solidFill>
              </a:rPr>
              <a:t>Chuen</a:t>
            </a:r>
            <a:r>
              <a:rPr lang="es-CO" sz="1600" dirty="0">
                <a:solidFill>
                  <a:schemeClr val="bg1"/>
                </a:solidFill>
              </a:rPr>
              <a:t> </a:t>
            </a:r>
            <a:r>
              <a:rPr lang="es-CO" sz="1600" dirty="0" err="1">
                <a:solidFill>
                  <a:schemeClr val="bg1"/>
                </a:solidFill>
              </a:rPr>
              <a:t>Yau</a:t>
            </a:r>
            <a:r>
              <a:rPr lang="es-CO" sz="1600" dirty="0">
                <a:solidFill>
                  <a:schemeClr val="bg1"/>
                </a:solidFill>
              </a:rPr>
              <a:t>, </a:t>
            </a:r>
            <a:r>
              <a:rPr lang="es-CO" sz="1600" dirty="0" err="1">
                <a:solidFill>
                  <a:schemeClr val="bg1"/>
                </a:solidFill>
              </a:rPr>
              <a:t>Thian-Song</a:t>
            </a:r>
            <a:r>
              <a:rPr lang="es-CO" sz="1600" dirty="0">
                <a:solidFill>
                  <a:schemeClr val="bg1"/>
                </a:solidFill>
              </a:rPr>
              <a:t> </a:t>
            </a:r>
            <a:r>
              <a:rPr lang="es-CO" sz="1600" dirty="0" err="1">
                <a:solidFill>
                  <a:schemeClr val="bg1"/>
                </a:solidFill>
              </a:rPr>
              <a:t>Ong</a:t>
            </a:r>
            <a:r>
              <a:rPr lang="es-CO" sz="1600" dirty="0">
                <a:solidFill>
                  <a:schemeClr val="bg1"/>
                </a:solidFill>
              </a:rPr>
              <a:t>, y </a:t>
            </a:r>
            <a:r>
              <a:rPr lang="es-CO" sz="1600" dirty="0" err="1">
                <a:solidFill>
                  <a:schemeClr val="bg1"/>
                </a:solidFill>
              </a:rPr>
              <a:t>Siew</a:t>
            </a:r>
            <a:r>
              <a:rPr lang="es-CO" sz="1600" dirty="0">
                <a:solidFill>
                  <a:schemeClr val="bg1"/>
                </a:solidFill>
              </a:rPr>
              <a:t>-Chin Chong. </a:t>
            </a:r>
            <a:r>
              <a:rPr lang="es-CO" sz="1600" dirty="0">
                <a:solidFill>
                  <a:srgbClr val="FFFF00"/>
                </a:solidFill>
              </a:rPr>
              <a:t>«</a:t>
            </a:r>
            <a:r>
              <a:rPr lang="es-CO" sz="1600" dirty="0" err="1">
                <a:solidFill>
                  <a:srgbClr val="FFFF00"/>
                </a:solidFill>
              </a:rPr>
              <a:t>Integrated</a:t>
            </a:r>
            <a:r>
              <a:rPr lang="es-CO" sz="1600" dirty="0">
                <a:solidFill>
                  <a:srgbClr val="FFFF00"/>
                </a:solidFill>
              </a:rPr>
              <a:t> </a:t>
            </a:r>
            <a:r>
              <a:rPr lang="es-CO" sz="1600" dirty="0" err="1">
                <a:solidFill>
                  <a:srgbClr val="FFFF00"/>
                </a:solidFill>
              </a:rPr>
              <a:t>Churn</a:t>
            </a:r>
            <a:r>
              <a:rPr lang="es-CO" sz="1600" dirty="0">
                <a:solidFill>
                  <a:srgbClr val="FFFF00"/>
                </a:solidFill>
              </a:rPr>
              <a:t> </a:t>
            </a:r>
            <a:r>
              <a:rPr lang="es-CO" sz="1600" dirty="0" err="1">
                <a:solidFill>
                  <a:srgbClr val="FFFF00"/>
                </a:solidFill>
              </a:rPr>
              <a:t>Prediction</a:t>
            </a:r>
            <a:r>
              <a:rPr lang="es-CO" sz="1600" dirty="0">
                <a:solidFill>
                  <a:srgbClr val="FFFF00"/>
                </a:solidFill>
              </a:rPr>
              <a:t> and </a:t>
            </a:r>
            <a:r>
              <a:rPr lang="es-CO" sz="1600" dirty="0" err="1">
                <a:solidFill>
                  <a:srgbClr val="FFFF00"/>
                </a:solidFill>
              </a:rPr>
              <a:t>Customer</a:t>
            </a:r>
            <a:r>
              <a:rPr lang="es-CO" sz="1600" dirty="0">
                <a:solidFill>
                  <a:srgbClr val="FFFF00"/>
                </a:solidFill>
              </a:rPr>
              <a:t> </a:t>
            </a:r>
            <a:r>
              <a:rPr lang="es-CO" sz="1600" dirty="0" err="1">
                <a:solidFill>
                  <a:srgbClr val="FFFF00"/>
                </a:solidFill>
              </a:rPr>
              <a:t>Segmentation</a:t>
            </a:r>
            <a:r>
              <a:rPr lang="es-CO" sz="1600" dirty="0">
                <a:solidFill>
                  <a:srgbClr val="FFFF00"/>
                </a:solidFill>
              </a:rPr>
              <a:t> Framework </a:t>
            </a:r>
            <a:r>
              <a:rPr lang="es-CO" sz="1600" dirty="0" err="1">
                <a:solidFill>
                  <a:srgbClr val="FFFF00"/>
                </a:solidFill>
              </a:rPr>
              <a:t>for</a:t>
            </a:r>
            <a:r>
              <a:rPr lang="es-CO" sz="1600" dirty="0">
                <a:solidFill>
                  <a:srgbClr val="FFFF00"/>
                </a:solidFill>
              </a:rPr>
              <a:t> </a:t>
            </a:r>
            <a:r>
              <a:rPr lang="es-CO" sz="1600" dirty="0" err="1">
                <a:solidFill>
                  <a:srgbClr val="FFFF00"/>
                </a:solidFill>
              </a:rPr>
              <a:t>Telco</a:t>
            </a:r>
            <a:r>
              <a:rPr lang="es-CO" sz="1600" dirty="0">
                <a:solidFill>
                  <a:srgbClr val="FFFF00"/>
                </a:solidFill>
              </a:rPr>
              <a:t> Business»</a:t>
            </a:r>
            <a:r>
              <a:rPr lang="es-CO" sz="1600" dirty="0">
                <a:solidFill>
                  <a:schemeClr val="bg1"/>
                </a:solidFill>
              </a:rPr>
              <a:t>. </a:t>
            </a:r>
            <a:r>
              <a:rPr lang="es-CO" sz="1600" i="1" dirty="0">
                <a:solidFill>
                  <a:schemeClr val="bg1"/>
                </a:solidFill>
              </a:rPr>
              <a:t>IEEE Access</a:t>
            </a:r>
            <a:r>
              <a:rPr lang="es-CO" sz="1600" dirty="0">
                <a:solidFill>
                  <a:schemeClr val="bg1"/>
                </a:solidFill>
              </a:rPr>
              <a:t> 9 (2021): 62118-36. </a:t>
            </a:r>
            <a:r>
              <a:rPr lang="es-CO" sz="1600" dirty="0">
                <a:hlinkClick r:id="rId3"/>
              </a:rPr>
              <a:t>https://doi.org/10.1109/ACCESS.2021.3073776</a:t>
            </a:r>
            <a:r>
              <a:rPr lang="es-CO" sz="1600" dirty="0"/>
              <a:t>.</a:t>
            </a:r>
          </a:p>
          <a:p>
            <a:endParaRPr lang="en-US" sz="1600" dirty="0">
              <a:effectLst/>
            </a:endParaRPr>
          </a:p>
        </p:txBody>
      </p:sp>
      <p:sp>
        <p:nvSpPr>
          <p:cNvPr id="6" name="CuadroTexto 5">
            <a:extLst>
              <a:ext uri="{FF2B5EF4-FFF2-40B4-BE49-F238E27FC236}">
                <a16:creationId xmlns:a16="http://schemas.microsoft.com/office/drawing/2014/main" id="{F6137484-FA76-F268-F0D4-3D615B5B9584}"/>
              </a:ext>
            </a:extLst>
          </p:cNvPr>
          <p:cNvSpPr txBox="1"/>
          <p:nvPr/>
        </p:nvSpPr>
        <p:spPr>
          <a:xfrm>
            <a:off x="4763069" y="177421"/>
            <a:ext cx="7211921" cy="6463308"/>
          </a:xfrm>
          <a:prstGeom prst="rect">
            <a:avLst/>
          </a:prstGeom>
          <a:noFill/>
        </p:spPr>
        <p:txBody>
          <a:bodyPr wrap="square" rtlCol="0">
            <a:spAutoFit/>
          </a:bodyPr>
          <a:lstStyle/>
          <a:p>
            <a:r>
              <a:rPr lang="es-ES" b="1" dirty="0"/>
              <a:t>Segmentación de Clientes y Análisis de Factores con Análisis Bayesiano</a:t>
            </a:r>
          </a:p>
          <a:p>
            <a:endParaRPr lang="es-ES" b="1" dirty="0"/>
          </a:p>
          <a:p>
            <a:r>
              <a:rPr lang="es-ES" b="1" dirty="0"/>
              <a:t>Conexión entre Predicción y Segmentación:</a:t>
            </a:r>
            <a:r>
              <a:rPr lang="es-ES" dirty="0"/>
              <a:t> La segmentación se enfoca "solo en los clientes que abandonan" para desarrollar un programa de retención más efectivo y reducir costos de gestión.</a:t>
            </a:r>
          </a:p>
          <a:p>
            <a:r>
              <a:rPr lang="es-ES" b="1" dirty="0"/>
              <a:t>Análisis Bayesiano como Intermediario:</a:t>
            </a:r>
            <a:r>
              <a:rPr lang="es-ES" dirty="0"/>
              <a:t> se utiliza la Regresión Logística Bayesiana con el objetivo de encontrar la razón detrás del abandono. Se aplica antes de la segmentación.</a:t>
            </a:r>
          </a:p>
          <a:p>
            <a:r>
              <a:rPr lang="es-ES" b="1" dirty="0"/>
              <a:t>Regresión Logística Bayesiana:</a:t>
            </a:r>
            <a:r>
              <a:rPr lang="es-ES" dirty="0"/>
              <a:t> Combina el teorema de Bayes con el modelo de regresión logística para inferir probabilidades posteriores y visualizar el impacto de cada atributo en el abandono.</a:t>
            </a:r>
          </a:p>
          <a:p>
            <a:r>
              <a:rPr lang="es-ES" b="1" dirty="0" err="1"/>
              <a:t>Odds</a:t>
            </a:r>
            <a:r>
              <a:rPr lang="es-ES" b="1" dirty="0"/>
              <a:t> Ratio y Efecto Porcentual:</a:t>
            </a:r>
            <a:r>
              <a:rPr lang="es-ES" dirty="0"/>
              <a:t> Se utilizan para medir el impacto de las características en el abandono. Un "efecto positivo" indica una correlación positiva con el abandono (factor de riesgo), mientras que un "efecto negativo" indica un factor protector.</a:t>
            </a:r>
          </a:p>
          <a:p>
            <a:r>
              <a:rPr lang="es-ES" b="1" dirty="0"/>
              <a:t>Segmentación K-</a:t>
            </a:r>
            <a:r>
              <a:rPr lang="es-ES" b="1" dirty="0" err="1"/>
              <a:t>means</a:t>
            </a:r>
            <a:r>
              <a:rPr lang="es-ES" b="1" dirty="0"/>
              <a:t>:</a:t>
            </a:r>
            <a:r>
              <a:rPr lang="es-ES" dirty="0"/>
              <a:t> Se utiliza para agrupar a los clientes que abandonan en diferentes clústeres. El valor óptimo de K se determina utilizando el método del codo (</a:t>
            </a:r>
            <a:r>
              <a:rPr lang="es-ES" dirty="0" err="1"/>
              <a:t>Elbow</a:t>
            </a:r>
            <a:r>
              <a:rPr lang="es-ES" dirty="0"/>
              <a:t> </a:t>
            </a:r>
            <a:r>
              <a:rPr lang="es-ES" dirty="0" err="1"/>
              <a:t>Criterion</a:t>
            </a:r>
            <a:r>
              <a:rPr lang="es-ES" dirty="0"/>
              <a:t>) y el coeficiente de silueta (</a:t>
            </a:r>
            <a:r>
              <a:rPr lang="es-ES" dirty="0" err="1"/>
              <a:t>Silhouette</a:t>
            </a:r>
            <a:r>
              <a:rPr lang="es-ES" dirty="0"/>
              <a:t> </a:t>
            </a:r>
            <a:r>
              <a:rPr lang="es-ES" dirty="0" err="1"/>
              <a:t>Coefficient</a:t>
            </a:r>
            <a:r>
              <a:rPr lang="es-ES" dirty="0"/>
              <a:t>).</a:t>
            </a:r>
          </a:p>
          <a:p>
            <a:r>
              <a:rPr lang="es-ES" b="1" dirty="0"/>
              <a:t>Análisis de Clústeres y Estrategias de Retención:</a:t>
            </a:r>
            <a:r>
              <a:rPr lang="es-ES" dirty="0"/>
              <a:t> Se resumen las características de cada clúster para que los especialistas en marketing puedan proponer estrategias de retención diferenciadas.</a:t>
            </a:r>
          </a:p>
        </p:txBody>
      </p:sp>
      <p:sp>
        <p:nvSpPr>
          <p:cNvPr id="7" name="Título 1">
            <a:extLst>
              <a:ext uri="{FF2B5EF4-FFF2-40B4-BE49-F238E27FC236}">
                <a16:creationId xmlns:a16="http://schemas.microsoft.com/office/drawing/2014/main" id="{D13B4C1C-255F-7493-B143-4E5162BECDA6}"/>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s-CO" sz="2400" dirty="0" err="1">
                <a:solidFill>
                  <a:schemeClr val="bg1"/>
                </a:solidFill>
              </a:rPr>
              <a:t>Integrated</a:t>
            </a:r>
            <a:r>
              <a:rPr lang="es-CO" sz="2400" dirty="0">
                <a:solidFill>
                  <a:schemeClr val="bg1"/>
                </a:solidFill>
              </a:rPr>
              <a:t> </a:t>
            </a:r>
            <a:r>
              <a:rPr lang="es-CO" sz="2400" dirty="0" err="1">
                <a:solidFill>
                  <a:schemeClr val="bg1"/>
                </a:solidFill>
              </a:rPr>
              <a:t>Churn</a:t>
            </a:r>
            <a:r>
              <a:rPr lang="es-CO" sz="2400" dirty="0">
                <a:solidFill>
                  <a:schemeClr val="bg1"/>
                </a:solidFill>
              </a:rPr>
              <a:t> </a:t>
            </a:r>
            <a:r>
              <a:rPr lang="es-CO" sz="2400" dirty="0" err="1">
                <a:solidFill>
                  <a:schemeClr val="bg1"/>
                </a:solidFill>
              </a:rPr>
              <a:t>Prediction</a:t>
            </a:r>
            <a:r>
              <a:rPr lang="es-CO" sz="2400" dirty="0">
                <a:solidFill>
                  <a:schemeClr val="bg1"/>
                </a:solidFill>
              </a:rPr>
              <a:t> and </a:t>
            </a:r>
            <a:r>
              <a:rPr lang="es-CO" sz="2400" dirty="0" err="1">
                <a:solidFill>
                  <a:schemeClr val="bg1"/>
                </a:solidFill>
              </a:rPr>
              <a:t>Customer</a:t>
            </a:r>
            <a:r>
              <a:rPr lang="es-CO" sz="2400" dirty="0">
                <a:solidFill>
                  <a:schemeClr val="bg1"/>
                </a:solidFill>
              </a:rPr>
              <a:t> </a:t>
            </a:r>
            <a:r>
              <a:rPr lang="es-CO" sz="2400" dirty="0" err="1">
                <a:solidFill>
                  <a:schemeClr val="bg1"/>
                </a:solidFill>
              </a:rPr>
              <a:t>Segmentation</a:t>
            </a:r>
            <a:r>
              <a:rPr lang="es-CO" sz="2400" dirty="0">
                <a:solidFill>
                  <a:schemeClr val="bg1"/>
                </a:solidFill>
              </a:rPr>
              <a:t> Framework </a:t>
            </a:r>
            <a:r>
              <a:rPr lang="es-CO" sz="2400" dirty="0" err="1">
                <a:solidFill>
                  <a:schemeClr val="bg1"/>
                </a:solidFill>
              </a:rPr>
              <a:t>for</a:t>
            </a:r>
            <a:r>
              <a:rPr lang="es-CO" sz="2400" dirty="0">
                <a:solidFill>
                  <a:schemeClr val="bg1"/>
                </a:solidFill>
              </a:rPr>
              <a:t> </a:t>
            </a:r>
            <a:r>
              <a:rPr lang="es-CO" sz="2400" dirty="0" err="1">
                <a:solidFill>
                  <a:schemeClr val="bg1"/>
                </a:solidFill>
              </a:rPr>
              <a:t>Telco</a:t>
            </a:r>
            <a:r>
              <a:rPr lang="es-CO" sz="2400" dirty="0">
                <a:solidFill>
                  <a:schemeClr val="bg1"/>
                </a:solidFill>
              </a:rPr>
              <a:t> Business</a:t>
            </a:r>
            <a:endParaRPr lang="es-CO" sz="2400" dirty="0">
              <a:solidFill>
                <a:schemeClr val="bg1"/>
              </a:solidFill>
              <a:effectLst/>
            </a:endParaRPr>
          </a:p>
        </p:txBody>
      </p:sp>
    </p:spTree>
    <p:extLst>
      <p:ext uri="{BB962C8B-B14F-4D97-AF65-F5344CB8AC3E}">
        <p14:creationId xmlns:p14="http://schemas.microsoft.com/office/powerpoint/2010/main" val="356811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AEBA0E-7634-7320-8D5C-2D4DAB5DB327}"/>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4F555A66-CC6F-97E4-83E6-8D9A17DC2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30C35390-437D-0A3A-A2D6-B60BB7345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9B29EDF3-FCD9-F321-0A80-F67886ABB186}"/>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Wu, </a:t>
            </a:r>
            <a:r>
              <a:rPr lang="es-CO" sz="1600" dirty="0" err="1">
                <a:solidFill>
                  <a:schemeClr val="bg1"/>
                </a:solidFill>
              </a:rPr>
              <a:t>Shuli</a:t>
            </a:r>
            <a:r>
              <a:rPr lang="es-CO" sz="1600" dirty="0">
                <a:solidFill>
                  <a:schemeClr val="bg1"/>
                </a:solidFill>
              </a:rPr>
              <a:t>, Wei-</a:t>
            </a:r>
            <a:r>
              <a:rPr lang="es-CO" sz="1600" dirty="0" err="1">
                <a:solidFill>
                  <a:schemeClr val="bg1"/>
                </a:solidFill>
              </a:rPr>
              <a:t>Chuen</a:t>
            </a:r>
            <a:r>
              <a:rPr lang="es-CO" sz="1600" dirty="0">
                <a:solidFill>
                  <a:schemeClr val="bg1"/>
                </a:solidFill>
              </a:rPr>
              <a:t> </a:t>
            </a:r>
            <a:r>
              <a:rPr lang="es-CO" sz="1600" dirty="0" err="1">
                <a:solidFill>
                  <a:schemeClr val="bg1"/>
                </a:solidFill>
              </a:rPr>
              <a:t>Yau</a:t>
            </a:r>
            <a:r>
              <a:rPr lang="es-CO" sz="1600" dirty="0">
                <a:solidFill>
                  <a:schemeClr val="bg1"/>
                </a:solidFill>
              </a:rPr>
              <a:t>, </a:t>
            </a:r>
            <a:r>
              <a:rPr lang="es-CO" sz="1600" dirty="0" err="1">
                <a:solidFill>
                  <a:schemeClr val="bg1"/>
                </a:solidFill>
              </a:rPr>
              <a:t>Thian-Song</a:t>
            </a:r>
            <a:r>
              <a:rPr lang="es-CO" sz="1600" dirty="0">
                <a:solidFill>
                  <a:schemeClr val="bg1"/>
                </a:solidFill>
              </a:rPr>
              <a:t> </a:t>
            </a:r>
            <a:r>
              <a:rPr lang="es-CO" sz="1600" dirty="0" err="1">
                <a:solidFill>
                  <a:schemeClr val="bg1"/>
                </a:solidFill>
              </a:rPr>
              <a:t>Ong</a:t>
            </a:r>
            <a:r>
              <a:rPr lang="es-CO" sz="1600" dirty="0">
                <a:solidFill>
                  <a:schemeClr val="bg1"/>
                </a:solidFill>
              </a:rPr>
              <a:t>, y </a:t>
            </a:r>
            <a:r>
              <a:rPr lang="es-CO" sz="1600" dirty="0" err="1">
                <a:solidFill>
                  <a:schemeClr val="bg1"/>
                </a:solidFill>
              </a:rPr>
              <a:t>Siew</a:t>
            </a:r>
            <a:r>
              <a:rPr lang="es-CO" sz="1600" dirty="0">
                <a:solidFill>
                  <a:schemeClr val="bg1"/>
                </a:solidFill>
              </a:rPr>
              <a:t>-Chin Chong. </a:t>
            </a:r>
            <a:r>
              <a:rPr lang="es-CO" sz="1600" dirty="0">
                <a:solidFill>
                  <a:srgbClr val="FFFF00"/>
                </a:solidFill>
              </a:rPr>
              <a:t>«</a:t>
            </a:r>
            <a:r>
              <a:rPr lang="es-CO" sz="1600" dirty="0" err="1">
                <a:solidFill>
                  <a:srgbClr val="FFFF00"/>
                </a:solidFill>
              </a:rPr>
              <a:t>Integrated</a:t>
            </a:r>
            <a:r>
              <a:rPr lang="es-CO" sz="1600" dirty="0">
                <a:solidFill>
                  <a:srgbClr val="FFFF00"/>
                </a:solidFill>
              </a:rPr>
              <a:t> </a:t>
            </a:r>
            <a:r>
              <a:rPr lang="es-CO" sz="1600" dirty="0" err="1">
                <a:solidFill>
                  <a:srgbClr val="FFFF00"/>
                </a:solidFill>
              </a:rPr>
              <a:t>Churn</a:t>
            </a:r>
            <a:r>
              <a:rPr lang="es-CO" sz="1600" dirty="0">
                <a:solidFill>
                  <a:srgbClr val="FFFF00"/>
                </a:solidFill>
              </a:rPr>
              <a:t> </a:t>
            </a:r>
            <a:r>
              <a:rPr lang="es-CO" sz="1600" dirty="0" err="1">
                <a:solidFill>
                  <a:srgbClr val="FFFF00"/>
                </a:solidFill>
              </a:rPr>
              <a:t>Prediction</a:t>
            </a:r>
            <a:r>
              <a:rPr lang="es-CO" sz="1600" dirty="0">
                <a:solidFill>
                  <a:srgbClr val="FFFF00"/>
                </a:solidFill>
              </a:rPr>
              <a:t> and </a:t>
            </a:r>
            <a:r>
              <a:rPr lang="es-CO" sz="1600" dirty="0" err="1">
                <a:solidFill>
                  <a:srgbClr val="FFFF00"/>
                </a:solidFill>
              </a:rPr>
              <a:t>Customer</a:t>
            </a:r>
            <a:r>
              <a:rPr lang="es-CO" sz="1600" dirty="0">
                <a:solidFill>
                  <a:srgbClr val="FFFF00"/>
                </a:solidFill>
              </a:rPr>
              <a:t> </a:t>
            </a:r>
            <a:r>
              <a:rPr lang="es-CO" sz="1600" dirty="0" err="1">
                <a:solidFill>
                  <a:srgbClr val="FFFF00"/>
                </a:solidFill>
              </a:rPr>
              <a:t>Segmentation</a:t>
            </a:r>
            <a:r>
              <a:rPr lang="es-CO" sz="1600" dirty="0">
                <a:solidFill>
                  <a:srgbClr val="FFFF00"/>
                </a:solidFill>
              </a:rPr>
              <a:t> Framework </a:t>
            </a:r>
            <a:r>
              <a:rPr lang="es-CO" sz="1600" dirty="0" err="1">
                <a:solidFill>
                  <a:srgbClr val="FFFF00"/>
                </a:solidFill>
              </a:rPr>
              <a:t>for</a:t>
            </a:r>
            <a:r>
              <a:rPr lang="es-CO" sz="1600" dirty="0">
                <a:solidFill>
                  <a:srgbClr val="FFFF00"/>
                </a:solidFill>
              </a:rPr>
              <a:t> </a:t>
            </a:r>
            <a:r>
              <a:rPr lang="es-CO" sz="1600" dirty="0" err="1">
                <a:solidFill>
                  <a:srgbClr val="FFFF00"/>
                </a:solidFill>
              </a:rPr>
              <a:t>Telco</a:t>
            </a:r>
            <a:r>
              <a:rPr lang="es-CO" sz="1600" dirty="0">
                <a:solidFill>
                  <a:srgbClr val="FFFF00"/>
                </a:solidFill>
              </a:rPr>
              <a:t> Business»</a:t>
            </a:r>
            <a:r>
              <a:rPr lang="es-CO" sz="1600" dirty="0">
                <a:solidFill>
                  <a:schemeClr val="bg1"/>
                </a:solidFill>
              </a:rPr>
              <a:t>. </a:t>
            </a:r>
            <a:r>
              <a:rPr lang="es-CO" sz="1600" i="1" dirty="0">
                <a:solidFill>
                  <a:schemeClr val="bg1"/>
                </a:solidFill>
              </a:rPr>
              <a:t>IEEE Access</a:t>
            </a:r>
            <a:r>
              <a:rPr lang="es-CO" sz="1600" dirty="0">
                <a:solidFill>
                  <a:schemeClr val="bg1"/>
                </a:solidFill>
              </a:rPr>
              <a:t> 9 (2021): 62118-36. </a:t>
            </a:r>
            <a:r>
              <a:rPr lang="es-CO" sz="1600" dirty="0">
                <a:hlinkClick r:id="rId3"/>
              </a:rPr>
              <a:t>https://doi.org/10.1109/ACCESS.2021.3073776</a:t>
            </a:r>
            <a:r>
              <a:rPr lang="es-CO" sz="1600" dirty="0"/>
              <a:t>.</a:t>
            </a:r>
          </a:p>
          <a:p>
            <a:endParaRPr lang="en-US" sz="1600" dirty="0">
              <a:effectLst/>
            </a:endParaRPr>
          </a:p>
        </p:txBody>
      </p:sp>
      <p:sp>
        <p:nvSpPr>
          <p:cNvPr id="6" name="CuadroTexto 5">
            <a:extLst>
              <a:ext uri="{FF2B5EF4-FFF2-40B4-BE49-F238E27FC236}">
                <a16:creationId xmlns:a16="http://schemas.microsoft.com/office/drawing/2014/main" id="{584D3F3D-A3E4-A137-113D-BD1F6FA97E78}"/>
              </a:ext>
            </a:extLst>
          </p:cNvPr>
          <p:cNvSpPr txBox="1"/>
          <p:nvPr/>
        </p:nvSpPr>
        <p:spPr>
          <a:xfrm>
            <a:off x="4763069" y="177421"/>
            <a:ext cx="7211921" cy="3970318"/>
          </a:xfrm>
          <a:prstGeom prst="rect">
            <a:avLst/>
          </a:prstGeom>
          <a:noFill/>
        </p:spPr>
        <p:txBody>
          <a:bodyPr wrap="square" rtlCol="0">
            <a:spAutoFit/>
          </a:bodyPr>
          <a:lstStyle/>
          <a:p>
            <a:r>
              <a:rPr lang="es-ES" b="1" dirty="0"/>
              <a:t>Ejemplo (</a:t>
            </a:r>
            <a:r>
              <a:rPr lang="es-ES" b="1" dirty="0" err="1"/>
              <a:t>Dataset</a:t>
            </a:r>
            <a:r>
              <a:rPr lang="es-ES" b="1" dirty="0"/>
              <a:t> 1):Clúster 1 (Clientes de Alto Valor y Lealtad)</a:t>
            </a:r>
            <a:endParaRPr lang="es-ES" dirty="0"/>
          </a:p>
          <a:p>
            <a:r>
              <a:rPr lang="es-ES" b="1" dirty="0"/>
              <a:t>Clúster 2 (Clientes Jóvenes y de Bajo Valor)</a:t>
            </a:r>
            <a:r>
              <a:rPr lang="es-ES" dirty="0"/>
              <a:t>.</a:t>
            </a:r>
          </a:p>
          <a:p>
            <a:r>
              <a:rPr lang="es-ES" b="1" dirty="0"/>
              <a:t>Clúster 3 (Ciudadanos Mayores con Demandas Medias)</a:t>
            </a:r>
            <a:r>
              <a:rPr lang="es-ES" dirty="0"/>
              <a:t>.</a:t>
            </a:r>
          </a:p>
          <a:p>
            <a:endParaRPr lang="es-ES" dirty="0"/>
          </a:p>
          <a:p>
            <a:r>
              <a:rPr lang="es-ES" b="1" dirty="0"/>
              <a:t>Contribuciones del Estudio</a:t>
            </a:r>
          </a:p>
          <a:p>
            <a:r>
              <a:rPr lang="es-ES" b="1" dirty="0"/>
              <a:t>Integración de Predicción y Segmentación:</a:t>
            </a:r>
            <a:r>
              <a:rPr lang="es-ES" dirty="0"/>
              <a:t> Propone un marco que conecta ambas.</a:t>
            </a:r>
          </a:p>
          <a:p>
            <a:endParaRPr lang="es-ES" b="1" dirty="0"/>
          </a:p>
          <a:p>
            <a:r>
              <a:rPr lang="es-ES" b="1" dirty="0"/>
              <a:t>Uso del Análisis Bayesiano:</a:t>
            </a:r>
            <a:r>
              <a:rPr lang="es-ES" dirty="0"/>
              <a:t> Lo adopta para el análisis de factores, actuando como un vínculo entre la predicción y la segmentación.</a:t>
            </a:r>
          </a:p>
          <a:p>
            <a:endParaRPr lang="es-ES" dirty="0"/>
          </a:p>
          <a:p>
            <a:r>
              <a:rPr lang="es-ES" b="1" dirty="0"/>
              <a:t>Probabilidad General de Abandono por Clúster:</a:t>
            </a:r>
            <a:r>
              <a:rPr lang="es-ES" dirty="0"/>
              <a:t> Ofrece a los operadores una comprensión más profunda de la situación de abandono en cada grupo de clientes.</a:t>
            </a:r>
          </a:p>
        </p:txBody>
      </p:sp>
      <p:sp>
        <p:nvSpPr>
          <p:cNvPr id="7" name="Título 1">
            <a:extLst>
              <a:ext uri="{FF2B5EF4-FFF2-40B4-BE49-F238E27FC236}">
                <a16:creationId xmlns:a16="http://schemas.microsoft.com/office/drawing/2014/main" id="{2B0D0C6F-58FE-1511-E04C-E73A50E7E52A}"/>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s-CO" sz="2400" dirty="0" err="1">
                <a:solidFill>
                  <a:schemeClr val="bg1"/>
                </a:solidFill>
              </a:rPr>
              <a:t>Integrated</a:t>
            </a:r>
            <a:r>
              <a:rPr lang="es-CO" sz="2400" dirty="0">
                <a:solidFill>
                  <a:schemeClr val="bg1"/>
                </a:solidFill>
              </a:rPr>
              <a:t> </a:t>
            </a:r>
            <a:r>
              <a:rPr lang="es-CO" sz="2400" dirty="0" err="1">
                <a:solidFill>
                  <a:schemeClr val="bg1"/>
                </a:solidFill>
              </a:rPr>
              <a:t>Churn</a:t>
            </a:r>
            <a:r>
              <a:rPr lang="es-CO" sz="2400" dirty="0">
                <a:solidFill>
                  <a:schemeClr val="bg1"/>
                </a:solidFill>
              </a:rPr>
              <a:t> </a:t>
            </a:r>
            <a:r>
              <a:rPr lang="es-CO" sz="2400" dirty="0" err="1">
                <a:solidFill>
                  <a:schemeClr val="bg1"/>
                </a:solidFill>
              </a:rPr>
              <a:t>Prediction</a:t>
            </a:r>
            <a:r>
              <a:rPr lang="es-CO" sz="2400" dirty="0">
                <a:solidFill>
                  <a:schemeClr val="bg1"/>
                </a:solidFill>
              </a:rPr>
              <a:t> and </a:t>
            </a:r>
            <a:r>
              <a:rPr lang="es-CO" sz="2400" dirty="0" err="1">
                <a:solidFill>
                  <a:schemeClr val="bg1"/>
                </a:solidFill>
              </a:rPr>
              <a:t>Customer</a:t>
            </a:r>
            <a:r>
              <a:rPr lang="es-CO" sz="2400" dirty="0">
                <a:solidFill>
                  <a:schemeClr val="bg1"/>
                </a:solidFill>
              </a:rPr>
              <a:t> </a:t>
            </a:r>
            <a:r>
              <a:rPr lang="es-CO" sz="2400" dirty="0" err="1">
                <a:solidFill>
                  <a:schemeClr val="bg1"/>
                </a:solidFill>
              </a:rPr>
              <a:t>Segmentation</a:t>
            </a:r>
            <a:r>
              <a:rPr lang="es-CO" sz="2400" dirty="0">
                <a:solidFill>
                  <a:schemeClr val="bg1"/>
                </a:solidFill>
              </a:rPr>
              <a:t> Framework </a:t>
            </a:r>
            <a:r>
              <a:rPr lang="es-CO" sz="2400" dirty="0" err="1">
                <a:solidFill>
                  <a:schemeClr val="bg1"/>
                </a:solidFill>
              </a:rPr>
              <a:t>for</a:t>
            </a:r>
            <a:r>
              <a:rPr lang="es-CO" sz="2400" dirty="0">
                <a:solidFill>
                  <a:schemeClr val="bg1"/>
                </a:solidFill>
              </a:rPr>
              <a:t> </a:t>
            </a:r>
            <a:r>
              <a:rPr lang="es-CO" sz="2400" dirty="0" err="1">
                <a:solidFill>
                  <a:schemeClr val="bg1"/>
                </a:solidFill>
              </a:rPr>
              <a:t>Telco</a:t>
            </a:r>
            <a:r>
              <a:rPr lang="es-CO" sz="2400" dirty="0">
                <a:solidFill>
                  <a:schemeClr val="bg1"/>
                </a:solidFill>
              </a:rPr>
              <a:t> Business</a:t>
            </a:r>
            <a:endParaRPr lang="es-CO" sz="2400" dirty="0">
              <a:solidFill>
                <a:schemeClr val="bg1"/>
              </a:solidFill>
              <a:effectLst/>
            </a:endParaRPr>
          </a:p>
        </p:txBody>
      </p:sp>
    </p:spTree>
    <p:extLst>
      <p:ext uri="{BB962C8B-B14F-4D97-AF65-F5344CB8AC3E}">
        <p14:creationId xmlns:p14="http://schemas.microsoft.com/office/powerpoint/2010/main" val="417140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5F8F2A-0728-6E2E-D057-11E27E2BB213}"/>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EF1DE7F0-BEA4-856C-B2B9-68F21A473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99A10C78-8376-4B66-1EAA-F27662B2A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C642F9E3-EF84-EFAD-BEBE-C002C8377A36}"/>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Ribeiro, Hugo, Belém Barbosa, António Carrizo Moreira, y Ricardo Gouveia </a:t>
            </a:r>
            <a:r>
              <a:rPr lang="es-CO" sz="1600" dirty="0" err="1">
                <a:solidFill>
                  <a:schemeClr val="bg1"/>
                </a:solidFill>
              </a:rPr>
              <a:t>Rodrigues</a:t>
            </a:r>
            <a:r>
              <a:rPr lang="es-CO" sz="1600" dirty="0">
                <a:solidFill>
                  <a:schemeClr val="bg1"/>
                </a:solidFill>
              </a:rPr>
              <a:t>. </a:t>
            </a:r>
            <a:r>
              <a:rPr lang="es-CO" sz="1600" dirty="0">
                <a:solidFill>
                  <a:srgbClr val="FFFF00"/>
                </a:solidFill>
              </a:rPr>
              <a:t>«</a:t>
            </a:r>
            <a:r>
              <a:rPr lang="es-CO" sz="1600" dirty="0" err="1">
                <a:solidFill>
                  <a:srgbClr val="FFFF00"/>
                </a:solidFill>
              </a:rPr>
              <a:t>Determinants</a:t>
            </a:r>
            <a:r>
              <a:rPr lang="es-CO" sz="1600" dirty="0">
                <a:solidFill>
                  <a:srgbClr val="FFFF00"/>
                </a:solidFill>
              </a:rPr>
              <a:t> </a:t>
            </a:r>
            <a:r>
              <a:rPr lang="es-CO" sz="1600" dirty="0" err="1">
                <a:solidFill>
                  <a:srgbClr val="FFFF00"/>
                </a:solidFill>
              </a:rPr>
              <a:t>of</a:t>
            </a:r>
            <a:r>
              <a:rPr lang="es-CO" sz="1600" dirty="0">
                <a:solidFill>
                  <a:srgbClr val="FFFF00"/>
                </a:solidFill>
              </a:rPr>
              <a:t> </a:t>
            </a:r>
            <a:r>
              <a:rPr lang="es-CO" sz="1600" dirty="0" err="1">
                <a:solidFill>
                  <a:srgbClr val="FFFF00"/>
                </a:solidFill>
              </a:rPr>
              <a:t>Churn</a:t>
            </a:r>
            <a:r>
              <a:rPr lang="es-CO" sz="1600" dirty="0">
                <a:solidFill>
                  <a:srgbClr val="FFFF00"/>
                </a:solidFill>
              </a:rPr>
              <a:t> in </a:t>
            </a:r>
            <a:r>
              <a:rPr lang="es-CO" sz="1600" dirty="0" err="1">
                <a:solidFill>
                  <a:srgbClr val="FFFF00"/>
                </a:solidFill>
              </a:rPr>
              <a:t>Telecommunication</a:t>
            </a:r>
            <a:r>
              <a:rPr lang="es-CO" sz="1600" dirty="0">
                <a:solidFill>
                  <a:srgbClr val="FFFF00"/>
                </a:solidFill>
              </a:rPr>
              <a:t> Services: A </a:t>
            </a:r>
            <a:r>
              <a:rPr lang="es-CO" sz="1600" dirty="0" err="1">
                <a:solidFill>
                  <a:srgbClr val="FFFF00"/>
                </a:solidFill>
              </a:rPr>
              <a:t>Systematic</a:t>
            </a:r>
            <a:r>
              <a:rPr lang="es-CO" sz="1600" dirty="0">
                <a:solidFill>
                  <a:srgbClr val="FFFF00"/>
                </a:solidFill>
              </a:rPr>
              <a:t> </a:t>
            </a:r>
            <a:r>
              <a:rPr lang="es-CO" sz="1600" dirty="0" err="1">
                <a:solidFill>
                  <a:srgbClr val="FFFF00"/>
                </a:solidFill>
              </a:rPr>
              <a:t>Literature</a:t>
            </a:r>
            <a:r>
              <a:rPr lang="es-CO" sz="1600" dirty="0">
                <a:solidFill>
                  <a:srgbClr val="FFFF00"/>
                </a:solidFill>
              </a:rPr>
              <a:t> </a:t>
            </a:r>
            <a:r>
              <a:rPr lang="es-CO" sz="1600" dirty="0" err="1">
                <a:solidFill>
                  <a:srgbClr val="FFFF00"/>
                </a:solidFill>
              </a:rPr>
              <a:t>Review</a:t>
            </a:r>
            <a:r>
              <a:rPr lang="es-CO" sz="1600" dirty="0">
                <a:solidFill>
                  <a:srgbClr val="FFFF00"/>
                </a:solidFill>
              </a:rPr>
              <a:t>». </a:t>
            </a:r>
            <a:r>
              <a:rPr lang="es-CO" sz="1600" i="1" dirty="0">
                <a:solidFill>
                  <a:schemeClr val="bg1"/>
                </a:solidFill>
              </a:rPr>
              <a:t>Management </a:t>
            </a:r>
            <a:r>
              <a:rPr lang="es-CO" sz="1600" i="1" dirty="0" err="1">
                <a:solidFill>
                  <a:schemeClr val="bg1"/>
                </a:solidFill>
              </a:rPr>
              <a:t>Review</a:t>
            </a:r>
            <a:r>
              <a:rPr lang="es-CO" sz="1600" i="1" dirty="0">
                <a:solidFill>
                  <a:schemeClr val="bg1"/>
                </a:solidFill>
              </a:rPr>
              <a:t> </a:t>
            </a:r>
            <a:r>
              <a:rPr lang="es-CO" sz="1600" i="1" dirty="0" err="1">
                <a:solidFill>
                  <a:schemeClr val="bg1"/>
                </a:solidFill>
              </a:rPr>
              <a:t>Quarterly</a:t>
            </a:r>
            <a:r>
              <a:rPr lang="es-CO" sz="1600" dirty="0">
                <a:solidFill>
                  <a:schemeClr val="bg1"/>
                </a:solidFill>
              </a:rPr>
              <a:t> 74, </a:t>
            </a:r>
            <a:r>
              <a:rPr lang="es-CO" sz="1600" dirty="0" err="1">
                <a:solidFill>
                  <a:schemeClr val="bg1"/>
                </a:solidFill>
              </a:rPr>
              <a:t>n.</a:t>
            </a:r>
            <a:r>
              <a:rPr lang="es-CO" sz="1600" baseline="30000" dirty="0" err="1">
                <a:solidFill>
                  <a:schemeClr val="bg1"/>
                </a:solidFill>
              </a:rPr>
              <a:t>o</a:t>
            </a:r>
            <a:r>
              <a:rPr lang="es-CO" sz="1600" dirty="0">
                <a:solidFill>
                  <a:schemeClr val="bg1"/>
                </a:solidFill>
              </a:rPr>
              <a:t> 3 (2024): 1327-64. </a:t>
            </a:r>
            <a:r>
              <a:rPr lang="es-CO" sz="1600" dirty="0">
                <a:hlinkClick r:id="rId3"/>
              </a:rPr>
              <a:t>https://doi.org/10.1007/s11301-023-00335-7</a:t>
            </a:r>
            <a:r>
              <a:rPr lang="es-CO" sz="1600" dirty="0"/>
              <a:t>.</a:t>
            </a:r>
          </a:p>
          <a:p>
            <a:pPr marL="0" indent="0">
              <a:buNone/>
            </a:pPr>
            <a:endParaRPr lang="en-US" sz="1600" dirty="0">
              <a:effectLst/>
            </a:endParaRPr>
          </a:p>
        </p:txBody>
      </p:sp>
      <p:sp>
        <p:nvSpPr>
          <p:cNvPr id="6" name="CuadroTexto 5">
            <a:extLst>
              <a:ext uri="{FF2B5EF4-FFF2-40B4-BE49-F238E27FC236}">
                <a16:creationId xmlns:a16="http://schemas.microsoft.com/office/drawing/2014/main" id="{EFF20514-0076-8E53-5FE0-ADDA0A2B5D0B}"/>
              </a:ext>
            </a:extLst>
          </p:cNvPr>
          <p:cNvSpPr txBox="1"/>
          <p:nvPr/>
        </p:nvSpPr>
        <p:spPr>
          <a:xfrm>
            <a:off x="4763069" y="177421"/>
            <a:ext cx="7211921" cy="6186309"/>
          </a:xfrm>
          <a:prstGeom prst="rect">
            <a:avLst/>
          </a:prstGeom>
          <a:noFill/>
        </p:spPr>
        <p:txBody>
          <a:bodyPr wrap="square" rtlCol="0">
            <a:spAutoFit/>
          </a:bodyPr>
          <a:lstStyle/>
          <a:p>
            <a:r>
              <a:rPr lang="es-CO" b="1" dirty="0"/>
              <a:t>Resumen</a:t>
            </a:r>
          </a:p>
          <a:p>
            <a:r>
              <a:rPr lang="es-ES" dirty="0"/>
              <a:t>Este informe presenta una revisión sistemática exhaustiva de 37 artículos publicados entre 1999 y 2022, con el objetivo de identificar los principales determinantes de la fuga de clientes (</a:t>
            </a:r>
            <a:r>
              <a:rPr lang="es-ES" dirty="0" err="1"/>
              <a:t>churn</a:t>
            </a:r>
            <a:r>
              <a:rPr lang="es-ES" dirty="0"/>
              <a:t>) y las intenciones de cambio en el sector de las telecomunicaciones.</a:t>
            </a:r>
          </a:p>
          <a:p>
            <a:endParaRPr lang="es-ES" dirty="0"/>
          </a:p>
          <a:p>
            <a:r>
              <a:rPr lang="es-ES" b="1" dirty="0"/>
              <a:t>Metodología</a:t>
            </a:r>
          </a:p>
          <a:p>
            <a:r>
              <a:rPr lang="es-ES" dirty="0"/>
              <a:t>La revisión sistemática de la literatura (RSL) se basó en directrices establecidas y se llevó a cabo en tres pasos: planificación, realización y difusión de resultados.</a:t>
            </a:r>
          </a:p>
          <a:p>
            <a:r>
              <a:rPr lang="es-ES" b="1" dirty="0"/>
              <a:t>Pregunta de Investigación Principal:</a:t>
            </a:r>
            <a:r>
              <a:rPr lang="es-ES" dirty="0"/>
              <a:t> "¿Cuáles son los determinantes de la fuga en los servicios de telecomunicaciones empaquetados?" (Ribeiro et al., 2024, p. 1328).</a:t>
            </a:r>
          </a:p>
          <a:p>
            <a:r>
              <a:rPr lang="es-ES" b="1" dirty="0"/>
              <a:t>Fuentes de Datos:</a:t>
            </a:r>
            <a:r>
              <a:rPr lang="es-ES" dirty="0"/>
              <a:t> Web </a:t>
            </a:r>
            <a:r>
              <a:rPr lang="es-ES" dirty="0" err="1"/>
              <a:t>of</a:t>
            </a:r>
            <a:r>
              <a:rPr lang="es-ES" dirty="0"/>
              <a:t> </a:t>
            </a:r>
            <a:r>
              <a:rPr lang="es-ES" dirty="0" err="1"/>
              <a:t>Science</a:t>
            </a:r>
            <a:r>
              <a:rPr lang="es-ES" dirty="0"/>
              <a:t> (</a:t>
            </a:r>
            <a:r>
              <a:rPr lang="es-ES" dirty="0" err="1"/>
              <a:t>WoS</a:t>
            </a:r>
            <a:r>
              <a:rPr lang="es-ES" dirty="0"/>
              <a:t>) y </a:t>
            </a:r>
            <a:r>
              <a:rPr lang="es-ES" dirty="0" err="1"/>
              <a:t>Scopus</a:t>
            </a:r>
            <a:r>
              <a:rPr lang="es-ES" dirty="0"/>
              <a:t>.</a:t>
            </a:r>
          </a:p>
          <a:p>
            <a:r>
              <a:rPr lang="es-ES" b="1" dirty="0"/>
              <a:t>Términos de Búsqueda:</a:t>
            </a:r>
            <a:r>
              <a:rPr lang="es-ES" dirty="0"/>
              <a:t> Se utilizaron términos como "</a:t>
            </a:r>
            <a:r>
              <a:rPr lang="es-ES" dirty="0" err="1"/>
              <a:t>customer</a:t>
            </a:r>
            <a:r>
              <a:rPr lang="es-ES" dirty="0"/>
              <a:t> </a:t>
            </a:r>
            <a:r>
              <a:rPr lang="es-ES" dirty="0" err="1"/>
              <a:t>churn</a:t>
            </a:r>
            <a:r>
              <a:rPr lang="es-ES" dirty="0"/>
              <a:t>", "</a:t>
            </a:r>
            <a:r>
              <a:rPr lang="es-ES" dirty="0" err="1"/>
              <a:t>customer</a:t>
            </a:r>
            <a:r>
              <a:rPr lang="es-ES" dirty="0"/>
              <a:t> </a:t>
            </a:r>
            <a:r>
              <a:rPr lang="es-ES" dirty="0" err="1"/>
              <a:t>switching</a:t>
            </a:r>
            <a:r>
              <a:rPr lang="es-ES" dirty="0"/>
              <a:t>", "</a:t>
            </a:r>
            <a:r>
              <a:rPr lang="es-ES" dirty="0" err="1"/>
              <a:t>customer</a:t>
            </a:r>
            <a:r>
              <a:rPr lang="es-ES" dirty="0"/>
              <a:t> </a:t>
            </a:r>
            <a:r>
              <a:rPr lang="es-ES" dirty="0" err="1"/>
              <a:t>turnover</a:t>
            </a:r>
            <a:r>
              <a:rPr lang="es-ES" dirty="0"/>
              <a:t>" y sus sinónimos, combinados con "</a:t>
            </a:r>
            <a:r>
              <a:rPr lang="es-ES" dirty="0" err="1"/>
              <a:t>telecom</a:t>
            </a:r>
            <a:r>
              <a:rPr lang="es-ES" dirty="0"/>
              <a:t>" o "</a:t>
            </a:r>
            <a:r>
              <a:rPr lang="es-ES" dirty="0" err="1"/>
              <a:t>telecommunication</a:t>
            </a:r>
            <a:r>
              <a:rPr lang="es-ES" dirty="0"/>
              <a:t>", excluyendo estudios predictivos o de "data </a:t>
            </a:r>
            <a:r>
              <a:rPr lang="es-ES" dirty="0" err="1"/>
              <a:t>mining</a:t>
            </a:r>
            <a:r>
              <a:rPr lang="es-ES" dirty="0"/>
              <a:t>".</a:t>
            </a:r>
          </a:p>
          <a:p>
            <a:r>
              <a:rPr lang="es-ES" b="1" dirty="0"/>
              <a:t>Criterios de Inclusión/Exclusión:</a:t>
            </a:r>
            <a:r>
              <a:rPr lang="es-ES" dirty="0"/>
              <a:t> Los artículos debían centrarse en la fuga de clientes en telecomunicaciones, con la fuga o las intenciones de cambio como variable dependiente, y estar escritos en inglés. Se excluyeron los modelos predictivos y los artículos sin acceso.</a:t>
            </a:r>
          </a:p>
        </p:txBody>
      </p:sp>
      <p:sp>
        <p:nvSpPr>
          <p:cNvPr id="7" name="Título 1">
            <a:extLst>
              <a:ext uri="{FF2B5EF4-FFF2-40B4-BE49-F238E27FC236}">
                <a16:creationId xmlns:a16="http://schemas.microsoft.com/office/drawing/2014/main" id="{E2CB2819-206C-A885-5DF9-460F0B5D64A5}"/>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bg1"/>
                </a:solidFill>
              </a:rPr>
              <a:t>Determinants of churn in telecommunication services: a systematic literature review</a:t>
            </a:r>
            <a:endParaRPr lang="es-CO" sz="2400" dirty="0">
              <a:solidFill>
                <a:schemeClr val="bg1"/>
              </a:solidFill>
              <a:effectLst/>
            </a:endParaRPr>
          </a:p>
        </p:txBody>
      </p:sp>
    </p:spTree>
    <p:extLst>
      <p:ext uri="{BB962C8B-B14F-4D97-AF65-F5344CB8AC3E}">
        <p14:creationId xmlns:p14="http://schemas.microsoft.com/office/powerpoint/2010/main" val="391110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3C44DE-8719-1C8F-CBED-30543F28AFC5}"/>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51052863-CFB2-E60A-F1CF-7BF980EC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EC542AD7-27AE-DC6A-6391-9CBBCCD7E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9BF6F470-02F2-7F62-6EF2-3E4A285930A7}"/>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Ribeiro, Hugo, Belém Barbosa, António Carrizo Moreira, y Ricardo Gouveia </a:t>
            </a:r>
            <a:r>
              <a:rPr lang="es-CO" sz="1600" dirty="0" err="1">
                <a:solidFill>
                  <a:schemeClr val="bg1"/>
                </a:solidFill>
              </a:rPr>
              <a:t>Rodrigues</a:t>
            </a:r>
            <a:r>
              <a:rPr lang="es-CO" sz="1600" dirty="0">
                <a:solidFill>
                  <a:schemeClr val="bg1"/>
                </a:solidFill>
              </a:rPr>
              <a:t>. </a:t>
            </a:r>
            <a:r>
              <a:rPr lang="es-CO" sz="1600" dirty="0">
                <a:solidFill>
                  <a:srgbClr val="FFFF00"/>
                </a:solidFill>
              </a:rPr>
              <a:t>«</a:t>
            </a:r>
            <a:r>
              <a:rPr lang="es-CO" sz="1600" dirty="0" err="1">
                <a:solidFill>
                  <a:srgbClr val="FFFF00"/>
                </a:solidFill>
              </a:rPr>
              <a:t>Determinants</a:t>
            </a:r>
            <a:r>
              <a:rPr lang="es-CO" sz="1600" dirty="0">
                <a:solidFill>
                  <a:srgbClr val="FFFF00"/>
                </a:solidFill>
              </a:rPr>
              <a:t> </a:t>
            </a:r>
            <a:r>
              <a:rPr lang="es-CO" sz="1600" dirty="0" err="1">
                <a:solidFill>
                  <a:srgbClr val="FFFF00"/>
                </a:solidFill>
              </a:rPr>
              <a:t>of</a:t>
            </a:r>
            <a:r>
              <a:rPr lang="es-CO" sz="1600" dirty="0">
                <a:solidFill>
                  <a:srgbClr val="FFFF00"/>
                </a:solidFill>
              </a:rPr>
              <a:t> </a:t>
            </a:r>
            <a:r>
              <a:rPr lang="es-CO" sz="1600" dirty="0" err="1">
                <a:solidFill>
                  <a:srgbClr val="FFFF00"/>
                </a:solidFill>
              </a:rPr>
              <a:t>Churn</a:t>
            </a:r>
            <a:r>
              <a:rPr lang="es-CO" sz="1600" dirty="0">
                <a:solidFill>
                  <a:srgbClr val="FFFF00"/>
                </a:solidFill>
              </a:rPr>
              <a:t> in </a:t>
            </a:r>
            <a:r>
              <a:rPr lang="es-CO" sz="1600" dirty="0" err="1">
                <a:solidFill>
                  <a:srgbClr val="FFFF00"/>
                </a:solidFill>
              </a:rPr>
              <a:t>Telecommunication</a:t>
            </a:r>
            <a:r>
              <a:rPr lang="es-CO" sz="1600" dirty="0">
                <a:solidFill>
                  <a:srgbClr val="FFFF00"/>
                </a:solidFill>
              </a:rPr>
              <a:t> Services: A </a:t>
            </a:r>
            <a:r>
              <a:rPr lang="es-CO" sz="1600" dirty="0" err="1">
                <a:solidFill>
                  <a:srgbClr val="FFFF00"/>
                </a:solidFill>
              </a:rPr>
              <a:t>Systematic</a:t>
            </a:r>
            <a:r>
              <a:rPr lang="es-CO" sz="1600" dirty="0">
                <a:solidFill>
                  <a:srgbClr val="FFFF00"/>
                </a:solidFill>
              </a:rPr>
              <a:t> </a:t>
            </a:r>
            <a:r>
              <a:rPr lang="es-CO" sz="1600" dirty="0" err="1">
                <a:solidFill>
                  <a:srgbClr val="FFFF00"/>
                </a:solidFill>
              </a:rPr>
              <a:t>Literature</a:t>
            </a:r>
            <a:r>
              <a:rPr lang="es-CO" sz="1600" dirty="0">
                <a:solidFill>
                  <a:srgbClr val="FFFF00"/>
                </a:solidFill>
              </a:rPr>
              <a:t> </a:t>
            </a:r>
            <a:r>
              <a:rPr lang="es-CO" sz="1600" dirty="0" err="1">
                <a:solidFill>
                  <a:srgbClr val="FFFF00"/>
                </a:solidFill>
              </a:rPr>
              <a:t>Review</a:t>
            </a:r>
            <a:r>
              <a:rPr lang="es-CO" sz="1600" dirty="0">
                <a:solidFill>
                  <a:srgbClr val="FFFF00"/>
                </a:solidFill>
              </a:rPr>
              <a:t>». </a:t>
            </a:r>
            <a:r>
              <a:rPr lang="es-CO" sz="1600" i="1" dirty="0">
                <a:solidFill>
                  <a:schemeClr val="bg1"/>
                </a:solidFill>
              </a:rPr>
              <a:t>Management </a:t>
            </a:r>
            <a:r>
              <a:rPr lang="es-CO" sz="1600" i="1" dirty="0" err="1">
                <a:solidFill>
                  <a:schemeClr val="bg1"/>
                </a:solidFill>
              </a:rPr>
              <a:t>Review</a:t>
            </a:r>
            <a:r>
              <a:rPr lang="es-CO" sz="1600" i="1" dirty="0">
                <a:solidFill>
                  <a:schemeClr val="bg1"/>
                </a:solidFill>
              </a:rPr>
              <a:t> </a:t>
            </a:r>
            <a:r>
              <a:rPr lang="es-CO" sz="1600" i="1" dirty="0" err="1">
                <a:solidFill>
                  <a:schemeClr val="bg1"/>
                </a:solidFill>
              </a:rPr>
              <a:t>Quarterly</a:t>
            </a:r>
            <a:r>
              <a:rPr lang="es-CO" sz="1600" dirty="0">
                <a:solidFill>
                  <a:schemeClr val="bg1"/>
                </a:solidFill>
              </a:rPr>
              <a:t> 74, </a:t>
            </a:r>
            <a:r>
              <a:rPr lang="es-CO" sz="1600" dirty="0" err="1">
                <a:solidFill>
                  <a:schemeClr val="bg1"/>
                </a:solidFill>
              </a:rPr>
              <a:t>n.</a:t>
            </a:r>
            <a:r>
              <a:rPr lang="es-CO" sz="1600" baseline="30000" dirty="0" err="1">
                <a:solidFill>
                  <a:schemeClr val="bg1"/>
                </a:solidFill>
              </a:rPr>
              <a:t>o</a:t>
            </a:r>
            <a:r>
              <a:rPr lang="es-CO" sz="1600" dirty="0">
                <a:solidFill>
                  <a:schemeClr val="bg1"/>
                </a:solidFill>
              </a:rPr>
              <a:t> 3 (2024): 1327-64. </a:t>
            </a:r>
            <a:r>
              <a:rPr lang="es-CO" sz="1600" dirty="0">
                <a:hlinkClick r:id="rId3"/>
              </a:rPr>
              <a:t>https://doi.org/10.1007/s11301-023-00335-7</a:t>
            </a:r>
            <a:r>
              <a:rPr lang="es-CO" sz="1600" dirty="0"/>
              <a:t>.</a:t>
            </a:r>
          </a:p>
          <a:p>
            <a:pPr marL="0" indent="0">
              <a:buNone/>
            </a:pPr>
            <a:endParaRPr lang="en-US" sz="1600" dirty="0">
              <a:effectLst/>
            </a:endParaRPr>
          </a:p>
        </p:txBody>
      </p:sp>
      <p:sp>
        <p:nvSpPr>
          <p:cNvPr id="6" name="CuadroTexto 5">
            <a:extLst>
              <a:ext uri="{FF2B5EF4-FFF2-40B4-BE49-F238E27FC236}">
                <a16:creationId xmlns:a16="http://schemas.microsoft.com/office/drawing/2014/main" id="{B887DFB4-3E7C-B330-46CB-13C0A2029C9F}"/>
              </a:ext>
            </a:extLst>
          </p:cNvPr>
          <p:cNvSpPr txBox="1"/>
          <p:nvPr/>
        </p:nvSpPr>
        <p:spPr>
          <a:xfrm>
            <a:off x="4763069" y="177421"/>
            <a:ext cx="7211921" cy="6463308"/>
          </a:xfrm>
          <a:prstGeom prst="rect">
            <a:avLst/>
          </a:prstGeom>
          <a:noFill/>
        </p:spPr>
        <p:txBody>
          <a:bodyPr wrap="square" rtlCol="0">
            <a:spAutoFit/>
          </a:bodyPr>
          <a:lstStyle/>
          <a:p>
            <a:r>
              <a:rPr lang="es-ES" b="1" dirty="0"/>
              <a:t>Resultados de la Búsqueda:</a:t>
            </a:r>
            <a:r>
              <a:rPr lang="es-ES" dirty="0"/>
              <a:t> Se analizaron 37 artículos publicados entre 1999 y 2022.</a:t>
            </a:r>
          </a:p>
          <a:p>
            <a:r>
              <a:rPr lang="es-ES" b="1" dirty="0"/>
              <a:t>Características de los Datos:</a:t>
            </a:r>
            <a:r>
              <a:rPr lang="es-ES" dirty="0"/>
              <a:t> El 86% de los estudios fueron cuantitativos, con encuestas (41%) y datos secundarios (27%) como técnicas de recolección más populares. La regresión logística (39%) y el modelado de ecuaciones estructurales (24%) fueron las técnicas de análisis más comunes.</a:t>
            </a:r>
          </a:p>
          <a:p>
            <a:r>
              <a:rPr lang="es-ES" b="1" dirty="0"/>
              <a:t>Servicios de Telecomunicaciones Estudiados:</a:t>
            </a:r>
            <a:r>
              <a:rPr lang="es-ES" dirty="0"/>
              <a:t> La mayoría (73%) se centró en servicios de telecomunicaciones móviles.</a:t>
            </a:r>
            <a:endParaRPr lang="es-CO" dirty="0"/>
          </a:p>
          <a:p>
            <a:endParaRPr lang="es-ES" dirty="0"/>
          </a:p>
          <a:p>
            <a:r>
              <a:rPr lang="es-ES" b="1" dirty="0"/>
              <a:t>Determinantes de la Intención de Cambio/Fuga en </a:t>
            </a:r>
            <a:r>
              <a:rPr lang="es-ES" b="1" dirty="0" err="1"/>
              <a:t>Telcos</a:t>
            </a:r>
            <a:endParaRPr lang="es-ES" b="1" dirty="0"/>
          </a:p>
          <a:p>
            <a:endParaRPr lang="es-ES" b="1" dirty="0"/>
          </a:p>
          <a:p>
            <a:r>
              <a:rPr lang="es-CO" b="1" dirty="0"/>
              <a:t>Variables Socio-Demográficas</a:t>
            </a:r>
          </a:p>
          <a:p>
            <a:r>
              <a:rPr lang="es-ES" b="1" dirty="0"/>
              <a:t>Edad:</a:t>
            </a:r>
            <a:r>
              <a:rPr lang="es-ES" dirty="0"/>
              <a:t> algunos estudios confirman su influencia en el </a:t>
            </a:r>
            <a:r>
              <a:rPr lang="es-ES" dirty="0" err="1"/>
              <a:t>churn</a:t>
            </a:r>
            <a:r>
              <a:rPr lang="es-ES" dirty="0"/>
              <a:t>, mientras que otros la rechazan.</a:t>
            </a:r>
          </a:p>
          <a:p>
            <a:r>
              <a:rPr lang="es-ES" b="1" dirty="0"/>
              <a:t>Género:</a:t>
            </a:r>
            <a:r>
              <a:rPr lang="es-ES" dirty="0"/>
              <a:t> resultados contradictorios; algunos estudios encontraron diferencias significativas, otros no.</a:t>
            </a:r>
          </a:p>
          <a:p>
            <a:r>
              <a:rPr lang="es-ES" b="1" dirty="0"/>
              <a:t>Ingresos:</a:t>
            </a:r>
            <a:r>
              <a:rPr lang="es-ES" dirty="0"/>
              <a:t> Se observó que suscriptores con menores ingresos son más propensos a cambiar (Madden et al., 1999), pero otros estudios no encontraron un efecto significativo (</a:t>
            </a:r>
            <a:r>
              <a:rPr lang="es-ES" dirty="0" err="1"/>
              <a:t>Lunn</a:t>
            </a:r>
            <a:r>
              <a:rPr lang="es-ES" dirty="0"/>
              <a:t> y </a:t>
            </a:r>
            <a:r>
              <a:rPr lang="es-ES" dirty="0" err="1"/>
              <a:t>Lyons</a:t>
            </a:r>
            <a:r>
              <a:rPr lang="es-ES" dirty="0"/>
              <a:t>, 2018).</a:t>
            </a:r>
          </a:p>
          <a:p>
            <a:r>
              <a:rPr lang="es-ES" b="1" dirty="0"/>
              <a:t>Estado Civil y Educación:</a:t>
            </a:r>
            <a:r>
              <a:rPr lang="es-ES" dirty="0"/>
              <a:t> Generalmente, no se encontró un efecto significativo en la intención de cambio.</a:t>
            </a:r>
          </a:p>
          <a:p>
            <a:r>
              <a:rPr lang="es-ES" b="1" dirty="0"/>
              <a:t>Número de Miembros del Hogar:</a:t>
            </a:r>
            <a:r>
              <a:rPr lang="es-ES" dirty="0"/>
              <a:t> Los hogares con múltiples miembros son más propensos a cambiar (Madden et al., 1999; Lee, 2017).</a:t>
            </a:r>
          </a:p>
        </p:txBody>
      </p:sp>
      <p:sp>
        <p:nvSpPr>
          <p:cNvPr id="7" name="Título 1">
            <a:extLst>
              <a:ext uri="{FF2B5EF4-FFF2-40B4-BE49-F238E27FC236}">
                <a16:creationId xmlns:a16="http://schemas.microsoft.com/office/drawing/2014/main" id="{2950B258-0DBD-6163-EFE5-990A6518BD82}"/>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bg1"/>
                </a:solidFill>
              </a:rPr>
              <a:t>Determinants of churn in telecommunication services: a systematic literature review</a:t>
            </a:r>
            <a:endParaRPr lang="es-CO" sz="2400" dirty="0">
              <a:solidFill>
                <a:schemeClr val="bg1"/>
              </a:solidFill>
              <a:effectLst/>
            </a:endParaRPr>
          </a:p>
        </p:txBody>
      </p:sp>
    </p:spTree>
    <p:extLst>
      <p:ext uri="{BB962C8B-B14F-4D97-AF65-F5344CB8AC3E}">
        <p14:creationId xmlns:p14="http://schemas.microsoft.com/office/powerpoint/2010/main" val="225292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D8A1D1-6126-9E40-119C-600A55BEE6C2}"/>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903BC782-1D25-59A9-EBDF-F0E929D95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2C241C17-C5DB-6FCF-E6BE-3C32FE0AB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BC4501B6-931D-B5DF-CCCC-83EABAFCE45E}"/>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Ribeiro, Hugo, Belém Barbosa, António Carrizo Moreira, y Ricardo Gouveia </a:t>
            </a:r>
            <a:r>
              <a:rPr lang="es-CO" sz="1600" dirty="0" err="1">
                <a:solidFill>
                  <a:schemeClr val="bg1"/>
                </a:solidFill>
              </a:rPr>
              <a:t>Rodrigues</a:t>
            </a:r>
            <a:r>
              <a:rPr lang="es-CO" sz="1600" dirty="0">
                <a:solidFill>
                  <a:schemeClr val="bg1"/>
                </a:solidFill>
              </a:rPr>
              <a:t>. </a:t>
            </a:r>
            <a:r>
              <a:rPr lang="es-CO" sz="1600" dirty="0">
                <a:solidFill>
                  <a:srgbClr val="FFFF00"/>
                </a:solidFill>
              </a:rPr>
              <a:t>«</a:t>
            </a:r>
            <a:r>
              <a:rPr lang="es-CO" sz="1600" dirty="0" err="1">
                <a:solidFill>
                  <a:srgbClr val="FFFF00"/>
                </a:solidFill>
              </a:rPr>
              <a:t>Determinants</a:t>
            </a:r>
            <a:r>
              <a:rPr lang="es-CO" sz="1600" dirty="0">
                <a:solidFill>
                  <a:srgbClr val="FFFF00"/>
                </a:solidFill>
              </a:rPr>
              <a:t> </a:t>
            </a:r>
            <a:r>
              <a:rPr lang="es-CO" sz="1600" dirty="0" err="1">
                <a:solidFill>
                  <a:srgbClr val="FFFF00"/>
                </a:solidFill>
              </a:rPr>
              <a:t>of</a:t>
            </a:r>
            <a:r>
              <a:rPr lang="es-CO" sz="1600" dirty="0">
                <a:solidFill>
                  <a:srgbClr val="FFFF00"/>
                </a:solidFill>
              </a:rPr>
              <a:t> </a:t>
            </a:r>
            <a:r>
              <a:rPr lang="es-CO" sz="1600" dirty="0" err="1">
                <a:solidFill>
                  <a:srgbClr val="FFFF00"/>
                </a:solidFill>
              </a:rPr>
              <a:t>Churn</a:t>
            </a:r>
            <a:r>
              <a:rPr lang="es-CO" sz="1600" dirty="0">
                <a:solidFill>
                  <a:srgbClr val="FFFF00"/>
                </a:solidFill>
              </a:rPr>
              <a:t> in </a:t>
            </a:r>
            <a:r>
              <a:rPr lang="es-CO" sz="1600" dirty="0" err="1">
                <a:solidFill>
                  <a:srgbClr val="FFFF00"/>
                </a:solidFill>
              </a:rPr>
              <a:t>Telecommunication</a:t>
            </a:r>
            <a:r>
              <a:rPr lang="es-CO" sz="1600" dirty="0">
                <a:solidFill>
                  <a:srgbClr val="FFFF00"/>
                </a:solidFill>
              </a:rPr>
              <a:t> Services: A </a:t>
            </a:r>
            <a:r>
              <a:rPr lang="es-CO" sz="1600" dirty="0" err="1">
                <a:solidFill>
                  <a:srgbClr val="FFFF00"/>
                </a:solidFill>
              </a:rPr>
              <a:t>Systematic</a:t>
            </a:r>
            <a:r>
              <a:rPr lang="es-CO" sz="1600" dirty="0">
                <a:solidFill>
                  <a:srgbClr val="FFFF00"/>
                </a:solidFill>
              </a:rPr>
              <a:t> </a:t>
            </a:r>
            <a:r>
              <a:rPr lang="es-CO" sz="1600" dirty="0" err="1">
                <a:solidFill>
                  <a:srgbClr val="FFFF00"/>
                </a:solidFill>
              </a:rPr>
              <a:t>Literature</a:t>
            </a:r>
            <a:r>
              <a:rPr lang="es-CO" sz="1600" dirty="0">
                <a:solidFill>
                  <a:srgbClr val="FFFF00"/>
                </a:solidFill>
              </a:rPr>
              <a:t> </a:t>
            </a:r>
            <a:r>
              <a:rPr lang="es-CO" sz="1600" dirty="0" err="1">
                <a:solidFill>
                  <a:srgbClr val="FFFF00"/>
                </a:solidFill>
              </a:rPr>
              <a:t>Review</a:t>
            </a:r>
            <a:r>
              <a:rPr lang="es-CO" sz="1600" dirty="0">
                <a:solidFill>
                  <a:srgbClr val="FFFF00"/>
                </a:solidFill>
              </a:rPr>
              <a:t>». </a:t>
            </a:r>
            <a:r>
              <a:rPr lang="es-CO" sz="1600" i="1" dirty="0">
                <a:solidFill>
                  <a:schemeClr val="bg1"/>
                </a:solidFill>
              </a:rPr>
              <a:t>Management </a:t>
            </a:r>
            <a:r>
              <a:rPr lang="es-CO" sz="1600" i="1" dirty="0" err="1">
                <a:solidFill>
                  <a:schemeClr val="bg1"/>
                </a:solidFill>
              </a:rPr>
              <a:t>Review</a:t>
            </a:r>
            <a:r>
              <a:rPr lang="es-CO" sz="1600" i="1" dirty="0">
                <a:solidFill>
                  <a:schemeClr val="bg1"/>
                </a:solidFill>
              </a:rPr>
              <a:t> </a:t>
            </a:r>
            <a:r>
              <a:rPr lang="es-CO" sz="1600" i="1" dirty="0" err="1">
                <a:solidFill>
                  <a:schemeClr val="bg1"/>
                </a:solidFill>
              </a:rPr>
              <a:t>Quarterly</a:t>
            </a:r>
            <a:r>
              <a:rPr lang="es-CO" sz="1600" dirty="0">
                <a:solidFill>
                  <a:schemeClr val="bg1"/>
                </a:solidFill>
              </a:rPr>
              <a:t> 74, </a:t>
            </a:r>
            <a:r>
              <a:rPr lang="es-CO" sz="1600" dirty="0" err="1">
                <a:solidFill>
                  <a:schemeClr val="bg1"/>
                </a:solidFill>
              </a:rPr>
              <a:t>n.</a:t>
            </a:r>
            <a:r>
              <a:rPr lang="es-CO" sz="1600" baseline="30000" dirty="0" err="1">
                <a:solidFill>
                  <a:schemeClr val="bg1"/>
                </a:solidFill>
              </a:rPr>
              <a:t>o</a:t>
            </a:r>
            <a:r>
              <a:rPr lang="es-CO" sz="1600" dirty="0">
                <a:solidFill>
                  <a:schemeClr val="bg1"/>
                </a:solidFill>
              </a:rPr>
              <a:t> 3 (2024): 1327-64. </a:t>
            </a:r>
            <a:r>
              <a:rPr lang="es-CO" sz="1600" dirty="0">
                <a:hlinkClick r:id="rId3"/>
              </a:rPr>
              <a:t>https://doi.org/10.1007/s11301-023-00335-7</a:t>
            </a:r>
            <a:r>
              <a:rPr lang="es-CO" sz="1600" dirty="0"/>
              <a:t>.</a:t>
            </a:r>
          </a:p>
          <a:p>
            <a:pPr marL="0" indent="0">
              <a:buNone/>
            </a:pPr>
            <a:endParaRPr lang="en-US" sz="1600" dirty="0">
              <a:effectLst/>
            </a:endParaRPr>
          </a:p>
        </p:txBody>
      </p:sp>
      <p:sp>
        <p:nvSpPr>
          <p:cNvPr id="6" name="CuadroTexto 5">
            <a:extLst>
              <a:ext uri="{FF2B5EF4-FFF2-40B4-BE49-F238E27FC236}">
                <a16:creationId xmlns:a16="http://schemas.microsoft.com/office/drawing/2014/main" id="{51333E45-788A-277B-C0B2-3DCEF9148413}"/>
              </a:ext>
            </a:extLst>
          </p:cNvPr>
          <p:cNvSpPr txBox="1"/>
          <p:nvPr/>
        </p:nvSpPr>
        <p:spPr>
          <a:xfrm>
            <a:off x="4763069" y="177421"/>
            <a:ext cx="7211921" cy="6740307"/>
          </a:xfrm>
          <a:prstGeom prst="rect">
            <a:avLst/>
          </a:prstGeom>
          <a:noFill/>
        </p:spPr>
        <p:txBody>
          <a:bodyPr wrap="square" rtlCol="0">
            <a:spAutoFit/>
          </a:bodyPr>
          <a:lstStyle/>
          <a:p>
            <a:r>
              <a:rPr lang="es-ES" b="1" dirty="0"/>
              <a:t>Hijos en el Hogar y Lugar de Residencia:</a:t>
            </a:r>
            <a:r>
              <a:rPr lang="es-ES" dirty="0"/>
              <a:t> Resultados divergentes sobre su impacto significativo.</a:t>
            </a:r>
          </a:p>
          <a:p>
            <a:endParaRPr lang="es-ES" dirty="0"/>
          </a:p>
          <a:p>
            <a:r>
              <a:rPr lang="es-ES" b="1" dirty="0"/>
              <a:t>Calidad del Servicio, Satisfacción y Valor del Servicio</a:t>
            </a:r>
          </a:p>
          <a:p>
            <a:endParaRPr lang="es-ES" b="1" dirty="0"/>
          </a:p>
          <a:p>
            <a:r>
              <a:rPr lang="es-ES" dirty="0"/>
              <a:t>Este tema es crucial, con </a:t>
            </a:r>
            <a:r>
              <a:rPr lang="es-ES" b="1" dirty="0"/>
              <a:t>satisfacción, calidad del servicio y valor del servicio</a:t>
            </a:r>
            <a:r>
              <a:rPr lang="es-ES" dirty="0"/>
              <a:t> como los más citados.</a:t>
            </a:r>
          </a:p>
          <a:p>
            <a:endParaRPr lang="es-ES" b="1" dirty="0"/>
          </a:p>
          <a:p>
            <a:r>
              <a:rPr lang="es-ES" b="1" dirty="0"/>
              <a:t>Calidad del servicio</a:t>
            </a:r>
          </a:p>
          <a:p>
            <a:r>
              <a:rPr lang="es-ES" b="1" dirty="0"/>
              <a:t>Número de Quejas</a:t>
            </a:r>
            <a:endParaRPr lang="es-ES" dirty="0"/>
          </a:p>
          <a:p>
            <a:r>
              <a:rPr lang="es-ES" b="1" dirty="0"/>
              <a:t>Problemas de Facturación y Atención al Cliente</a:t>
            </a:r>
            <a:r>
              <a:rPr lang="es-ES" dirty="0"/>
              <a:t>.</a:t>
            </a:r>
          </a:p>
          <a:p>
            <a:r>
              <a:rPr lang="es-ES" b="1" dirty="0"/>
              <a:t>Satisfacción del Cliente:</a:t>
            </a:r>
            <a:r>
              <a:rPr lang="es-ES" dirty="0"/>
              <a:t> la calidad del servicio se considera un componente de la satisfacción.</a:t>
            </a:r>
          </a:p>
          <a:p>
            <a:r>
              <a:rPr lang="es-ES" b="1" dirty="0"/>
              <a:t>Valor del Servicio:</a:t>
            </a:r>
            <a:r>
              <a:rPr lang="es-ES" dirty="0"/>
              <a:t> La "dimensión de valor monetario" (tarifas más bajas, mejores ofertas) y la "dimensión de beneficio del servicio" (costos ocultos, errores de facturación) tienen un impacto significativo en las intenciones de cambio (</a:t>
            </a:r>
            <a:r>
              <a:rPr lang="es-ES" dirty="0" err="1"/>
              <a:t>Patro</a:t>
            </a:r>
            <a:r>
              <a:rPr lang="es-ES" dirty="0"/>
              <a:t>, 2020). </a:t>
            </a:r>
          </a:p>
          <a:p>
            <a:r>
              <a:rPr lang="es-ES" b="1" dirty="0"/>
              <a:t>Experiencia Afectiva del Cliente:</a:t>
            </a:r>
            <a:r>
              <a:rPr lang="es-ES" dirty="0"/>
              <a:t> Impacta positivamente en la retención de clientes (Gao et al., 2022).</a:t>
            </a:r>
          </a:p>
          <a:p>
            <a:endParaRPr lang="es-ES" dirty="0"/>
          </a:p>
          <a:p>
            <a:r>
              <a:rPr lang="es-ES" b="1" dirty="0"/>
              <a:t>Costos y Barreras de Cambio</a:t>
            </a:r>
          </a:p>
          <a:p>
            <a:endParaRPr lang="es-ES" b="1" dirty="0"/>
          </a:p>
          <a:p>
            <a:r>
              <a:rPr lang="es-ES" b="1" dirty="0"/>
              <a:t>Costos de Transacción</a:t>
            </a:r>
            <a:r>
              <a:rPr lang="es-ES" dirty="0"/>
              <a:t>.</a:t>
            </a:r>
          </a:p>
          <a:p>
            <a:r>
              <a:rPr lang="es-ES" b="1" dirty="0"/>
              <a:t>Costos de Aprendizaje</a:t>
            </a:r>
            <a:r>
              <a:rPr lang="es-ES" dirty="0"/>
              <a:t>.</a:t>
            </a:r>
          </a:p>
        </p:txBody>
      </p:sp>
      <p:sp>
        <p:nvSpPr>
          <p:cNvPr id="7" name="Título 1">
            <a:extLst>
              <a:ext uri="{FF2B5EF4-FFF2-40B4-BE49-F238E27FC236}">
                <a16:creationId xmlns:a16="http://schemas.microsoft.com/office/drawing/2014/main" id="{2F143EB2-FE5A-125E-8AB9-2D063655C3AB}"/>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bg1"/>
                </a:solidFill>
              </a:rPr>
              <a:t>Determinants of churn in telecommunication services: a systematic literature review</a:t>
            </a:r>
            <a:endParaRPr lang="es-CO" sz="2400" dirty="0">
              <a:solidFill>
                <a:schemeClr val="bg1"/>
              </a:solidFill>
              <a:effectLst/>
            </a:endParaRPr>
          </a:p>
        </p:txBody>
      </p:sp>
    </p:spTree>
    <p:extLst>
      <p:ext uri="{BB962C8B-B14F-4D97-AF65-F5344CB8AC3E}">
        <p14:creationId xmlns:p14="http://schemas.microsoft.com/office/powerpoint/2010/main" val="911471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B5CFB0-0A4E-9F23-D09D-11BBC40A0E57}"/>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C9C32D14-CAFE-9A79-1E9D-9D29D9E15B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35864B24-AD34-7F4D-E5F2-61F9CEBE9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B64D385F-445B-5D88-F89B-D89F7585E816}"/>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Ribeiro, Hugo, Belém Barbosa, António Carrizo Moreira, y Ricardo Gouveia </a:t>
            </a:r>
            <a:r>
              <a:rPr lang="es-CO" sz="1600" dirty="0" err="1">
                <a:solidFill>
                  <a:schemeClr val="bg1"/>
                </a:solidFill>
              </a:rPr>
              <a:t>Rodrigues</a:t>
            </a:r>
            <a:r>
              <a:rPr lang="es-CO" sz="1600" dirty="0">
                <a:solidFill>
                  <a:schemeClr val="bg1"/>
                </a:solidFill>
              </a:rPr>
              <a:t>. </a:t>
            </a:r>
            <a:r>
              <a:rPr lang="es-CO" sz="1600" dirty="0">
                <a:solidFill>
                  <a:srgbClr val="FFFF00"/>
                </a:solidFill>
              </a:rPr>
              <a:t>«</a:t>
            </a:r>
            <a:r>
              <a:rPr lang="es-CO" sz="1600" dirty="0" err="1">
                <a:solidFill>
                  <a:srgbClr val="FFFF00"/>
                </a:solidFill>
              </a:rPr>
              <a:t>Determinants</a:t>
            </a:r>
            <a:r>
              <a:rPr lang="es-CO" sz="1600" dirty="0">
                <a:solidFill>
                  <a:srgbClr val="FFFF00"/>
                </a:solidFill>
              </a:rPr>
              <a:t> </a:t>
            </a:r>
            <a:r>
              <a:rPr lang="es-CO" sz="1600" dirty="0" err="1">
                <a:solidFill>
                  <a:srgbClr val="FFFF00"/>
                </a:solidFill>
              </a:rPr>
              <a:t>of</a:t>
            </a:r>
            <a:r>
              <a:rPr lang="es-CO" sz="1600" dirty="0">
                <a:solidFill>
                  <a:srgbClr val="FFFF00"/>
                </a:solidFill>
              </a:rPr>
              <a:t> </a:t>
            </a:r>
            <a:r>
              <a:rPr lang="es-CO" sz="1600" dirty="0" err="1">
                <a:solidFill>
                  <a:srgbClr val="FFFF00"/>
                </a:solidFill>
              </a:rPr>
              <a:t>Churn</a:t>
            </a:r>
            <a:r>
              <a:rPr lang="es-CO" sz="1600" dirty="0">
                <a:solidFill>
                  <a:srgbClr val="FFFF00"/>
                </a:solidFill>
              </a:rPr>
              <a:t> in </a:t>
            </a:r>
            <a:r>
              <a:rPr lang="es-CO" sz="1600" dirty="0" err="1">
                <a:solidFill>
                  <a:srgbClr val="FFFF00"/>
                </a:solidFill>
              </a:rPr>
              <a:t>Telecommunication</a:t>
            </a:r>
            <a:r>
              <a:rPr lang="es-CO" sz="1600" dirty="0">
                <a:solidFill>
                  <a:srgbClr val="FFFF00"/>
                </a:solidFill>
              </a:rPr>
              <a:t> Services: A </a:t>
            </a:r>
            <a:r>
              <a:rPr lang="es-CO" sz="1600" dirty="0" err="1">
                <a:solidFill>
                  <a:srgbClr val="FFFF00"/>
                </a:solidFill>
              </a:rPr>
              <a:t>Systematic</a:t>
            </a:r>
            <a:r>
              <a:rPr lang="es-CO" sz="1600" dirty="0">
                <a:solidFill>
                  <a:srgbClr val="FFFF00"/>
                </a:solidFill>
              </a:rPr>
              <a:t> </a:t>
            </a:r>
            <a:r>
              <a:rPr lang="es-CO" sz="1600" dirty="0" err="1">
                <a:solidFill>
                  <a:srgbClr val="FFFF00"/>
                </a:solidFill>
              </a:rPr>
              <a:t>Literature</a:t>
            </a:r>
            <a:r>
              <a:rPr lang="es-CO" sz="1600" dirty="0">
                <a:solidFill>
                  <a:srgbClr val="FFFF00"/>
                </a:solidFill>
              </a:rPr>
              <a:t> </a:t>
            </a:r>
            <a:r>
              <a:rPr lang="es-CO" sz="1600" dirty="0" err="1">
                <a:solidFill>
                  <a:srgbClr val="FFFF00"/>
                </a:solidFill>
              </a:rPr>
              <a:t>Review</a:t>
            </a:r>
            <a:r>
              <a:rPr lang="es-CO" sz="1600" dirty="0">
                <a:solidFill>
                  <a:srgbClr val="FFFF00"/>
                </a:solidFill>
              </a:rPr>
              <a:t>». </a:t>
            </a:r>
            <a:r>
              <a:rPr lang="es-CO" sz="1600" i="1" dirty="0">
                <a:solidFill>
                  <a:schemeClr val="bg1"/>
                </a:solidFill>
              </a:rPr>
              <a:t>Management </a:t>
            </a:r>
            <a:r>
              <a:rPr lang="es-CO" sz="1600" i="1" dirty="0" err="1">
                <a:solidFill>
                  <a:schemeClr val="bg1"/>
                </a:solidFill>
              </a:rPr>
              <a:t>Review</a:t>
            </a:r>
            <a:r>
              <a:rPr lang="es-CO" sz="1600" i="1" dirty="0">
                <a:solidFill>
                  <a:schemeClr val="bg1"/>
                </a:solidFill>
              </a:rPr>
              <a:t> </a:t>
            </a:r>
            <a:r>
              <a:rPr lang="es-CO" sz="1600" i="1" dirty="0" err="1">
                <a:solidFill>
                  <a:schemeClr val="bg1"/>
                </a:solidFill>
              </a:rPr>
              <a:t>Quarterly</a:t>
            </a:r>
            <a:r>
              <a:rPr lang="es-CO" sz="1600" dirty="0">
                <a:solidFill>
                  <a:schemeClr val="bg1"/>
                </a:solidFill>
              </a:rPr>
              <a:t> 74, </a:t>
            </a:r>
            <a:r>
              <a:rPr lang="es-CO" sz="1600" dirty="0" err="1">
                <a:solidFill>
                  <a:schemeClr val="bg1"/>
                </a:solidFill>
              </a:rPr>
              <a:t>n.</a:t>
            </a:r>
            <a:r>
              <a:rPr lang="es-CO" sz="1600" baseline="30000" dirty="0" err="1">
                <a:solidFill>
                  <a:schemeClr val="bg1"/>
                </a:solidFill>
              </a:rPr>
              <a:t>o</a:t>
            </a:r>
            <a:r>
              <a:rPr lang="es-CO" sz="1600" dirty="0">
                <a:solidFill>
                  <a:schemeClr val="bg1"/>
                </a:solidFill>
              </a:rPr>
              <a:t> 3 (2024): 1327-64. </a:t>
            </a:r>
            <a:r>
              <a:rPr lang="es-CO" sz="1600" dirty="0">
                <a:hlinkClick r:id="rId3"/>
              </a:rPr>
              <a:t>https://doi.org/10.1007/s11301-023-00335-7</a:t>
            </a:r>
            <a:r>
              <a:rPr lang="es-CO" sz="1600" dirty="0"/>
              <a:t>.</a:t>
            </a:r>
          </a:p>
          <a:p>
            <a:pPr marL="0" indent="0">
              <a:buNone/>
            </a:pPr>
            <a:endParaRPr lang="en-US" sz="1600" dirty="0">
              <a:effectLst/>
            </a:endParaRPr>
          </a:p>
        </p:txBody>
      </p:sp>
      <p:sp>
        <p:nvSpPr>
          <p:cNvPr id="6" name="CuadroTexto 5">
            <a:extLst>
              <a:ext uri="{FF2B5EF4-FFF2-40B4-BE49-F238E27FC236}">
                <a16:creationId xmlns:a16="http://schemas.microsoft.com/office/drawing/2014/main" id="{2664A253-CCEA-C658-85EB-00C6AAED9CE3}"/>
              </a:ext>
            </a:extLst>
          </p:cNvPr>
          <p:cNvSpPr txBox="1"/>
          <p:nvPr/>
        </p:nvSpPr>
        <p:spPr>
          <a:xfrm>
            <a:off x="4763069" y="177421"/>
            <a:ext cx="7211921" cy="6740307"/>
          </a:xfrm>
          <a:prstGeom prst="rect">
            <a:avLst/>
          </a:prstGeom>
          <a:noFill/>
        </p:spPr>
        <p:txBody>
          <a:bodyPr wrap="square" rtlCol="0">
            <a:spAutoFit/>
          </a:bodyPr>
          <a:lstStyle/>
          <a:p>
            <a:r>
              <a:rPr lang="es-ES" b="1" dirty="0"/>
              <a:t>Costos Artificiales o Contractuales.</a:t>
            </a:r>
          </a:p>
          <a:p>
            <a:r>
              <a:rPr lang="es-ES" b="1" dirty="0"/>
              <a:t>Portabilidad del Número Móvil (MNP):</a:t>
            </a:r>
            <a:endParaRPr lang="es-ES" dirty="0"/>
          </a:p>
          <a:p>
            <a:r>
              <a:rPr lang="es-ES" b="1" dirty="0"/>
              <a:t>Complejidad de la Tarifa</a:t>
            </a:r>
            <a:r>
              <a:rPr lang="es-ES" dirty="0"/>
              <a:t>.</a:t>
            </a:r>
          </a:p>
          <a:p>
            <a:r>
              <a:rPr lang="es-ES" b="1" dirty="0"/>
              <a:t>Terminales Avanzados</a:t>
            </a:r>
            <a:r>
              <a:rPr lang="es-ES" dirty="0"/>
              <a:t>.</a:t>
            </a:r>
          </a:p>
          <a:p>
            <a:r>
              <a:rPr lang="es-ES" b="1" dirty="0"/>
              <a:t>Puntos de Lealtad Acumulados:</a:t>
            </a:r>
            <a:r>
              <a:rPr lang="es-ES" dirty="0"/>
              <a:t> Tienen un impacto negativo en la probabilidad de fuga (</a:t>
            </a:r>
            <a:r>
              <a:rPr lang="es-ES" dirty="0" err="1"/>
              <a:t>Ahn</a:t>
            </a:r>
            <a:r>
              <a:rPr lang="es-ES" dirty="0"/>
              <a:t> et al., 2006), aunque Su et al. (2012) encontraron resultados contradictorios.</a:t>
            </a:r>
          </a:p>
          <a:p>
            <a:r>
              <a:rPr lang="es-ES" b="1" dirty="0"/>
              <a:t>Redes Privadas Virtuales Móviles (VPMN) y Paquetes Familiares:</a:t>
            </a:r>
            <a:r>
              <a:rPr lang="es-ES" dirty="0"/>
              <a:t> Reducen la probabilidad de fuga al aumentar los costos de cambio percibidos (Su et al., 2012).</a:t>
            </a:r>
          </a:p>
          <a:p>
            <a:r>
              <a:rPr lang="es-ES" b="1" dirty="0"/>
              <a:t>Compromiso Contractual y Duración del Contrato</a:t>
            </a:r>
            <a:r>
              <a:rPr lang="es-ES" dirty="0"/>
              <a:t>.</a:t>
            </a:r>
          </a:p>
          <a:p>
            <a:r>
              <a:rPr lang="es-ES" b="1" dirty="0"/>
              <a:t>Conocimiento del Sector y Ahorros Esperados</a:t>
            </a:r>
            <a:r>
              <a:rPr lang="es-ES" dirty="0"/>
              <a:t>.</a:t>
            </a:r>
          </a:p>
          <a:p>
            <a:endParaRPr lang="es-ES" dirty="0"/>
          </a:p>
          <a:p>
            <a:r>
              <a:rPr lang="es-CO" dirty="0"/>
              <a:t>Características de la Tarifa</a:t>
            </a:r>
          </a:p>
          <a:p>
            <a:r>
              <a:rPr lang="es-ES" b="1" dirty="0"/>
              <a:t>Comportamiento de Pago:</a:t>
            </a:r>
            <a:r>
              <a:rPr lang="es-ES" dirty="0"/>
              <a:t> Los montos facturados mensualmente más altos se asocian con una mayor probabilidad de fuga (</a:t>
            </a:r>
            <a:r>
              <a:rPr lang="es-ES" dirty="0" err="1"/>
              <a:t>Ahn</a:t>
            </a:r>
            <a:r>
              <a:rPr lang="es-ES" dirty="0"/>
              <a:t> et al., 2006; </a:t>
            </a:r>
            <a:r>
              <a:rPr lang="es-ES" dirty="0" err="1"/>
              <a:t>Gerpott</a:t>
            </a:r>
            <a:r>
              <a:rPr lang="es-ES" dirty="0"/>
              <a:t> y </a:t>
            </a:r>
            <a:r>
              <a:rPr lang="es-ES" dirty="0" err="1"/>
              <a:t>Meinert</a:t>
            </a:r>
            <a:r>
              <a:rPr lang="es-ES" dirty="0"/>
              <a:t>, 2018). </a:t>
            </a:r>
          </a:p>
          <a:p>
            <a:r>
              <a:rPr lang="es-ES" b="1" dirty="0"/>
              <a:t>Tipo de Pago:</a:t>
            </a:r>
            <a:r>
              <a:rPr lang="es-ES" dirty="0"/>
              <a:t> Los planes </a:t>
            </a:r>
            <a:r>
              <a:rPr lang="es-ES" dirty="0" err="1"/>
              <a:t>post-pago</a:t>
            </a:r>
            <a:r>
              <a:rPr lang="es-ES" dirty="0"/>
              <a:t> se asociaron con una mayor probabilidad de fuga que los </a:t>
            </a:r>
            <a:r>
              <a:rPr lang="es-ES" dirty="0" err="1"/>
              <a:t>pre-pago</a:t>
            </a:r>
            <a:r>
              <a:rPr lang="es-ES" dirty="0"/>
              <a:t> (</a:t>
            </a:r>
            <a:r>
              <a:rPr lang="es-ES" dirty="0" err="1"/>
              <a:t>Maicas</a:t>
            </a:r>
            <a:r>
              <a:rPr lang="es-ES" dirty="0"/>
              <a:t> et al., 2009).</a:t>
            </a:r>
          </a:p>
          <a:p>
            <a:r>
              <a:rPr lang="es-ES" b="1" dirty="0"/>
              <a:t>Adecuación de la Tarifa:</a:t>
            </a:r>
            <a:r>
              <a:rPr lang="es-ES" dirty="0"/>
              <a:t> Los clientes con tarifas no optimizadas para su consumo son más propensos a la fuga (Wong, 2011; Jin, 2022).</a:t>
            </a:r>
          </a:p>
          <a:p>
            <a:r>
              <a:rPr lang="es-ES" b="1" dirty="0"/>
              <a:t>Tarifas con Descuento y Planes Nuevos:</a:t>
            </a:r>
            <a:r>
              <a:rPr lang="es-ES" dirty="0"/>
              <a:t> Los clientes con tarifas con descuento y planes más nuevos tienen una menor propensión a cancelar (</a:t>
            </a:r>
            <a:r>
              <a:rPr lang="es-ES" dirty="0" err="1"/>
              <a:t>Gerpott</a:t>
            </a:r>
            <a:r>
              <a:rPr lang="es-ES" dirty="0"/>
              <a:t> y </a:t>
            </a:r>
            <a:r>
              <a:rPr lang="es-ES" dirty="0" err="1"/>
              <a:t>Meinert</a:t>
            </a:r>
            <a:r>
              <a:rPr lang="es-ES" dirty="0"/>
              <a:t>, 2018).</a:t>
            </a:r>
          </a:p>
        </p:txBody>
      </p:sp>
      <p:sp>
        <p:nvSpPr>
          <p:cNvPr id="7" name="Título 1">
            <a:extLst>
              <a:ext uri="{FF2B5EF4-FFF2-40B4-BE49-F238E27FC236}">
                <a16:creationId xmlns:a16="http://schemas.microsoft.com/office/drawing/2014/main" id="{D5C744C4-9A52-F0D6-6B68-C5DAC86569C5}"/>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bg1"/>
                </a:solidFill>
              </a:rPr>
              <a:t>Determinants of churn in telecommunication services: a systematic literature review</a:t>
            </a:r>
            <a:endParaRPr lang="es-CO" sz="2400" dirty="0">
              <a:solidFill>
                <a:schemeClr val="bg1"/>
              </a:solidFill>
              <a:effectLst/>
            </a:endParaRPr>
          </a:p>
        </p:txBody>
      </p:sp>
    </p:spTree>
    <p:extLst>
      <p:ext uri="{BB962C8B-B14F-4D97-AF65-F5344CB8AC3E}">
        <p14:creationId xmlns:p14="http://schemas.microsoft.com/office/powerpoint/2010/main" val="3388670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C5518B-B4F9-1D9B-932C-E2BF420FF3E6}"/>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E276C83C-6D59-8B09-9349-3F6D63D00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048FC1CD-446E-1472-3049-97B40B051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E5706BEB-5C52-7E72-450A-C410F19FC635}"/>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Ribeiro, Hugo, Belém Barbosa, António Carrizo Moreira, y Ricardo Gouveia </a:t>
            </a:r>
            <a:r>
              <a:rPr lang="es-CO" sz="1600" dirty="0" err="1">
                <a:solidFill>
                  <a:schemeClr val="bg1"/>
                </a:solidFill>
              </a:rPr>
              <a:t>Rodrigues</a:t>
            </a:r>
            <a:r>
              <a:rPr lang="es-CO" sz="1600" dirty="0">
                <a:solidFill>
                  <a:schemeClr val="bg1"/>
                </a:solidFill>
              </a:rPr>
              <a:t>. </a:t>
            </a:r>
            <a:r>
              <a:rPr lang="es-CO" sz="1600" dirty="0">
                <a:solidFill>
                  <a:srgbClr val="FFFF00"/>
                </a:solidFill>
              </a:rPr>
              <a:t>«</a:t>
            </a:r>
            <a:r>
              <a:rPr lang="es-CO" sz="1600" dirty="0" err="1">
                <a:solidFill>
                  <a:srgbClr val="FFFF00"/>
                </a:solidFill>
              </a:rPr>
              <a:t>Determinants</a:t>
            </a:r>
            <a:r>
              <a:rPr lang="es-CO" sz="1600" dirty="0">
                <a:solidFill>
                  <a:srgbClr val="FFFF00"/>
                </a:solidFill>
              </a:rPr>
              <a:t> </a:t>
            </a:r>
            <a:r>
              <a:rPr lang="es-CO" sz="1600" dirty="0" err="1">
                <a:solidFill>
                  <a:srgbClr val="FFFF00"/>
                </a:solidFill>
              </a:rPr>
              <a:t>of</a:t>
            </a:r>
            <a:r>
              <a:rPr lang="es-CO" sz="1600" dirty="0">
                <a:solidFill>
                  <a:srgbClr val="FFFF00"/>
                </a:solidFill>
              </a:rPr>
              <a:t> </a:t>
            </a:r>
            <a:r>
              <a:rPr lang="es-CO" sz="1600" dirty="0" err="1">
                <a:solidFill>
                  <a:srgbClr val="FFFF00"/>
                </a:solidFill>
              </a:rPr>
              <a:t>Churn</a:t>
            </a:r>
            <a:r>
              <a:rPr lang="es-CO" sz="1600" dirty="0">
                <a:solidFill>
                  <a:srgbClr val="FFFF00"/>
                </a:solidFill>
              </a:rPr>
              <a:t> in </a:t>
            </a:r>
            <a:r>
              <a:rPr lang="es-CO" sz="1600" dirty="0" err="1">
                <a:solidFill>
                  <a:srgbClr val="FFFF00"/>
                </a:solidFill>
              </a:rPr>
              <a:t>Telecommunication</a:t>
            </a:r>
            <a:r>
              <a:rPr lang="es-CO" sz="1600" dirty="0">
                <a:solidFill>
                  <a:srgbClr val="FFFF00"/>
                </a:solidFill>
              </a:rPr>
              <a:t> Services: A </a:t>
            </a:r>
            <a:r>
              <a:rPr lang="es-CO" sz="1600" dirty="0" err="1">
                <a:solidFill>
                  <a:srgbClr val="FFFF00"/>
                </a:solidFill>
              </a:rPr>
              <a:t>Systematic</a:t>
            </a:r>
            <a:r>
              <a:rPr lang="es-CO" sz="1600" dirty="0">
                <a:solidFill>
                  <a:srgbClr val="FFFF00"/>
                </a:solidFill>
              </a:rPr>
              <a:t> </a:t>
            </a:r>
            <a:r>
              <a:rPr lang="es-CO" sz="1600" dirty="0" err="1">
                <a:solidFill>
                  <a:srgbClr val="FFFF00"/>
                </a:solidFill>
              </a:rPr>
              <a:t>Literature</a:t>
            </a:r>
            <a:r>
              <a:rPr lang="es-CO" sz="1600" dirty="0">
                <a:solidFill>
                  <a:srgbClr val="FFFF00"/>
                </a:solidFill>
              </a:rPr>
              <a:t> </a:t>
            </a:r>
            <a:r>
              <a:rPr lang="es-CO" sz="1600" dirty="0" err="1">
                <a:solidFill>
                  <a:srgbClr val="FFFF00"/>
                </a:solidFill>
              </a:rPr>
              <a:t>Review</a:t>
            </a:r>
            <a:r>
              <a:rPr lang="es-CO" sz="1600" dirty="0">
                <a:solidFill>
                  <a:srgbClr val="FFFF00"/>
                </a:solidFill>
              </a:rPr>
              <a:t>». </a:t>
            </a:r>
            <a:r>
              <a:rPr lang="es-CO" sz="1600" i="1" dirty="0">
                <a:solidFill>
                  <a:schemeClr val="bg1"/>
                </a:solidFill>
              </a:rPr>
              <a:t>Management </a:t>
            </a:r>
            <a:r>
              <a:rPr lang="es-CO" sz="1600" i="1" dirty="0" err="1">
                <a:solidFill>
                  <a:schemeClr val="bg1"/>
                </a:solidFill>
              </a:rPr>
              <a:t>Review</a:t>
            </a:r>
            <a:r>
              <a:rPr lang="es-CO" sz="1600" i="1" dirty="0">
                <a:solidFill>
                  <a:schemeClr val="bg1"/>
                </a:solidFill>
              </a:rPr>
              <a:t> </a:t>
            </a:r>
            <a:r>
              <a:rPr lang="es-CO" sz="1600" i="1" dirty="0" err="1">
                <a:solidFill>
                  <a:schemeClr val="bg1"/>
                </a:solidFill>
              </a:rPr>
              <a:t>Quarterly</a:t>
            </a:r>
            <a:r>
              <a:rPr lang="es-CO" sz="1600" dirty="0">
                <a:solidFill>
                  <a:schemeClr val="bg1"/>
                </a:solidFill>
              </a:rPr>
              <a:t> 74, </a:t>
            </a:r>
            <a:r>
              <a:rPr lang="es-CO" sz="1600" dirty="0" err="1">
                <a:solidFill>
                  <a:schemeClr val="bg1"/>
                </a:solidFill>
              </a:rPr>
              <a:t>n.</a:t>
            </a:r>
            <a:r>
              <a:rPr lang="es-CO" sz="1600" baseline="30000" dirty="0" err="1">
                <a:solidFill>
                  <a:schemeClr val="bg1"/>
                </a:solidFill>
              </a:rPr>
              <a:t>o</a:t>
            </a:r>
            <a:r>
              <a:rPr lang="es-CO" sz="1600" dirty="0">
                <a:solidFill>
                  <a:schemeClr val="bg1"/>
                </a:solidFill>
              </a:rPr>
              <a:t> 3 (2024): 1327-64. </a:t>
            </a:r>
            <a:r>
              <a:rPr lang="es-CO" sz="1600" dirty="0">
                <a:hlinkClick r:id="rId3"/>
              </a:rPr>
              <a:t>https://doi.org/10.1007/s11301-023-00335-7</a:t>
            </a:r>
            <a:r>
              <a:rPr lang="es-CO" sz="1600" dirty="0"/>
              <a:t>.</a:t>
            </a:r>
          </a:p>
          <a:p>
            <a:pPr marL="0" indent="0">
              <a:buNone/>
            </a:pPr>
            <a:endParaRPr lang="en-US" sz="1600" dirty="0">
              <a:effectLst/>
            </a:endParaRPr>
          </a:p>
        </p:txBody>
      </p:sp>
      <p:sp>
        <p:nvSpPr>
          <p:cNvPr id="6" name="CuadroTexto 5">
            <a:extLst>
              <a:ext uri="{FF2B5EF4-FFF2-40B4-BE49-F238E27FC236}">
                <a16:creationId xmlns:a16="http://schemas.microsoft.com/office/drawing/2014/main" id="{BE6D71CB-C091-C5F0-9C86-35EF5DCE5488}"/>
              </a:ext>
            </a:extLst>
          </p:cNvPr>
          <p:cNvSpPr txBox="1"/>
          <p:nvPr/>
        </p:nvSpPr>
        <p:spPr>
          <a:xfrm>
            <a:off x="4763069" y="177421"/>
            <a:ext cx="7211921" cy="6186309"/>
          </a:xfrm>
          <a:prstGeom prst="rect">
            <a:avLst/>
          </a:prstGeom>
          <a:noFill/>
        </p:spPr>
        <p:txBody>
          <a:bodyPr wrap="square" rtlCol="0">
            <a:spAutoFit/>
          </a:bodyPr>
          <a:lstStyle/>
          <a:p>
            <a:r>
              <a:rPr lang="es-ES" b="1" dirty="0"/>
              <a:t>Tarifas Ilimitadas:</a:t>
            </a:r>
            <a:r>
              <a:rPr lang="es-ES" dirty="0"/>
              <a:t> Los suscriptores que cambiaron a tarifas ilimitadas de voz y/o SMS fueron significativamente menos propensos a la fuga, pero no se observó un efecto significativo con datos móviles ilimitados (</a:t>
            </a:r>
            <a:r>
              <a:rPr lang="es-ES" dirty="0" err="1"/>
              <a:t>Gerpott</a:t>
            </a:r>
            <a:r>
              <a:rPr lang="es-ES" dirty="0"/>
              <a:t> y </a:t>
            </a:r>
            <a:r>
              <a:rPr lang="es-ES" dirty="0" err="1"/>
              <a:t>Meinert</a:t>
            </a:r>
            <a:r>
              <a:rPr lang="es-ES" dirty="0"/>
              <a:t>, 2018).</a:t>
            </a:r>
          </a:p>
          <a:p>
            <a:r>
              <a:rPr lang="es-ES" b="1" dirty="0"/>
              <a:t>Servicios Agrupados (</a:t>
            </a:r>
            <a:r>
              <a:rPr lang="es-ES" b="1" dirty="0" err="1"/>
              <a:t>Bundled</a:t>
            </a:r>
            <a:r>
              <a:rPr lang="es-ES" b="1" dirty="0"/>
              <a:t> Services):</a:t>
            </a:r>
            <a:r>
              <a:rPr lang="es-ES" dirty="0"/>
              <a:t> Las ofertas agrupadas (dos o más servicios por un precio único) son una estrategia clave para minimizar la fuga, ya que "aumentarían los costos de cambio para los consumidores" (</a:t>
            </a:r>
            <a:r>
              <a:rPr lang="es-ES" dirty="0" err="1"/>
              <a:t>Uner</a:t>
            </a:r>
            <a:r>
              <a:rPr lang="es-ES" dirty="0"/>
              <a:t> et al., 2015). Varios estudios confirman que los servicios agrupados tienen un impacto en la reducción de las intenciones de cambio y la fuga (Garcia-</a:t>
            </a:r>
            <a:r>
              <a:rPr lang="es-ES" dirty="0" err="1"/>
              <a:t>Marinoso</a:t>
            </a:r>
            <a:r>
              <a:rPr lang="es-ES" dirty="0"/>
              <a:t> y Suarez, 2019; Gao et al., 2022; </a:t>
            </a:r>
            <a:r>
              <a:rPr lang="es-ES" dirty="0" err="1"/>
              <a:t>Grzybowski</a:t>
            </a:r>
            <a:r>
              <a:rPr lang="es-ES" dirty="0"/>
              <a:t> et al., 2021; Lee, 2017; </a:t>
            </a:r>
            <a:r>
              <a:rPr lang="es-ES" dirty="0" err="1"/>
              <a:t>Lunn</a:t>
            </a:r>
            <a:r>
              <a:rPr lang="es-ES" dirty="0"/>
              <a:t> y </a:t>
            </a:r>
            <a:r>
              <a:rPr lang="es-ES" dirty="0" err="1"/>
              <a:t>Lyons</a:t>
            </a:r>
            <a:r>
              <a:rPr lang="es-ES" dirty="0"/>
              <a:t>, 2018; Prince y </a:t>
            </a:r>
            <a:r>
              <a:rPr lang="es-ES" dirty="0" err="1"/>
              <a:t>Greenstein</a:t>
            </a:r>
            <a:r>
              <a:rPr lang="es-ES" dirty="0"/>
              <a:t>, 2014).</a:t>
            </a:r>
          </a:p>
          <a:p>
            <a:endParaRPr lang="es-ES" dirty="0"/>
          </a:p>
          <a:p>
            <a:r>
              <a:rPr lang="es-ES" b="1" dirty="0"/>
              <a:t>Variables Relacionadas con el Cliente</a:t>
            </a:r>
          </a:p>
          <a:p>
            <a:endParaRPr lang="es-ES" b="1" dirty="0"/>
          </a:p>
          <a:p>
            <a:r>
              <a:rPr lang="es-ES" b="1" dirty="0"/>
              <a:t>Antigüedad del Cliente (</a:t>
            </a:r>
            <a:r>
              <a:rPr lang="es-ES" b="1" dirty="0" err="1"/>
              <a:t>Tenure</a:t>
            </a:r>
            <a:r>
              <a:rPr lang="es-ES" b="1" dirty="0"/>
              <a:t>):</a:t>
            </a:r>
            <a:r>
              <a:rPr lang="es-ES" dirty="0"/>
              <a:t> Cuanto mayor es la antigüedad del cliente, menor es la probabilidad de fuga (Seo et al., 2008; Su et al., 2012; Gao et al., 2022; Jin, 2022).</a:t>
            </a:r>
          </a:p>
          <a:p>
            <a:r>
              <a:rPr lang="es-ES" b="1" dirty="0"/>
              <a:t>Comportamiento de Fuga Previo:</a:t>
            </a:r>
            <a:r>
              <a:rPr lang="es-ES" dirty="0"/>
              <a:t> Los clientes que han cambiado de proveedor en el pasado son más propensos a hacerlo de nuevo (Garcia-</a:t>
            </a:r>
            <a:r>
              <a:rPr lang="es-ES" dirty="0" err="1"/>
              <a:t>Mariñoso</a:t>
            </a:r>
            <a:r>
              <a:rPr lang="es-ES" dirty="0"/>
              <a:t> y Suárez, 2019; Su et al., 2012). Los que intentaron cancelar pero fueron convencidos de quedarse tienen una mayor probabilidad de fuga (</a:t>
            </a:r>
            <a:r>
              <a:rPr lang="es-ES" dirty="0" err="1"/>
              <a:t>Gerpoot</a:t>
            </a:r>
            <a:r>
              <a:rPr lang="es-ES" dirty="0"/>
              <a:t> y </a:t>
            </a:r>
            <a:r>
              <a:rPr lang="es-ES" dirty="0" err="1"/>
              <a:t>Meinert</a:t>
            </a:r>
            <a:r>
              <a:rPr lang="es-ES" dirty="0"/>
              <a:t>, 2018).</a:t>
            </a:r>
          </a:p>
        </p:txBody>
      </p:sp>
      <p:sp>
        <p:nvSpPr>
          <p:cNvPr id="7" name="Título 1">
            <a:extLst>
              <a:ext uri="{FF2B5EF4-FFF2-40B4-BE49-F238E27FC236}">
                <a16:creationId xmlns:a16="http://schemas.microsoft.com/office/drawing/2014/main" id="{F5995AC9-E8F8-EAF8-4D97-3D49CA4902D3}"/>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bg1"/>
                </a:solidFill>
              </a:rPr>
              <a:t>Determinants of churn in telecommunication services: a systematic literature review</a:t>
            </a:r>
            <a:endParaRPr lang="es-CO" sz="2400" dirty="0">
              <a:solidFill>
                <a:schemeClr val="bg1"/>
              </a:solidFill>
              <a:effectLst/>
            </a:endParaRPr>
          </a:p>
        </p:txBody>
      </p:sp>
    </p:spTree>
    <p:extLst>
      <p:ext uri="{BB962C8B-B14F-4D97-AF65-F5344CB8AC3E}">
        <p14:creationId xmlns:p14="http://schemas.microsoft.com/office/powerpoint/2010/main" val="213917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0833E9-F99C-A3CD-DCAB-4CE633807CF4}"/>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8A567866-3CAC-CE88-645E-639F66491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CE9FB7E8-CD5B-8B3C-6D34-6F9A27DBD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C7966A97-942C-8007-3505-B25C1FCC5BD4}"/>
              </a:ext>
            </a:extLst>
          </p:cNvPr>
          <p:cNvSpPr txBox="1">
            <a:spLocks/>
          </p:cNvSpPr>
          <p:nvPr/>
        </p:nvSpPr>
        <p:spPr>
          <a:xfrm>
            <a:off x="217010" y="3870740"/>
            <a:ext cx="4220276" cy="298726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dirty="0" err="1">
                <a:solidFill>
                  <a:schemeClr val="bg1"/>
                </a:solidFill>
              </a:rPr>
              <a:t>Minwir</a:t>
            </a:r>
            <a:r>
              <a:rPr lang="es-CO" dirty="0">
                <a:solidFill>
                  <a:schemeClr val="bg1"/>
                </a:solidFill>
              </a:rPr>
              <a:t> Al-</a:t>
            </a:r>
            <a:r>
              <a:rPr lang="es-CO" dirty="0" err="1">
                <a:solidFill>
                  <a:schemeClr val="bg1"/>
                </a:solidFill>
              </a:rPr>
              <a:t>Shammari</a:t>
            </a:r>
            <a:r>
              <a:rPr lang="es-CO" dirty="0">
                <a:solidFill>
                  <a:schemeClr val="bg1"/>
                </a:solidFill>
              </a:rPr>
              <a:t>, </a:t>
            </a:r>
            <a:r>
              <a:rPr lang="es-CO" dirty="0" err="1">
                <a:solidFill>
                  <a:schemeClr val="bg1"/>
                </a:solidFill>
              </a:rPr>
              <a:t>Habes</a:t>
            </a:r>
            <a:r>
              <a:rPr lang="es-CO" dirty="0">
                <a:solidFill>
                  <a:schemeClr val="bg1"/>
                </a:solidFill>
              </a:rPr>
              <a:t> Al-</a:t>
            </a:r>
            <a:r>
              <a:rPr lang="es-CO" dirty="0" err="1">
                <a:solidFill>
                  <a:schemeClr val="bg1"/>
                </a:solidFill>
              </a:rPr>
              <a:t>Tairey</a:t>
            </a:r>
            <a:r>
              <a:rPr lang="es-CO" dirty="0">
                <a:solidFill>
                  <a:schemeClr val="bg1"/>
                </a:solidFill>
              </a:rPr>
              <a:t>, Mohamed Manea, &amp; </a:t>
            </a:r>
            <a:r>
              <a:rPr lang="es-CO" dirty="0" err="1">
                <a:solidFill>
                  <a:schemeClr val="bg1"/>
                </a:solidFill>
              </a:rPr>
              <a:t>Najla</a:t>
            </a:r>
            <a:r>
              <a:rPr lang="es-CO" dirty="0">
                <a:solidFill>
                  <a:schemeClr val="bg1"/>
                </a:solidFill>
              </a:rPr>
              <a:t> </a:t>
            </a:r>
            <a:r>
              <a:rPr lang="es-CO" dirty="0" err="1">
                <a:solidFill>
                  <a:schemeClr val="bg1"/>
                </a:solidFill>
              </a:rPr>
              <a:t>Aljawder</a:t>
            </a:r>
            <a:r>
              <a:rPr lang="es-CO" dirty="0">
                <a:solidFill>
                  <a:schemeClr val="bg1"/>
                </a:solidFill>
              </a:rPr>
              <a:t>. (2024). </a:t>
            </a:r>
            <a:r>
              <a:rPr lang="es-CO" dirty="0">
                <a:solidFill>
                  <a:srgbClr val="FFFF00"/>
                </a:solidFill>
              </a:rPr>
              <a:t>A </a:t>
            </a:r>
            <a:r>
              <a:rPr lang="es-CO" dirty="0" err="1">
                <a:solidFill>
                  <a:srgbClr val="FFFF00"/>
                </a:solidFill>
              </a:rPr>
              <a:t>Bibliometric</a:t>
            </a:r>
            <a:r>
              <a:rPr lang="es-CO" dirty="0">
                <a:solidFill>
                  <a:srgbClr val="FFFF00"/>
                </a:solidFill>
              </a:rPr>
              <a:t> </a:t>
            </a:r>
            <a:r>
              <a:rPr lang="es-CO" dirty="0" err="1">
                <a:solidFill>
                  <a:srgbClr val="FFFF00"/>
                </a:solidFill>
              </a:rPr>
              <a:t>Analysis</a:t>
            </a:r>
            <a:r>
              <a:rPr lang="es-CO" dirty="0">
                <a:solidFill>
                  <a:srgbClr val="FFFF00"/>
                </a:solidFill>
              </a:rPr>
              <a:t> </a:t>
            </a:r>
            <a:r>
              <a:rPr lang="es-CO" dirty="0" err="1">
                <a:solidFill>
                  <a:srgbClr val="FFFF00"/>
                </a:solidFill>
              </a:rPr>
              <a:t>of</a:t>
            </a:r>
            <a:r>
              <a:rPr lang="es-CO" dirty="0">
                <a:solidFill>
                  <a:srgbClr val="FFFF00"/>
                </a:solidFill>
              </a:rPr>
              <a:t> </a:t>
            </a:r>
            <a:r>
              <a:rPr lang="es-CO" dirty="0" err="1">
                <a:solidFill>
                  <a:srgbClr val="FFFF00"/>
                </a:solidFill>
              </a:rPr>
              <a:t>Customer</a:t>
            </a:r>
            <a:r>
              <a:rPr lang="es-CO" dirty="0">
                <a:solidFill>
                  <a:srgbClr val="FFFF00"/>
                </a:solidFill>
              </a:rPr>
              <a:t> </a:t>
            </a:r>
            <a:r>
              <a:rPr lang="es-CO" dirty="0" err="1">
                <a:solidFill>
                  <a:srgbClr val="FFFF00"/>
                </a:solidFill>
              </a:rPr>
              <a:t>Churn</a:t>
            </a:r>
            <a:r>
              <a:rPr lang="es-CO" dirty="0">
                <a:solidFill>
                  <a:srgbClr val="FFFF00"/>
                </a:solidFill>
              </a:rPr>
              <a:t> </a:t>
            </a:r>
            <a:r>
              <a:rPr lang="es-CO" dirty="0" err="1">
                <a:solidFill>
                  <a:srgbClr val="FFFF00"/>
                </a:solidFill>
              </a:rPr>
              <a:t>Prediction</a:t>
            </a:r>
            <a:r>
              <a:rPr lang="es-CO" dirty="0">
                <a:solidFill>
                  <a:srgbClr val="FFFF00"/>
                </a:solidFill>
              </a:rPr>
              <a:t> in </a:t>
            </a:r>
            <a:r>
              <a:rPr lang="es-CO" dirty="0" err="1">
                <a:solidFill>
                  <a:srgbClr val="FFFF00"/>
                </a:solidFill>
              </a:rPr>
              <a:t>the</a:t>
            </a:r>
            <a:r>
              <a:rPr lang="es-CO" dirty="0">
                <a:solidFill>
                  <a:srgbClr val="FFFF00"/>
                </a:solidFill>
              </a:rPr>
              <a:t> </a:t>
            </a:r>
            <a:r>
              <a:rPr lang="es-CO" dirty="0" err="1">
                <a:solidFill>
                  <a:srgbClr val="FFFF00"/>
                </a:solidFill>
              </a:rPr>
              <a:t>Telecommunications</a:t>
            </a:r>
            <a:r>
              <a:rPr lang="es-CO" dirty="0">
                <a:solidFill>
                  <a:srgbClr val="FFFF00"/>
                </a:solidFill>
              </a:rPr>
              <a:t> </a:t>
            </a:r>
            <a:r>
              <a:rPr lang="es-CO" dirty="0" err="1">
                <a:solidFill>
                  <a:srgbClr val="FFFF00"/>
                </a:solidFill>
              </a:rPr>
              <a:t>Industry</a:t>
            </a:r>
            <a:r>
              <a:rPr lang="es-CO" dirty="0">
                <a:solidFill>
                  <a:srgbClr val="FFFF00"/>
                </a:solidFill>
              </a:rPr>
              <a:t> </a:t>
            </a:r>
            <a:r>
              <a:rPr lang="es-CO" dirty="0">
                <a:solidFill>
                  <a:schemeClr val="bg1"/>
                </a:solidFill>
              </a:rPr>
              <a:t>. </a:t>
            </a:r>
            <a:r>
              <a:rPr lang="es-CO" i="1" dirty="0">
                <a:solidFill>
                  <a:schemeClr val="bg1"/>
                </a:solidFill>
              </a:rPr>
              <a:t>International </a:t>
            </a:r>
            <a:r>
              <a:rPr lang="es-CO" i="1" dirty="0" err="1">
                <a:solidFill>
                  <a:schemeClr val="bg1"/>
                </a:solidFill>
              </a:rPr>
              <a:t>Journal</a:t>
            </a:r>
            <a:r>
              <a:rPr lang="es-CO" i="1" dirty="0">
                <a:solidFill>
                  <a:schemeClr val="bg1"/>
                </a:solidFill>
              </a:rPr>
              <a:t> </a:t>
            </a:r>
            <a:r>
              <a:rPr lang="es-CO" i="1" dirty="0" err="1">
                <a:solidFill>
                  <a:schemeClr val="bg1"/>
                </a:solidFill>
              </a:rPr>
              <a:t>of</a:t>
            </a:r>
            <a:r>
              <a:rPr lang="es-CO" i="1" dirty="0">
                <a:solidFill>
                  <a:schemeClr val="bg1"/>
                </a:solidFill>
              </a:rPr>
              <a:t> </a:t>
            </a:r>
            <a:r>
              <a:rPr lang="es-CO" i="1" dirty="0" err="1">
                <a:solidFill>
                  <a:schemeClr val="bg1"/>
                </a:solidFill>
              </a:rPr>
              <a:t>Scientific</a:t>
            </a:r>
            <a:r>
              <a:rPr lang="es-CO" i="1" dirty="0">
                <a:solidFill>
                  <a:schemeClr val="bg1"/>
                </a:solidFill>
              </a:rPr>
              <a:t> </a:t>
            </a:r>
            <a:r>
              <a:rPr lang="es-CO" i="1" dirty="0" err="1">
                <a:solidFill>
                  <a:schemeClr val="bg1"/>
                </a:solidFill>
              </a:rPr>
              <a:t>Research</a:t>
            </a:r>
            <a:r>
              <a:rPr lang="es-CO" i="1" dirty="0">
                <a:solidFill>
                  <a:schemeClr val="bg1"/>
                </a:solidFill>
              </a:rPr>
              <a:t> and Innovative </a:t>
            </a:r>
            <a:r>
              <a:rPr lang="es-CO" i="1" dirty="0" err="1">
                <a:solidFill>
                  <a:schemeClr val="bg1"/>
                </a:solidFill>
              </a:rPr>
              <a:t>Studies</a:t>
            </a:r>
            <a:r>
              <a:rPr lang="es-CO" dirty="0">
                <a:solidFill>
                  <a:schemeClr val="bg1"/>
                </a:solidFill>
              </a:rPr>
              <a:t>, </a:t>
            </a:r>
            <a:r>
              <a:rPr lang="es-CO" i="1" dirty="0">
                <a:solidFill>
                  <a:schemeClr val="bg1"/>
                </a:solidFill>
              </a:rPr>
              <a:t>3</a:t>
            </a:r>
            <a:r>
              <a:rPr lang="es-CO" dirty="0">
                <a:solidFill>
                  <a:schemeClr val="bg1"/>
                </a:solidFill>
              </a:rPr>
              <a:t>(2), 01–07. </a:t>
            </a:r>
            <a:r>
              <a:rPr lang="es-CO" dirty="0" err="1">
                <a:solidFill>
                  <a:schemeClr val="bg1"/>
                </a:solidFill>
              </a:rPr>
              <a:t>Retrieved</a:t>
            </a:r>
            <a:r>
              <a:rPr lang="es-CO" dirty="0">
                <a:solidFill>
                  <a:schemeClr val="bg1"/>
                </a:solidFill>
              </a:rPr>
              <a:t> </a:t>
            </a:r>
            <a:r>
              <a:rPr lang="es-CO" dirty="0" err="1">
                <a:solidFill>
                  <a:schemeClr val="bg1"/>
                </a:solidFill>
              </a:rPr>
              <a:t>from</a:t>
            </a:r>
            <a:r>
              <a:rPr lang="es-CO" dirty="0">
                <a:solidFill>
                  <a:schemeClr val="bg1"/>
                </a:solidFill>
              </a:rPr>
              <a:t> </a:t>
            </a:r>
            <a:r>
              <a:rPr lang="es-CO" dirty="0">
                <a:solidFill>
                  <a:srgbClr val="00B0F0"/>
                </a:solidFill>
              </a:rPr>
              <a:t>https://ijsrisjournal.com/index.php/ojsfiles/article/view/104</a:t>
            </a:r>
            <a:endParaRPr lang="en-US" dirty="0">
              <a:solidFill>
                <a:srgbClr val="00B0F0"/>
              </a:solidFill>
            </a:endParaRPr>
          </a:p>
        </p:txBody>
      </p:sp>
      <p:sp>
        <p:nvSpPr>
          <p:cNvPr id="6" name="CuadroTexto 5">
            <a:extLst>
              <a:ext uri="{FF2B5EF4-FFF2-40B4-BE49-F238E27FC236}">
                <a16:creationId xmlns:a16="http://schemas.microsoft.com/office/drawing/2014/main" id="{309F1851-8BDC-AB29-9D20-507395C9C711}"/>
              </a:ext>
            </a:extLst>
          </p:cNvPr>
          <p:cNvSpPr txBox="1"/>
          <p:nvPr/>
        </p:nvSpPr>
        <p:spPr>
          <a:xfrm>
            <a:off x="4763069" y="177421"/>
            <a:ext cx="7211921" cy="6463308"/>
          </a:xfrm>
          <a:prstGeom prst="rect">
            <a:avLst/>
          </a:prstGeom>
          <a:noFill/>
        </p:spPr>
        <p:txBody>
          <a:bodyPr wrap="square" rtlCol="0">
            <a:spAutoFit/>
          </a:bodyPr>
          <a:lstStyle/>
          <a:p>
            <a:r>
              <a:rPr lang="es-CO" b="1" dirty="0"/>
              <a:t>Resumen:</a:t>
            </a:r>
          </a:p>
          <a:p>
            <a:r>
              <a:rPr lang="es-ES" dirty="0"/>
              <a:t>Análisis bibliométrico exhaustivo sobre la predicción de la fuga de clientes utilizando el aprendizaje automático (ML) en la industria de las telecomunicaciones, basándose en datos de la base de datos </a:t>
            </a:r>
            <a:r>
              <a:rPr lang="es-ES" dirty="0" err="1"/>
              <a:t>Scopus</a:t>
            </a:r>
            <a:r>
              <a:rPr lang="es-ES" dirty="0"/>
              <a:t> entre 2001 y 2023.</a:t>
            </a:r>
          </a:p>
          <a:p>
            <a:endParaRPr lang="es-CO" dirty="0"/>
          </a:p>
          <a:p>
            <a:r>
              <a:rPr lang="es-ES" b="1" dirty="0"/>
              <a:t>El papel transformador del Aprendizaje Automático (ML) en la Predicción del </a:t>
            </a:r>
            <a:r>
              <a:rPr lang="es-ES" b="1" dirty="0" err="1"/>
              <a:t>churn</a:t>
            </a:r>
            <a:r>
              <a:rPr lang="es-ES" b="1" dirty="0"/>
              <a:t>:</a:t>
            </a:r>
            <a:endParaRPr lang="es-ES" dirty="0"/>
          </a:p>
          <a:p>
            <a:endParaRPr lang="es-ES" dirty="0"/>
          </a:p>
          <a:p>
            <a:r>
              <a:rPr lang="es-ES" dirty="0"/>
              <a:t>El estudio se centró específicamente en el "análisis bibliométrico de trabajos sobre predicción de fuga de clientes utilizando aprendizaje automático (ML)".</a:t>
            </a:r>
          </a:p>
          <a:p>
            <a:br>
              <a:rPr lang="es-ES" dirty="0"/>
            </a:br>
            <a:r>
              <a:rPr lang="es-ES" b="1" dirty="0"/>
              <a:t>Modelos de ML Populares:</a:t>
            </a:r>
            <a:r>
              <a:rPr lang="es-ES" dirty="0"/>
              <a:t> El análisis de </a:t>
            </a:r>
            <a:r>
              <a:rPr lang="es-ES" dirty="0" err="1"/>
              <a:t>co-ocurrencia</a:t>
            </a:r>
            <a:r>
              <a:rPr lang="es-ES" dirty="0"/>
              <a:t> de palabras clave reveló una estrecha relación entre “data </a:t>
            </a:r>
            <a:r>
              <a:rPr lang="es-ES" dirty="0" err="1"/>
              <a:t>mining</a:t>
            </a:r>
            <a:r>
              <a:rPr lang="es-ES" dirty="0"/>
              <a:t>", “decisión </a:t>
            </a:r>
            <a:r>
              <a:rPr lang="es-ES" dirty="0" err="1"/>
              <a:t>trees</a:t>
            </a:r>
            <a:r>
              <a:rPr lang="es-ES" dirty="0"/>
              <a:t>" y “</a:t>
            </a:r>
            <a:r>
              <a:rPr lang="es-ES" dirty="0" err="1"/>
              <a:t>churn</a:t>
            </a:r>
            <a:r>
              <a:rPr lang="es-ES" dirty="0"/>
              <a:t> </a:t>
            </a:r>
            <a:r>
              <a:rPr lang="es-ES" dirty="0" err="1"/>
              <a:t>management</a:t>
            </a:r>
            <a:r>
              <a:rPr lang="es-ES" dirty="0"/>
              <a:t>". En 2021, el “</a:t>
            </a:r>
            <a:r>
              <a:rPr lang="es-ES" dirty="0" err="1"/>
              <a:t>deep</a:t>
            </a:r>
            <a:r>
              <a:rPr lang="es-ES" dirty="0"/>
              <a:t> </a:t>
            </a:r>
            <a:r>
              <a:rPr lang="es-ES" dirty="0" err="1"/>
              <a:t>learning</a:t>
            </a:r>
            <a:r>
              <a:rPr lang="es-ES" dirty="0"/>
              <a:t>, </a:t>
            </a:r>
            <a:r>
              <a:rPr lang="es-ES" dirty="0" err="1"/>
              <a:t>XGBoost</a:t>
            </a:r>
            <a:r>
              <a:rPr lang="es-ES" dirty="0"/>
              <a:t>, </a:t>
            </a:r>
            <a:r>
              <a:rPr lang="es-ES" dirty="0" err="1"/>
              <a:t>random</a:t>
            </a:r>
            <a:r>
              <a:rPr lang="es-ES" dirty="0"/>
              <a:t> </a:t>
            </a:r>
            <a:r>
              <a:rPr lang="es-ES" dirty="0" err="1"/>
              <a:t>forest</a:t>
            </a:r>
            <a:r>
              <a:rPr lang="es-ES" dirty="0"/>
              <a:t> y ensemble </a:t>
            </a:r>
            <a:r>
              <a:rPr lang="es-ES" dirty="0" err="1"/>
              <a:t>learning</a:t>
            </a:r>
            <a:r>
              <a:rPr lang="es-ES" dirty="0"/>
              <a:t>" fueron las aplicaciones de ML más populares.</a:t>
            </a:r>
          </a:p>
          <a:p>
            <a:endParaRPr lang="es-ES" dirty="0"/>
          </a:p>
          <a:p>
            <a:r>
              <a:rPr lang="es-ES" b="1" dirty="0"/>
              <a:t>Mapa de red de palabras clave:</a:t>
            </a:r>
          </a:p>
          <a:p>
            <a:r>
              <a:rPr lang="es-ES" dirty="0"/>
              <a:t>“artificial neural </a:t>
            </a:r>
            <a:r>
              <a:rPr lang="es-ES" dirty="0" err="1"/>
              <a:t>network</a:t>
            </a:r>
            <a:r>
              <a:rPr lang="es-ES" dirty="0"/>
              <a:t>”, “</a:t>
            </a:r>
            <a:r>
              <a:rPr lang="es-ES" dirty="0" err="1"/>
              <a:t>logistic</a:t>
            </a:r>
            <a:r>
              <a:rPr lang="es-ES" dirty="0"/>
              <a:t> </a:t>
            </a:r>
            <a:r>
              <a:rPr lang="es-ES" dirty="0" err="1"/>
              <a:t>regression</a:t>
            </a:r>
            <a:r>
              <a:rPr lang="es-ES" dirty="0"/>
              <a:t>”, “</a:t>
            </a:r>
            <a:r>
              <a:rPr lang="es-ES" dirty="0" err="1"/>
              <a:t>decision</a:t>
            </a:r>
            <a:r>
              <a:rPr lang="es-ES" dirty="0"/>
              <a:t> </a:t>
            </a:r>
            <a:r>
              <a:rPr lang="es-ES" dirty="0" err="1"/>
              <a:t>tree</a:t>
            </a:r>
            <a:r>
              <a:rPr lang="es-ES" dirty="0"/>
              <a:t>”, “</a:t>
            </a:r>
            <a:r>
              <a:rPr lang="es-ES" dirty="0" err="1"/>
              <a:t>churn</a:t>
            </a:r>
            <a:r>
              <a:rPr lang="es-ES" dirty="0"/>
              <a:t> </a:t>
            </a:r>
            <a:r>
              <a:rPr lang="es-ES" dirty="0" err="1"/>
              <a:t>management</a:t>
            </a:r>
            <a:r>
              <a:rPr lang="es-ES" dirty="0"/>
              <a:t>”, “Support vector machine”, “</a:t>
            </a:r>
            <a:r>
              <a:rPr lang="es-ES" dirty="0" err="1"/>
              <a:t>random</a:t>
            </a:r>
            <a:r>
              <a:rPr lang="es-ES" dirty="0"/>
              <a:t> </a:t>
            </a:r>
            <a:r>
              <a:rPr lang="es-ES" dirty="0" err="1"/>
              <a:t>forest</a:t>
            </a:r>
            <a:r>
              <a:rPr lang="es-ES" dirty="0"/>
              <a:t>”, “</a:t>
            </a:r>
            <a:r>
              <a:rPr lang="es-ES" dirty="0" err="1"/>
              <a:t>XGBoost</a:t>
            </a:r>
            <a:r>
              <a:rPr lang="es-ES" dirty="0"/>
              <a:t>” y “</a:t>
            </a:r>
            <a:r>
              <a:rPr lang="es-ES" dirty="0" err="1"/>
              <a:t>genetic</a:t>
            </a:r>
            <a:r>
              <a:rPr lang="es-ES" dirty="0"/>
              <a:t> </a:t>
            </a:r>
            <a:r>
              <a:rPr lang="es-ES" dirty="0" err="1"/>
              <a:t>algorithms</a:t>
            </a:r>
            <a:r>
              <a:rPr lang="es-ES" dirty="0"/>
              <a:t>”.</a:t>
            </a:r>
          </a:p>
          <a:p>
            <a:endParaRPr lang="es-CO" b="1" dirty="0"/>
          </a:p>
        </p:txBody>
      </p:sp>
      <p:sp>
        <p:nvSpPr>
          <p:cNvPr id="7" name="Título 1">
            <a:extLst>
              <a:ext uri="{FF2B5EF4-FFF2-40B4-BE49-F238E27FC236}">
                <a16:creationId xmlns:a16="http://schemas.microsoft.com/office/drawing/2014/main" id="{E46F209A-F5BD-676A-5DF5-4AC52960BB2C}"/>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2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buFont typeface="+mj-lt"/>
              <a:buAutoNum type="arabicPeriod"/>
            </a:pPr>
            <a:r>
              <a:rPr lang="en-US" dirty="0">
                <a:solidFill>
                  <a:schemeClr val="bg1"/>
                </a:solidFill>
              </a:rPr>
              <a:t>A bibliometric analysis of customer churn prediction in the telecommunications industry</a:t>
            </a:r>
            <a:endParaRPr lang="es-ES" sz="2400" dirty="0">
              <a:solidFill>
                <a:schemeClr val="bg1"/>
              </a:solidFill>
            </a:endParaRPr>
          </a:p>
        </p:txBody>
      </p:sp>
    </p:spTree>
    <p:extLst>
      <p:ext uri="{BB962C8B-B14F-4D97-AF65-F5344CB8AC3E}">
        <p14:creationId xmlns:p14="http://schemas.microsoft.com/office/powerpoint/2010/main" val="684536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0B516C-6DF7-31E9-C052-997221F46CB3}"/>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1975953B-9FD0-186E-B8CC-EBEDF9094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31437CD4-4AAA-142E-2BDA-D27EF6C11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58A4D8BD-D963-08EC-02DF-658BAC66D901}"/>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Ribeiro, Hugo, Belém Barbosa, António Carrizo Moreira, y Ricardo Gouveia </a:t>
            </a:r>
            <a:r>
              <a:rPr lang="es-CO" sz="1600" dirty="0" err="1">
                <a:solidFill>
                  <a:schemeClr val="bg1"/>
                </a:solidFill>
              </a:rPr>
              <a:t>Rodrigues</a:t>
            </a:r>
            <a:r>
              <a:rPr lang="es-CO" sz="1600" dirty="0">
                <a:solidFill>
                  <a:schemeClr val="bg1"/>
                </a:solidFill>
              </a:rPr>
              <a:t>. </a:t>
            </a:r>
            <a:r>
              <a:rPr lang="es-CO" sz="1600" dirty="0">
                <a:solidFill>
                  <a:srgbClr val="FFFF00"/>
                </a:solidFill>
              </a:rPr>
              <a:t>«</a:t>
            </a:r>
            <a:r>
              <a:rPr lang="es-CO" sz="1600" dirty="0" err="1">
                <a:solidFill>
                  <a:srgbClr val="FFFF00"/>
                </a:solidFill>
              </a:rPr>
              <a:t>Determinants</a:t>
            </a:r>
            <a:r>
              <a:rPr lang="es-CO" sz="1600" dirty="0">
                <a:solidFill>
                  <a:srgbClr val="FFFF00"/>
                </a:solidFill>
              </a:rPr>
              <a:t> </a:t>
            </a:r>
            <a:r>
              <a:rPr lang="es-CO" sz="1600" dirty="0" err="1">
                <a:solidFill>
                  <a:srgbClr val="FFFF00"/>
                </a:solidFill>
              </a:rPr>
              <a:t>of</a:t>
            </a:r>
            <a:r>
              <a:rPr lang="es-CO" sz="1600" dirty="0">
                <a:solidFill>
                  <a:srgbClr val="FFFF00"/>
                </a:solidFill>
              </a:rPr>
              <a:t> </a:t>
            </a:r>
            <a:r>
              <a:rPr lang="es-CO" sz="1600" dirty="0" err="1">
                <a:solidFill>
                  <a:srgbClr val="FFFF00"/>
                </a:solidFill>
              </a:rPr>
              <a:t>Churn</a:t>
            </a:r>
            <a:r>
              <a:rPr lang="es-CO" sz="1600" dirty="0">
                <a:solidFill>
                  <a:srgbClr val="FFFF00"/>
                </a:solidFill>
              </a:rPr>
              <a:t> in </a:t>
            </a:r>
            <a:r>
              <a:rPr lang="es-CO" sz="1600" dirty="0" err="1">
                <a:solidFill>
                  <a:srgbClr val="FFFF00"/>
                </a:solidFill>
              </a:rPr>
              <a:t>Telecommunication</a:t>
            </a:r>
            <a:r>
              <a:rPr lang="es-CO" sz="1600" dirty="0">
                <a:solidFill>
                  <a:srgbClr val="FFFF00"/>
                </a:solidFill>
              </a:rPr>
              <a:t> Services: A </a:t>
            </a:r>
            <a:r>
              <a:rPr lang="es-CO" sz="1600" dirty="0" err="1">
                <a:solidFill>
                  <a:srgbClr val="FFFF00"/>
                </a:solidFill>
              </a:rPr>
              <a:t>Systematic</a:t>
            </a:r>
            <a:r>
              <a:rPr lang="es-CO" sz="1600" dirty="0">
                <a:solidFill>
                  <a:srgbClr val="FFFF00"/>
                </a:solidFill>
              </a:rPr>
              <a:t> </a:t>
            </a:r>
            <a:r>
              <a:rPr lang="es-CO" sz="1600" dirty="0" err="1">
                <a:solidFill>
                  <a:srgbClr val="FFFF00"/>
                </a:solidFill>
              </a:rPr>
              <a:t>Literature</a:t>
            </a:r>
            <a:r>
              <a:rPr lang="es-CO" sz="1600" dirty="0">
                <a:solidFill>
                  <a:srgbClr val="FFFF00"/>
                </a:solidFill>
              </a:rPr>
              <a:t> </a:t>
            </a:r>
            <a:r>
              <a:rPr lang="es-CO" sz="1600" dirty="0" err="1">
                <a:solidFill>
                  <a:srgbClr val="FFFF00"/>
                </a:solidFill>
              </a:rPr>
              <a:t>Review</a:t>
            </a:r>
            <a:r>
              <a:rPr lang="es-CO" sz="1600" dirty="0">
                <a:solidFill>
                  <a:srgbClr val="FFFF00"/>
                </a:solidFill>
              </a:rPr>
              <a:t>». </a:t>
            </a:r>
            <a:r>
              <a:rPr lang="es-CO" sz="1600" i="1" dirty="0">
                <a:solidFill>
                  <a:schemeClr val="bg1"/>
                </a:solidFill>
              </a:rPr>
              <a:t>Management </a:t>
            </a:r>
            <a:r>
              <a:rPr lang="es-CO" sz="1600" i="1" dirty="0" err="1">
                <a:solidFill>
                  <a:schemeClr val="bg1"/>
                </a:solidFill>
              </a:rPr>
              <a:t>Review</a:t>
            </a:r>
            <a:r>
              <a:rPr lang="es-CO" sz="1600" i="1" dirty="0">
                <a:solidFill>
                  <a:schemeClr val="bg1"/>
                </a:solidFill>
              </a:rPr>
              <a:t> </a:t>
            </a:r>
            <a:r>
              <a:rPr lang="es-CO" sz="1600" i="1" dirty="0" err="1">
                <a:solidFill>
                  <a:schemeClr val="bg1"/>
                </a:solidFill>
              </a:rPr>
              <a:t>Quarterly</a:t>
            </a:r>
            <a:r>
              <a:rPr lang="es-CO" sz="1600" dirty="0">
                <a:solidFill>
                  <a:schemeClr val="bg1"/>
                </a:solidFill>
              </a:rPr>
              <a:t> 74, </a:t>
            </a:r>
            <a:r>
              <a:rPr lang="es-CO" sz="1600" dirty="0" err="1">
                <a:solidFill>
                  <a:schemeClr val="bg1"/>
                </a:solidFill>
              </a:rPr>
              <a:t>n.</a:t>
            </a:r>
            <a:r>
              <a:rPr lang="es-CO" sz="1600" baseline="30000" dirty="0" err="1">
                <a:solidFill>
                  <a:schemeClr val="bg1"/>
                </a:solidFill>
              </a:rPr>
              <a:t>o</a:t>
            </a:r>
            <a:r>
              <a:rPr lang="es-CO" sz="1600" dirty="0">
                <a:solidFill>
                  <a:schemeClr val="bg1"/>
                </a:solidFill>
              </a:rPr>
              <a:t> 3 (2024): 1327-64. </a:t>
            </a:r>
            <a:r>
              <a:rPr lang="es-CO" sz="1600" dirty="0">
                <a:hlinkClick r:id="rId3"/>
              </a:rPr>
              <a:t>https://doi.org/10.1007/s11301-023-00335-7</a:t>
            </a:r>
            <a:r>
              <a:rPr lang="es-CO" sz="1600" dirty="0"/>
              <a:t>.</a:t>
            </a:r>
          </a:p>
          <a:p>
            <a:pPr marL="0" indent="0">
              <a:buNone/>
            </a:pPr>
            <a:endParaRPr lang="en-US" sz="1600" dirty="0">
              <a:effectLst/>
            </a:endParaRPr>
          </a:p>
        </p:txBody>
      </p:sp>
      <p:sp>
        <p:nvSpPr>
          <p:cNvPr id="6" name="CuadroTexto 5">
            <a:extLst>
              <a:ext uri="{FF2B5EF4-FFF2-40B4-BE49-F238E27FC236}">
                <a16:creationId xmlns:a16="http://schemas.microsoft.com/office/drawing/2014/main" id="{935F56E9-9F72-C8CD-148A-4FEBEFAB9DFE}"/>
              </a:ext>
            </a:extLst>
          </p:cNvPr>
          <p:cNvSpPr txBox="1"/>
          <p:nvPr/>
        </p:nvSpPr>
        <p:spPr>
          <a:xfrm>
            <a:off x="4763069" y="177421"/>
            <a:ext cx="7211921" cy="5355312"/>
          </a:xfrm>
          <a:prstGeom prst="rect">
            <a:avLst/>
          </a:prstGeom>
          <a:noFill/>
        </p:spPr>
        <p:txBody>
          <a:bodyPr wrap="square" rtlCol="0">
            <a:spAutoFit/>
          </a:bodyPr>
          <a:lstStyle/>
          <a:p>
            <a:r>
              <a:rPr lang="es-ES" b="1" dirty="0"/>
              <a:t>Innovación del Consumidor y Sofisticación del Usuario:</a:t>
            </a:r>
            <a:r>
              <a:rPr lang="es-ES" dirty="0"/>
              <a:t> Los clientes más innovadores o "conocedores" son más propensos a cambiar (</a:t>
            </a:r>
            <a:r>
              <a:rPr lang="es-ES" dirty="0" err="1"/>
              <a:t>Quoquab</a:t>
            </a:r>
            <a:r>
              <a:rPr lang="es-ES" dirty="0"/>
              <a:t> et al., 2018; </a:t>
            </a:r>
            <a:r>
              <a:rPr lang="es-ES" dirty="0" err="1"/>
              <a:t>Maicas</a:t>
            </a:r>
            <a:r>
              <a:rPr lang="es-ES" dirty="0"/>
              <a:t> et al., 2009).</a:t>
            </a:r>
          </a:p>
          <a:p>
            <a:r>
              <a:rPr lang="es-ES" b="1" dirty="0"/>
              <a:t>Orientación Inalámbrica:</a:t>
            </a:r>
            <a:r>
              <a:rPr lang="es-ES" dirty="0"/>
              <a:t> Mayor propensión a añadir teléfonos móviles o reemplazar fijos con inalámbricos se relaciona positivamente con la propensión a cambiar (</a:t>
            </a:r>
            <a:r>
              <a:rPr lang="es-ES" dirty="0" err="1"/>
              <a:t>Eshghi</a:t>
            </a:r>
            <a:r>
              <a:rPr lang="es-ES" dirty="0"/>
              <a:t> et al., 2007).</a:t>
            </a:r>
          </a:p>
          <a:p>
            <a:r>
              <a:rPr lang="es-ES" b="1" dirty="0"/>
              <a:t>Estado del Cliente:</a:t>
            </a:r>
            <a:r>
              <a:rPr lang="es-ES" dirty="0"/>
              <a:t> El cambio de estado (activo a inactivo o suspendido por falta de pago) impacta significativamente en la fuga (</a:t>
            </a:r>
            <a:r>
              <a:rPr lang="es-ES" dirty="0" err="1"/>
              <a:t>Ahn</a:t>
            </a:r>
            <a:r>
              <a:rPr lang="es-ES" dirty="0"/>
              <a:t> et al., 2006).</a:t>
            </a:r>
          </a:p>
          <a:p>
            <a:r>
              <a:rPr lang="es-ES" b="1" dirty="0"/>
              <a:t>Servicios Adicionales:</a:t>
            </a:r>
            <a:r>
              <a:rPr lang="es-ES" dirty="0"/>
              <a:t> La compra de servicios adicionales puede estar relacionada positivamente con la probabilidad de cambio (</a:t>
            </a:r>
            <a:r>
              <a:rPr lang="es-ES" dirty="0" err="1"/>
              <a:t>Maicas</a:t>
            </a:r>
            <a:r>
              <a:rPr lang="es-ES" dirty="0"/>
              <a:t> et al., 2009).</a:t>
            </a:r>
          </a:p>
          <a:p>
            <a:r>
              <a:rPr lang="es-ES" b="1" dirty="0"/>
              <a:t>Dispositivos Móviles:</a:t>
            </a:r>
            <a:r>
              <a:rPr lang="es-ES" dirty="0"/>
              <a:t> Los clientes con dispositivos con acceso a Internet son menos propensos a cambiar (</a:t>
            </a:r>
            <a:r>
              <a:rPr lang="es-ES" dirty="0" err="1"/>
              <a:t>Ahn</a:t>
            </a:r>
            <a:r>
              <a:rPr lang="es-ES" dirty="0"/>
              <a:t> et al., 2006). Los usuarios de 4G son menos propensos a cambiar que los de 2G o 3G (Jin, 2022).</a:t>
            </a:r>
          </a:p>
          <a:p>
            <a:r>
              <a:rPr lang="es-ES" b="1" dirty="0"/>
              <a:t>Lealtad del Cliente y Compromiso:</a:t>
            </a:r>
            <a:r>
              <a:rPr lang="es-ES" dirty="0"/>
              <a:t> La lealtad y los compromisos de lealtad y continuidad reducen las intenciones de cambio (</a:t>
            </a:r>
            <a:r>
              <a:rPr lang="es-ES" dirty="0" err="1"/>
              <a:t>Mahajan</a:t>
            </a:r>
            <a:r>
              <a:rPr lang="es-ES" dirty="0"/>
              <a:t> et al., 2017; </a:t>
            </a:r>
            <a:r>
              <a:rPr lang="es-ES" dirty="0" err="1"/>
              <a:t>Sweeney</a:t>
            </a:r>
            <a:r>
              <a:rPr lang="es-ES" dirty="0"/>
              <a:t> y </a:t>
            </a:r>
            <a:r>
              <a:rPr lang="es-ES" dirty="0" err="1"/>
              <a:t>Swait</a:t>
            </a:r>
            <a:r>
              <a:rPr lang="es-ES" dirty="0"/>
              <a:t>, 2008).</a:t>
            </a:r>
          </a:p>
          <a:p>
            <a:r>
              <a:rPr lang="es-ES" b="1" dirty="0"/>
              <a:t>Boca a Boca (WOM):</a:t>
            </a:r>
            <a:r>
              <a:rPr lang="es-ES" dirty="0"/>
              <a:t> Un estudio no encontró apoyo para WOM como predictor de intenciones de cambio (Yin et al., 2013).</a:t>
            </a:r>
          </a:p>
        </p:txBody>
      </p:sp>
      <p:sp>
        <p:nvSpPr>
          <p:cNvPr id="7" name="Título 1">
            <a:extLst>
              <a:ext uri="{FF2B5EF4-FFF2-40B4-BE49-F238E27FC236}">
                <a16:creationId xmlns:a16="http://schemas.microsoft.com/office/drawing/2014/main" id="{97CF5DCD-9CF0-39F8-A0C3-6C01D15529E9}"/>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bg1"/>
                </a:solidFill>
              </a:rPr>
              <a:t>Determinants of churn in telecommunication services: a systematic literature review</a:t>
            </a:r>
            <a:endParaRPr lang="es-CO" sz="2400" dirty="0">
              <a:solidFill>
                <a:schemeClr val="bg1"/>
              </a:solidFill>
              <a:effectLst/>
            </a:endParaRPr>
          </a:p>
        </p:txBody>
      </p:sp>
    </p:spTree>
    <p:extLst>
      <p:ext uri="{BB962C8B-B14F-4D97-AF65-F5344CB8AC3E}">
        <p14:creationId xmlns:p14="http://schemas.microsoft.com/office/powerpoint/2010/main" val="1482750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4FA1BE-2FED-08AA-F58D-91D7DFDA6032}"/>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37EA4D2C-32AB-02CE-E1A2-172632934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3C10E872-EB98-3859-7DDC-82261F684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1B9F1281-D998-9065-EEC2-3BB2643F9B9F}"/>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Ribeiro, Hugo, Belém Barbosa, António Carrizo Moreira, y Ricardo Gouveia </a:t>
            </a:r>
            <a:r>
              <a:rPr lang="es-CO" sz="1600" dirty="0" err="1">
                <a:solidFill>
                  <a:schemeClr val="bg1"/>
                </a:solidFill>
              </a:rPr>
              <a:t>Rodrigues</a:t>
            </a:r>
            <a:r>
              <a:rPr lang="es-CO" sz="1600" dirty="0">
                <a:solidFill>
                  <a:schemeClr val="bg1"/>
                </a:solidFill>
              </a:rPr>
              <a:t>. </a:t>
            </a:r>
            <a:r>
              <a:rPr lang="es-CO" sz="1600" dirty="0">
                <a:solidFill>
                  <a:srgbClr val="FFFF00"/>
                </a:solidFill>
              </a:rPr>
              <a:t>«</a:t>
            </a:r>
            <a:r>
              <a:rPr lang="es-CO" sz="1600" dirty="0" err="1">
                <a:solidFill>
                  <a:srgbClr val="FFFF00"/>
                </a:solidFill>
              </a:rPr>
              <a:t>Determinants</a:t>
            </a:r>
            <a:r>
              <a:rPr lang="es-CO" sz="1600" dirty="0">
                <a:solidFill>
                  <a:srgbClr val="FFFF00"/>
                </a:solidFill>
              </a:rPr>
              <a:t> </a:t>
            </a:r>
            <a:r>
              <a:rPr lang="es-CO" sz="1600" dirty="0" err="1">
                <a:solidFill>
                  <a:srgbClr val="FFFF00"/>
                </a:solidFill>
              </a:rPr>
              <a:t>of</a:t>
            </a:r>
            <a:r>
              <a:rPr lang="es-CO" sz="1600" dirty="0">
                <a:solidFill>
                  <a:srgbClr val="FFFF00"/>
                </a:solidFill>
              </a:rPr>
              <a:t> </a:t>
            </a:r>
            <a:r>
              <a:rPr lang="es-CO" sz="1600" dirty="0" err="1">
                <a:solidFill>
                  <a:srgbClr val="FFFF00"/>
                </a:solidFill>
              </a:rPr>
              <a:t>Churn</a:t>
            </a:r>
            <a:r>
              <a:rPr lang="es-CO" sz="1600" dirty="0">
                <a:solidFill>
                  <a:srgbClr val="FFFF00"/>
                </a:solidFill>
              </a:rPr>
              <a:t> in </a:t>
            </a:r>
            <a:r>
              <a:rPr lang="es-CO" sz="1600" dirty="0" err="1">
                <a:solidFill>
                  <a:srgbClr val="FFFF00"/>
                </a:solidFill>
              </a:rPr>
              <a:t>Telecommunication</a:t>
            </a:r>
            <a:r>
              <a:rPr lang="es-CO" sz="1600" dirty="0">
                <a:solidFill>
                  <a:srgbClr val="FFFF00"/>
                </a:solidFill>
              </a:rPr>
              <a:t> Services: A </a:t>
            </a:r>
            <a:r>
              <a:rPr lang="es-CO" sz="1600" dirty="0" err="1">
                <a:solidFill>
                  <a:srgbClr val="FFFF00"/>
                </a:solidFill>
              </a:rPr>
              <a:t>Systematic</a:t>
            </a:r>
            <a:r>
              <a:rPr lang="es-CO" sz="1600" dirty="0">
                <a:solidFill>
                  <a:srgbClr val="FFFF00"/>
                </a:solidFill>
              </a:rPr>
              <a:t> </a:t>
            </a:r>
            <a:r>
              <a:rPr lang="es-CO" sz="1600" dirty="0" err="1">
                <a:solidFill>
                  <a:srgbClr val="FFFF00"/>
                </a:solidFill>
              </a:rPr>
              <a:t>Literature</a:t>
            </a:r>
            <a:r>
              <a:rPr lang="es-CO" sz="1600" dirty="0">
                <a:solidFill>
                  <a:srgbClr val="FFFF00"/>
                </a:solidFill>
              </a:rPr>
              <a:t> </a:t>
            </a:r>
            <a:r>
              <a:rPr lang="es-CO" sz="1600" dirty="0" err="1">
                <a:solidFill>
                  <a:srgbClr val="FFFF00"/>
                </a:solidFill>
              </a:rPr>
              <a:t>Review</a:t>
            </a:r>
            <a:r>
              <a:rPr lang="es-CO" sz="1600" dirty="0">
                <a:solidFill>
                  <a:srgbClr val="FFFF00"/>
                </a:solidFill>
              </a:rPr>
              <a:t>». </a:t>
            </a:r>
            <a:r>
              <a:rPr lang="es-CO" sz="1600" i="1" dirty="0">
                <a:solidFill>
                  <a:schemeClr val="bg1"/>
                </a:solidFill>
              </a:rPr>
              <a:t>Management </a:t>
            </a:r>
            <a:r>
              <a:rPr lang="es-CO" sz="1600" i="1" dirty="0" err="1">
                <a:solidFill>
                  <a:schemeClr val="bg1"/>
                </a:solidFill>
              </a:rPr>
              <a:t>Review</a:t>
            </a:r>
            <a:r>
              <a:rPr lang="es-CO" sz="1600" i="1" dirty="0">
                <a:solidFill>
                  <a:schemeClr val="bg1"/>
                </a:solidFill>
              </a:rPr>
              <a:t> </a:t>
            </a:r>
            <a:r>
              <a:rPr lang="es-CO" sz="1600" i="1" dirty="0" err="1">
                <a:solidFill>
                  <a:schemeClr val="bg1"/>
                </a:solidFill>
              </a:rPr>
              <a:t>Quarterly</a:t>
            </a:r>
            <a:r>
              <a:rPr lang="es-CO" sz="1600" dirty="0">
                <a:solidFill>
                  <a:schemeClr val="bg1"/>
                </a:solidFill>
              </a:rPr>
              <a:t> 74, </a:t>
            </a:r>
            <a:r>
              <a:rPr lang="es-CO" sz="1600" dirty="0" err="1">
                <a:solidFill>
                  <a:schemeClr val="bg1"/>
                </a:solidFill>
              </a:rPr>
              <a:t>n.</a:t>
            </a:r>
            <a:r>
              <a:rPr lang="es-CO" sz="1600" baseline="30000" dirty="0" err="1">
                <a:solidFill>
                  <a:schemeClr val="bg1"/>
                </a:solidFill>
              </a:rPr>
              <a:t>o</a:t>
            </a:r>
            <a:r>
              <a:rPr lang="es-CO" sz="1600" dirty="0">
                <a:solidFill>
                  <a:schemeClr val="bg1"/>
                </a:solidFill>
              </a:rPr>
              <a:t> 3 (2024): 1327-64. </a:t>
            </a:r>
            <a:r>
              <a:rPr lang="es-CO" sz="1600" dirty="0">
                <a:hlinkClick r:id="rId3"/>
              </a:rPr>
              <a:t>https://doi.org/10.1007/s11301-023-00335-7</a:t>
            </a:r>
            <a:r>
              <a:rPr lang="es-CO" sz="1600" dirty="0"/>
              <a:t>.</a:t>
            </a:r>
          </a:p>
          <a:p>
            <a:pPr marL="0" indent="0">
              <a:buNone/>
            </a:pPr>
            <a:endParaRPr lang="en-US" sz="1600" dirty="0">
              <a:effectLst/>
            </a:endParaRPr>
          </a:p>
        </p:txBody>
      </p:sp>
      <p:sp>
        <p:nvSpPr>
          <p:cNvPr id="6" name="CuadroTexto 5">
            <a:extLst>
              <a:ext uri="{FF2B5EF4-FFF2-40B4-BE49-F238E27FC236}">
                <a16:creationId xmlns:a16="http://schemas.microsoft.com/office/drawing/2014/main" id="{AD05C35D-D624-A1C5-6150-BE1FC88BB25D}"/>
              </a:ext>
            </a:extLst>
          </p:cNvPr>
          <p:cNvSpPr txBox="1"/>
          <p:nvPr/>
        </p:nvSpPr>
        <p:spPr>
          <a:xfrm>
            <a:off x="4763069" y="177421"/>
            <a:ext cx="7211921" cy="6186309"/>
          </a:xfrm>
          <a:prstGeom prst="rect">
            <a:avLst/>
          </a:prstGeom>
          <a:noFill/>
        </p:spPr>
        <p:txBody>
          <a:bodyPr wrap="square" rtlCol="0">
            <a:spAutoFit/>
          </a:bodyPr>
          <a:lstStyle/>
          <a:p>
            <a:r>
              <a:rPr lang="es-ES" b="1" dirty="0"/>
              <a:t>Uso del Servicio</a:t>
            </a:r>
          </a:p>
          <a:p>
            <a:endParaRPr lang="es-ES" b="1" dirty="0"/>
          </a:p>
          <a:p>
            <a:r>
              <a:rPr lang="es-ES" b="1" dirty="0"/>
              <a:t>Uso de Voz Móvil:</a:t>
            </a:r>
            <a:r>
              <a:rPr lang="es-ES" dirty="0"/>
              <a:t> El uso de voz móvil (minutos mensuales, número de llamadas) se asocia negativamente con la fuga (</a:t>
            </a:r>
            <a:r>
              <a:rPr lang="es-ES" dirty="0" err="1"/>
              <a:t>Keramati</a:t>
            </a:r>
            <a:r>
              <a:rPr lang="es-ES" dirty="0"/>
              <a:t> y </a:t>
            </a:r>
            <a:r>
              <a:rPr lang="es-ES" dirty="0" err="1"/>
              <a:t>Ardabili</a:t>
            </a:r>
            <a:r>
              <a:rPr lang="es-ES" dirty="0"/>
              <a:t>, 2011; </a:t>
            </a:r>
            <a:r>
              <a:rPr lang="es-ES" dirty="0" err="1"/>
              <a:t>Gerpott</a:t>
            </a:r>
            <a:r>
              <a:rPr lang="es-ES" dirty="0"/>
              <a:t> y </a:t>
            </a:r>
            <a:r>
              <a:rPr lang="es-ES" dirty="0" err="1"/>
              <a:t>Meinert</a:t>
            </a:r>
            <a:r>
              <a:rPr lang="es-ES" dirty="0"/>
              <a:t>, 2018).</a:t>
            </a:r>
          </a:p>
          <a:p>
            <a:r>
              <a:rPr lang="es-ES" b="1" dirty="0"/>
              <a:t>Número de Llamadas Distintas:</a:t>
            </a:r>
            <a:r>
              <a:rPr lang="es-ES" dirty="0"/>
              <a:t> Un mayor número de llamadas a individuos únicos redujo la fuga entre clientes VIP (Su et al., 2012).</a:t>
            </a:r>
          </a:p>
          <a:p>
            <a:r>
              <a:rPr lang="es-ES" b="1" dirty="0"/>
              <a:t>Uso de SMS:</a:t>
            </a:r>
            <a:r>
              <a:rPr lang="es-ES" dirty="0"/>
              <a:t> Resultados contradictorios. </a:t>
            </a:r>
            <a:r>
              <a:rPr lang="es-ES" dirty="0" err="1"/>
              <a:t>Keramati</a:t>
            </a:r>
            <a:r>
              <a:rPr lang="es-ES" dirty="0"/>
              <a:t> y </a:t>
            </a:r>
            <a:r>
              <a:rPr lang="es-ES" dirty="0" err="1"/>
              <a:t>Ardabili</a:t>
            </a:r>
            <a:r>
              <a:rPr lang="es-ES" dirty="0"/>
              <a:t> (2011) encontraron que una mayor frecuencia de envío de SMS disminuía la fuga, mientras que </a:t>
            </a:r>
            <a:r>
              <a:rPr lang="es-ES" dirty="0" err="1"/>
              <a:t>Gerpott</a:t>
            </a:r>
            <a:r>
              <a:rPr lang="es-ES" dirty="0"/>
              <a:t> y </a:t>
            </a:r>
            <a:r>
              <a:rPr lang="es-ES" dirty="0" err="1"/>
              <a:t>Meinert</a:t>
            </a:r>
            <a:r>
              <a:rPr lang="es-ES" dirty="0"/>
              <a:t> (2018) no encontraron un efecto significativo, posiblemente debido a la disminución del uso de SMS por otras aplicaciones.</a:t>
            </a:r>
          </a:p>
          <a:p>
            <a:r>
              <a:rPr lang="es-ES" b="1" dirty="0"/>
              <a:t>Uso Mensual de Datos Móviles:</a:t>
            </a:r>
            <a:r>
              <a:rPr lang="es-ES" dirty="0"/>
              <a:t> Los usuarios con mayor uso de datos móviles para Internet son menos propensos a la fuga (Su et al., 2012; </a:t>
            </a:r>
            <a:r>
              <a:rPr lang="es-ES" dirty="0" err="1"/>
              <a:t>Gerpott</a:t>
            </a:r>
            <a:r>
              <a:rPr lang="es-ES" dirty="0"/>
              <a:t> y </a:t>
            </a:r>
            <a:r>
              <a:rPr lang="es-ES" dirty="0" err="1"/>
              <a:t>Meinert</a:t>
            </a:r>
            <a:r>
              <a:rPr lang="es-ES" dirty="0"/>
              <a:t>, 2018; Jin, 2022).</a:t>
            </a:r>
          </a:p>
          <a:p>
            <a:r>
              <a:rPr lang="es-ES" b="1" dirty="0"/>
              <a:t>Tipo de Uso Principal:</a:t>
            </a:r>
            <a:r>
              <a:rPr lang="es-ES" dirty="0"/>
              <a:t> Los individuos que usan Internet principalmente para trabajar son más propensos a la fuga (Madden et al., 1999). La alta frecuencia de visualización de videos en smartphones impactó positivamente en las intenciones de cambio (Garcia-</a:t>
            </a:r>
            <a:r>
              <a:rPr lang="es-ES" dirty="0" err="1"/>
              <a:t>Mariñoso</a:t>
            </a:r>
            <a:r>
              <a:rPr lang="es-ES" dirty="0"/>
              <a:t> y Suárez, 2019).</a:t>
            </a:r>
          </a:p>
          <a:p>
            <a:r>
              <a:rPr lang="es-ES" b="1" dirty="0"/>
              <a:t>Uso de Servicios de Valor Añadido:</a:t>
            </a:r>
            <a:r>
              <a:rPr lang="es-ES" dirty="0"/>
              <a:t> Tuvo un efecto estadísticamente significativo pero prácticamente irrelevante en la fuga (Wong, 2011).</a:t>
            </a:r>
          </a:p>
        </p:txBody>
      </p:sp>
      <p:sp>
        <p:nvSpPr>
          <p:cNvPr id="7" name="Título 1">
            <a:extLst>
              <a:ext uri="{FF2B5EF4-FFF2-40B4-BE49-F238E27FC236}">
                <a16:creationId xmlns:a16="http://schemas.microsoft.com/office/drawing/2014/main" id="{F8C4F5E0-2E04-D0BC-2327-3C3979539B09}"/>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bg1"/>
                </a:solidFill>
              </a:rPr>
              <a:t>Determinants of churn in telecommunication services: a systematic literature review</a:t>
            </a:r>
            <a:endParaRPr lang="es-CO" sz="2400" dirty="0">
              <a:solidFill>
                <a:schemeClr val="bg1"/>
              </a:solidFill>
              <a:effectLst/>
            </a:endParaRPr>
          </a:p>
        </p:txBody>
      </p:sp>
    </p:spTree>
    <p:extLst>
      <p:ext uri="{BB962C8B-B14F-4D97-AF65-F5344CB8AC3E}">
        <p14:creationId xmlns:p14="http://schemas.microsoft.com/office/powerpoint/2010/main" val="7379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2E6B0B-0991-9C88-0C10-8C6D0E030B1A}"/>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0AA5CE21-8A67-4B21-E89C-5ACAA3163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CA56C97F-30CA-56B4-746E-49199010F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F7CCB131-F39B-AF0D-F1A5-A00D83B4C2A2}"/>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Ribeiro, Hugo, Belém Barbosa, António Carrizo Moreira, y Ricardo Gouveia </a:t>
            </a:r>
            <a:r>
              <a:rPr lang="es-CO" sz="1600" dirty="0" err="1">
                <a:solidFill>
                  <a:schemeClr val="bg1"/>
                </a:solidFill>
              </a:rPr>
              <a:t>Rodrigues</a:t>
            </a:r>
            <a:r>
              <a:rPr lang="es-CO" sz="1600" dirty="0">
                <a:solidFill>
                  <a:schemeClr val="bg1"/>
                </a:solidFill>
              </a:rPr>
              <a:t>. </a:t>
            </a:r>
            <a:r>
              <a:rPr lang="es-CO" sz="1600" dirty="0">
                <a:solidFill>
                  <a:srgbClr val="FFFF00"/>
                </a:solidFill>
              </a:rPr>
              <a:t>«</a:t>
            </a:r>
            <a:r>
              <a:rPr lang="es-CO" sz="1600" dirty="0" err="1">
                <a:solidFill>
                  <a:srgbClr val="FFFF00"/>
                </a:solidFill>
              </a:rPr>
              <a:t>Determinants</a:t>
            </a:r>
            <a:r>
              <a:rPr lang="es-CO" sz="1600" dirty="0">
                <a:solidFill>
                  <a:srgbClr val="FFFF00"/>
                </a:solidFill>
              </a:rPr>
              <a:t> </a:t>
            </a:r>
            <a:r>
              <a:rPr lang="es-CO" sz="1600" dirty="0" err="1">
                <a:solidFill>
                  <a:srgbClr val="FFFF00"/>
                </a:solidFill>
              </a:rPr>
              <a:t>of</a:t>
            </a:r>
            <a:r>
              <a:rPr lang="es-CO" sz="1600" dirty="0">
                <a:solidFill>
                  <a:srgbClr val="FFFF00"/>
                </a:solidFill>
              </a:rPr>
              <a:t> </a:t>
            </a:r>
            <a:r>
              <a:rPr lang="es-CO" sz="1600" dirty="0" err="1">
                <a:solidFill>
                  <a:srgbClr val="FFFF00"/>
                </a:solidFill>
              </a:rPr>
              <a:t>Churn</a:t>
            </a:r>
            <a:r>
              <a:rPr lang="es-CO" sz="1600" dirty="0">
                <a:solidFill>
                  <a:srgbClr val="FFFF00"/>
                </a:solidFill>
              </a:rPr>
              <a:t> in </a:t>
            </a:r>
            <a:r>
              <a:rPr lang="es-CO" sz="1600" dirty="0" err="1">
                <a:solidFill>
                  <a:srgbClr val="FFFF00"/>
                </a:solidFill>
              </a:rPr>
              <a:t>Telecommunication</a:t>
            </a:r>
            <a:r>
              <a:rPr lang="es-CO" sz="1600" dirty="0">
                <a:solidFill>
                  <a:srgbClr val="FFFF00"/>
                </a:solidFill>
              </a:rPr>
              <a:t> Services: A </a:t>
            </a:r>
            <a:r>
              <a:rPr lang="es-CO" sz="1600" dirty="0" err="1">
                <a:solidFill>
                  <a:srgbClr val="FFFF00"/>
                </a:solidFill>
              </a:rPr>
              <a:t>Systematic</a:t>
            </a:r>
            <a:r>
              <a:rPr lang="es-CO" sz="1600" dirty="0">
                <a:solidFill>
                  <a:srgbClr val="FFFF00"/>
                </a:solidFill>
              </a:rPr>
              <a:t> </a:t>
            </a:r>
            <a:r>
              <a:rPr lang="es-CO" sz="1600" dirty="0" err="1">
                <a:solidFill>
                  <a:srgbClr val="FFFF00"/>
                </a:solidFill>
              </a:rPr>
              <a:t>Literature</a:t>
            </a:r>
            <a:r>
              <a:rPr lang="es-CO" sz="1600" dirty="0">
                <a:solidFill>
                  <a:srgbClr val="FFFF00"/>
                </a:solidFill>
              </a:rPr>
              <a:t> </a:t>
            </a:r>
            <a:r>
              <a:rPr lang="es-CO" sz="1600" dirty="0" err="1">
                <a:solidFill>
                  <a:srgbClr val="FFFF00"/>
                </a:solidFill>
              </a:rPr>
              <a:t>Review</a:t>
            </a:r>
            <a:r>
              <a:rPr lang="es-CO" sz="1600" dirty="0">
                <a:solidFill>
                  <a:srgbClr val="FFFF00"/>
                </a:solidFill>
              </a:rPr>
              <a:t>». </a:t>
            </a:r>
            <a:r>
              <a:rPr lang="es-CO" sz="1600" i="1" dirty="0">
                <a:solidFill>
                  <a:schemeClr val="bg1"/>
                </a:solidFill>
              </a:rPr>
              <a:t>Management </a:t>
            </a:r>
            <a:r>
              <a:rPr lang="es-CO" sz="1600" i="1" dirty="0" err="1">
                <a:solidFill>
                  <a:schemeClr val="bg1"/>
                </a:solidFill>
              </a:rPr>
              <a:t>Review</a:t>
            </a:r>
            <a:r>
              <a:rPr lang="es-CO" sz="1600" i="1" dirty="0">
                <a:solidFill>
                  <a:schemeClr val="bg1"/>
                </a:solidFill>
              </a:rPr>
              <a:t> </a:t>
            </a:r>
            <a:r>
              <a:rPr lang="es-CO" sz="1600" i="1" dirty="0" err="1">
                <a:solidFill>
                  <a:schemeClr val="bg1"/>
                </a:solidFill>
              </a:rPr>
              <a:t>Quarterly</a:t>
            </a:r>
            <a:r>
              <a:rPr lang="es-CO" sz="1600" dirty="0">
                <a:solidFill>
                  <a:schemeClr val="bg1"/>
                </a:solidFill>
              </a:rPr>
              <a:t> 74, </a:t>
            </a:r>
            <a:r>
              <a:rPr lang="es-CO" sz="1600" dirty="0" err="1">
                <a:solidFill>
                  <a:schemeClr val="bg1"/>
                </a:solidFill>
              </a:rPr>
              <a:t>n.</a:t>
            </a:r>
            <a:r>
              <a:rPr lang="es-CO" sz="1600" baseline="30000" dirty="0" err="1">
                <a:solidFill>
                  <a:schemeClr val="bg1"/>
                </a:solidFill>
              </a:rPr>
              <a:t>o</a:t>
            </a:r>
            <a:r>
              <a:rPr lang="es-CO" sz="1600" dirty="0">
                <a:solidFill>
                  <a:schemeClr val="bg1"/>
                </a:solidFill>
              </a:rPr>
              <a:t> 3 (2024): 1327-64. </a:t>
            </a:r>
            <a:r>
              <a:rPr lang="es-CO" sz="1600" dirty="0">
                <a:hlinkClick r:id="rId3"/>
              </a:rPr>
              <a:t>https://doi.org/10.1007/s11301-023-00335-7</a:t>
            </a:r>
            <a:r>
              <a:rPr lang="es-CO" sz="1600" dirty="0"/>
              <a:t>.</a:t>
            </a:r>
          </a:p>
          <a:p>
            <a:pPr marL="0" indent="0">
              <a:buNone/>
            </a:pPr>
            <a:endParaRPr lang="en-US" sz="1600" dirty="0">
              <a:effectLst/>
            </a:endParaRPr>
          </a:p>
        </p:txBody>
      </p:sp>
      <p:sp>
        <p:nvSpPr>
          <p:cNvPr id="6" name="CuadroTexto 5">
            <a:extLst>
              <a:ext uri="{FF2B5EF4-FFF2-40B4-BE49-F238E27FC236}">
                <a16:creationId xmlns:a16="http://schemas.microsoft.com/office/drawing/2014/main" id="{E31DE312-41BB-953B-70A2-D35C15A160B7}"/>
              </a:ext>
            </a:extLst>
          </p:cNvPr>
          <p:cNvSpPr txBox="1"/>
          <p:nvPr/>
        </p:nvSpPr>
        <p:spPr>
          <a:xfrm>
            <a:off x="4763069" y="177421"/>
            <a:ext cx="7211921" cy="6186309"/>
          </a:xfrm>
          <a:prstGeom prst="rect">
            <a:avLst/>
          </a:prstGeom>
          <a:noFill/>
        </p:spPr>
        <p:txBody>
          <a:bodyPr wrap="square" rtlCol="0">
            <a:spAutoFit/>
          </a:bodyPr>
          <a:lstStyle/>
          <a:p>
            <a:r>
              <a:rPr lang="es-CO" b="1" dirty="0"/>
              <a:t>Entorno del Mercado</a:t>
            </a:r>
          </a:p>
          <a:p>
            <a:endParaRPr lang="es-CO" b="1" dirty="0"/>
          </a:p>
          <a:p>
            <a:r>
              <a:rPr lang="es-ES" b="1" dirty="0"/>
              <a:t>Atractivo de las Alternativas Competidoras:</a:t>
            </a:r>
            <a:r>
              <a:rPr lang="es-ES" dirty="0"/>
              <a:t> Tiene un impacto significativo en la fuga, especialmente para contratos sin permanencia (Calvo-Porral et al., 2017). La percepción de que las empresas competidoras ofrecen mejores servicios aumenta la intención de cambio (</a:t>
            </a:r>
            <a:r>
              <a:rPr lang="es-ES" dirty="0" err="1"/>
              <a:t>Keaveney</a:t>
            </a:r>
            <a:r>
              <a:rPr lang="es-ES" dirty="0"/>
              <a:t>, 1995; Yin et al., 2013).</a:t>
            </a:r>
          </a:p>
          <a:p>
            <a:endParaRPr lang="es-ES" b="1" dirty="0"/>
          </a:p>
          <a:p>
            <a:r>
              <a:rPr lang="es-ES" b="1" dirty="0"/>
              <a:t>Publicidad del Competidor y Campañas Promocionales:</a:t>
            </a:r>
            <a:r>
              <a:rPr lang="es-ES" dirty="0"/>
              <a:t> El gasto en publicidad del competidor tiene un impacto significativo en la fuga (Becker et al., 2015). La falta de promociones innovadoras o experiencias negativas con recompensas influyen en la decisión de cambio (Miranda-Gumucio et al., 2013).</a:t>
            </a:r>
          </a:p>
          <a:p>
            <a:endParaRPr lang="es-ES" dirty="0"/>
          </a:p>
          <a:p>
            <a:r>
              <a:rPr lang="es-ES" b="1" dirty="0"/>
              <a:t>Imagen de Marca:</a:t>
            </a:r>
            <a:r>
              <a:rPr lang="es-ES" dirty="0"/>
              <a:t> Una imagen de marca fuerte hace que las empresas sean menos vulnerables a los cambios causados por la baja satisfacción (</a:t>
            </a:r>
            <a:r>
              <a:rPr lang="es-ES" dirty="0" err="1"/>
              <a:t>Svendsen</a:t>
            </a:r>
            <a:r>
              <a:rPr lang="es-ES" dirty="0"/>
              <a:t> y </a:t>
            </a:r>
            <a:r>
              <a:rPr lang="es-ES" dirty="0" err="1"/>
              <a:t>Prebensen</a:t>
            </a:r>
            <a:r>
              <a:rPr lang="es-ES" dirty="0"/>
              <a:t>, 2013; </a:t>
            </a:r>
            <a:r>
              <a:rPr lang="es-ES" dirty="0" err="1"/>
              <a:t>Mahajan</a:t>
            </a:r>
            <a:r>
              <a:rPr lang="es-ES" dirty="0"/>
              <a:t> et al., 2017).</a:t>
            </a:r>
          </a:p>
          <a:p>
            <a:endParaRPr lang="es-ES" dirty="0"/>
          </a:p>
          <a:p>
            <a:r>
              <a:rPr lang="es-ES" b="1" dirty="0"/>
              <a:t>Dimensión Tecnológica:</a:t>
            </a:r>
            <a:r>
              <a:rPr lang="es-ES" dirty="0"/>
              <a:t> Un estudio no encontró que la dimensión tecnológica (falta de actualizaciones, problemas de </a:t>
            </a:r>
            <a:r>
              <a:rPr lang="es-ES" dirty="0" err="1"/>
              <a:t>roaming</a:t>
            </a:r>
            <a:r>
              <a:rPr lang="es-ES" dirty="0"/>
              <a:t>/voz/internet, nuevas tecnologías de la competencia) tuviera un impacto significativo en las intenciones de cambio (</a:t>
            </a:r>
            <a:r>
              <a:rPr lang="es-ES" dirty="0" err="1"/>
              <a:t>Patro</a:t>
            </a:r>
            <a:r>
              <a:rPr lang="es-ES" dirty="0"/>
              <a:t>, 2020).</a:t>
            </a:r>
          </a:p>
        </p:txBody>
      </p:sp>
      <p:sp>
        <p:nvSpPr>
          <p:cNvPr id="7" name="Título 1">
            <a:extLst>
              <a:ext uri="{FF2B5EF4-FFF2-40B4-BE49-F238E27FC236}">
                <a16:creationId xmlns:a16="http://schemas.microsoft.com/office/drawing/2014/main" id="{09F7C40F-DA53-3BBF-4FD2-A659161CFE27}"/>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2400" dirty="0">
                <a:solidFill>
                  <a:schemeClr val="bg1"/>
                </a:solidFill>
              </a:rPr>
              <a:t>Determinants of churn in telecommunication services: a systematic literature review</a:t>
            </a:r>
            <a:endParaRPr lang="es-CO" sz="2400" dirty="0">
              <a:solidFill>
                <a:schemeClr val="bg1"/>
              </a:solidFill>
              <a:effectLst/>
            </a:endParaRPr>
          </a:p>
        </p:txBody>
      </p:sp>
    </p:spTree>
    <p:extLst>
      <p:ext uri="{BB962C8B-B14F-4D97-AF65-F5344CB8AC3E}">
        <p14:creationId xmlns:p14="http://schemas.microsoft.com/office/powerpoint/2010/main" val="1109061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98B8FD-050A-22B0-F74C-C7AB06B9898B}"/>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25BD3519-B511-EA1F-C7D7-577C2A895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25D1AF61-5DAF-2852-353B-2D08C71C1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5D4F5F4A-0B43-6038-F162-2DC0A508F681}"/>
              </a:ext>
            </a:extLst>
          </p:cNvPr>
          <p:cNvSpPr txBox="1">
            <a:spLocks/>
          </p:cNvSpPr>
          <p:nvPr/>
        </p:nvSpPr>
        <p:spPr>
          <a:xfrm>
            <a:off x="217010" y="3870740"/>
            <a:ext cx="4220276" cy="298726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dirty="0" err="1">
                <a:solidFill>
                  <a:schemeClr val="bg1"/>
                </a:solidFill>
              </a:rPr>
              <a:t>Asif</a:t>
            </a:r>
            <a:r>
              <a:rPr lang="es-CO" dirty="0">
                <a:solidFill>
                  <a:schemeClr val="bg1"/>
                </a:solidFill>
              </a:rPr>
              <a:t>, </a:t>
            </a:r>
            <a:r>
              <a:rPr lang="es-CO" dirty="0" err="1">
                <a:solidFill>
                  <a:schemeClr val="bg1"/>
                </a:solidFill>
              </a:rPr>
              <a:t>Daniyal</a:t>
            </a:r>
            <a:r>
              <a:rPr lang="es-CO" dirty="0">
                <a:solidFill>
                  <a:schemeClr val="bg1"/>
                </a:solidFill>
              </a:rPr>
              <a:t>, Muhammad </a:t>
            </a:r>
            <a:r>
              <a:rPr lang="es-CO" dirty="0" err="1">
                <a:solidFill>
                  <a:schemeClr val="bg1"/>
                </a:solidFill>
              </a:rPr>
              <a:t>Shoaib</a:t>
            </a:r>
            <a:r>
              <a:rPr lang="es-CO" dirty="0">
                <a:solidFill>
                  <a:schemeClr val="bg1"/>
                </a:solidFill>
              </a:rPr>
              <a:t> </a:t>
            </a:r>
            <a:r>
              <a:rPr lang="es-CO" dirty="0" err="1">
                <a:solidFill>
                  <a:schemeClr val="bg1"/>
                </a:solidFill>
              </a:rPr>
              <a:t>Arif</a:t>
            </a:r>
            <a:r>
              <a:rPr lang="es-CO" dirty="0">
                <a:solidFill>
                  <a:schemeClr val="bg1"/>
                </a:solidFill>
              </a:rPr>
              <a:t>, y </a:t>
            </a:r>
            <a:r>
              <a:rPr lang="es-CO" dirty="0" err="1">
                <a:solidFill>
                  <a:schemeClr val="bg1"/>
                </a:solidFill>
              </a:rPr>
              <a:t>Aiman</a:t>
            </a:r>
            <a:r>
              <a:rPr lang="es-CO" dirty="0">
                <a:solidFill>
                  <a:schemeClr val="bg1"/>
                </a:solidFill>
              </a:rPr>
              <a:t> </a:t>
            </a:r>
            <a:r>
              <a:rPr lang="es-CO" dirty="0" err="1">
                <a:solidFill>
                  <a:schemeClr val="bg1"/>
                </a:solidFill>
              </a:rPr>
              <a:t>Mukheimer</a:t>
            </a:r>
            <a:r>
              <a:rPr lang="es-CO" dirty="0">
                <a:solidFill>
                  <a:schemeClr val="bg1"/>
                </a:solidFill>
              </a:rPr>
              <a:t>. </a:t>
            </a:r>
            <a:r>
              <a:rPr lang="es-CO" dirty="0">
                <a:solidFill>
                  <a:srgbClr val="FFFF00"/>
                </a:solidFill>
              </a:rPr>
              <a:t>«A Data-</a:t>
            </a:r>
            <a:r>
              <a:rPr lang="es-CO" dirty="0" err="1">
                <a:solidFill>
                  <a:srgbClr val="FFFF00"/>
                </a:solidFill>
              </a:rPr>
              <a:t>Driven</a:t>
            </a:r>
            <a:r>
              <a:rPr lang="es-CO" dirty="0">
                <a:solidFill>
                  <a:srgbClr val="FFFF00"/>
                </a:solidFill>
              </a:rPr>
              <a:t> </a:t>
            </a:r>
            <a:r>
              <a:rPr lang="es-CO" dirty="0" err="1">
                <a:solidFill>
                  <a:srgbClr val="FFFF00"/>
                </a:solidFill>
              </a:rPr>
              <a:t>Approach</a:t>
            </a:r>
            <a:r>
              <a:rPr lang="es-CO" dirty="0">
                <a:solidFill>
                  <a:srgbClr val="FFFF00"/>
                </a:solidFill>
              </a:rPr>
              <a:t> </a:t>
            </a:r>
            <a:r>
              <a:rPr lang="es-CO" dirty="0" err="1">
                <a:solidFill>
                  <a:srgbClr val="FFFF00"/>
                </a:solidFill>
              </a:rPr>
              <a:t>with</a:t>
            </a:r>
            <a:r>
              <a:rPr lang="es-CO" dirty="0">
                <a:solidFill>
                  <a:srgbClr val="FFFF00"/>
                </a:solidFill>
              </a:rPr>
              <a:t> </a:t>
            </a:r>
            <a:r>
              <a:rPr lang="es-CO" dirty="0" err="1">
                <a:solidFill>
                  <a:srgbClr val="FFFF00"/>
                </a:solidFill>
              </a:rPr>
              <a:t>Explainable</a:t>
            </a:r>
            <a:r>
              <a:rPr lang="es-CO" dirty="0">
                <a:solidFill>
                  <a:srgbClr val="FFFF00"/>
                </a:solidFill>
              </a:rPr>
              <a:t> Artificial </a:t>
            </a:r>
            <a:r>
              <a:rPr lang="es-CO" dirty="0" err="1">
                <a:solidFill>
                  <a:srgbClr val="FFFF00"/>
                </a:solidFill>
              </a:rPr>
              <a:t>Intelligence</a:t>
            </a:r>
            <a:r>
              <a:rPr lang="es-CO" dirty="0">
                <a:solidFill>
                  <a:srgbClr val="FFFF00"/>
                </a:solidFill>
              </a:rPr>
              <a:t> </a:t>
            </a:r>
            <a:r>
              <a:rPr lang="es-CO" dirty="0" err="1">
                <a:solidFill>
                  <a:srgbClr val="FFFF00"/>
                </a:solidFill>
              </a:rPr>
              <a:t>for</a:t>
            </a:r>
            <a:r>
              <a:rPr lang="es-CO" dirty="0">
                <a:solidFill>
                  <a:srgbClr val="FFFF00"/>
                </a:solidFill>
              </a:rPr>
              <a:t> </a:t>
            </a:r>
            <a:r>
              <a:rPr lang="es-CO" dirty="0" err="1">
                <a:solidFill>
                  <a:srgbClr val="FFFF00"/>
                </a:solidFill>
              </a:rPr>
              <a:t>Customer</a:t>
            </a:r>
            <a:r>
              <a:rPr lang="es-CO" dirty="0">
                <a:solidFill>
                  <a:srgbClr val="FFFF00"/>
                </a:solidFill>
              </a:rPr>
              <a:t> </a:t>
            </a:r>
            <a:r>
              <a:rPr lang="es-CO" dirty="0" err="1">
                <a:solidFill>
                  <a:srgbClr val="FFFF00"/>
                </a:solidFill>
              </a:rPr>
              <a:t>Churn</a:t>
            </a:r>
            <a:r>
              <a:rPr lang="es-CO" dirty="0">
                <a:solidFill>
                  <a:srgbClr val="FFFF00"/>
                </a:solidFill>
              </a:rPr>
              <a:t> </a:t>
            </a:r>
            <a:r>
              <a:rPr lang="es-CO" dirty="0" err="1">
                <a:solidFill>
                  <a:srgbClr val="FFFF00"/>
                </a:solidFill>
              </a:rPr>
              <a:t>Prediction</a:t>
            </a:r>
            <a:r>
              <a:rPr lang="es-CO" dirty="0">
                <a:solidFill>
                  <a:srgbClr val="FFFF00"/>
                </a:solidFill>
              </a:rPr>
              <a:t> in </a:t>
            </a:r>
            <a:r>
              <a:rPr lang="es-CO" dirty="0" err="1">
                <a:solidFill>
                  <a:srgbClr val="FFFF00"/>
                </a:solidFill>
              </a:rPr>
              <a:t>the</a:t>
            </a:r>
            <a:r>
              <a:rPr lang="es-CO" dirty="0">
                <a:solidFill>
                  <a:srgbClr val="FFFF00"/>
                </a:solidFill>
              </a:rPr>
              <a:t> </a:t>
            </a:r>
            <a:r>
              <a:rPr lang="es-CO" dirty="0" err="1">
                <a:solidFill>
                  <a:srgbClr val="FFFF00"/>
                </a:solidFill>
              </a:rPr>
              <a:t>Telecommunications</a:t>
            </a:r>
            <a:r>
              <a:rPr lang="es-CO" dirty="0">
                <a:solidFill>
                  <a:srgbClr val="FFFF00"/>
                </a:solidFill>
              </a:rPr>
              <a:t> </a:t>
            </a:r>
            <a:r>
              <a:rPr lang="es-CO" dirty="0" err="1">
                <a:solidFill>
                  <a:srgbClr val="FFFF00"/>
                </a:solidFill>
              </a:rPr>
              <a:t>Industry</a:t>
            </a:r>
            <a:r>
              <a:rPr lang="es-CO" dirty="0">
                <a:solidFill>
                  <a:srgbClr val="FFFF00"/>
                </a:solidFill>
              </a:rPr>
              <a:t>». </a:t>
            </a:r>
            <a:r>
              <a:rPr lang="es-CO" i="1" dirty="0" err="1">
                <a:solidFill>
                  <a:schemeClr val="bg1"/>
                </a:solidFill>
              </a:rPr>
              <a:t>Results</a:t>
            </a:r>
            <a:r>
              <a:rPr lang="es-CO" i="1" dirty="0">
                <a:solidFill>
                  <a:schemeClr val="bg1"/>
                </a:solidFill>
              </a:rPr>
              <a:t> in </a:t>
            </a:r>
            <a:r>
              <a:rPr lang="es-CO" i="1" dirty="0" err="1">
                <a:solidFill>
                  <a:schemeClr val="bg1"/>
                </a:solidFill>
              </a:rPr>
              <a:t>Engineering</a:t>
            </a:r>
            <a:r>
              <a:rPr lang="es-CO" dirty="0">
                <a:solidFill>
                  <a:schemeClr val="bg1"/>
                </a:solidFill>
              </a:rPr>
              <a:t> 26 (junio de 2025): 104629. </a:t>
            </a:r>
            <a:r>
              <a:rPr lang="es-CO" dirty="0">
                <a:hlinkClick r:id="rId3"/>
              </a:rPr>
              <a:t>https://doi.org/10.1016/j.rineng.2025.104629</a:t>
            </a:r>
            <a:r>
              <a:rPr lang="es-CO" dirty="0"/>
              <a:t>.</a:t>
            </a:r>
            <a:endParaRPr lang="es-CO" dirty="0">
              <a:effectLst/>
            </a:endParaRPr>
          </a:p>
        </p:txBody>
      </p:sp>
      <p:sp>
        <p:nvSpPr>
          <p:cNvPr id="6" name="CuadroTexto 5">
            <a:extLst>
              <a:ext uri="{FF2B5EF4-FFF2-40B4-BE49-F238E27FC236}">
                <a16:creationId xmlns:a16="http://schemas.microsoft.com/office/drawing/2014/main" id="{B0D1023E-586D-D70B-1F35-B611EB54122D}"/>
              </a:ext>
            </a:extLst>
          </p:cNvPr>
          <p:cNvSpPr txBox="1"/>
          <p:nvPr/>
        </p:nvSpPr>
        <p:spPr>
          <a:xfrm>
            <a:off x="4763069" y="177421"/>
            <a:ext cx="7211921" cy="6740307"/>
          </a:xfrm>
          <a:prstGeom prst="rect">
            <a:avLst/>
          </a:prstGeom>
          <a:noFill/>
        </p:spPr>
        <p:txBody>
          <a:bodyPr wrap="square" rtlCol="0">
            <a:spAutoFit/>
          </a:bodyPr>
          <a:lstStyle/>
          <a:p>
            <a:r>
              <a:rPr lang="es-ES" b="1" dirty="0"/>
              <a:t>Resumen</a:t>
            </a:r>
          </a:p>
          <a:p>
            <a:r>
              <a:rPr lang="es-ES" dirty="0"/>
              <a:t>El estudio aborda el desafío de la fuga de clientes en la industria de las telecomunicaciones e introduce un modelo innovador llamado </a:t>
            </a:r>
            <a:r>
              <a:rPr lang="es-CO" dirty="0"/>
              <a:t>XAI-</a:t>
            </a:r>
            <a:r>
              <a:rPr lang="es-CO" dirty="0" err="1"/>
              <a:t>Churn</a:t>
            </a:r>
            <a:r>
              <a:rPr lang="es-CO" dirty="0"/>
              <a:t> </a:t>
            </a:r>
            <a:r>
              <a:rPr lang="es-CO" dirty="0" err="1"/>
              <a:t>TriBoost</a:t>
            </a:r>
            <a:r>
              <a:rPr lang="es-CO" dirty="0"/>
              <a:t> que integra tres algoritmos de </a:t>
            </a:r>
            <a:r>
              <a:rPr lang="es-CO" dirty="0" err="1"/>
              <a:t>boosting</a:t>
            </a:r>
            <a:r>
              <a:rPr lang="es-CO" dirty="0"/>
              <a:t>: </a:t>
            </a:r>
            <a:r>
              <a:rPr lang="es-CO" dirty="0" err="1"/>
              <a:t>XGBoost</a:t>
            </a:r>
            <a:r>
              <a:rPr lang="es-CO" dirty="0"/>
              <a:t>, </a:t>
            </a:r>
            <a:r>
              <a:rPr lang="es-CO" dirty="0" err="1"/>
              <a:t>CatBoost</a:t>
            </a:r>
            <a:r>
              <a:rPr lang="es-CO" dirty="0"/>
              <a:t> y </a:t>
            </a:r>
            <a:r>
              <a:rPr lang="es-CO" dirty="0" err="1"/>
              <a:t>LightGBM</a:t>
            </a:r>
            <a:r>
              <a:rPr lang="es-CO" dirty="0"/>
              <a:t>. Se entrenó y evaluó un conjunto de datos de más de 2 millones de registros, logrando una </a:t>
            </a:r>
            <a:r>
              <a:rPr lang="es-CO" dirty="0" err="1"/>
              <a:t>Accuracy</a:t>
            </a:r>
            <a:r>
              <a:rPr lang="es-CO" dirty="0"/>
              <a:t> del 96.44%, una precisión del 92.82%, </a:t>
            </a:r>
            <a:r>
              <a:rPr lang="es-CO" dirty="0" err="1"/>
              <a:t>recall</a:t>
            </a:r>
            <a:r>
              <a:rPr lang="es-CO" dirty="0"/>
              <a:t> del 87.82% y F1-score del 90.25%.</a:t>
            </a:r>
            <a:endParaRPr lang="es-ES" dirty="0"/>
          </a:p>
          <a:p>
            <a:endParaRPr lang="es-ES" b="1" dirty="0"/>
          </a:p>
          <a:p>
            <a:r>
              <a:rPr lang="es-ES" b="1" dirty="0"/>
              <a:t>Temas principales:</a:t>
            </a:r>
          </a:p>
          <a:p>
            <a:endParaRPr lang="es-ES" b="1" dirty="0"/>
          </a:p>
          <a:p>
            <a:pPr marL="342900" indent="-342900">
              <a:buFont typeface="+mj-lt"/>
              <a:buAutoNum type="arabicPeriod"/>
            </a:pPr>
            <a:r>
              <a:rPr lang="es-ES" b="1" i="1" dirty="0"/>
              <a:t>El desafío del </a:t>
            </a:r>
            <a:r>
              <a:rPr lang="es-ES" b="1" i="1" dirty="0" err="1"/>
              <a:t>churn</a:t>
            </a:r>
            <a:r>
              <a:rPr lang="es-ES" b="1" i="1" dirty="0"/>
              <a:t> de clientes</a:t>
            </a:r>
          </a:p>
          <a:p>
            <a:pPr marL="800100" lvl="1" indent="-342900">
              <a:buFont typeface="+mj-lt"/>
              <a:buAutoNum type="arabicPeriod"/>
            </a:pPr>
            <a:r>
              <a:rPr lang="es-ES" i="1" dirty="0"/>
              <a:t>Impacto en la rentabilidad</a:t>
            </a:r>
          </a:p>
          <a:p>
            <a:pPr marL="800100" lvl="1" indent="-342900">
              <a:buFont typeface="+mj-lt"/>
              <a:buAutoNum type="arabicPeriod"/>
            </a:pPr>
            <a:r>
              <a:rPr lang="es-ES" i="1" dirty="0"/>
              <a:t>Costos de adquisición vs. retención: podría costar de 5 a 25 veces más adquirir un nuevo cliente que retener uno existente.</a:t>
            </a:r>
          </a:p>
          <a:p>
            <a:pPr marL="800100" lvl="1" indent="-342900">
              <a:buFont typeface="+mj-lt"/>
              <a:buAutoNum type="arabicPeriod"/>
            </a:pPr>
            <a:r>
              <a:rPr lang="es-ES" i="1" dirty="0"/>
              <a:t>Mercado saturado y de competencia intensa.</a:t>
            </a:r>
          </a:p>
          <a:p>
            <a:pPr marL="800100" lvl="1" indent="-342900">
              <a:buFont typeface="+mj-lt"/>
              <a:buAutoNum type="arabicPeriod"/>
            </a:pPr>
            <a:r>
              <a:rPr lang="es-ES" i="1" dirty="0"/>
              <a:t>Necesidad de predicción proactiva.</a:t>
            </a:r>
          </a:p>
          <a:p>
            <a:pPr marL="342900" indent="-342900">
              <a:buFont typeface="+mj-lt"/>
              <a:buAutoNum type="arabicPeriod"/>
            </a:pPr>
            <a:r>
              <a:rPr lang="es-ES" b="1" i="1" dirty="0"/>
              <a:t>Limitaciones de los modelos tradicionales</a:t>
            </a:r>
          </a:p>
          <a:p>
            <a:pPr marL="800100" lvl="1" indent="-342900">
              <a:buFont typeface="+mj-lt"/>
              <a:buAutoNum type="arabicPeriod"/>
            </a:pPr>
            <a:r>
              <a:rPr lang="es-ES" i="1" dirty="0"/>
              <a:t>Falta de poder predictivo</a:t>
            </a:r>
          </a:p>
          <a:p>
            <a:pPr marL="800100" lvl="1" indent="-342900">
              <a:buFont typeface="+mj-lt"/>
              <a:buAutoNum type="arabicPeriod"/>
            </a:pPr>
            <a:r>
              <a:rPr lang="es-ES" i="1" dirty="0"/>
              <a:t>Falta de transparencia (Modelos de caja negra)</a:t>
            </a:r>
          </a:p>
          <a:p>
            <a:pPr marL="342900" indent="-342900">
              <a:buFont typeface="+mj-lt"/>
              <a:buAutoNum type="arabicPeriod"/>
            </a:pPr>
            <a:r>
              <a:rPr lang="es-ES" i="1" dirty="0"/>
              <a:t>La solución propuesta: </a:t>
            </a:r>
            <a:r>
              <a:rPr lang="es-CO" dirty="0"/>
              <a:t>XAI-</a:t>
            </a:r>
            <a:r>
              <a:rPr lang="es-CO" dirty="0" err="1"/>
              <a:t>Churn</a:t>
            </a:r>
            <a:r>
              <a:rPr lang="es-CO" dirty="0"/>
              <a:t> </a:t>
            </a:r>
            <a:r>
              <a:rPr lang="es-CO" dirty="0" err="1"/>
              <a:t>TriBoost</a:t>
            </a:r>
            <a:endParaRPr lang="es-CO" dirty="0"/>
          </a:p>
          <a:p>
            <a:pPr marL="800100" lvl="1" indent="-342900">
              <a:buFont typeface="+mj-lt"/>
              <a:buAutoNum type="arabicPeriod"/>
            </a:pPr>
            <a:r>
              <a:rPr lang="es-CO" i="1" dirty="0"/>
              <a:t>Modelo híbrido, interpretable y explicable basado en datos</a:t>
            </a:r>
          </a:p>
          <a:p>
            <a:pPr marL="800100" lvl="1" indent="-342900">
              <a:buFont typeface="+mj-lt"/>
              <a:buAutoNum type="arabicPeriod"/>
            </a:pPr>
            <a:r>
              <a:rPr lang="es-CO" i="1" dirty="0"/>
              <a:t>Rendimiento superior con respecto a modelos de base individuales como </a:t>
            </a:r>
            <a:r>
              <a:rPr lang="es-CO" dirty="0" err="1"/>
              <a:t>Decision</a:t>
            </a:r>
            <a:r>
              <a:rPr lang="es-CO" dirty="0"/>
              <a:t> </a:t>
            </a:r>
            <a:r>
              <a:rPr lang="es-CO" dirty="0" err="1"/>
              <a:t>Tree</a:t>
            </a:r>
            <a:r>
              <a:rPr lang="es-CO" dirty="0"/>
              <a:t>, </a:t>
            </a:r>
            <a:r>
              <a:rPr lang="es-CO" dirty="0" err="1"/>
              <a:t>Logistic</a:t>
            </a:r>
            <a:r>
              <a:rPr lang="es-CO" dirty="0"/>
              <a:t> </a:t>
            </a:r>
            <a:r>
              <a:rPr lang="es-CO" dirty="0" err="1"/>
              <a:t>Regression</a:t>
            </a:r>
            <a:r>
              <a:rPr lang="es-CO" dirty="0"/>
              <a:t>, </a:t>
            </a:r>
            <a:r>
              <a:rPr lang="es-CO" dirty="0" err="1"/>
              <a:t>Naive</a:t>
            </a:r>
            <a:r>
              <a:rPr lang="es-CO" dirty="0"/>
              <a:t> Bayes, etc.</a:t>
            </a:r>
          </a:p>
          <a:p>
            <a:pPr marL="800100" lvl="1" indent="-342900">
              <a:buFont typeface="+mj-lt"/>
              <a:buAutoNum type="arabicPeriod"/>
            </a:pPr>
            <a:r>
              <a:rPr lang="es-CO" i="1" dirty="0"/>
              <a:t>Gran volumen de datos. 2M de registros: 60% training y 40% test.</a:t>
            </a:r>
            <a:endParaRPr lang="es-ES" i="1" dirty="0"/>
          </a:p>
        </p:txBody>
      </p:sp>
      <p:sp>
        <p:nvSpPr>
          <p:cNvPr id="7" name="Título 1">
            <a:extLst>
              <a:ext uri="{FF2B5EF4-FFF2-40B4-BE49-F238E27FC236}">
                <a16:creationId xmlns:a16="http://schemas.microsoft.com/office/drawing/2014/main" id="{AC0BF121-2325-C77A-4CB6-ED89A3EEF6DF}"/>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85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buFont typeface="+mj-lt"/>
              <a:buAutoNum type="arabicPeriod" startAt="2"/>
            </a:pPr>
            <a:r>
              <a:rPr lang="en-US" dirty="0">
                <a:solidFill>
                  <a:schemeClr val="bg1"/>
                </a:solidFill>
              </a:rPr>
              <a:t>A data-driven approach with explainable artificial intelligence for customer churn prediction in the telecommunications industry</a:t>
            </a:r>
            <a:endParaRPr lang="es-ES" sz="2400" dirty="0">
              <a:solidFill>
                <a:schemeClr val="bg1"/>
              </a:solidFill>
            </a:endParaRPr>
          </a:p>
        </p:txBody>
      </p:sp>
    </p:spTree>
    <p:extLst>
      <p:ext uri="{BB962C8B-B14F-4D97-AF65-F5344CB8AC3E}">
        <p14:creationId xmlns:p14="http://schemas.microsoft.com/office/powerpoint/2010/main" val="1695439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B4E914-60B2-4C55-F8BE-59E2E5FBEC86}"/>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B4DCC5DF-FADB-2F65-1E40-FF1A74DC7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EE3B1DA7-3F4E-0130-D70D-D8E2334D96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0CC5B411-43BE-DA39-BB94-6BE9C957BF6C}"/>
              </a:ext>
            </a:extLst>
          </p:cNvPr>
          <p:cNvSpPr txBox="1">
            <a:spLocks/>
          </p:cNvSpPr>
          <p:nvPr/>
        </p:nvSpPr>
        <p:spPr>
          <a:xfrm>
            <a:off x="217010" y="3870740"/>
            <a:ext cx="4220276" cy="298726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dirty="0" err="1">
                <a:solidFill>
                  <a:schemeClr val="bg1"/>
                </a:solidFill>
              </a:rPr>
              <a:t>Asif</a:t>
            </a:r>
            <a:r>
              <a:rPr lang="es-CO" dirty="0">
                <a:solidFill>
                  <a:schemeClr val="bg1"/>
                </a:solidFill>
              </a:rPr>
              <a:t>, </a:t>
            </a:r>
            <a:r>
              <a:rPr lang="es-CO" dirty="0" err="1">
                <a:solidFill>
                  <a:schemeClr val="bg1"/>
                </a:solidFill>
              </a:rPr>
              <a:t>Daniyal</a:t>
            </a:r>
            <a:r>
              <a:rPr lang="es-CO" dirty="0">
                <a:solidFill>
                  <a:schemeClr val="bg1"/>
                </a:solidFill>
              </a:rPr>
              <a:t>, Muhammad </a:t>
            </a:r>
            <a:r>
              <a:rPr lang="es-CO" dirty="0" err="1">
                <a:solidFill>
                  <a:schemeClr val="bg1"/>
                </a:solidFill>
              </a:rPr>
              <a:t>Shoaib</a:t>
            </a:r>
            <a:r>
              <a:rPr lang="es-CO" dirty="0">
                <a:solidFill>
                  <a:schemeClr val="bg1"/>
                </a:solidFill>
              </a:rPr>
              <a:t> </a:t>
            </a:r>
            <a:r>
              <a:rPr lang="es-CO" dirty="0" err="1">
                <a:solidFill>
                  <a:schemeClr val="bg1"/>
                </a:solidFill>
              </a:rPr>
              <a:t>Arif</a:t>
            </a:r>
            <a:r>
              <a:rPr lang="es-CO" dirty="0">
                <a:solidFill>
                  <a:schemeClr val="bg1"/>
                </a:solidFill>
              </a:rPr>
              <a:t>, y </a:t>
            </a:r>
            <a:r>
              <a:rPr lang="es-CO" dirty="0" err="1">
                <a:solidFill>
                  <a:schemeClr val="bg1"/>
                </a:solidFill>
              </a:rPr>
              <a:t>Aiman</a:t>
            </a:r>
            <a:r>
              <a:rPr lang="es-CO" dirty="0">
                <a:solidFill>
                  <a:schemeClr val="bg1"/>
                </a:solidFill>
              </a:rPr>
              <a:t> </a:t>
            </a:r>
            <a:r>
              <a:rPr lang="es-CO" dirty="0" err="1">
                <a:solidFill>
                  <a:schemeClr val="bg1"/>
                </a:solidFill>
              </a:rPr>
              <a:t>Mukheimer</a:t>
            </a:r>
            <a:r>
              <a:rPr lang="es-CO" dirty="0">
                <a:solidFill>
                  <a:schemeClr val="bg1"/>
                </a:solidFill>
              </a:rPr>
              <a:t>. </a:t>
            </a:r>
            <a:r>
              <a:rPr lang="es-CO" dirty="0">
                <a:solidFill>
                  <a:srgbClr val="FFFF00"/>
                </a:solidFill>
              </a:rPr>
              <a:t>«A Data-</a:t>
            </a:r>
            <a:r>
              <a:rPr lang="es-CO" dirty="0" err="1">
                <a:solidFill>
                  <a:srgbClr val="FFFF00"/>
                </a:solidFill>
              </a:rPr>
              <a:t>Driven</a:t>
            </a:r>
            <a:r>
              <a:rPr lang="es-CO" dirty="0">
                <a:solidFill>
                  <a:srgbClr val="FFFF00"/>
                </a:solidFill>
              </a:rPr>
              <a:t> </a:t>
            </a:r>
            <a:r>
              <a:rPr lang="es-CO" dirty="0" err="1">
                <a:solidFill>
                  <a:srgbClr val="FFFF00"/>
                </a:solidFill>
              </a:rPr>
              <a:t>Approach</a:t>
            </a:r>
            <a:r>
              <a:rPr lang="es-CO" dirty="0">
                <a:solidFill>
                  <a:srgbClr val="FFFF00"/>
                </a:solidFill>
              </a:rPr>
              <a:t> </a:t>
            </a:r>
            <a:r>
              <a:rPr lang="es-CO" dirty="0" err="1">
                <a:solidFill>
                  <a:srgbClr val="FFFF00"/>
                </a:solidFill>
              </a:rPr>
              <a:t>with</a:t>
            </a:r>
            <a:r>
              <a:rPr lang="es-CO" dirty="0">
                <a:solidFill>
                  <a:srgbClr val="FFFF00"/>
                </a:solidFill>
              </a:rPr>
              <a:t> </a:t>
            </a:r>
            <a:r>
              <a:rPr lang="es-CO" dirty="0" err="1">
                <a:solidFill>
                  <a:srgbClr val="FFFF00"/>
                </a:solidFill>
              </a:rPr>
              <a:t>Explainable</a:t>
            </a:r>
            <a:r>
              <a:rPr lang="es-CO" dirty="0">
                <a:solidFill>
                  <a:srgbClr val="FFFF00"/>
                </a:solidFill>
              </a:rPr>
              <a:t> Artificial </a:t>
            </a:r>
            <a:r>
              <a:rPr lang="es-CO" dirty="0" err="1">
                <a:solidFill>
                  <a:srgbClr val="FFFF00"/>
                </a:solidFill>
              </a:rPr>
              <a:t>Intelligence</a:t>
            </a:r>
            <a:r>
              <a:rPr lang="es-CO" dirty="0">
                <a:solidFill>
                  <a:srgbClr val="FFFF00"/>
                </a:solidFill>
              </a:rPr>
              <a:t> </a:t>
            </a:r>
            <a:r>
              <a:rPr lang="es-CO" dirty="0" err="1">
                <a:solidFill>
                  <a:srgbClr val="FFFF00"/>
                </a:solidFill>
              </a:rPr>
              <a:t>for</a:t>
            </a:r>
            <a:r>
              <a:rPr lang="es-CO" dirty="0">
                <a:solidFill>
                  <a:srgbClr val="FFFF00"/>
                </a:solidFill>
              </a:rPr>
              <a:t> </a:t>
            </a:r>
            <a:r>
              <a:rPr lang="es-CO" dirty="0" err="1">
                <a:solidFill>
                  <a:srgbClr val="FFFF00"/>
                </a:solidFill>
              </a:rPr>
              <a:t>Customer</a:t>
            </a:r>
            <a:r>
              <a:rPr lang="es-CO" dirty="0">
                <a:solidFill>
                  <a:srgbClr val="FFFF00"/>
                </a:solidFill>
              </a:rPr>
              <a:t> </a:t>
            </a:r>
            <a:r>
              <a:rPr lang="es-CO" dirty="0" err="1">
                <a:solidFill>
                  <a:srgbClr val="FFFF00"/>
                </a:solidFill>
              </a:rPr>
              <a:t>Churn</a:t>
            </a:r>
            <a:r>
              <a:rPr lang="es-CO" dirty="0">
                <a:solidFill>
                  <a:srgbClr val="FFFF00"/>
                </a:solidFill>
              </a:rPr>
              <a:t> </a:t>
            </a:r>
            <a:r>
              <a:rPr lang="es-CO" dirty="0" err="1">
                <a:solidFill>
                  <a:srgbClr val="FFFF00"/>
                </a:solidFill>
              </a:rPr>
              <a:t>Prediction</a:t>
            </a:r>
            <a:r>
              <a:rPr lang="es-CO" dirty="0">
                <a:solidFill>
                  <a:srgbClr val="FFFF00"/>
                </a:solidFill>
              </a:rPr>
              <a:t> in </a:t>
            </a:r>
            <a:r>
              <a:rPr lang="es-CO" dirty="0" err="1">
                <a:solidFill>
                  <a:srgbClr val="FFFF00"/>
                </a:solidFill>
              </a:rPr>
              <a:t>the</a:t>
            </a:r>
            <a:r>
              <a:rPr lang="es-CO" dirty="0">
                <a:solidFill>
                  <a:srgbClr val="FFFF00"/>
                </a:solidFill>
              </a:rPr>
              <a:t> </a:t>
            </a:r>
            <a:r>
              <a:rPr lang="es-CO" dirty="0" err="1">
                <a:solidFill>
                  <a:srgbClr val="FFFF00"/>
                </a:solidFill>
              </a:rPr>
              <a:t>Telecommunications</a:t>
            </a:r>
            <a:r>
              <a:rPr lang="es-CO" dirty="0">
                <a:solidFill>
                  <a:srgbClr val="FFFF00"/>
                </a:solidFill>
              </a:rPr>
              <a:t> </a:t>
            </a:r>
            <a:r>
              <a:rPr lang="es-CO" dirty="0" err="1">
                <a:solidFill>
                  <a:srgbClr val="FFFF00"/>
                </a:solidFill>
              </a:rPr>
              <a:t>Industry</a:t>
            </a:r>
            <a:r>
              <a:rPr lang="es-CO" dirty="0">
                <a:solidFill>
                  <a:srgbClr val="FFFF00"/>
                </a:solidFill>
              </a:rPr>
              <a:t>». </a:t>
            </a:r>
            <a:r>
              <a:rPr lang="es-CO" i="1" dirty="0" err="1">
                <a:solidFill>
                  <a:schemeClr val="bg1"/>
                </a:solidFill>
              </a:rPr>
              <a:t>Results</a:t>
            </a:r>
            <a:r>
              <a:rPr lang="es-CO" i="1" dirty="0">
                <a:solidFill>
                  <a:schemeClr val="bg1"/>
                </a:solidFill>
              </a:rPr>
              <a:t> in </a:t>
            </a:r>
            <a:r>
              <a:rPr lang="es-CO" i="1" dirty="0" err="1">
                <a:solidFill>
                  <a:schemeClr val="bg1"/>
                </a:solidFill>
              </a:rPr>
              <a:t>Engineering</a:t>
            </a:r>
            <a:r>
              <a:rPr lang="es-CO" dirty="0">
                <a:solidFill>
                  <a:schemeClr val="bg1"/>
                </a:solidFill>
              </a:rPr>
              <a:t> 26 (junio de 2025): 104629. </a:t>
            </a:r>
            <a:r>
              <a:rPr lang="es-CO" dirty="0">
                <a:hlinkClick r:id="rId3"/>
              </a:rPr>
              <a:t>https://doi.org/10.1016/j.rineng.2025.104629</a:t>
            </a:r>
            <a:r>
              <a:rPr lang="es-CO" dirty="0"/>
              <a:t>.</a:t>
            </a:r>
            <a:endParaRPr lang="es-CO" dirty="0">
              <a:effectLst/>
            </a:endParaRPr>
          </a:p>
        </p:txBody>
      </p:sp>
      <p:sp>
        <p:nvSpPr>
          <p:cNvPr id="6" name="CuadroTexto 5">
            <a:extLst>
              <a:ext uri="{FF2B5EF4-FFF2-40B4-BE49-F238E27FC236}">
                <a16:creationId xmlns:a16="http://schemas.microsoft.com/office/drawing/2014/main" id="{D3D27224-43D4-38EC-36F8-3125778C205B}"/>
              </a:ext>
            </a:extLst>
          </p:cNvPr>
          <p:cNvSpPr txBox="1"/>
          <p:nvPr/>
        </p:nvSpPr>
        <p:spPr>
          <a:xfrm>
            <a:off x="4763069" y="177421"/>
            <a:ext cx="7211921" cy="6740307"/>
          </a:xfrm>
          <a:prstGeom prst="rect">
            <a:avLst/>
          </a:prstGeom>
          <a:noFill/>
        </p:spPr>
        <p:txBody>
          <a:bodyPr wrap="square" rtlCol="0">
            <a:spAutoFit/>
          </a:bodyPr>
          <a:lstStyle/>
          <a:p>
            <a:r>
              <a:rPr lang="es-ES" b="1" dirty="0"/>
              <a:t>Temas principales:</a:t>
            </a:r>
          </a:p>
          <a:p>
            <a:endParaRPr lang="es-ES" b="1" dirty="0"/>
          </a:p>
          <a:p>
            <a:pPr marL="342900" indent="-342900">
              <a:buFont typeface="+mj-lt"/>
              <a:buAutoNum type="arabicPeriod"/>
            </a:pPr>
            <a:r>
              <a:rPr lang="es-ES" b="1" i="1" dirty="0"/>
              <a:t>Preprocesamiento de datos</a:t>
            </a:r>
          </a:p>
          <a:p>
            <a:pPr marL="800100" lvl="1" indent="-342900">
              <a:buFont typeface="+mj-lt"/>
              <a:buAutoNum type="arabicPeriod"/>
            </a:pPr>
            <a:r>
              <a:rPr lang="es-ES" i="1" dirty="0"/>
              <a:t>Manejo de valores faltantes: imputación iterativa mediante </a:t>
            </a:r>
            <a:r>
              <a:rPr lang="es-ES" i="1" dirty="0" err="1"/>
              <a:t>Bayesian</a:t>
            </a:r>
            <a:r>
              <a:rPr lang="es-ES" i="1" dirty="0"/>
              <a:t> Ridge.</a:t>
            </a:r>
          </a:p>
          <a:p>
            <a:pPr marL="800100" lvl="1" indent="-342900">
              <a:buFont typeface="+mj-lt"/>
              <a:buAutoNum type="arabicPeriod"/>
            </a:pPr>
            <a:r>
              <a:rPr lang="es-ES" i="1" dirty="0"/>
              <a:t>Escalado de datos secuencial: combina escalado robusto, estándar y min-</a:t>
            </a:r>
            <a:r>
              <a:rPr lang="es-ES" i="1" dirty="0" err="1"/>
              <a:t>max</a:t>
            </a:r>
            <a:r>
              <a:rPr lang="es-ES" i="1" dirty="0"/>
              <a:t> para reducir la influencia de valores atípicos.</a:t>
            </a:r>
          </a:p>
          <a:p>
            <a:pPr marL="800100" lvl="1" indent="-342900">
              <a:buFont typeface="+mj-lt"/>
              <a:buAutoNum type="arabicPeriod"/>
            </a:pPr>
            <a:r>
              <a:rPr lang="es-ES" i="1" dirty="0"/>
              <a:t>Selección de características. Se aplicó la técnica de </a:t>
            </a:r>
            <a:r>
              <a:rPr lang="es-ES" i="1" dirty="0" err="1"/>
              <a:t>Boruta</a:t>
            </a:r>
            <a:r>
              <a:rPr lang="es-ES" i="1" dirty="0"/>
              <a:t> con </a:t>
            </a:r>
            <a:r>
              <a:rPr lang="es-ES" i="1" dirty="0" err="1"/>
              <a:t>Random</a:t>
            </a:r>
            <a:r>
              <a:rPr lang="es-ES" i="1" dirty="0"/>
              <a:t> Forest. Se pasó de 17 a 9 variables.</a:t>
            </a:r>
          </a:p>
          <a:p>
            <a:pPr marL="800100" lvl="1" indent="-342900">
              <a:buFont typeface="+mj-lt"/>
              <a:buAutoNum type="arabicPeriod"/>
            </a:pPr>
            <a:r>
              <a:rPr lang="es-ES" i="1" dirty="0"/>
              <a:t>Manejo de desequilibrio de clases: técnica SMOTE.</a:t>
            </a:r>
          </a:p>
          <a:p>
            <a:pPr marL="342900" indent="-342900">
              <a:buFont typeface="+mj-lt"/>
              <a:buAutoNum type="arabicPeriod"/>
            </a:pPr>
            <a:r>
              <a:rPr lang="es-ES" b="1" i="1" dirty="0"/>
              <a:t>Inteligencia Artificial Explicable (XAI)</a:t>
            </a:r>
          </a:p>
          <a:p>
            <a:pPr marL="800100" lvl="1" indent="-342900">
              <a:buFont typeface="+mj-lt"/>
              <a:buAutoNum type="arabicPeriod"/>
            </a:pPr>
            <a:r>
              <a:rPr lang="es-ES" i="1" dirty="0"/>
              <a:t>Necesidad de transparencia: comprender los resultados del modelo, la importancia de los atributos y generar predicciones precisas.</a:t>
            </a:r>
          </a:p>
          <a:p>
            <a:pPr marL="800100" lvl="1" indent="-342900">
              <a:buFont typeface="+mj-lt"/>
              <a:buAutoNum type="arabicPeriod"/>
            </a:pPr>
            <a:r>
              <a:rPr lang="es-ES" i="1" dirty="0"/>
              <a:t>Técnicas utilizadas: LIME (Local Interpretable </a:t>
            </a:r>
            <a:r>
              <a:rPr lang="es-ES" i="1" dirty="0" err="1"/>
              <a:t>Model-Agnostic</a:t>
            </a:r>
            <a:r>
              <a:rPr lang="es-ES" i="1" dirty="0"/>
              <a:t> </a:t>
            </a:r>
            <a:r>
              <a:rPr lang="es-ES" i="1" dirty="0" err="1"/>
              <a:t>Explanations</a:t>
            </a:r>
            <a:r>
              <a:rPr lang="es-ES" i="1" dirty="0"/>
              <a:t>) y SHAP (Shapley </a:t>
            </a:r>
            <a:r>
              <a:rPr lang="es-ES" i="1" dirty="0" err="1"/>
              <a:t>Additive</a:t>
            </a:r>
            <a:r>
              <a:rPr lang="es-ES" i="1" dirty="0"/>
              <a:t> </a:t>
            </a:r>
            <a:r>
              <a:rPr lang="es-ES" i="1" dirty="0" err="1"/>
              <a:t>exPlanations</a:t>
            </a:r>
            <a:r>
              <a:rPr lang="es-ES" i="1" dirty="0"/>
              <a:t>) para interpretar las predicciones e identificar características críticas del </a:t>
            </a:r>
            <a:r>
              <a:rPr lang="es-ES" i="1" dirty="0" err="1"/>
              <a:t>churn</a:t>
            </a:r>
            <a:r>
              <a:rPr lang="es-ES" i="1" dirty="0"/>
              <a:t>.</a:t>
            </a:r>
          </a:p>
          <a:p>
            <a:pPr marL="342900" indent="-342900">
              <a:buFont typeface="+mj-lt"/>
              <a:buAutoNum type="arabicPeriod"/>
            </a:pPr>
            <a:r>
              <a:rPr lang="es-CO" b="1" i="1" dirty="0"/>
              <a:t>Factores clave que influyen en el </a:t>
            </a:r>
            <a:r>
              <a:rPr lang="es-CO" b="1" i="1" dirty="0" err="1"/>
              <a:t>churn</a:t>
            </a:r>
            <a:endParaRPr lang="es-ES" b="1" i="1" dirty="0"/>
          </a:p>
          <a:p>
            <a:pPr marL="800100" lvl="1" indent="-342900">
              <a:buFont typeface="+mj-lt"/>
              <a:buAutoNum type="arabicPeriod"/>
            </a:pPr>
            <a:r>
              <a:rPr lang="es-ES" i="1" dirty="0" err="1"/>
              <a:t>Regularity</a:t>
            </a:r>
            <a:r>
              <a:rPr lang="es-ES" i="1" dirty="0"/>
              <a:t> y </a:t>
            </a:r>
            <a:r>
              <a:rPr lang="es-ES" i="1" dirty="0" err="1"/>
              <a:t>montant</a:t>
            </a:r>
            <a:r>
              <a:rPr lang="es-ES" i="1" dirty="0"/>
              <a:t>.</a:t>
            </a:r>
          </a:p>
          <a:p>
            <a:pPr marL="800100" lvl="1" indent="-342900">
              <a:buFont typeface="+mj-lt"/>
              <a:buAutoNum type="arabicPeriod"/>
            </a:pPr>
            <a:r>
              <a:rPr lang="es-ES" i="1" dirty="0" err="1"/>
              <a:t>Arpu_segment</a:t>
            </a:r>
            <a:r>
              <a:rPr lang="es-ES" i="1" dirty="0"/>
              <a:t> (ingresos medios de los últimos 3 meses) y </a:t>
            </a:r>
            <a:r>
              <a:rPr lang="es-ES" i="1" dirty="0" err="1"/>
              <a:t>revenue</a:t>
            </a:r>
            <a:r>
              <a:rPr lang="es-ES" i="1" dirty="0"/>
              <a:t> (ingresos mensuales de generados por cada cliente).</a:t>
            </a:r>
          </a:p>
          <a:p>
            <a:pPr marL="342900" indent="-342900">
              <a:buFont typeface="+mj-lt"/>
              <a:buAutoNum type="arabicPeriod"/>
            </a:pPr>
            <a:r>
              <a:rPr lang="es-ES" b="1" i="1" dirty="0"/>
              <a:t>Recomendaciones Futuras</a:t>
            </a:r>
          </a:p>
          <a:p>
            <a:pPr marL="800100" lvl="1" indent="-342900">
              <a:buFont typeface="+mj-lt"/>
              <a:buAutoNum type="arabicPeriod"/>
            </a:pPr>
            <a:r>
              <a:rPr lang="es-ES" b="1" i="1" dirty="0"/>
              <a:t>Aplicación web en tiempo real: </a:t>
            </a:r>
            <a:r>
              <a:rPr lang="es-ES" i="1" dirty="0"/>
              <a:t>para el monitoreo y rastreo de tasas de </a:t>
            </a:r>
            <a:r>
              <a:rPr lang="es-ES" i="1" dirty="0" err="1"/>
              <a:t>churn</a:t>
            </a:r>
            <a:r>
              <a:rPr lang="es-ES" i="1" dirty="0"/>
              <a:t> y comportamiento de los clientes.</a:t>
            </a:r>
          </a:p>
          <a:p>
            <a:pPr marL="800100" lvl="1" indent="-342900">
              <a:buFont typeface="+mj-lt"/>
              <a:buAutoNum type="arabicPeriod"/>
            </a:pPr>
            <a:r>
              <a:rPr lang="es-ES" b="1" i="1" dirty="0"/>
              <a:t>Retroalimentación: </a:t>
            </a:r>
            <a:r>
              <a:rPr lang="es-ES" i="1" dirty="0"/>
              <a:t>reentrenamiento periódico del modelo.</a:t>
            </a:r>
            <a:endParaRPr lang="es-CO" i="1" dirty="0"/>
          </a:p>
        </p:txBody>
      </p:sp>
      <p:sp>
        <p:nvSpPr>
          <p:cNvPr id="7" name="Título 1">
            <a:extLst>
              <a:ext uri="{FF2B5EF4-FFF2-40B4-BE49-F238E27FC236}">
                <a16:creationId xmlns:a16="http://schemas.microsoft.com/office/drawing/2014/main" id="{485BAD1B-F3D4-2E71-868D-50164BF7C0E9}"/>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85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buFont typeface="+mj-lt"/>
              <a:buAutoNum type="arabicPeriod" startAt="2"/>
            </a:pPr>
            <a:r>
              <a:rPr lang="en-US" dirty="0">
                <a:solidFill>
                  <a:schemeClr val="bg1"/>
                </a:solidFill>
              </a:rPr>
              <a:t>A data-driven approach with explainable artificial intelligence for customer churn prediction in the telecommunications industry</a:t>
            </a:r>
            <a:endParaRPr lang="es-ES" sz="2400" dirty="0">
              <a:solidFill>
                <a:schemeClr val="bg1"/>
              </a:solidFill>
            </a:endParaRPr>
          </a:p>
        </p:txBody>
      </p:sp>
    </p:spTree>
    <p:extLst>
      <p:ext uri="{BB962C8B-B14F-4D97-AF65-F5344CB8AC3E}">
        <p14:creationId xmlns:p14="http://schemas.microsoft.com/office/powerpoint/2010/main" val="41508450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2" name="Título 1">
            <a:extLst>
              <a:ext uri="{FF2B5EF4-FFF2-40B4-BE49-F238E27FC236}">
                <a16:creationId xmlns:a16="http://schemas.microsoft.com/office/drawing/2014/main" id="{15115107-5DA3-4397-A1DA-67705DAE1EC2}"/>
              </a:ext>
            </a:extLst>
          </p:cNvPr>
          <p:cNvSpPr>
            <a:spLocks noGrp="1"/>
          </p:cNvSpPr>
          <p:nvPr>
            <p:ph type="title"/>
          </p:nvPr>
        </p:nvSpPr>
        <p:spPr>
          <a:xfrm>
            <a:off x="217010" y="906894"/>
            <a:ext cx="4220276" cy="2764354"/>
          </a:xfr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p>
            <a:pPr marL="457200" indent="-457200">
              <a:buFont typeface="+mj-lt"/>
              <a:buAutoNum type="arabicPeriod" startAt="3"/>
            </a:pPr>
            <a:r>
              <a:rPr lang="en-US" sz="2400" dirty="0">
                <a:solidFill>
                  <a:schemeClr val="bg1"/>
                </a:solidFill>
              </a:rPr>
              <a:t>Mitigating class imbalance in churn prediction with ensemble methods and SMOTE</a:t>
            </a:r>
            <a:endParaRPr lang="es-ES" sz="2400" dirty="0">
              <a:solidFill>
                <a:srgbClr val="FFFFFF"/>
              </a:solidFill>
            </a:endParaRPr>
          </a:p>
        </p:txBody>
      </p:sp>
      <p:sp>
        <p:nvSpPr>
          <p:cNvPr id="5" name="Subtítulo 2">
            <a:extLst>
              <a:ext uri="{FF2B5EF4-FFF2-40B4-BE49-F238E27FC236}">
                <a16:creationId xmlns:a16="http://schemas.microsoft.com/office/drawing/2014/main" id="{8F9A47EA-D63E-FF6A-60C9-49C483FCA153}"/>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600" dirty="0">
                <a:solidFill>
                  <a:schemeClr val="bg1"/>
                </a:solidFill>
              </a:rPr>
              <a:t>Suguna, R., J. Suriya Prakash, H. Aditya Pai, T. R. Mahesh, Venkatesan Vinoth Kumar, y Temesgen </a:t>
            </a:r>
            <a:r>
              <a:rPr lang="en-US" sz="1600" dirty="0" err="1">
                <a:solidFill>
                  <a:schemeClr val="bg1"/>
                </a:solidFill>
              </a:rPr>
              <a:t>Engida</a:t>
            </a:r>
            <a:r>
              <a:rPr lang="en-US" sz="1600" dirty="0">
                <a:solidFill>
                  <a:schemeClr val="bg1"/>
                </a:solidFill>
              </a:rPr>
              <a:t> Yimer</a:t>
            </a:r>
            <a:r>
              <a:rPr lang="en-US" sz="1600" dirty="0">
                <a:solidFill>
                  <a:srgbClr val="FFFF00"/>
                </a:solidFill>
              </a:rPr>
              <a:t>. «Mitigating Class Imbalance in Churn Prediction with Ensemble Methods and SMOTE»</a:t>
            </a:r>
            <a:r>
              <a:rPr lang="en-US" sz="1600" dirty="0">
                <a:solidFill>
                  <a:schemeClr val="bg1"/>
                </a:solidFill>
              </a:rPr>
              <a:t>. </a:t>
            </a:r>
            <a:r>
              <a:rPr lang="es-CO" sz="1600" i="1" dirty="0" err="1">
                <a:solidFill>
                  <a:schemeClr val="bg1"/>
                </a:solidFill>
              </a:rPr>
              <a:t>Scientific</a:t>
            </a:r>
            <a:r>
              <a:rPr lang="es-CO" sz="1600" i="1" dirty="0">
                <a:solidFill>
                  <a:schemeClr val="bg1"/>
                </a:solidFill>
              </a:rPr>
              <a:t> </a:t>
            </a:r>
            <a:r>
              <a:rPr lang="es-CO" sz="1600" i="1" dirty="0" err="1">
                <a:solidFill>
                  <a:schemeClr val="bg1"/>
                </a:solidFill>
              </a:rPr>
              <a:t>Reports</a:t>
            </a:r>
            <a:r>
              <a:rPr lang="es-CO" sz="1600" dirty="0">
                <a:solidFill>
                  <a:schemeClr val="bg1"/>
                </a:solidFill>
              </a:rPr>
              <a:t> 15, </a:t>
            </a:r>
            <a:r>
              <a:rPr lang="es-CO" sz="1600" dirty="0" err="1">
                <a:solidFill>
                  <a:schemeClr val="bg1"/>
                </a:solidFill>
              </a:rPr>
              <a:t>n.</a:t>
            </a:r>
            <a:r>
              <a:rPr lang="es-CO" sz="1600" baseline="30000" dirty="0" err="1">
                <a:solidFill>
                  <a:schemeClr val="bg1"/>
                </a:solidFill>
              </a:rPr>
              <a:t>o</a:t>
            </a:r>
            <a:r>
              <a:rPr lang="es-CO" sz="1600" dirty="0">
                <a:solidFill>
                  <a:schemeClr val="bg1"/>
                </a:solidFill>
              </a:rPr>
              <a:t> 1 (2025): 16256. </a:t>
            </a:r>
            <a:r>
              <a:rPr lang="es-CO" sz="1600" u="sng" dirty="0">
                <a:solidFill>
                  <a:srgbClr val="00B0F0"/>
                </a:solidFill>
                <a:hlinkClick r:id="rId3">
                  <a:extLst>
                    <a:ext uri="{A12FA001-AC4F-418D-AE19-62706E023703}">
                      <ahyp:hlinkClr xmlns:ahyp="http://schemas.microsoft.com/office/drawing/2018/hyperlinkcolor" val="tx"/>
                    </a:ext>
                  </a:extLst>
                </a:hlinkClick>
              </a:rPr>
              <a:t>https://doi.org/10.1038/s41598-025-01031-0</a:t>
            </a:r>
            <a:r>
              <a:rPr lang="es-CO" sz="1600" dirty="0">
                <a:solidFill>
                  <a:srgbClr val="00B0F0"/>
                </a:solidFill>
              </a:rPr>
              <a:t>.</a:t>
            </a:r>
          </a:p>
        </p:txBody>
      </p:sp>
      <p:sp>
        <p:nvSpPr>
          <p:cNvPr id="6" name="CuadroTexto 5">
            <a:extLst>
              <a:ext uri="{FF2B5EF4-FFF2-40B4-BE49-F238E27FC236}">
                <a16:creationId xmlns:a16="http://schemas.microsoft.com/office/drawing/2014/main" id="{3D67E124-5C36-668E-756C-91BAAA479DC6}"/>
              </a:ext>
            </a:extLst>
          </p:cNvPr>
          <p:cNvSpPr txBox="1"/>
          <p:nvPr/>
        </p:nvSpPr>
        <p:spPr>
          <a:xfrm>
            <a:off x="4763069" y="177421"/>
            <a:ext cx="7211921" cy="6740307"/>
          </a:xfrm>
          <a:prstGeom prst="rect">
            <a:avLst/>
          </a:prstGeom>
          <a:noFill/>
        </p:spPr>
        <p:txBody>
          <a:bodyPr wrap="square" rtlCol="0">
            <a:spAutoFit/>
          </a:bodyPr>
          <a:lstStyle/>
          <a:p>
            <a:r>
              <a:rPr lang="es-CO" b="1" dirty="0"/>
              <a:t>Problema central:</a:t>
            </a:r>
            <a:r>
              <a:rPr lang="es-CO" dirty="0"/>
              <a:t> los conjuntos de datos desequilibrados, donde hay una clase mayoritaria (clientes que permanecen) que supera significativamente a la clase minoritaria (clientes que abandonan), causan un rendimiento sesgado de los modelos de ML. </a:t>
            </a:r>
          </a:p>
          <a:p>
            <a:r>
              <a:rPr lang="es-CO" dirty="0"/>
              <a:t>Los modelos tradicionales tienden a favorecer a la clase dominante, con una alta precisión general, pero un bajo </a:t>
            </a:r>
            <a:r>
              <a:rPr lang="es-CO" dirty="0" err="1"/>
              <a:t>recall</a:t>
            </a:r>
            <a:r>
              <a:rPr lang="es-CO" dirty="0"/>
              <a:t> para la clase minoritaria.</a:t>
            </a:r>
          </a:p>
          <a:p>
            <a:endParaRPr lang="es-CO" dirty="0"/>
          </a:p>
          <a:p>
            <a:r>
              <a:rPr lang="es-CO" b="1" dirty="0"/>
              <a:t>Técnicas de muestreo:</a:t>
            </a:r>
          </a:p>
          <a:p>
            <a:endParaRPr lang="es-CO" b="1" dirty="0"/>
          </a:p>
          <a:p>
            <a:r>
              <a:rPr lang="es-CO" b="1" dirty="0"/>
              <a:t>SMOTE (</a:t>
            </a:r>
            <a:r>
              <a:rPr lang="es-CO" b="1" dirty="0" err="1"/>
              <a:t>Synthetic</a:t>
            </a:r>
            <a:r>
              <a:rPr lang="es-CO" b="1" dirty="0"/>
              <a:t> </a:t>
            </a:r>
            <a:r>
              <a:rPr lang="es-CO" b="1" dirty="0" err="1"/>
              <a:t>Minority</a:t>
            </a:r>
            <a:r>
              <a:rPr lang="es-CO" b="1" dirty="0"/>
              <a:t> </a:t>
            </a:r>
            <a:r>
              <a:rPr lang="es-CO" b="1" dirty="0" err="1"/>
              <a:t>Over-sampling</a:t>
            </a:r>
            <a:r>
              <a:rPr lang="es-CO" b="1" dirty="0"/>
              <a:t> </a:t>
            </a:r>
            <a:r>
              <a:rPr lang="es-CO" b="1" dirty="0" err="1"/>
              <a:t>Technique</a:t>
            </a:r>
            <a:r>
              <a:rPr lang="es-CO" b="1" dirty="0"/>
              <a:t>): </a:t>
            </a:r>
            <a:r>
              <a:rPr lang="es-CO" dirty="0"/>
              <a:t>técnica utilizada para generar instancias sintéticas de la clase minoritaria, mejorando el rendimiento de la predicción. En este estudio pasó del 61 a 79%.</a:t>
            </a:r>
          </a:p>
          <a:p>
            <a:endParaRPr lang="es-CO" dirty="0"/>
          </a:p>
          <a:p>
            <a:r>
              <a:rPr lang="es-CO" dirty="0"/>
              <a:t>ADASYN (Adaptative </a:t>
            </a:r>
            <a:r>
              <a:rPr lang="es-CO" dirty="0" err="1"/>
              <a:t>Synthetic</a:t>
            </a:r>
            <a:r>
              <a:rPr lang="es-CO" dirty="0"/>
              <a:t>): </a:t>
            </a:r>
          </a:p>
          <a:p>
            <a:r>
              <a:rPr lang="es-CO" dirty="0" err="1"/>
              <a:t>Borderline</a:t>
            </a:r>
            <a:r>
              <a:rPr lang="es-CO" dirty="0"/>
              <a:t>-SMOTE.</a:t>
            </a:r>
          </a:p>
          <a:p>
            <a:r>
              <a:rPr lang="es-CO" b="1" dirty="0"/>
              <a:t>Submuestreo</a:t>
            </a:r>
          </a:p>
          <a:p>
            <a:r>
              <a:rPr lang="es-CO" dirty="0" err="1"/>
              <a:t>Random</a:t>
            </a:r>
            <a:r>
              <a:rPr lang="es-CO" dirty="0"/>
              <a:t> </a:t>
            </a:r>
            <a:r>
              <a:rPr lang="es-CO" dirty="0" err="1"/>
              <a:t>Undersampling</a:t>
            </a:r>
            <a:endParaRPr lang="es-CO" dirty="0"/>
          </a:p>
          <a:p>
            <a:r>
              <a:rPr lang="es-CO" dirty="0" err="1"/>
              <a:t>Edited</a:t>
            </a:r>
            <a:r>
              <a:rPr lang="es-CO" dirty="0"/>
              <a:t> </a:t>
            </a:r>
            <a:r>
              <a:rPr lang="es-CO" dirty="0" err="1"/>
              <a:t>Nearest</a:t>
            </a:r>
            <a:r>
              <a:rPr lang="es-CO" dirty="0"/>
              <a:t> </a:t>
            </a:r>
            <a:r>
              <a:rPr lang="es-CO" dirty="0" err="1"/>
              <a:t>Neighbors</a:t>
            </a:r>
            <a:r>
              <a:rPr lang="es-CO" dirty="0"/>
              <a:t> (ENN)</a:t>
            </a:r>
          </a:p>
          <a:p>
            <a:r>
              <a:rPr lang="es-CO" dirty="0" err="1"/>
              <a:t>NearMiss</a:t>
            </a:r>
            <a:r>
              <a:rPr lang="es-CO" dirty="0"/>
              <a:t>.</a:t>
            </a:r>
          </a:p>
          <a:p>
            <a:r>
              <a:rPr lang="es-CO" b="1" dirty="0"/>
              <a:t>Enfoques Híbridos</a:t>
            </a:r>
          </a:p>
          <a:p>
            <a:r>
              <a:rPr lang="es-CO" dirty="0"/>
              <a:t>SMOTE-ENN</a:t>
            </a:r>
          </a:p>
          <a:p>
            <a:r>
              <a:rPr lang="es-CO" dirty="0"/>
              <a:t>SMOTE-</a:t>
            </a:r>
            <a:r>
              <a:rPr lang="es-CO" dirty="0" err="1"/>
              <a:t>Tomek</a:t>
            </a:r>
            <a:endParaRPr lang="es-CO" dirty="0"/>
          </a:p>
          <a:p>
            <a:endParaRPr lang="es-CO" b="1" dirty="0"/>
          </a:p>
          <a:p>
            <a:endParaRPr lang="es-CO" b="1" dirty="0"/>
          </a:p>
        </p:txBody>
      </p:sp>
    </p:spTree>
    <p:extLst>
      <p:ext uri="{BB962C8B-B14F-4D97-AF65-F5344CB8AC3E}">
        <p14:creationId xmlns:p14="http://schemas.microsoft.com/office/powerpoint/2010/main" val="2067005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404957-3218-D4A2-AD1F-593CFD3A13B2}"/>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23BF07C1-5B00-42F9-6955-CC40FCDEB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461C8B61-459C-CB89-494D-9C3EBD875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571EB311-FDEE-89EB-466C-8B1542A5885D}"/>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600" dirty="0">
                <a:solidFill>
                  <a:schemeClr val="bg1"/>
                </a:solidFill>
              </a:rPr>
              <a:t>Suguna, R., J. Suriya Prakash, H. Aditya Pai, T. R. Mahesh, Venkatesan Vinoth Kumar, y Temesgen </a:t>
            </a:r>
            <a:r>
              <a:rPr lang="en-US" sz="1600" dirty="0" err="1">
                <a:solidFill>
                  <a:schemeClr val="bg1"/>
                </a:solidFill>
              </a:rPr>
              <a:t>Engida</a:t>
            </a:r>
            <a:r>
              <a:rPr lang="en-US" sz="1600" dirty="0">
                <a:solidFill>
                  <a:schemeClr val="bg1"/>
                </a:solidFill>
              </a:rPr>
              <a:t> Yimer</a:t>
            </a:r>
            <a:r>
              <a:rPr lang="en-US" sz="1600" dirty="0">
                <a:solidFill>
                  <a:srgbClr val="FFFF00"/>
                </a:solidFill>
              </a:rPr>
              <a:t>. «Mitigating Class Imbalance in Churn Prediction with Ensemble Methods and SMOTE»</a:t>
            </a:r>
            <a:r>
              <a:rPr lang="en-US" sz="1600" dirty="0">
                <a:solidFill>
                  <a:schemeClr val="bg1"/>
                </a:solidFill>
              </a:rPr>
              <a:t>. </a:t>
            </a:r>
            <a:r>
              <a:rPr lang="es-CO" sz="1600" i="1" dirty="0" err="1">
                <a:solidFill>
                  <a:schemeClr val="bg1"/>
                </a:solidFill>
              </a:rPr>
              <a:t>Scientific</a:t>
            </a:r>
            <a:r>
              <a:rPr lang="es-CO" sz="1600" i="1" dirty="0">
                <a:solidFill>
                  <a:schemeClr val="bg1"/>
                </a:solidFill>
              </a:rPr>
              <a:t> </a:t>
            </a:r>
            <a:r>
              <a:rPr lang="es-CO" sz="1600" i="1" dirty="0" err="1">
                <a:solidFill>
                  <a:schemeClr val="bg1"/>
                </a:solidFill>
              </a:rPr>
              <a:t>Reports</a:t>
            </a:r>
            <a:r>
              <a:rPr lang="es-CO" sz="1600" dirty="0">
                <a:solidFill>
                  <a:schemeClr val="bg1"/>
                </a:solidFill>
              </a:rPr>
              <a:t> 15, </a:t>
            </a:r>
            <a:r>
              <a:rPr lang="es-CO" sz="1600" dirty="0" err="1">
                <a:solidFill>
                  <a:schemeClr val="bg1"/>
                </a:solidFill>
              </a:rPr>
              <a:t>n.</a:t>
            </a:r>
            <a:r>
              <a:rPr lang="es-CO" sz="1600" baseline="30000" dirty="0" err="1">
                <a:solidFill>
                  <a:schemeClr val="bg1"/>
                </a:solidFill>
              </a:rPr>
              <a:t>o</a:t>
            </a:r>
            <a:r>
              <a:rPr lang="es-CO" sz="1600" dirty="0">
                <a:solidFill>
                  <a:schemeClr val="bg1"/>
                </a:solidFill>
              </a:rPr>
              <a:t> 1 (2025): 16256. </a:t>
            </a:r>
            <a:r>
              <a:rPr lang="es-CO" sz="1600" u="sng" dirty="0">
                <a:solidFill>
                  <a:srgbClr val="00B0F0"/>
                </a:solidFill>
                <a:hlinkClick r:id="rId3">
                  <a:extLst>
                    <a:ext uri="{A12FA001-AC4F-418D-AE19-62706E023703}">
                      <ahyp:hlinkClr xmlns:ahyp="http://schemas.microsoft.com/office/drawing/2018/hyperlinkcolor" val="tx"/>
                    </a:ext>
                  </a:extLst>
                </a:hlinkClick>
              </a:rPr>
              <a:t>https://doi.org/10.1038/s41598-025-01031-0</a:t>
            </a:r>
            <a:r>
              <a:rPr lang="es-CO" sz="1600" dirty="0">
                <a:solidFill>
                  <a:srgbClr val="00B0F0"/>
                </a:solidFill>
              </a:rPr>
              <a:t>.</a:t>
            </a:r>
          </a:p>
        </p:txBody>
      </p:sp>
      <p:sp>
        <p:nvSpPr>
          <p:cNvPr id="6" name="CuadroTexto 5">
            <a:extLst>
              <a:ext uri="{FF2B5EF4-FFF2-40B4-BE49-F238E27FC236}">
                <a16:creationId xmlns:a16="http://schemas.microsoft.com/office/drawing/2014/main" id="{BB4F8746-BBC2-31C2-A16C-34B401372906}"/>
              </a:ext>
            </a:extLst>
          </p:cNvPr>
          <p:cNvSpPr txBox="1"/>
          <p:nvPr/>
        </p:nvSpPr>
        <p:spPr>
          <a:xfrm>
            <a:off x="4763069" y="177421"/>
            <a:ext cx="7211921" cy="3693319"/>
          </a:xfrm>
          <a:prstGeom prst="rect">
            <a:avLst/>
          </a:prstGeom>
          <a:noFill/>
        </p:spPr>
        <p:txBody>
          <a:bodyPr wrap="square" rtlCol="0">
            <a:spAutoFit/>
          </a:bodyPr>
          <a:lstStyle/>
          <a:p>
            <a:r>
              <a:rPr lang="es-CO" b="1" dirty="0"/>
              <a:t>Clasificadores Homogéneos:</a:t>
            </a:r>
          </a:p>
          <a:p>
            <a:r>
              <a:rPr lang="es-CO" dirty="0"/>
              <a:t>El estudio se centra en clasificadores como </a:t>
            </a:r>
            <a:r>
              <a:rPr lang="es-CO" dirty="0" err="1"/>
              <a:t>AdaBoost</a:t>
            </a:r>
            <a:r>
              <a:rPr lang="es-CO" dirty="0"/>
              <a:t>, </a:t>
            </a:r>
            <a:r>
              <a:rPr lang="es-CO" dirty="0" err="1"/>
              <a:t>Gradient</a:t>
            </a:r>
            <a:r>
              <a:rPr lang="es-CO" dirty="0"/>
              <a:t> </a:t>
            </a:r>
            <a:r>
              <a:rPr lang="es-CO" dirty="0" err="1"/>
              <a:t>Boosting</a:t>
            </a:r>
            <a:r>
              <a:rPr lang="es-CO" dirty="0"/>
              <a:t>, </a:t>
            </a:r>
            <a:r>
              <a:rPr lang="es-CO" dirty="0" err="1"/>
              <a:t>Random</a:t>
            </a:r>
            <a:r>
              <a:rPr lang="es-CO" dirty="0"/>
              <a:t> Forest, </a:t>
            </a:r>
            <a:r>
              <a:rPr lang="es-CO" dirty="0" err="1"/>
              <a:t>XGBoost</a:t>
            </a:r>
            <a:r>
              <a:rPr lang="es-CO" dirty="0"/>
              <a:t>, </a:t>
            </a:r>
            <a:r>
              <a:rPr lang="es-CO" dirty="0" err="1"/>
              <a:t>CatBoost</a:t>
            </a:r>
            <a:r>
              <a:rPr lang="es-CO" dirty="0"/>
              <a:t> y </a:t>
            </a:r>
            <a:r>
              <a:rPr lang="es-CO" dirty="0" err="1"/>
              <a:t>LightGBM</a:t>
            </a:r>
            <a:r>
              <a:rPr lang="es-CO" dirty="0"/>
              <a:t>.</a:t>
            </a:r>
          </a:p>
          <a:p>
            <a:endParaRPr lang="es-CO" dirty="0"/>
          </a:p>
          <a:p>
            <a:r>
              <a:rPr lang="es-CO" dirty="0"/>
              <a:t>La combinación de </a:t>
            </a:r>
            <a:r>
              <a:rPr lang="es-CO" dirty="0" err="1"/>
              <a:t>AdaBoost</a:t>
            </a:r>
            <a:r>
              <a:rPr lang="es-CO" dirty="0"/>
              <a:t> combinado con SMOTE demostró un rendimiento superior con un F1-Score de 87.6%.</a:t>
            </a:r>
          </a:p>
          <a:p>
            <a:endParaRPr lang="es-CO" dirty="0"/>
          </a:p>
          <a:p>
            <a:r>
              <a:rPr lang="es-CO" b="1" dirty="0"/>
              <a:t>Métricas de Evaluación:</a:t>
            </a:r>
          </a:p>
          <a:p>
            <a:r>
              <a:rPr lang="es-CO" dirty="0"/>
              <a:t>Para evaluar el rendimiento de los modelos en conjuntos de datos desequilibrados, es crucial utilizar métricas como el </a:t>
            </a:r>
            <a:r>
              <a:rPr lang="es-CO" dirty="0" err="1"/>
              <a:t>Balanced</a:t>
            </a:r>
            <a:r>
              <a:rPr lang="es-CO" dirty="0"/>
              <a:t> </a:t>
            </a:r>
            <a:r>
              <a:rPr lang="es-CO" dirty="0" err="1"/>
              <a:t>Accuracy</a:t>
            </a:r>
            <a:r>
              <a:rPr lang="es-CO" dirty="0"/>
              <a:t> (precisión equilibrada), AUC, </a:t>
            </a:r>
            <a:r>
              <a:rPr lang="es-CO" dirty="0" err="1"/>
              <a:t>Precission</a:t>
            </a:r>
            <a:r>
              <a:rPr lang="es-CO" dirty="0"/>
              <a:t>, </a:t>
            </a:r>
            <a:r>
              <a:rPr lang="es-CO" dirty="0" err="1"/>
              <a:t>recall</a:t>
            </a:r>
            <a:r>
              <a:rPr lang="es-CO" dirty="0"/>
              <a:t> y F1-Score. La </a:t>
            </a:r>
            <a:r>
              <a:rPr lang="es-CO" dirty="0" err="1"/>
              <a:t>precisipon</a:t>
            </a:r>
            <a:r>
              <a:rPr lang="es-CO" dirty="0"/>
              <a:t> estándar puede ser engañosa en estos casos.</a:t>
            </a:r>
          </a:p>
          <a:p>
            <a:endParaRPr lang="es-CO" b="1" dirty="0"/>
          </a:p>
        </p:txBody>
      </p:sp>
      <p:sp>
        <p:nvSpPr>
          <p:cNvPr id="7" name="Título 1">
            <a:extLst>
              <a:ext uri="{FF2B5EF4-FFF2-40B4-BE49-F238E27FC236}">
                <a16:creationId xmlns:a16="http://schemas.microsoft.com/office/drawing/2014/main" id="{53917F71-3F5B-42AC-D8B2-2911FCB95197}"/>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457200" indent="-457200">
              <a:buFont typeface="+mj-lt"/>
              <a:buAutoNum type="arabicPeriod" startAt="3"/>
            </a:pPr>
            <a:r>
              <a:rPr lang="en-US" sz="2400" dirty="0">
                <a:solidFill>
                  <a:schemeClr val="bg1"/>
                </a:solidFill>
              </a:rPr>
              <a:t>Mitigating class imbalance in churn prediction with ensemble methods and SMOTE</a:t>
            </a:r>
            <a:endParaRPr lang="es-ES" sz="2400" dirty="0">
              <a:solidFill>
                <a:srgbClr val="FFFFFF"/>
              </a:solidFill>
            </a:endParaRPr>
          </a:p>
        </p:txBody>
      </p:sp>
    </p:spTree>
    <p:extLst>
      <p:ext uri="{BB962C8B-B14F-4D97-AF65-F5344CB8AC3E}">
        <p14:creationId xmlns:p14="http://schemas.microsoft.com/office/powerpoint/2010/main" val="1785190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E97B15-A7A1-687A-78F5-BF1FC0A337B7}"/>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7C83BC2D-2027-D952-66ED-234541A53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D2E97C8B-3E57-0A93-F392-8FB5637CD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345C4916-085E-39BD-075A-8C335319E043}"/>
              </a:ext>
            </a:extLst>
          </p:cNvPr>
          <p:cNvSpPr txBox="1">
            <a:spLocks/>
          </p:cNvSpPr>
          <p:nvPr/>
        </p:nvSpPr>
        <p:spPr>
          <a:xfrm>
            <a:off x="217010" y="3870740"/>
            <a:ext cx="4220276" cy="298726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dirty="0" err="1">
                <a:solidFill>
                  <a:schemeClr val="bg1"/>
                </a:solidFill>
              </a:rPr>
              <a:t>Minwir</a:t>
            </a:r>
            <a:r>
              <a:rPr lang="es-CO" dirty="0">
                <a:solidFill>
                  <a:schemeClr val="bg1"/>
                </a:solidFill>
              </a:rPr>
              <a:t> Al-</a:t>
            </a:r>
            <a:r>
              <a:rPr lang="es-CO" dirty="0" err="1">
                <a:solidFill>
                  <a:schemeClr val="bg1"/>
                </a:solidFill>
              </a:rPr>
              <a:t>Shammari</a:t>
            </a:r>
            <a:r>
              <a:rPr lang="es-CO" dirty="0">
                <a:solidFill>
                  <a:schemeClr val="bg1"/>
                </a:solidFill>
              </a:rPr>
              <a:t>, </a:t>
            </a:r>
            <a:r>
              <a:rPr lang="es-CO" dirty="0" err="1">
                <a:solidFill>
                  <a:schemeClr val="bg1"/>
                </a:solidFill>
              </a:rPr>
              <a:t>Habes</a:t>
            </a:r>
            <a:r>
              <a:rPr lang="es-CO" dirty="0">
                <a:solidFill>
                  <a:schemeClr val="bg1"/>
                </a:solidFill>
              </a:rPr>
              <a:t> Al-</a:t>
            </a:r>
            <a:r>
              <a:rPr lang="es-CO" dirty="0" err="1">
                <a:solidFill>
                  <a:schemeClr val="bg1"/>
                </a:solidFill>
              </a:rPr>
              <a:t>Tairey</a:t>
            </a:r>
            <a:r>
              <a:rPr lang="es-CO" dirty="0">
                <a:solidFill>
                  <a:schemeClr val="bg1"/>
                </a:solidFill>
              </a:rPr>
              <a:t>, Mohamed Manea, &amp; </a:t>
            </a:r>
            <a:r>
              <a:rPr lang="es-CO" dirty="0" err="1">
                <a:solidFill>
                  <a:schemeClr val="bg1"/>
                </a:solidFill>
              </a:rPr>
              <a:t>Najla</a:t>
            </a:r>
            <a:r>
              <a:rPr lang="es-CO" dirty="0">
                <a:solidFill>
                  <a:schemeClr val="bg1"/>
                </a:solidFill>
              </a:rPr>
              <a:t> </a:t>
            </a:r>
            <a:r>
              <a:rPr lang="es-CO" dirty="0" err="1">
                <a:solidFill>
                  <a:schemeClr val="bg1"/>
                </a:solidFill>
              </a:rPr>
              <a:t>Aljawder</a:t>
            </a:r>
            <a:r>
              <a:rPr lang="es-CO" dirty="0">
                <a:solidFill>
                  <a:schemeClr val="bg1"/>
                </a:solidFill>
              </a:rPr>
              <a:t>. (2024). </a:t>
            </a:r>
            <a:r>
              <a:rPr lang="es-CO" dirty="0">
                <a:solidFill>
                  <a:srgbClr val="FFFF00"/>
                </a:solidFill>
              </a:rPr>
              <a:t>A </a:t>
            </a:r>
            <a:r>
              <a:rPr lang="es-CO" dirty="0" err="1">
                <a:solidFill>
                  <a:srgbClr val="FFFF00"/>
                </a:solidFill>
              </a:rPr>
              <a:t>Bibliometric</a:t>
            </a:r>
            <a:r>
              <a:rPr lang="es-CO" dirty="0">
                <a:solidFill>
                  <a:srgbClr val="FFFF00"/>
                </a:solidFill>
              </a:rPr>
              <a:t> </a:t>
            </a:r>
            <a:r>
              <a:rPr lang="es-CO" dirty="0" err="1">
                <a:solidFill>
                  <a:srgbClr val="FFFF00"/>
                </a:solidFill>
              </a:rPr>
              <a:t>Analysis</a:t>
            </a:r>
            <a:r>
              <a:rPr lang="es-CO" dirty="0">
                <a:solidFill>
                  <a:srgbClr val="FFFF00"/>
                </a:solidFill>
              </a:rPr>
              <a:t> </a:t>
            </a:r>
            <a:r>
              <a:rPr lang="es-CO" dirty="0" err="1">
                <a:solidFill>
                  <a:srgbClr val="FFFF00"/>
                </a:solidFill>
              </a:rPr>
              <a:t>of</a:t>
            </a:r>
            <a:r>
              <a:rPr lang="es-CO" dirty="0">
                <a:solidFill>
                  <a:srgbClr val="FFFF00"/>
                </a:solidFill>
              </a:rPr>
              <a:t> </a:t>
            </a:r>
            <a:r>
              <a:rPr lang="es-CO" dirty="0" err="1">
                <a:solidFill>
                  <a:srgbClr val="FFFF00"/>
                </a:solidFill>
              </a:rPr>
              <a:t>Customer</a:t>
            </a:r>
            <a:r>
              <a:rPr lang="es-CO" dirty="0">
                <a:solidFill>
                  <a:srgbClr val="FFFF00"/>
                </a:solidFill>
              </a:rPr>
              <a:t> </a:t>
            </a:r>
            <a:r>
              <a:rPr lang="es-CO" dirty="0" err="1">
                <a:solidFill>
                  <a:srgbClr val="FFFF00"/>
                </a:solidFill>
              </a:rPr>
              <a:t>Churn</a:t>
            </a:r>
            <a:r>
              <a:rPr lang="es-CO" dirty="0">
                <a:solidFill>
                  <a:srgbClr val="FFFF00"/>
                </a:solidFill>
              </a:rPr>
              <a:t> </a:t>
            </a:r>
            <a:r>
              <a:rPr lang="es-CO" dirty="0" err="1">
                <a:solidFill>
                  <a:srgbClr val="FFFF00"/>
                </a:solidFill>
              </a:rPr>
              <a:t>Prediction</a:t>
            </a:r>
            <a:r>
              <a:rPr lang="es-CO" dirty="0">
                <a:solidFill>
                  <a:srgbClr val="FFFF00"/>
                </a:solidFill>
              </a:rPr>
              <a:t> in </a:t>
            </a:r>
            <a:r>
              <a:rPr lang="es-CO" dirty="0" err="1">
                <a:solidFill>
                  <a:srgbClr val="FFFF00"/>
                </a:solidFill>
              </a:rPr>
              <a:t>the</a:t>
            </a:r>
            <a:r>
              <a:rPr lang="es-CO" dirty="0">
                <a:solidFill>
                  <a:srgbClr val="FFFF00"/>
                </a:solidFill>
              </a:rPr>
              <a:t> </a:t>
            </a:r>
            <a:r>
              <a:rPr lang="es-CO" dirty="0" err="1">
                <a:solidFill>
                  <a:srgbClr val="FFFF00"/>
                </a:solidFill>
              </a:rPr>
              <a:t>Telecommunications</a:t>
            </a:r>
            <a:r>
              <a:rPr lang="es-CO" dirty="0">
                <a:solidFill>
                  <a:srgbClr val="FFFF00"/>
                </a:solidFill>
              </a:rPr>
              <a:t> </a:t>
            </a:r>
            <a:r>
              <a:rPr lang="es-CO" dirty="0" err="1">
                <a:solidFill>
                  <a:srgbClr val="FFFF00"/>
                </a:solidFill>
              </a:rPr>
              <a:t>Industry</a:t>
            </a:r>
            <a:r>
              <a:rPr lang="es-CO" dirty="0">
                <a:solidFill>
                  <a:srgbClr val="FFFF00"/>
                </a:solidFill>
              </a:rPr>
              <a:t> </a:t>
            </a:r>
            <a:r>
              <a:rPr lang="es-CO" dirty="0">
                <a:solidFill>
                  <a:schemeClr val="bg1"/>
                </a:solidFill>
              </a:rPr>
              <a:t>. </a:t>
            </a:r>
            <a:r>
              <a:rPr lang="es-CO" i="1" dirty="0">
                <a:solidFill>
                  <a:schemeClr val="bg1"/>
                </a:solidFill>
              </a:rPr>
              <a:t>International </a:t>
            </a:r>
            <a:r>
              <a:rPr lang="es-CO" i="1" dirty="0" err="1">
                <a:solidFill>
                  <a:schemeClr val="bg1"/>
                </a:solidFill>
              </a:rPr>
              <a:t>Journal</a:t>
            </a:r>
            <a:r>
              <a:rPr lang="es-CO" i="1" dirty="0">
                <a:solidFill>
                  <a:schemeClr val="bg1"/>
                </a:solidFill>
              </a:rPr>
              <a:t> </a:t>
            </a:r>
            <a:r>
              <a:rPr lang="es-CO" i="1" dirty="0" err="1">
                <a:solidFill>
                  <a:schemeClr val="bg1"/>
                </a:solidFill>
              </a:rPr>
              <a:t>of</a:t>
            </a:r>
            <a:r>
              <a:rPr lang="es-CO" i="1" dirty="0">
                <a:solidFill>
                  <a:schemeClr val="bg1"/>
                </a:solidFill>
              </a:rPr>
              <a:t> </a:t>
            </a:r>
            <a:r>
              <a:rPr lang="es-CO" i="1" dirty="0" err="1">
                <a:solidFill>
                  <a:schemeClr val="bg1"/>
                </a:solidFill>
              </a:rPr>
              <a:t>Scientific</a:t>
            </a:r>
            <a:r>
              <a:rPr lang="es-CO" i="1" dirty="0">
                <a:solidFill>
                  <a:schemeClr val="bg1"/>
                </a:solidFill>
              </a:rPr>
              <a:t> </a:t>
            </a:r>
            <a:r>
              <a:rPr lang="es-CO" i="1" dirty="0" err="1">
                <a:solidFill>
                  <a:schemeClr val="bg1"/>
                </a:solidFill>
              </a:rPr>
              <a:t>Research</a:t>
            </a:r>
            <a:r>
              <a:rPr lang="es-CO" i="1" dirty="0">
                <a:solidFill>
                  <a:schemeClr val="bg1"/>
                </a:solidFill>
              </a:rPr>
              <a:t> and Innovative </a:t>
            </a:r>
            <a:r>
              <a:rPr lang="es-CO" i="1" dirty="0" err="1">
                <a:solidFill>
                  <a:schemeClr val="bg1"/>
                </a:solidFill>
              </a:rPr>
              <a:t>Studies</a:t>
            </a:r>
            <a:r>
              <a:rPr lang="es-CO" dirty="0">
                <a:solidFill>
                  <a:schemeClr val="bg1"/>
                </a:solidFill>
              </a:rPr>
              <a:t>, </a:t>
            </a:r>
            <a:r>
              <a:rPr lang="es-CO" i="1" dirty="0">
                <a:solidFill>
                  <a:schemeClr val="bg1"/>
                </a:solidFill>
              </a:rPr>
              <a:t>3</a:t>
            </a:r>
            <a:r>
              <a:rPr lang="es-CO" dirty="0">
                <a:solidFill>
                  <a:schemeClr val="bg1"/>
                </a:solidFill>
              </a:rPr>
              <a:t>(2), 01–07. </a:t>
            </a:r>
            <a:r>
              <a:rPr lang="es-CO" dirty="0" err="1">
                <a:solidFill>
                  <a:schemeClr val="bg1"/>
                </a:solidFill>
              </a:rPr>
              <a:t>Retrieved</a:t>
            </a:r>
            <a:r>
              <a:rPr lang="es-CO" dirty="0">
                <a:solidFill>
                  <a:schemeClr val="bg1"/>
                </a:solidFill>
              </a:rPr>
              <a:t> </a:t>
            </a:r>
            <a:r>
              <a:rPr lang="es-CO" dirty="0" err="1">
                <a:solidFill>
                  <a:schemeClr val="bg1"/>
                </a:solidFill>
              </a:rPr>
              <a:t>from</a:t>
            </a:r>
            <a:r>
              <a:rPr lang="es-CO" dirty="0">
                <a:solidFill>
                  <a:schemeClr val="bg1"/>
                </a:solidFill>
              </a:rPr>
              <a:t> </a:t>
            </a:r>
            <a:r>
              <a:rPr lang="es-CO" dirty="0">
                <a:solidFill>
                  <a:srgbClr val="00B0F0"/>
                </a:solidFill>
              </a:rPr>
              <a:t>https://ijsrisjournal.com/index.php/ojsfiles/article/view/104</a:t>
            </a:r>
            <a:endParaRPr lang="en-US" dirty="0">
              <a:solidFill>
                <a:srgbClr val="00B0F0"/>
              </a:solidFill>
            </a:endParaRPr>
          </a:p>
        </p:txBody>
      </p:sp>
      <p:sp>
        <p:nvSpPr>
          <p:cNvPr id="6" name="CuadroTexto 5">
            <a:extLst>
              <a:ext uri="{FF2B5EF4-FFF2-40B4-BE49-F238E27FC236}">
                <a16:creationId xmlns:a16="http://schemas.microsoft.com/office/drawing/2014/main" id="{B47738BA-0F06-61B3-22CA-82B6885D98A6}"/>
              </a:ext>
            </a:extLst>
          </p:cNvPr>
          <p:cNvSpPr txBox="1"/>
          <p:nvPr/>
        </p:nvSpPr>
        <p:spPr>
          <a:xfrm>
            <a:off x="4763069" y="177421"/>
            <a:ext cx="7211921" cy="6740307"/>
          </a:xfrm>
          <a:prstGeom prst="rect">
            <a:avLst/>
          </a:prstGeom>
          <a:noFill/>
        </p:spPr>
        <p:txBody>
          <a:bodyPr wrap="square" rtlCol="0">
            <a:spAutoFit/>
          </a:bodyPr>
          <a:lstStyle/>
          <a:p>
            <a:r>
              <a:rPr lang="es-CO" b="1" dirty="0"/>
              <a:t>Metodología de Análisis Bibliométrico:</a:t>
            </a:r>
          </a:p>
          <a:p>
            <a:r>
              <a:rPr lang="es-ES" dirty="0"/>
              <a:t>El estudio empleó un enfoque bibliométrico para analizar y explorar grandes volúmenes de datos científicos, utilizando las herramientas “</a:t>
            </a:r>
            <a:r>
              <a:rPr lang="es-ES" dirty="0" err="1"/>
              <a:t>VosViewer</a:t>
            </a:r>
            <a:r>
              <a:rPr lang="es-ES" dirty="0"/>
              <a:t> y R-</a:t>
            </a:r>
            <a:r>
              <a:rPr lang="es-ES" dirty="0" err="1"/>
              <a:t>Bibliometrics</a:t>
            </a:r>
            <a:r>
              <a:rPr lang="es-ES" dirty="0"/>
              <a:t>”</a:t>
            </a:r>
          </a:p>
          <a:p>
            <a:endParaRPr lang="es-CO" dirty="0"/>
          </a:p>
          <a:p>
            <a:r>
              <a:rPr lang="es-ES" b="1" dirty="0"/>
              <a:t>Principales contribuyentes y tendencias:</a:t>
            </a:r>
            <a:endParaRPr lang="es-ES" dirty="0"/>
          </a:p>
          <a:p>
            <a:endParaRPr lang="es-ES" b="1" dirty="0"/>
          </a:p>
          <a:p>
            <a:r>
              <a:rPr lang="es-ES" b="1" dirty="0"/>
              <a:t>Países contribuyentes: </a:t>
            </a:r>
            <a:r>
              <a:rPr lang="es-ES" dirty="0"/>
              <a:t>India, Bélgica y Corea. Estos dos últimos mostrando un alto promedio de citas por artículo.</a:t>
            </a:r>
            <a:endParaRPr lang="es-ES" b="1" dirty="0"/>
          </a:p>
          <a:p>
            <a:br>
              <a:rPr lang="es-ES" dirty="0"/>
            </a:br>
            <a:r>
              <a:rPr lang="es-ES" b="1" dirty="0"/>
              <a:t>Artículos más citados:</a:t>
            </a:r>
          </a:p>
          <a:p>
            <a:r>
              <a:rPr lang="es-ES" dirty="0"/>
              <a:t>El trabajo de </a:t>
            </a:r>
            <a:r>
              <a:rPr lang="es-ES" b="1" dirty="0"/>
              <a:t>Verbeke et al. (2012)</a:t>
            </a:r>
            <a:r>
              <a:rPr lang="es-ES" dirty="0"/>
              <a:t> se destacó por su "nuevo enfoque para medir el éxito de los esfuerzos de retención optimizando los ingresos de la segmentación de clientes con alta probabilidad de </a:t>
            </a:r>
            <a:r>
              <a:rPr lang="es-ES" dirty="0" err="1"/>
              <a:t>churn</a:t>
            </a:r>
            <a:r>
              <a:rPr lang="es-ES" dirty="0"/>
              <a:t>", aplicando un enfoque de minería de datos basado en el beneficio.</a:t>
            </a:r>
          </a:p>
          <a:p>
            <a:endParaRPr lang="es-ES" dirty="0"/>
          </a:p>
          <a:p>
            <a:r>
              <a:rPr lang="es-ES" dirty="0"/>
              <a:t>El estudio de </a:t>
            </a:r>
            <a:r>
              <a:rPr lang="es-ES" b="1" dirty="0"/>
              <a:t>Hwang et al. (2004)</a:t>
            </a:r>
            <a:r>
              <a:rPr lang="es-ES" dirty="0"/>
              <a:t> propuso "un método novedoso para estimar el valor del cliente utilizando el valor de vida del cliente (CLV)", que considera la probabilidad de que un cliente se dé de baja, el beneficio previo y el beneficio proyectado.</a:t>
            </a:r>
          </a:p>
          <a:p>
            <a:endParaRPr lang="es-ES" dirty="0"/>
          </a:p>
          <a:p>
            <a:r>
              <a:rPr lang="es-ES" b="1" dirty="0"/>
              <a:t>Amin et al. (2019)</a:t>
            </a:r>
            <a:r>
              <a:rPr lang="es-ES" dirty="0"/>
              <a:t> introdujeron un "enfoque innovador para la predicción de la deserción basado en el factor de distancia", que mide la confianza del clasificador para varias zonas de datos.</a:t>
            </a:r>
          </a:p>
        </p:txBody>
      </p:sp>
      <p:sp>
        <p:nvSpPr>
          <p:cNvPr id="7" name="Título 1">
            <a:extLst>
              <a:ext uri="{FF2B5EF4-FFF2-40B4-BE49-F238E27FC236}">
                <a16:creationId xmlns:a16="http://schemas.microsoft.com/office/drawing/2014/main" id="{8961DD43-176D-5149-580A-2F6214FEADE0}"/>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2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buFont typeface="+mj-lt"/>
              <a:buAutoNum type="arabicPeriod"/>
            </a:pPr>
            <a:r>
              <a:rPr lang="en-US" dirty="0">
                <a:solidFill>
                  <a:schemeClr val="bg1"/>
                </a:solidFill>
              </a:rPr>
              <a:t>A bibliometric analysis of customer churn prediction in the telecommunications industry</a:t>
            </a:r>
            <a:endParaRPr lang="es-ES" sz="2400" dirty="0">
              <a:solidFill>
                <a:schemeClr val="bg1"/>
              </a:solidFill>
            </a:endParaRPr>
          </a:p>
        </p:txBody>
      </p:sp>
    </p:spTree>
    <p:extLst>
      <p:ext uri="{BB962C8B-B14F-4D97-AF65-F5344CB8AC3E}">
        <p14:creationId xmlns:p14="http://schemas.microsoft.com/office/powerpoint/2010/main" val="247486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99220F-CA95-DFAA-290E-678D402B03BE}"/>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1C4159FC-7CE2-1F05-BDAD-A159F94118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E2714158-0243-3B47-E115-2A60A9CFF4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33A4C048-74E9-3D90-CC58-45AAC668FF2D}"/>
              </a:ext>
            </a:extLst>
          </p:cNvPr>
          <p:cNvSpPr txBox="1">
            <a:spLocks/>
          </p:cNvSpPr>
          <p:nvPr/>
        </p:nvSpPr>
        <p:spPr>
          <a:xfrm>
            <a:off x="217010" y="3870740"/>
            <a:ext cx="4220276" cy="298726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dirty="0" err="1">
                <a:solidFill>
                  <a:schemeClr val="bg1"/>
                </a:solidFill>
              </a:rPr>
              <a:t>Minwir</a:t>
            </a:r>
            <a:r>
              <a:rPr lang="es-CO" dirty="0">
                <a:solidFill>
                  <a:schemeClr val="bg1"/>
                </a:solidFill>
              </a:rPr>
              <a:t> Al-</a:t>
            </a:r>
            <a:r>
              <a:rPr lang="es-CO" dirty="0" err="1">
                <a:solidFill>
                  <a:schemeClr val="bg1"/>
                </a:solidFill>
              </a:rPr>
              <a:t>Shammari</a:t>
            </a:r>
            <a:r>
              <a:rPr lang="es-CO" dirty="0">
                <a:solidFill>
                  <a:schemeClr val="bg1"/>
                </a:solidFill>
              </a:rPr>
              <a:t>, </a:t>
            </a:r>
            <a:r>
              <a:rPr lang="es-CO" dirty="0" err="1">
                <a:solidFill>
                  <a:schemeClr val="bg1"/>
                </a:solidFill>
              </a:rPr>
              <a:t>Habes</a:t>
            </a:r>
            <a:r>
              <a:rPr lang="es-CO" dirty="0">
                <a:solidFill>
                  <a:schemeClr val="bg1"/>
                </a:solidFill>
              </a:rPr>
              <a:t> Al-</a:t>
            </a:r>
            <a:r>
              <a:rPr lang="es-CO" dirty="0" err="1">
                <a:solidFill>
                  <a:schemeClr val="bg1"/>
                </a:solidFill>
              </a:rPr>
              <a:t>Tairey</a:t>
            </a:r>
            <a:r>
              <a:rPr lang="es-CO" dirty="0">
                <a:solidFill>
                  <a:schemeClr val="bg1"/>
                </a:solidFill>
              </a:rPr>
              <a:t>, Mohamed Manea, &amp; </a:t>
            </a:r>
            <a:r>
              <a:rPr lang="es-CO" dirty="0" err="1">
                <a:solidFill>
                  <a:schemeClr val="bg1"/>
                </a:solidFill>
              </a:rPr>
              <a:t>Najla</a:t>
            </a:r>
            <a:r>
              <a:rPr lang="es-CO" dirty="0">
                <a:solidFill>
                  <a:schemeClr val="bg1"/>
                </a:solidFill>
              </a:rPr>
              <a:t> </a:t>
            </a:r>
            <a:r>
              <a:rPr lang="es-CO" dirty="0" err="1">
                <a:solidFill>
                  <a:schemeClr val="bg1"/>
                </a:solidFill>
              </a:rPr>
              <a:t>Aljawder</a:t>
            </a:r>
            <a:r>
              <a:rPr lang="es-CO" dirty="0">
                <a:solidFill>
                  <a:schemeClr val="bg1"/>
                </a:solidFill>
              </a:rPr>
              <a:t>. (2024). </a:t>
            </a:r>
            <a:r>
              <a:rPr lang="es-CO" dirty="0">
                <a:solidFill>
                  <a:srgbClr val="FFFF00"/>
                </a:solidFill>
              </a:rPr>
              <a:t>A </a:t>
            </a:r>
            <a:r>
              <a:rPr lang="es-CO" dirty="0" err="1">
                <a:solidFill>
                  <a:srgbClr val="FFFF00"/>
                </a:solidFill>
              </a:rPr>
              <a:t>Bibliometric</a:t>
            </a:r>
            <a:r>
              <a:rPr lang="es-CO" dirty="0">
                <a:solidFill>
                  <a:srgbClr val="FFFF00"/>
                </a:solidFill>
              </a:rPr>
              <a:t> </a:t>
            </a:r>
            <a:r>
              <a:rPr lang="es-CO" dirty="0" err="1">
                <a:solidFill>
                  <a:srgbClr val="FFFF00"/>
                </a:solidFill>
              </a:rPr>
              <a:t>Analysis</a:t>
            </a:r>
            <a:r>
              <a:rPr lang="es-CO" dirty="0">
                <a:solidFill>
                  <a:srgbClr val="FFFF00"/>
                </a:solidFill>
              </a:rPr>
              <a:t> </a:t>
            </a:r>
            <a:r>
              <a:rPr lang="es-CO" dirty="0" err="1">
                <a:solidFill>
                  <a:srgbClr val="FFFF00"/>
                </a:solidFill>
              </a:rPr>
              <a:t>of</a:t>
            </a:r>
            <a:r>
              <a:rPr lang="es-CO" dirty="0">
                <a:solidFill>
                  <a:srgbClr val="FFFF00"/>
                </a:solidFill>
              </a:rPr>
              <a:t> </a:t>
            </a:r>
            <a:r>
              <a:rPr lang="es-CO" dirty="0" err="1">
                <a:solidFill>
                  <a:srgbClr val="FFFF00"/>
                </a:solidFill>
              </a:rPr>
              <a:t>Customer</a:t>
            </a:r>
            <a:r>
              <a:rPr lang="es-CO" dirty="0">
                <a:solidFill>
                  <a:srgbClr val="FFFF00"/>
                </a:solidFill>
              </a:rPr>
              <a:t> </a:t>
            </a:r>
            <a:r>
              <a:rPr lang="es-CO" dirty="0" err="1">
                <a:solidFill>
                  <a:srgbClr val="FFFF00"/>
                </a:solidFill>
              </a:rPr>
              <a:t>Churn</a:t>
            </a:r>
            <a:r>
              <a:rPr lang="es-CO" dirty="0">
                <a:solidFill>
                  <a:srgbClr val="FFFF00"/>
                </a:solidFill>
              </a:rPr>
              <a:t> </a:t>
            </a:r>
            <a:r>
              <a:rPr lang="es-CO" dirty="0" err="1">
                <a:solidFill>
                  <a:srgbClr val="FFFF00"/>
                </a:solidFill>
              </a:rPr>
              <a:t>Prediction</a:t>
            </a:r>
            <a:r>
              <a:rPr lang="es-CO" dirty="0">
                <a:solidFill>
                  <a:srgbClr val="FFFF00"/>
                </a:solidFill>
              </a:rPr>
              <a:t> in </a:t>
            </a:r>
            <a:r>
              <a:rPr lang="es-CO" dirty="0" err="1">
                <a:solidFill>
                  <a:srgbClr val="FFFF00"/>
                </a:solidFill>
              </a:rPr>
              <a:t>the</a:t>
            </a:r>
            <a:r>
              <a:rPr lang="es-CO" dirty="0">
                <a:solidFill>
                  <a:srgbClr val="FFFF00"/>
                </a:solidFill>
              </a:rPr>
              <a:t> </a:t>
            </a:r>
            <a:r>
              <a:rPr lang="es-CO" dirty="0" err="1">
                <a:solidFill>
                  <a:srgbClr val="FFFF00"/>
                </a:solidFill>
              </a:rPr>
              <a:t>Telecommunications</a:t>
            </a:r>
            <a:r>
              <a:rPr lang="es-CO" dirty="0">
                <a:solidFill>
                  <a:srgbClr val="FFFF00"/>
                </a:solidFill>
              </a:rPr>
              <a:t> </a:t>
            </a:r>
            <a:r>
              <a:rPr lang="es-CO" dirty="0" err="1">
                <a:solidFill>
                  <a:srgbClr val="FFFF00"/>
                </a:solidFill>
              </a:rPr>
              <a:t>Industry</a:t>
            </a:r>
            <a:r>
              <a:rPr lang="es-CO" dirty="0">
                <a:solidFill>
                  <a:srgbClr val="FFFF00"/>
                </a:solidFill>
              </a:rPr>
              <a:t> </a:t>
            </a:r>
            <a:r>
              <a:rPr lang="es-CO" dirty="0">
                <a:solidFill>
                  <a:schemeClr val="bg1"/>
                </a:solidFill>
              </a:rPr>
              <a:t>. </a:t>
            </a:r>
            <a:r>
              <a:rPr lang="es-CO" i="1" dirty="0">
                <a:solidFill>
                  <a:schemeClr val="bg1"/>
                </a:solidFill>
              </a:rPr>
              <a:t>International </a:t>
            </a:r>
            <a:r>
              <a:rPr lang="es-CO" i="1" dirty="0" err="1">
                <a:solidFill>
                  <a:schemeClr val="bg1"/>
                </a:solidFill>
              </a:rPr>
              <a:t>Journal</a:t>
            </a:r>
            <a:r>
              <a:rPr lang="es-CO" i="1" dirty="0">
                <a:solidFill>
                  <a:schemeClr val="bg1"/>
                </a:solidFill>
              </a:rPr>
              <a:t> </a:t>
            </a:r>
            <a:r>
              <a:rPr lang="es-CO" i="1" dirty="0" err="1">
                <a:solidFill>
                  <a:schemeClr val="bg1"/>
                </a:solidFill>
              </a:rPr>
              <a:t>of</a:t>
            </a:r>
            <a:r>
              <a:rPr lang="es-CO" i="1" dirty="0">
                <a:solidFill>
                  <a:schemeClr val="bg1"/>
                </a:solidFill>
              </a:rPr>
              <a:t> </a:t>
            </a:r>
            <a:r>
              <a:rPr lang="es-CO" i="1" dirty="0" err="1">
                <a:solidFill>
                  <a:schemeClr val="bg1"/>
                </a:solidFill>
              </a:rPr>
              <a:t>Scientific</a:t>
            </a:r>
            <a:r>
              <a:rPr lang="es-CO" i="1" dirty="0">
                <a:solidFill>
                  <a:schemeClr val="bg1"/>
                </a:solidFill>
              </a:rPr>
              <a:t> </a:t>
            </a:r>
            <a:r>
              <a:rPr lang="es-CO" i="1" dirty="0" err="1">
                <a:solidFill>
                  <a:schemeClr val="bg1"/>
                </a:solidFill>
              </a:rPr>
              <a:t>Research</a:t>
            </a:r>
            <a:r>
              <a:rPr lang="es-CO" i="1" dirty="0">
                <a:solidFill>
                  <a:schemeClr val="bg1"/>
                </a:solidFill>
              </a:rPr>
              <a:t> and Innovative </a:t>
            </a:r>
            <a:r>
              <a:rPr lang="es-CO" i="1" dirty="0" err="1">
                <a:solidFill>
                  <a:schemeClr val="bg1"/>
                </a:solidFill>
              </a:rPr>
              <a:t>Studies</a:t>
            </a:r>
            <a:r>
              <a:rPr lang="es-CO" dirty="0">
                <a:solidFill>
                  <a:schemeClr val="bg1"/>
                </a:solidFill>
              </a:rPr>
              <a:t>, </a:t>
            </a:r>
            <a:r>
              <a:rPr lang="es-CO" i="1" dirty="0">
                <a:solidFill>
                  <a:schemeClr val="bg1"/>
                </a:solidFill>
              </a:rPr>
              <a:t>3</a:t>
            </a:r>
            <a:r>
              <a:rPr lang="es-CO" dirty="0">
                <a:solidFill>
                  <a:schemeClr val="bg1"/>
                </a:solidFill>
              </a:rPr>
              <a:t>(2), 01–07. </a:t>
            </a:r>
            <a:r>
              <a:rPr lang="es-CO" dirty="0" err="1">
                <a:solidFill>
                  <a:schemeClr val="bg1"/>
                </a:solidFill>
              </a:rPr>
              <a:t>Retrieved</a:t>
            </a:r>
            <a:r>
              <a:rPr lang="es-CO" dirty="0">
                <a:solidFill>
                  <a:schemeClr val="bg1"/>
                </a:solidFill>
              </a:rPr>
              <a:t> </a:t>
            </a:r>
            <a:r>
              <a:rPr lang="es-CO" dirty="0" err="1">
                <a:solidFill>
                  <a:schemeClr val="bg1"/>
                </a:solidFill>
              </a:rPr>
              <a:t>from</a:t>
            </a:r>
            <a:r>
              <a:rPr lang="es-CO" dirty="0">
                <a:solidFill>
                  <a:schemeClr val="bg1"/>
                </a:solidFill>
              </a:rPr>
              <a:t> </a:t>
            </a:r>
            <a:r>
              <a:rPr lang="es-CO" dirty="0">
                <a:solidFill>
                  <a:srgbClr val="00B0F0"/>
                </a:solidFill>
              </a:rPr>
              <a:t>https://ijsrisjournal.com/index.php/ojsfiles/article/view/104</a:t>
            </a:r>
            <a:endParaRPr lang="en-US" dirty="0">
              <a:solidFill>
                <a:srgbClr val="00B0F0"/>
              </a:solidFill>
            </a:endParaRPr>
          </a:p>
        </p:txBody>
      </p:sp>
      <p:sp>
        <p:nvSpPr>
          <p:cNvPr id="6" name="CuadroTexto 5">
            <a:extLst>
              <a:ext uri="{FF2B5EF4-FFF2-40B4-BE49-F238E27FC236}">
                <a16:creationId xmlns:a16="http://schemas.microsoft.com/office/drawing/2014/main" id="{4966BDF9-6869-4B6C-D50D-17B42916A7C5}"/>
              </a:ext>
            </a:extLst>
          </p:cNvPr>
          <p:cNvSpPr txBox="1"/>
          <p:nvPr/>
        </p:nvSpPr>
        <p:spPr>
          <a:xfrm>
            <a:off x="4763069" y="177421"/>
            <a:ext cx="7211921" cy="6740307"/>
          </a:xfrm>
          <a:prstGeom prst="rect">
            <a:avLst/>
          </a:prstGeom>
          <a:noFill/>
        </p:spPr>
        <p:txBody>
          <a:bodyPr wrap="square" rtlCol="0">
            <a:spAutoFit/>
          </a:bodyPr>
          <a:lstStyle/>
          <a:p>
            <a:r>
              <a:rPr lang="es-ES" b="1" dirty="0" err="1"/>
              <a:t>Vafeiadis</a:t>
            </a:r>
            <a:r>
              <a:rPr lang="es-ES" b="1" dirty="0"/>
              <a:t> et al. (2015)</a:t>
            </a:r>
            <a:r>
              <a:rPr lang="es-ES" dirty="0"/>
              <a:t> realizaron un "análisis comparativo de las técnicas de ML más utilizadas para abordar la difícil tarea de predecir la portabilidad de clientes en el sector de las telecomunicaciones."</a:t>
            </a:r>
          </a:p>
          <a:p>
            <a:endParaRPr lang="es-CO" dirty="0"/>
          </a:p>
          <a:p>
            <a:r>
              <a:rPr lang="es-ES" b="1" dirty="0"/>
              <a:t>Recomendaciones:</a:t>
            </a:r>
          </a:p>
          <a:p>
            <a:endParaRPr lang="es-ES" b="1" dirty="0"/>
          </a:p>
          <a:p>
            <a:r>
              <a:rPr lang="es-ES" b="1" dirty="0"/>
              <a:t>Explorar Modelos de ML Avanzados:</a:t>
            </a:r>
            <a:r>
              <a:rPr lang="es-ES" dirty="0"/>
              <a:t> trabajar la investigación e implementación de modelos de ML de conjunto, híbridos, de aprendizaje por refuerzo y combinados para la predicción del </a:t>
            </a:r>
            <a:r>
              <a:rPr lang="es-ES" dirty="0" err="1"/>
              <a:t>churn</a:t>
            </a:r>
            <a:r>
              <a:rPr lang="es-ES" dirty="0"/>
              <a:t> en el sector de telecomunicaciones.</a:t>
            </a:r>
          </a:p>
          <a:p>
            <a:endParaRPr lang="es-ES" b="1" dirty="0"/>
          </a:p>
          <a:p>
            <a:r>
              <a:rPr lang="es-ES" b="1" dirty="0"/>
              <a:t>Investigación Geográfica Dirigida:</a:t>
            </a:r>
            <a:r>
              <a:rPr lang="es-ES" dirty="0"/>
              <a:t> Abordar las brechas de conocimiento en regiones específicas, como los países del CCG, para comprender los matices del </a:t>
            </a:r>
            <a:r>
              <a:rPr lang="es-ES" dirty="0" err="1"/>
              <a:t>churn</a:t>
            </a:r>
            <a:r>
              <a:rPr lang="es-ES" dirty="0"/>
              <a:t> de clientes en esos mercados.</a:t>
            </a:r>
          </a:p>
          <a:p>
            <a:endParaRPr lang="es-ES" dirty="0"/>
          </a:p>
          <a:p>
            <a:r>
              <a:rPr lang="es-ES" b="1" dirty="0"/>
              <a:t>Aprovechar la Minería de Datos y el Análisis de Palabras Clave:</a:t>
            </a:r>
            <a:r>
              <a:rPr lang="es-ES" dirty="0"/>
              <a:t> Continuar utilizando el análisis de palabras clave para identificar nuevas áreas de investigación y refinar las estrategias de predicción.</a:t>
            </a:r>
          </a:p>
          <a:p>
            <a:endParaRPr lang="es-ES" dirty="0"/>
          </a:p>
          <a:p>
            <a:r>
              <a:rPr lang="es-ES" b="1" dirty="0"/>
              <a:t>Enfoque en el Beneficio:</a:t>
            </a:r>
            <a:r>
              <a:rPr lang="es-ES" dirty="0"/>
              <a:t> Implementar enfoques de minería de datos basados en el beneficio, como el destacado por Verbeke et al., para optimizar no solo la predicción sino también la rentabilidad de las estrategias de retención.</a:t>
            </a:r>
          </a:p>
          <a:p>
            <a:endParaRPr lang="es-ES" dirty="0"/>
          </a:p>
        </p:txBody>
      </p:sp>
      <p:sp>
        <p:nvSpPr>
          <p:cNvPr id="7" name="Título 1">
            <a:extLst>
              <a:ext uri="{FF2B5EF4-FFF2-40B4-BE49-F238E27FC236}">
                <a16:creationId xmlns:a16="http://schemas.microsoft.com/office/drawing/2014/main" id="{02B0AB7B-BECA-E94A-E1B0-90D7450031EB}"/>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fontScale="92500"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514350" indent="-514350">
              <a:buFont typeface="+mj-lt"/>
              <a:buAutoNum type="arabicPeriod"/>
            </a:pPr>
            <a:r>
              <a:rPr lang="en-US" dirty="0">
                <a:solidFill>
                  <a:schemeClr val="bg1"/>
                </a:solidFill>
              </a:rPr>
              <a:t>A bibliometric analysis of customer churn prediction in the telecommunications industry</a:t>
            </a:r>
            <a:endParaRPr lang="es-ES" sz="2400" dirty="0">
              <a:solidFill>
                <a:schemeClr val="bg1"/>
              </a:solidFill>
            </a:endParaRPr>
          </a:p>
        </p:txBody>
      </p:sp>
    </p:spTree>
    <p:extLst>
      <p:ext uri="{BB962C8B-B14F-4D97-AF65-F5344CB8AC3E}">
        <p14:creationId xmlns:p14="http://schemas.microsoft.com/office/powerpoint/2010/main" val="61836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DE2842-3CE9-5046-1F5A-01DAF484D609}"/>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6ACA4B46-03AA-106F-5EDC-D52EA66925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C13762C7-0DEA-1AC5-F984-7B214AC0F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358445B0-77D5-2F29-C7EF-F52A1BA5A034}"/>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Papa, </a:t>
            </a:r>
            <a:r>
              <a:rPr lang="es-CO" sz="1600" dirty="0" err="1">
                <a:solidFill>
                  <a:schemeClr val="bg1"/>
                </a:solidFill>
              </a:rPr>
              <a:t>Andrii</a:t>
            </a:r>
            <a:r>
              <a:rPr lang="es-CO" sz="1600" dirty="0">
                <a:solidFill>
                  <a:schemeClr val="bg1"/>
                </a:solidFill>
              </a:rPr>
              <a:t>, </a:t>
            </a:r>
            <a:r>
              <a:rPr lang="es-CO" sz="1600" dirty="0" err="1">
                <a:solidFill>
                  <a:schemeClr val="bg1"/>
                </a:solidFill>
              </a:rPr>
              <a:t>Yevgen</a:t>
            </a:r>
            <a:r>
              <a:rPr lang="es-CO" sz="1600" dirty="0">
                <a:solidFill>
                  <a:schemeClr val="bg1"/>
                </a:solidFill>
              </a:rPr>
              <a:t> </a:t>
            </a:r>
            <a:r>
              <a:rPr lang="es-CO" sz="1600" dirty="0" err="1">
                <a:solidFill>
                  <a:schemeClr val="bg1"/>
                </a:solidFill>
              </a:rPr>
              <a:t>Shemet</a:t>
            </a:r>
            <a:r>
              <a:rPr lang="es-CO" sz="1600" dirty="0">
                <a:solidFill>
                  <a:schemeClr val="bg1"/>
                </a:solidFill>
              </a:rPr>
              <a:t>, </a:t>
            </a:r>
            <a:r>
              <a:rPr lang="es-CO" sz="1600" dirty="0" err="1">
                <a:solidFill>
                  <a:schemeClr val="bg1"/>
                </a:solidFill>
              </a:rPr>
              <a:t>Andrii</a:t>
            </a:r>
            <a:r>
              <a:rPr lang="es-CO" sz="1600" dirty="0">
                <a:solidFill>
                  <a:schemeClr val="bg1"/>
                </a:solidFill>
              </a:rPr>
              <a:t> </a:t>
            </a:r>
            <a:r>
              <a:rPr lang="es-CO" sz="1600" dirty="0" err="1">
                <a:solidFill>
                  <a:schemeClr val="bg1"/>
                </a:solidFill>
              </a:rPr>
              <a:t>Yarovyi</a:t>
            </a:r>
            <a:r>
              <a:rPr lang="es-CO" sz="1600" dirty="0">
                <a:solidFill>
                  <a:schemeClr val="bg1"/>
                </a:solidFill>
              </a:rPr>
              <a:t>, y </a:t>
            </a:r>
            <a:r>
              <a:rPr lang="es-CO" sz="1600" dirty="0" err="1">
                <a:solidFill>
                  <a:schemeClr val="bg1"/>
                </a:solidFill>
              </a:rPr>
              <a:t>Lyubov</a:t>
            </a:r>
            <a:r>
              <a:rPr lang="es-CO" sz="1600" dirty="0">
                <a:solidFill>
                  <a:schemeClr val="bg1"/>
                </a:solidFill>
              </a:rPr>
              <a:t> </a:t>
            </a:r>
            <a:r>
              <a:rPr lang="es-CO" sz="1600" dirty="0" err="1">
                <a:solidFill>
                  <a:schemeClr val="bg1"/>
                </a:solidFill>
              </a:rPr>
              <a:t>Vahovska</a:t>
            </a:r>
            <a:r>
              <a:rPr lang="es-CO" sz="1600" dirty="0">
                <a:solidFill>
                  <a:schemeClr val="bg1"/>
                </a:solidFill>
              </a:rPr>
              <a:t>. </a:t>
            </a:r>
            <a:r>
              <a:rPr lang="es-CO" sz="1600" dirty="0">
                <a:solidFill>
                  <a:srgbClr val="FFFF00"/>
                </a:solidFill>
              </a:rPr>
              <a:t>«</a:t>
            </a:r>
            <a:r>
              <a:rPr lang="es-CO" sz="1600" dirty="0" err="1">
                <a:solidFill>
                  <a:srgbClr val="FFFF00"/>
                </a:solidFill>
              </a:rPr>
              <a:t>Development</a:t>
            </a:r>
            <a:r>
              <a:rPr lang="es-CO" sz="1600" dirty="0">
                <a:solidFill>
                  <a:srgbClr val="FFFF00"/>
                </a:solidFill>
              </a:rPr>
              <a:t> </a:t>
            </a:r>
            <a:r>
              <a:rPr lang="es-CO" sz="1600" dirty="0" err="1">
                <a:solidFill>
                  <a:srgbClr val="FFFF00"/>
                </a:solidFill>
              </a:rPr>
              <a:t>of</a:t>
            </a:r>
            <a:r>
              <a:rPr lang="es-CO" sz="1600" dirty="0">
                <a:solidFill>
                  <a:srgbClr val="FFFF00"/>
                </a:solidFill>
              </a:rPr>
              <a:t> </a:t>
            </a:r>
            <a:r>
              <a:rPr lang="es-CO" sz="1600" dirty="0" err="1">
                <a:solidFill>
                  <a:srgbClr val="FFFF00"/>
                </a:solidFill>
              </a:rPr>
              <a:t>Information</a:t>
            </a:r>
            <a:r>
              <a:rPr lang="es-CO" sz="1600" dirty="0">
                <a:solidFill>
                  <a:srgbClr val="FFFF00"/>
                </a:solidFill>
              </a:rPr>
              <a:t> </a:t>
            </a:r>
            <a:r>
              <a:rPr lang="es-CO" sz="1600" dirty="0" err="1">
                <a:solidFill>
                  <a:srgbClr val="FFFF00"/>
                </a:solidFill>
              </a:rPr>
              <a:t>Technology</a:t>
            </a:r>
            <a:r>
              <a:rPr lang="es-CO" sz="1600" dirty="0">
                <a:solidFill>
                  <a:srgbClr val="FFFF00"/>
                </a:solidFill>
              </a:rPr>
              <a:t> </a:t>
            </a:r>
            <a:r>
              <a:rPr lang="es-CO" sz="1600" dirty="0" err="1">
                <a:solidFill>
                  <a:srgbClr val="FFFF00"/>
                </a:solidFill>
              </a:rPr>
              <a:t>for</a:t>
            </a:r>
            <a:r>
              <a:rPr lang="es-CO" sz="1600" dirty="0">
                <a:solidFill>
                  <a:srgbClr val="FFFF00"/>
                </a:solidFill>
              </a:rPr>
              <a:t> </a:t>
            </a:r>
            <a:r>
              <a:rPr lang="es-CO" sz="1600" dirty="0" err="1">
                <a:solidFill>
                  <a:srgbClr val="FFFF00"/>
                </a:solidFill>
              </a:rPr>
              <a:t>Analyzing</a:t>
            </a:r>
            <a:r>
              <a:rPr lang="es-CO" sz="1600" dirty="0">
                <a:solidFill>
                  <a:srgbClr val="FFFF00"/>
                </a:solidFill>
              </a:rPr>
              <a:t> </a:t>
            </a:r>
            <a:r>
              <a:rPr lang="es-CO" sz="1600" dirty="0" err="1">
                <a:solidFill>
                  <a:srgbClr val="FFFF00"/>
                </a:solidFill>
              </a:rPr>
              <a:t>the</a:t>
            </a:r>
            <a:r>
              <a:rPr lang="es-CO" sz="1600" dirty="0">
                <a:solidFill>
                  <a:srgbClr val="FFFF00"/>
                </a:solidFill>
              </a:rPr>
              <a:t> </a:t>
            </a:r>
            <a:r>
              <a:rPr lang="es-CO" sz="1600" dirty="0" err="1">
                <a:solidFill>
                  <a:srgbClr val="FFFF00"/>
                </a:solidFill>
              </a:rPr>
              <a:t>Customer</a:t>
            </a:r>
            <a:r>
              <a:rPr lang="es-CO" sz="1600" dirty="0">
                <a:solidFill>
                  <a:srgbClr val="FFFF00"/>
                </a:solidFill>
              </a:rPr>
              <a:t> </a:t>
            </a:r>
            <a:r>
              <a:rPr lang="es-CO" sz="1600" dirty="0" err="1">
                <a:solidFill>
                  <a:srgbClr val="FFFF00"/>
                </a:solidFill>
              </a:rPr>
              <a:t>Churn</a:t>
            </a:r>
            <a:r>
              <a:rPr lang="es-CO" sz="1600" dirty="0">
                <a:solidFill>
                  <a:srgbClr val="FFFF00"/>
                </a:solidFill>
              </a:rPr>
              <a:t> </a:t>
            </a:r>
            <a:r>
              <a:rPr lang="es-CO" sz="1600" dirty="0" err="1">
                <a:solidFill>
                  <a:srgbClr val="FFFF00"/>
                </a:solidFill>
              </a:rPr>
              <a:t>of</a:t>
            </a:r>
            <a:r>
              <a:rPr lang="es-CO" sz="1600" dirty="0">
                <a:solidFill>
                  <a:srgbClr val="FFFF00"/>
                </a:solidFill>
              </a:rPr>
              <a:t> a </a:t>
            </a:r>
            <a:r>
              <a:rPr lang="es-CO" sz="1600" dirty="0" err="1">
                <a:solidFill>
                  <a:srgbClr val="FFFF00"/>
                </a:solidFill>
              </a:rPr>
              <a:t>Telecommunication</a:t>
            </a:r>
            <a:r>
              <a:rPr lang="es-CO" sz="1600" dirty="0">
                <a:solidFill>
                  <a:srgbClr val="FFFF00"/>
                </a:solidFill>
              </a:rPr>
              <a:t> Company»</a:t>
            </a:r>
            <a:r>
              <a:rPr lang="es-CO" sz="1600" dirty="0">
                <a:solidFill>
                  <a:schemeClr val="bg1"/>
                </a:solidFill>
              </a:rPr>
              <a:t>. </a:t>
            </a:r>
            <a:r>
              <a:rPr lang="es-CO" sz="1600" i="1" dirty="0" err="1">
                <a:solidFill>
                  <a:schemeClr val="bg1"/>
                </a:solidFill>
              </a:rPr>
              <a:t>Technology</a:t>
            </a:r>
            <a:r>
              <a:rPr lang="es-CO" sz="1600" i="1" dirty="0">
                <a:solidFill>
                  <a:schemeClr val="bg1"/>
                </a:solidFill>
              </a:rPr>
              <a:t> Audit and </a:t>
            </a:r>
            <a:r>
              <a:rPr lang="es-CO" sz="1600" i="1" dirty="0" err="1">
                <a:solidFill>
                  <a:schemeClr val="bg1"/>
                </a:solidFill>
              </a:rPr>
              <a:t>Production</a:t>
            </a:r>
            <a:r>
              <a:rPr lang="es-CO" sz="1600" i="1" dirty="0">
                <a:solidFill>
                  <a:schemeClr val="bg1"/>
                </a:solidFill>
              </a:rPr>
              <a:t> Reserves</a:t>
            </a:r>
            <a:r>
              <a:rPr lang="es-CO" sz="1600" dirty="0">
                <a:solidFill>
                  <a:schemeClr val="bg1"/>
                </a:solidFill>
              </a:rPr>
              <a:t> 2, </a:t>
            </a:r>
            <a:r>
              <a:rPr lang="es-CO" sz="1600" dirty="0" err="1">
                <a:solidFill>
                  <a:schemeClr val="bg1"/>
                </a:solidFill>
              </a:rPr>
              <a:t>n.</a:t>
            </a:r>
            <a:r>
              <a:rPr lang="es-CO" sz="1600" baseline="30000" dirty="0" err="1">
                <a:solidFill>
                  <a:schemeClr val="bg1"/>
                </a:solidFill>
              </a:rPr>
              <a:t>o</a:t>
            </a:r>
            <a:r>
              <a:rPr lang="es-CO" sz="1600" dirty="0">
                <a:solidFill>
                  <a:schemeClr val="bg1"/>
                </a:solidFill>
              </a:rPr>
              <a:t> 2(64) (2022): 11-15. </a:t>
            </a:r>
            <a:r>
              <a:rPr lang="es-CO" sz="1600" dirty="0">
                <a:hlinkClick r:id="rId3"/>
              </a:rPr>
              <a:t>https://doi.org/10.15587/2706-5448.2022.255861</a:t>
            </a:r>
            <a:r>
              <a:rPr lang="es-CO" sz="1600" dirty="0"/>
              <a:t>.</a:t>
            </a:r>
            <a:endParaRPr lang="es-CO" sz="1600" dirty="0">
              <a:effectLst/>
            </a:endParaRPr>
          </a:p>
        </p:txBody>
      </p:sp>
      <p:sp>
        <p:nvSpPr>
          <p:cNvPr id="6" name="CuadroTexto 5">
            <a:extLst>
              <a:ext uri="{FF2B5EF4-FFF2-40B4-BE49-F238E27FC236}">
                <a16:creationId xmlns:a16="http://schemas.microsoft.com/office/drawing/2014/main" id="{468F129B-BCE3-2734-754C-58450EFED224}"/>
              </a:ext>
            </a:extLst>
          </p:cNvPr>
          <p:cNvSpPr txBox="1"/>
          <p:nvPr/>
        </p:nvSpPr>
        <p:spPr>
          <a:xfrm>
            <a:off x="4763069" y="177421"/>
            <a:ext cx="7211921" cy="6186309"/>
          </a:xfrm>
          <a:prstGeom prst="rect">
            <a:avLst/>
          </a:prstGeom>
          <a:noFill/>
        </p:spPr>
        <p:txBody>
          <a:bodyPr wrap="square" rtlCol="0">
            <a:spAutoFit/>
          </a:bodyPr>
          <a:lstStyle/>
          <a:p>
            <a:r>
              <a:rPr lang="es-CO" b="1" dirty="0"/>
              <a:t>Resumen</a:t>
            </a:r>
          </a:p>
          <a:p>
            <a:r>
              <a:rPr lang="es-CO" dirty="0"/>
              <a:t>Este estudio propone un modelo predictivo que combina árboles de decisión y el método de los k-vecinos más cercanos (KNN), utilizando el método de </a:t>
            </a:r>
            <a:r>
              <a:rPr lang="es-CO" dirty="0" err="1"/>
              <a:t>bagging</a:t>
            </a:r>
            <a:r>
              <a:rPr lang="es-CO" dirty="0"/>
              <a:t> para mejorar la precisión de los pronósticos de la fuga (</a:t>
            </a:r>
            <a:r>
              <a:rPr lang="es-CO" dirty="0" err="1"/>
              <a:t>churn</a:t>
            </a:r>
            <a:r>
              <a:rPr lang="es-CO" dirty="0"/>
              <a:t>) de clientes.</a:t>
            </a:r>
          </a:p>
          <a:p>
            <a:endParaRPr lang="es-CO" dirty="0"/>
          </a:p>
          <a:p>
            <a:r>
              <a:rPr lang="es-CO" b="1" dirty="0"/>
              <a:t>Ventajas de la retención de clientes:</a:t>
            </a:r>
          </a:p>
          <a:p>
            <a:r>
              <a:rPr lang="es-CO" dirty="0"/>
              <a:t>Mayor lealtad, mayor probabilidad de compra y menores costos de marketing.</a:t>
            </a:r>
          </a:p>
          <a:p>
            <a:endParaRPr lang="es-CO" b="1" dirty="0"/>
          </a:p>
          <a:p>
            <a:r>
              <a:rPr lang="es-CO" b="1" dirty="0"/>
              <a:t>Solución propuesta: TI basada en Aprendizaje Automático.</a:t>
            </a:r>
          </a:p>
          <a:p>
            <a:r>
              <a:rPr lang="es-CO" dirty="0"/>
              <a:t>La solución propuesta se centra en la combinación de métodos:</a:t>
            </a:r>
          </a:p>
          <a:p>
            <a:endParaRPr lang="es-CO" dirty="0"/>
          </a:p>
          <a:p>
            <a:r>
              <a:rPr lang="es-CO" b="1" dirty="0"/>
              <a:t>Objetivo principal</a:t>
            </a:r>
            <a:endParaRPr lang="es-CO" dirty="0"/>
          </a:p>
          <a:p>
            <a:r>
              <a:rPr lang="es-CO" dirty="0"/>
              <a:t>Diseñar una solución que contemple un servidor web y una aplicación Android que analice y emita información en forma de pronóstico de una posible deserción de clientes con base en datos de entrada.</a:t>
            </a:r>
          </a:p>
          <a:p>
            <a:endParaRPr lang="es-CO" dirty="0"/>
          </a:p>
          <a:p>
            <a:r>
              <a:rPr lang="es-CO" b="1" dirty="0"/>
              <a:t>Métodos de aprendizaje automático:</a:t>
            </a:r>
          </a:p>
          <a:p>
            <a:pPr marL="342900" indent="-342900">
              <a:buFont typeface="+mj-lt"/>
              <a:buAutoNum type="arabicPeriod"/>
            </a:pPr>
            <a:r>
              <a:rPr lang="es-CO" dirty="0"/>
              <a:t>Árboles de decisión.</a:t>
            </a:r>
          </a:p>
          <a:p>
            <a:pPr marL="342900" indent="-342900">
              <a:buFont typeface="+mj-lt"/>
              <a:buAutoNum type="arabicPeriod"/>
            </a:pPr>
            <a:r>
              <a:rPr lang="es-CO" dirty="0"/>
              <a:t>Método de los k-vecinos más cercanos</a:t>
            </a:r>
          </a:p>
          <a:p>
            <a:endParaRPr lang="es-CO" b="1" dirty="0"/>
          </a:p>
        </p:txBody>
      </p:sp>
      <p:sp>
        <p:nvSpPr>
          <p:cNvPr id="7" name="Título 1">
            <a:extLst>
              <a:ext uri="{FF2B5EF4-FFF2-40B4-BE49-F238E27FC236}">
                <a16:creationId xmlns:a16="http://schemas.microsoft.com/office/drawing/2014/main" id="{9DEEFEC1-D0E1-0102-261E-2D562957B53C}"/>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457200" indent="-457200">
              <a:buFont typeface="+mj-lt"/>
              <a:buAutoNum type="arabicPeriod" startAt="3"/>
            </a:pPr>
            <a:r>
              <a:rPr lang="es-CO" sz="2400" dirty="0" err="1">
                <a:solidFill>
                  <a:schemeClr val="bg1"/>
                </a:solidFill>
              </a:rPr>
              <a:t>Development</a:t>
            </a:r>
            <a:r>
              <a:rPr lang="es-CO" sz="2400" dirty="0">
                <a:solidFill>
                  <a:schemeClr val="bg1"/>
                </a:solidFill>
              </a:rPr>
              <a:t> </a:t>
            </a:r>
            <a:r>
              <a:rPr lang="es-CO" sz="2400" dirty="0" err="1">
                <a:solidFill>
                  <a:schemeClr val="bg1"/>
                </a:solidFill>
              </a:rPr>
              <a:t>of</a:t>
            </a:r>
            <a:r>
              <a:rPr lang="es-CO" sz="2400" dirty="0">
                <a:solidFill>
                  <a:schemeClr val="bg1"/>
                </a:solidFill>
              </a:rPr>
              <a:t> </a:t>
            </a:r>
            <a:r>
              <a:rPr lang="es-CO" sz="2400" dirty="0" err="1">
                <a:solidFill>
                  <a:schemeClr val="bg1"/>
                </a:solidFill>
              </a:rPr>
              <a:t>Information</a:t>
            </a:r>
            <a:r>
              <a:rPr lang="es-CO" sz="2400" dirty="0">
                <a:solidFill>
                  <a:schemeClr val="bg1"/>
                </a:solidFill>
              </a:rPr>
              <a:t> </a:t>
            </a:r>
            <a:r>
              <a:rPr lang="es-CO" sz="2400" dirty="0" err="1">
                <a:solidFill>
                  <a:schemeClr val="bg1"/>
                </a:solidFill>
              </a:rPr>
              <a:t>Technology</a:t>
            </a:r>
            <a:r>
              <a:rPr lang="es-CO" sz="2400" dirty="0">
                <a:solidFill>
                  <a:schemeClr val="bg1"/>
                </a:solidFill>
              </a:rPr>
              <a:t> </a:t>
            </a:r>
            <a:r>
              <a:rPr lang="es-CO" sz="2400" dirty="0" err="1">
                <a:solidFill>
                  <a:schemeClr val="bg1"/>
                </a:solidFill>
              </a:rPr>
              <a:t>for</a:t>
            </a:r>
            <a:r>
              <a:rPr lang="es-CO" sz="2400" dirty="0">
                <a:solidFill>
                  <a:schemeClr val="bg1"/>
                </a:solidFill>
              </a:rPr>
              <a:t> </a:t>
            </a:r>
            <a:r>
              <a:rPr lang="es-CO" sz="2400" dirty="0" err="1">
                <a:solidFill>
                  <a:schemeClr val="bg1"/>
                </a:solidFill>
              </a:rPr>
              <a:t>Analyzing</a:t>
            </a:r>
            <a:r>
              <a:rPr lang="es-CO" sz="2400" dirty="0">
                <a:solidFill>
                  <a:schemeClr val="bg1"/>
                </a:solidFill>
              </a:rPr>
              <a:t> </a:t>
            </a:r>
            <a:r>
              <a:rPr lang="es-CO" sz="2400" dirty="0" err="1">
                <a:solidFill>
                  <a:schemeClr val="bg1"/>
                </a:solidFill>
              </a:rPr>
              <a:t>the</a:t>
            </a:r>
            <a:r>
              <a:rPr lang="es-CO" sz="2400" dirty="0">
                <a:solidFill>
                  <a:schemeClr val="bg1"/>
                </a:solidFill>
              </a:rPr>
              <a:t> </a:t>
            </a:r>
            <a:r>
              <a:rPr lang="es-CO" sz="2400" dirty="0" err="1">
                <a:solidFill>
                  <a:schemeClr val="bg1"/>
                </a:solidFill>
              </a:rPr>
              <a:t>Customer</a:t>
            </a:r>
            <a:r>
              <a:rPr lang="es-CO" sz="2400" dirty="0">
                <a:solidFill>
                  <a:schemeClr val="bg1"/>
                </a:solidFill>
              </a:rPr>
              <a:t> </a:t>
            </a:r>
            <a:r>
              <a:rPr lang="es-CO" sz="2400" dirty="0" err="1">
                <a:solidFill>
                  <a:schemeClr val="bg1"/>
                </a:solidFill>
              </a:rPr>
              <a:t>Churn</a:t>
            </a:r>
            <a:r>
              <a:rPr lang="es-CO" sz="2400" dirty="0">
                <a:solidFill>
                  <a:schemeClr val="bg1"/>
                </a:solidFill>
              </a:rPr>
              <a:t> </a:t>
            </a:r>
            <a:r>
              <a:rPr lang="es-CO" sz="2400" dirty="0" err="1">
                <a:solidFill>
                  <a:schemeClr val="bg1"/>
                </a:solidFill>
              </a:rPr>
              <a:t>of</a:t>
            </a:r>
            <a:r>
              <a:rPr lang="es-CO" sz="2400" dirty="0">
                <a:solidFill>
                  <a:schemeClr val="bg1"/>
                </a:solidFill>
              </a:rPr>
              <a:t> a </a:t>
            </a:r>
            <a:r>
              <a:rPr lang="es-CO" sz="2400" dirty="0" err="1">
                <a:solidFill>
                  <a:schemeClr val="bg1"/>
                </a:solidFill>
              </a:rPr>
              <a:t>Telecommunication</a:t>
            </a:r>
            <a:r>
              <a:rPr lang="es-CO" sz="2400" dirty="0">
                <a:solidFill>
                  <a:schemeClr val="bg1"/>
                </a:solidFill>
              </a:rPr>
              <a:t> Company</a:t>
            </a:r>
            <a:endParaRPr lang="es-ES" sz="2400" dirty="0">
              <a:solidFill>
                <a:schemeClr val="bg1"/>
              </a:solidFill>
            </a:endParaRPr>
          </a:p>
        </p:txBody>
      </p:sp>
    </p:spTree>
    <p:extLst>
      <p:ext uri="{BB962C8B-B14F-4D97-AF65-F5344CB8AC3E}">
        <p14:creationId xmlns:p14="http://schemas.microsoft.com/office/powerpoint/2010/main" val="2037043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F3EA73-6B37-2BB7-45C7-FB9AAADC03E8}"/>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B299C0E0-1B61-EF85-0F7B-26FD792BE7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FEF35391-0BE9-7BCC-C02B-430D4814F3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47ABE6E6-7319-F015-66B8-CE33C3E2D291}"/>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Papa, </a:t>
            </a:r>
            <a:r>
              <a:rPr lang="es-CO" sz="1600" dirty="0" err="1">
                <a:solidFill>
                  <a:schemeClr val="bg1"/>
                </a:solidFill>
              </a:rPr>
              <a:t>Andrii</a:t>
            </a:r>
            <a:r>
              <a:rPr lang="es-CO" sz="1600" dirty="0">
                <a:solidFill>
                  <a:schemeClr val="bg1"/>
                </a:solidFill>
              </a:rPr>
              <a:t>, </a:t>
            </a:r>
            <a:r>
              <a:rPr lang="es-CO" sz="1600" dirty="0" err="1">
                <a:solidFill>
                  <a:schemeClr val="bg1"/>
                </a:solidFill>
              </a:rPr>
              <a:t>Yevgen</a:t>
            </a:r>
            <a:r>
              <a:rPr lang="es-CO" sz="1600" dirty="0">
                <a:solidFill>
                  <a:schemeClr val="bg1"/>
                </a:solidFill>
              </a:rPr>
              <a:t> </a:t>
            </a:r>
            <a:r>
              <a:rPr lang="es-CO" sz="1600" dirty="0" err="1">
                <a:solidFill>
                  <a:schemeClr val="bg1"/>
                </a:solidFill>
              </a:rPr>
              <a:t>Shemet</a:t>
            </a:r>
            <a:r>
              <a:rPr lang="es-CO" sz="1600" dirty="0">
                <a:solidFill>
                  <a:schemeClr val="bg1"/>
                </a:solidFill>
              </a:rPr>
              <a:t>, </a:t>
            </a:r>
            <a:r>
              <a:rPr lang="es-CO" sz="1600" dirty="0" err="1">
                <a:solidFill>
                  <a:schemeClr val="bg1"/>
                </a:solidFill>
              </a:rPr>
              <a:t>Andrii</a:t>
            </a:r>
            <a:r>
              <a:rPr lang="es-CO" sz="1600" dirty="0">
                <a:solidFill>
                  <a:schemeClr val="bg1"/>
                </a:solidFill>
              </a:rPr>
              <a:t> </a:t>
            </a:r>
            <a:r>
              <a:rPr lang="es-CO" sz="1600" dirty="0" err="1">
                <a:solidFill>
                  <a:schemeClr val="bg1"/>
                </a:solidFill>
              </a:rPr>
              <a:t>Yarovyi</a:t>
            </a:r>
            <a:r>
              <a:rPr lang="es-CO" sz="1600" dirty="0">
                <a:solidFill>
                  <a:schemeClr val="bg1"/>
                </a:solidFill>
              </a:rPr>
              <a:t>, y </a:t>
            </a:r>
            <a:r>
              <a:rPr lang="es-CO" sz="1600" dirty="0" err="1">
                <a:solidFill>
                  <a:schemeClr val="bg1"/>
                </a:solidFill>
              </a:rPr>
              <a:t>Lyubov</a:t>
            </a:r>
            <a:r>
              <a:rPr lang="es-CO" sz="1600" dirty="0">
                <a:solidFill>
                  <a:schemeClr val="bg1"/>
                </a:solidFill>
              </a:rPr>
              <a:t> </a:t>
            </a:r>
            <a:r>
              <a:rPr lang="es-CO" sz="1600" dirty="0" err="1">
                <a:solidFill>
                  <a:schemeClr val="bg1"/>
                </a:solidFill>
              </a:rPr>
              <a:t>Vahovska</a:t>
            </a:r>
            <a:r>
              <a:rPr lang="es-CO" sz="1600" dirty="0">
                <a:solidFill>
                  <a:schemeClr val="bg1"/>
                </a:solidFill>
              </a:rPr>
              <a:t>. </a:t>
            </a:r>
            <a:r>
              <a:rPr lang="es-CO" sz="1600" dirty="0">
                <a:solidFill>
                  <a:srgbClr val="FFFF00"/>
                </a:solidFill>
              </a:rPr>
              <a:t>«</a:t>
            </a:r>
            <a:r>
              <a:rPr lang="es-CO" sz="1600" dirty="0" err="1">
                <a:solidFill>
                  <a:srgbClr val="FFFF00"/>
                </a:solidFill>
              </a:rPr>
              <a:t>Development</a:t>
            </a:r>
            <a:r>
              <a:rPr lang="es-CO" sz="1600" dirty="0">
                <a:solidFill>
                  <a:srgbClr val="FFFF00"/>
                </a:solidFill>
              </a:rPr>
              <a:t> </a:t>
            </a:r>
            <a:r>
              <a:rPr lang="es-CO" sz="1600" dirty="0" err="1">
                <a:solidFill>
                  <a:srgbClr val="FFFF00"/>
                </a:solidFill>
              </a:rPr>
              <a:t>of</a:t>
            </a:r>
            <a:r>
              <a:rPr lang="es-CO" sz="1600" dirty="0">
                <a:solidFill>
                  <a:srgbClr val="FFFF00"/>
                </a:solidFill>
              </a:rPr>
              <a:t> </a:t>
            </a:r>
            <a:r>
              <a:rPr lang="es-CO" sz="1600" dirty="0" err="1">
                <a:solidFill>
                  <a:srgbClr val="FFFF00"/>
                </a:solidFill>
              </a:rPr>
              <a:t>Information</a:t>
            </a:r>
            <a:r>
              <a:rPr lang="es-CO" sz="1600" dirty="0">
                <a:solidFill>
                  <a:srgbClr val="FFFF00"/>
                </a:solidFill>
              </a:rPr>
              <a:t> </a:t>
            </a:r>
            <a:r>
              <a:rPr lang="es-CO" sz="1600" dirty="0" err="1">
                <a:solidFill>
                  <a:srgbClr val="FFFF00"/>
                </a:solidFill>
              </a:rPr>
              <a:t>Technology</a:t>
            </a:r>
            <a:r>
              <a:rPr lang="es-CO" sz="1600" dirty="0">
                <a:solidFill>
                  <a:srgbClr val="FFFF00"/>
                </a:solidFill>
              </a:rPr>
              <a:t> </a:t>
            </a:r>
            <a:r>
              <a:rPr lang="es-CO" sz="1600" dirty="0" err="1">
                <a:solidFill>
                  <a:srgbClr val="FFFF00"/>
                </a:solidFill>
              </a:rPr>
              <a:t>for</a:t>
            </a:r>
            <a:r>
              <a:rPr lang="es-CO" sz="1600" dirty="0">
                <a:solidFill>
                  <a:srgbClr val="FFFF00"/>
                </a:solidFill>
              </a:rPr>
              <a:t> </a:t>
            </a:r>
            <a:r>
              <a:rPr lang="es-CO" sz="1600" dirty="0" err="1">
                <a:solidFill>
                  <a:srgbClr val="FFFF00"/>
                </a:solidFill>
              </a:rPr>
              <a:t>Analyzing</a:t>
            </a:r>
            <a:r>
              <a:rPr lang="es-CO" sz="1600" dirty="0">
                <a:solidFill>
                  <a:srgbClr val="FFFF00"/>
                </a:solidFill>
              </a:rPr>
              <a:t> </a:t>
            </a:r>
            <a:r>
              <a:rPr lang="es-CO" sz="1600" dirty="0" err="1">
                <a:solidFill>
                  <a:srgbClr val="FFFF00"/>
                </a:solidFill>
              </a:rPr>
              <a:t>the</a:t>
            </a:r>
            <a:r>
              <a:rPr lang="es-CO" sz="1600" dirty="0">
                <a:solidFill>
                  <a:srgbClr val="FFFF00"/>
                </a:solidFill>
              </a:rPr>
              <a:t> </a:t>
            </a:r>
            <a:r>
              <a:rPr lang="es-CO" sz="1600" dirty="0" err="1">
                <a:solidFill>
                  <a:srgbClr val="FFFF00"/>
                </a:solidFill>
              </a:rPr>
              <a:t>Customer</a:t>
            </a:r>
            <a:r>
              <a:rPr lang="es-CO" sz="1600" dirty="0">
                <a:solidFill>
                  <a:srgbClr val="FFFF00"/>
                </a:solidFill>
              </a:rPr>
              <a:t> </a:t>
            </a:r>
            <a:r>
              <a:rPr lang="es-CO" sz="1600" dirty="0" err="1">
                <a:solidFill>
                  <a:srgbClr val="FFFF00"/>
                </a:solidFill>
              </a:rPr>
              <a:t>Churn</a:t>
            </a:r>
            <a:r>
              <a:rPr lang="es-CO" sz="1600" dirty="0">
                <a:solidFill>
                  <a:srgbClr val="FFFF00"/>
                </a:solidFill>
              </a:rPr>
              <a:t> </a:t>
            </a:r>
            <a:r>
              <a:rPr lang="es-CO" sz="1600" dirty="0" err="1">
                <a:solidFill>
                  <a:srgbClr val="FFFF00"/>
                </a:solidFill>
              </a:rPr>
              <a:t>of</a:t>
            </a:r>
            <a:r>
              <a:rPr lang="es-CO" sz="1600" dirty="0">
                <a:solidFill>
                  <a:srgbClr val="FFFF00"/>
                </a:solidFill>
              </a:rPr>
              <a:t> a </a:t>
            </a:r>
            <a:r>
              <a:rPr lang="es-CO" sz="1600" dirty="0" err="1">
                <a:solidFill>
                  <a:srgbClr val="FFFF00"/>
                </a:solidFill>
              </a:rPr>
              <a:t>Telecommunication</a:t>
            </a:r>
            <a:r>
              <a:rPr lang="es-CO" sz="1600" dirty="0">
                <a:solidFill>
                  <a:srgbClr val="FFFF00"/>
                </a:solidFill>
              </a:rPr>
              <a:t> Company»</a:t>
            </a:r>
            <a:r>
              <a:rPr lang="es-CO" sz="1600" dirty="0">
                <a:solidFill>
                  <a:schemeClr val="bg1"/>
                </a:solidFill>
              </a:rPr>
              <a:t>. </a:t>
            </a:r>
            <a:r>
              <a:rPr lang="es-CO" sz="1600" i="1" dirty="0" err="1">
                <a:solidFill>
                  <a:schemeClr val="bg1"/>
                </a:solidFill>
              </a:rPr>
              <a:t>Technology</a:t>
            </a:r>
            <a:r>
              <a:rPr lang="es-CO" sz="1600" i="1" dirty="0">
                <a:solidFill>
                  <a:schemeClr val="bg1"/>
                </a:solidFill>
              </a:rPr>
              <a:t> Audit and </a:t>
            </a:r>
            <a:r>
              <a:rPr lang="es-CO" sz="1600" i="1" dirty="0" err="1">
                <a:solidFill>
                  <a:schemeClr val="bg1"/>
                </a:solidFill>
              </a:rPr>
              <a:t>Production</a:t>
            </a:r>
            <a:r>
              <a:rPr lang="es-CO" sz="1600" i="1" dirty="0">
                <a:solidFill>
                  <a:schemeClr val="bg1"/>
                </a:solidFill>
              </a:rPr>
              <a:t> Reserves</a:t>
            </a:r>
            <a:r>
              <a:rPr lang="es-CO" sz="1600" dirty="0">
                <a:solidFill>
                  <a:schemeClr val="bg1"/>
                </a:solidFill>
              </a:rPr>
              <a:t> 2, </a:t>
            </a:r>
            <a:r>
              <a:rPr lang="es-CO" sz="1600" dirty="0" err="1">
                <a:solidFill>
                  <a:schemeClr val="bg1"/>
                </a:solidFill>
              </a:rPr>
              <a:t>n.</a:t>
            </a:r>
            <a:r>
              <a:rPr lang="es-CO" sz="1600" baseline="30000" dirty="0" err="1">
                <a:solidFill>
                  <a:schemeClr val="bg1"/>
                </a:solidFill>
              </a:rPr>
              <a:t>o</a:t>
            </a:r>
            <a:r>
              <a:rPr lang="es-CO" sz="1600" dirty="0">
                <a:solidFill>
                  <a:schemeClr val="bg1"/>
                </a:solidFill>
              </a:rPr>
              <a:t> 2(64) (2022): 11-15. </a:t>
            </a:r>
            <a:r>
              <a:rPr lang="es-CO" sz="1600" dirty="0">
                <a:hlinkClick r:id="rId3"/>
              </a:rPr>
              <a:t>https://doi.org/10.15587/2706-5448.2022.255861</a:t>
            </a:r>
            <a:r>
              <a:rPr lang="es-CO" sz="1600" dirty="0"/>
              <a:t>.</a:t>
            </a:r>
            <a:endParaRPr lang="es-CO" sz="1600" dirty="0">
              <a:effectLst/>
            </a:endParaRPr>
          </a:p>
        </p:txBody>
      </p:sp>
      <p:sp>
        <p:nvSpPr>
          <p:cNvPr id="6" name="CuadroTexto 5">
            <a:extLst>
              <a:ext uri="{FF2B5EF4-FFF2-40B4-BE49-F238E27FC236}">
                <a16:creationId xmlns:a16="http://schemas.microsoft.com/office/drawing/2014/main" id="{7A48033C-A100-2641-EC58-D3EF721A0217}"/>
              </a:ext>
            </a:extLst>
          </p:cNvPr>
          <p:cNvSpPr txBox="1"/>
          <p:nvPr/>
        </p:nvSpPr>
        <p:spPr>
          <a:xfrm>
            <a:off x="4763069" y="177421"/>
            <a:ext cx="7211921" cy="5909310"/>
          </a:xfrm>
          <a:prstGeom prst="rect">
            <a:avLst/>
          </a:prstGeom>
          <a:noFill/>
        </p:spPr>
        <p:txBody>
          <a:bodyPr wrap="square" rtlCol="0">
            <a:spAutoFit/>
          </a:bodyPr>
          <a:lstStyle/>
          <a:p>
            <a:r>
              <a:rPr lang="es-CO" b="1" dirty="0"/>
              <a:t>Métodos de </a:t>
            </a:r>
            <a:r>
              <a:rPr lang="es-CO" b="1" dirty="0" err="1"/>
              <a:t>Bagging</a:t>
            </a:r>
            <a:endParaRPr lang="es-CO" b="1" dirty="0"/>
          </a:p>
          <a:p>
            <a:r>
              <a:rPr lang="es-CO" dirty="0"/>
              <a:t>Se incorpora el método de </a:t>
            </a:r>
            <a:r>
              <a:rPr lang="es-CO" dirty="0" err="1"/>
              <a:t>Bagging</a:t>
            </a:r>
            <a:r>
              <a:rPr lang="es-CO" dirty="0"/>
              <a:t> (Bootstrap </a:t>
            </a:r>
            <a:r>
              <a:rPr lang="es-CO" dirty="0" err="1"/>
              <a:t>Aggregating</a:t>
            </a:r>
            <a:r>
              <a:rPr lang="es-CO" dirty="0"/>
              <a:t>) para mejorar la precisión y reducir la varianza. La idea es que, en ausencia de una muestra grande de entrenamiento, se pueden crear muchas muestras aleatorias con una selección de sustitución inicial simple.</a:t>
            </a:r>
          </a:p>
          <a:p>
            <a:endParaRPr lang="es-CO" dirty="0"/>
          </a:p>
          <a:p>
            <a:r>
              <a:rPr lang="es-CO" dirty="0"/>
              <a:t>Se entrenan múltiples clasificadores (DT y KNN) en diferentes submuestras del conjunto de entrenamiento y luego se combinan sus predicciones.</a:t>
            </a:r>
          </a:p>
          <a:p>
            <a:endParaRPr lang="es-CO" dirty="0"/>
          </a:p>
          <a:p>
            <a:r>
              <a:rPr lang="es-CO" b="1" dirty="0"/>
              <a:t>Arquitectura y componentes:</a:t>
            </a:r>
          </a:p>
          <a:p>
            <a:endParaRPr lang="es-CO" b="1" dirty="0"/>
          </a:p>
          <a:p>
            <a:r>
              <a:rPr lang="es-CO" dirty="0"/>
              <a:t>Base de datos de clientes.</a:t>
            </a:r>
          </a:p>
          <a:p>
            <a:r>
              <a:rPr lang="es-CO" dirty="0"/>
              <a:t>Módulo de Predicción.</a:t>
            </a:r>
          </a:p>
          <a:p>
            <a:r>
              <a:rPr lang="es-CO" dirty="0"/>
              <a:t>Servidor y API del servidor.</a:t>
            </a:r>
          </a:p>
          <a:p>
            <a:r>
              <a:rPr lang="es-CO" dirty="0"/>
              <a:t>Cliente.</a:t>
            </a:r>
          </a:p>
          <a:p>
            <a:endParaRPr lang="es-CO" dirty="0"/>
          </a:p>
          <a:p>
            <a:r>
              <a:rPr lang="es-CO" b="1" dirty="0"/>
              <a:t>Otros componentes funcionales:</a:t>
            </a:r>
          </a:p>
          <a:p>
            <a:r>
              <a:rPr lang="es-CO" dirty="0"/>
              <a:t>Módulo de inicio de sesión.</a:t>
            </a:r>
          </a:p>
          <a:p>
            <a:r>
              <a:rPr lang="es-CO" dirty="0"/>
              <a:t>Módulo de análisis de datos.</a:t>
            </a:r>
          </a:p>
          <a:p>
            <a:r>
              <a:rPr lang="es-CO" dirty="0"/>
              <a:t>Módulo de decisión.</a:t>
            </a:r>
          </a:p>
          <a:p>
            <a:r>
              <a:rPr lang="es-CO" dirty="0"/>
              <a:t>Módulo de personalización.</a:t>
            </a:r>
          </a:p>
        </p:txBody>
      </p:sp>
      <p:sp>
        <p:nvSpPr>
          <p:cNvPr id="7" name="Título 1">
            <a:extLst>
              <a:ext uri="{FF2B5EF4-FFF2-40B4-BE49-F238E27FC236}">
                <a16:creationId xmlns:a16="http://schemas.microsoft.com/office/drawing/2014/main" id="{C13F8A3A-41E4-E6D2-A18D-B94269908F6E}"/>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457200" indent="-457200">
              <a:buFont typeface="+mj-lt"/>
              <a:buAutoNum type="arabicPeriod" startAt="3"/>
            </a:pPr>
            <a:r>
              <a:rPr lang="es-CO" sz="2400" dirty="0" err="1">
                <a:solidFill>
                  <a:schemeClr val="bg1"/>
                </a:solidFill>
              </a:rPr>
              <a:t>Development</a:t>
            </a:r>
            <a:r>
              <a:rPr lang="es-CO" sz="2400" dirty="0">
                <a:solidFill>
                  <a:schemeClr val="bg1"/>
                </a:solidFill>
              </a:rPr>
              <a:t> </a:t>
            </a:r>
            <a:r>
              <a:rPr lang="es-CO" sz="2400" dirty="0" err="1">
                <a:solidFill>
                  <a:schemeClr val="bg1"/>
                </a:solidFill>
              </a:rPr>
              <a:t>of</a:t>
            </a:r>
            <a:r>
              <a:rPr lang="es-CO" sz="2400" dirty="0">
                <a:solidFill>
                  <a:schemeClr val="bg1"/>
                </a:solidFill>
              </a:rPr>
              <a:t> </a:t>
            </a:r>
            <a:r>
              <a:rPr lang="es-CO" sz="2400" dirty="0" err="1">
                <a:solidFill>
                  <a:schemeClr val="bg1"/>
                </a:solidFill>
              </a:rPr>
              <a:t>Information</a:t>
            </a:r>
            <a:r>
              <a:rPr lang="es-CO" sz="2400" dirty="0">
                <a:solidFill>
                  <a:schemeClr val="bg1"/>
                </a:solidFill>
              </a:rPr>
              <a:t> </a:t>
            </a:r>
            <a:r>
              <a:rPr lang="es-CO" sz="2400" dirty="0" err="1">
                <a:solidFill>
                  <a:schemeClr val="bg1"/>
                </a:solidFill>
              </a:rPr>
              <a:t>Technology</a:t>
            </a:r>
            <a:r>
              <a:rPr lang="es-CO" sz="2400" dirty="0">
                <a:solidFill>
                  <a:schemeClr val="bg1"/>
                </a:solidFill>
              </a:rPr>
              <a:t> </a:t>
            </a:r>
            <a:r>
              <a:rPr lang="es-CO" sz="2400" dirty="0" err="1">
                <a:solidFill>
                  <a:schemeClr val="bg1"/>
                </a:solidFill>
              </a:rPr>
              <a:t>for</a:t>
            </a:r>
            <a:r>
              <a:rPr lang="es-CO" sz="2400" dirty="0">
                <a:solidFill>
                  <a:schemeClr val="bg1"/>
                </a:solidFill>
              </a:rPr>
              <a:t> </a:t>
            </a:r>
            <a:r>
              <a:rPr lang="es-CO" sz="2400" dirty="0" err="1">
                <a:solidFill>
                  <a:schemeClr val="bg1"/>
                </a:solidFill>
              </a:rPr>
              <a:t>Analyzing</a:t>
            </a:r>
            <a:r>
              <a:rPr lang="es-CO" sz="2400" dirty="0">
                <a:solidFill>
                  <a:schemeClr val="bg1"/>
                </a:solidFill>
              </a:rPr>
              <a:t> </a:t>
            </a:r>
            <a:r>
              <a:rPr lang="es-CO" sz="2400" dirty="0" err="1">
                <a:solidFill>
                  <a:schemeClr val="bg1"/>
                </a:solidFill>
              </a:rPr>
              <a:t>the</a:t>
            </a:r>
            <a:r>
              <a:rPr lang="es-CO" sz="2400" dirty="0">
                <a:solidFill>
                  <a:schemeClr val="bg1"/>
                </a:solidFill>
              </a:rPr>
              <a:t> </a:t>
            </a:r>
            <a:r>
              <a:rPr lang="es-CO" sz="2400" dirty="0" err="1">
                <a:solidFill>
                  <a:schemeClr val="bg1"/>
                </a:solidFill>
              </a:rPr>
              <a:t>Customer</a:t>
            </a:r>
            <a:r>
              <a:rPr lang="es-CO" sz="2400" dirty="0">
                <a:solidFill>
                  <a:schemeClr val="bg1"/>
                </a:solidFill>
              </a:rPr>
              <a:t> </a:t>
            </a:r>
            <a:r>
              <a:rPr lang="es-CO" sz="2400" dirty="0" err="1">
                <a:solidFill>
                  <a:schemeClr val="bg1"/>
                </a:solidFill>
              </a:rPr>
              <a:t>Churn</a:t>
            </a:r>
            <a:r>
              <a:rPr lang="es-CO" sz="2400" dirty="0">
                <a:solidFill>
                  <a:schemeClr val="bg1"/>
                </a:solidFill>
              </a:rPr>
              <a:t> </a:t>
            </a:r>
            <a:r>
              <a:rPr lang="es-CO" sz="2400" dirty="0" err="1">
                <a:solidFill>
                  <a:schemeClr val="bg1"/>
                </a:solidFill>
              </a:rPr>
              <a:t>of</a:t>
            </a:r>
            <a:r>
              <a:rPr lang="es-CO" sz="2400" dirty="0">
                <a:solidFill>
                  <a:schemeClr val="bg1"/>
                </a:solidFill>
              </a:rPr>
              <a:t> a </a:t>
            </a:r>
            <a:r>
              <a:rPr lang="es-CO" sz="2400" dirty="0" err="1">
                <a:solidFill>
                  <a:schemeClr val="bg1"/>
                </a:solidFill>
              </a:rPr>
              <a:t>Telecommunication</a:t>
            </a:r>
            <a:r>
              <a:rPr lang="es-CO" sz="2400" dirty="0">
                <a:solidFill>
                  <a:schemeClr val="bg1"/>
                </a:solidFill>
              </a:rPr>
              <a:t> Company</a:t>
            </a:r>
            <a:endParaRPr lang="es-ES" sz="2400" dirty="0">
              <a:solidFill>
                <a:schemeClr val="bg1"/>
              </a:solidFill>
            </a:endParaRPr>
          </a:p>
        </p:txBody>
      </p:sp>
    </p:spTree>
    <p:extLst>
      <p:ext uri="{BB962C8B-B14F-4D97-AF65-F5344CB8AC3E}">
        <p14:creationId xmlns:p14="http://schemas.microsoft.com/office/powerpoint/2010/main" val="8595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3E6AE0-BDE5-EE98-7E07-A8FEE9BB53F1}"/>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4B1F9817-B111-E7D2-841F-9FEBAEB52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7E2F5919-FC55-5541-5DA6-80B68A870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04BCE565-43B0-0FC9-DD3D-D269AEDB2951}"/>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s-CO" sz="1600" dirty="0">
                <a:solidFill>
                  <a:schemeClr val="bg1"/>
                </a:solidFill>
              </a:rPr>
              <a:t>Papa, </a:t>
            </a:r>
            <a:r>
              <a:rPr lang="es-CO" sz="1600" dirty="0" err="1">
                <a:solidFill>
                  <a:schemeClr val="bg1"/>
                </a:solidFill>
              </a:rPr>
              <a:t>Andrii</a:t>
            </a:r>
            <a:r>
              <a:rPr lang="es-CO" sz="1600" dirty="0">
                <a:solidFill>
                  <a:schemeClr val="bg1"/>
                </a:solidFill>
              </a:rPr>
              <a:t>, </a:t>
            </a:r>
            <a:r>
              <a:rPr lang="es-CO" sz="1600" dirty="0" err="1">
                <a:solidFill>
                  <a:schemeClr val="bg1"/>
                </a:solidFill>
              </a:rPr>
              <a:t>Yevgen</a:t>
            </a:r>
            <a:r>
              <a:rPr lang="es-CO" sz="1600" dirty="0">
                <a:solidFill>
                  <a:schemeClr val="bg1"/>
                </a:solidFill>
              </a:rPr>
              <a:t> </a:t>
            </a:r>
            <a:r>
              <a:rPr lang="es-CO" sz="1600" dirty="0" err="1">
                <a:solidFill>
                  <a:schemeClr val="bg1"/>
                </a:solidFill>
              </a:rPr>
              <a:t>Shemet</a:t>
            </a:r>
            <a:r>
              <a:rPr lang="es-CO" sz="1600" dirty="0">
                <a:solidFill>
                  <a:schemeClr val="bg1"/>
                </a:solidFill>
              </a:rPr>
              <a:t>, </a:t>
            </a:r>
            <a:r>
              <a:rPr lang="es-CO" sz="1600" dirty="0" err="1">
                <a:solidFill>
                  <a:schemeClr val="bg1"/>
                </a:solidFill>
              </a:rPr>
              <a:t>Andrii</a:t>
            </a:r>
            <a:r>
              <a:rPr lang="es-CO" sz="1600" dirty="0">
                <a:solidFill>
                  <a:schemeClr val="bg1"/>
                </a:solidFill>
              </a:rPr>
              <a:t> </a:t>
            </a:r>
            <a:r>
              <a:rPr lang="es-CO" sz="1600" dirty="0" err="1">
                <a:solidFill>
                  <a:schemeClr val="bg1"/>
                </a:solidFill>
              </a:rPr>
              <a:t>Yarovyi</a:t>
            </a:r>
            <a:r>
              <a:rPr lang="es-CO" sz="1600" dirty="0">
                <a:solidFill>
                  <a:schemeClr val="bg1"/>
                </a:solidFill>
              </a:rPr>
              <a:t>, y </a:t>
            </a:r>
            <a:r>
              <a:rPr lang="es-CO" sz="1600" dirty="0" err="1">
                <a:solidFill>
                  <a:schemeClr val="bg1"/>
                </a:solidFill>
              </a:rPr>
              <a:t>Lyubov</a:t>
            </a:r>
            <a:r>
              <a:rPr lang="es-CO" sz="1600" dirty="0">
                <a:solidFill>
                  <a:schemeClr val="bg1"/>
                </a:solidFill>
              </a:rPr>
              <a:t> </a:t>
            </a:r>
            <a:r>
              <a:rPr lang="es-CO" sz="1600" dirty="0" err="1">
                <a:solidFill>
                  <a:schemeClr val="bg1"/>
                </a:solidFill>
              </a:rPr>
              <a:t>Vahovska</a:t>
            </a:r>
            <a:r>
              <a:rPr lang="es-CO" sz="1600" dirty="0">
                <a:solidFill>
                  <a:schemeClr val="bg1"/>
                </a:solidFill>
              </a:rPr>
              <a:t>. </a:t>
            </a:r>
            <a:r>
              <a:rPr lang="es-CO" sz="1600" dirty="0">
                <a:solidFill>
                  <a:srgbClr val="FFFF00"/>
                </a:solidFill>
              </a:rPr>
              <a:t>«</a:t>
            </a:r>
            <a:r>
              <a:rPr lang="es-CO" sz="1600" dirty="0" err="1">
                <a:solidFill>
                  <a:srgbClr val="FFFF00"/>
                </a:solidFill>
              </a:rPr>
              <a:t>Development</a:t>
            </a:r>
            <a:r>
              <a:rPr lang="es-CO" sz="1600" dirty="0">
                <a:solidFill>
                  <a:srgbClr val="FFFF00"/>
                </a:solidFill>
              </a:rPr>
              <a:t> </a:t>
            </a:r>
            <a:r>
              <a:rPr lang="es-CO" sz="1600" dirty="0" err="1">
                <a:solidFill>
                  <a:srgbClr val="FFFF00"/>
                </a:solidFill>
              </a:rPr>
              <a:t>of</a:t>
            </a:r>
            <a:r>
              <a:rPr lang="es-CO" sz="1600" dirty="0">
                <a:solidFill>
                  <a:srgbClr val="FFFF00"/>
                </a:solidFill>
              </a:rPr>
              <a:t> </a:t>
            </a:r>
            <a:r>
              <a:rPr lang="es-CO" sz="1600" dirty="0" err="1">
                <a:solidFill>
                  <a:srgbClr val="FFFF00"/>
                </a:solidFill>
              </a:rPr>
              <a:t>Information</a:t>
            </a:r>
            <a:r>
              <a:rPr lang="es-CO" sz="1600" dirty="0">
                <a:solidFill>
                  <a:srgbClr val="FFFF00"/>
                </a:solidFill>
              </a:rPr>
              <a:t> </a:t>
            </a:r>
            <a:r>
              <a:rPr lang="es-CO" sz="1600" dirty="0" err="1">
                <a:solidFill>
                  <a:srgbClr val="FFFF00"/>
                </a:solidFill>
              </a:rPr>
              <a:t>Technology</a:t>
            </a:r>
            <a:r>
              <a:rPr lang="es-CO" sz="1600" dirty="0">
                <a:solidFill>
                  <a:srgbClr val="FFFF00"/>
                </a:solidFill>
              </a:rPr>
              <a:t> </a:t>
            </a:r>
            <a:r>
              <a:rPr lang="es-CO" sz="1600" dirty="0" err="1">
                <a:solidFill>
                  <a:srgbClr val="FFFF00"/>
                </a:solidFill>
              </a:rPr>
              <a:t>for</a:t>
            </a:r>
            <a:r>
              <a:rPr lang="es-CO" sz="1600" dirty="0">
                <a:solidFill>
                  <a:srgbClr val="FFFF00"/>
                </a:solidFill>
              </a:rPr>
              <a:t> </a:t>
            </a:r>
            <a:r>
              <a:rPr lang="es-CO" sz="1600" dirty="0" err="1">
                <a:solidFill>
                  <a:srgbClr val="FFFF00"/>
                </a:solidFill>
              </a:rPr>
              <a:t>Analyzing</a:t>
            </a:r>
            <a:r>
              <a:rPr lang="es-CO" sz="1600" dirty="0">
                <a:solidFill>
                  <a:srgbClr val="FFFF00"/>
                </a:solidFill>
              </a:rPr>
              <a:t> </a:t>
            </a:r>
            <a:r>
              <a:rPr lang="es-CO" sz="1600" dirty="0" err="1">
                <a:solidFill>
                  <a:srgbClr val="FFFF00"/>
                </a:solidFill>
              </a:rPr>
              <a:t>the</a:t>
            </a:r>
            <a:r>
              <a:rPr lang="es-CO" sz="1600" dirty="0">
                <a:solidFill>
                  <a:srgbClr val="FFFF00"/>
                </a:solidFill>
              </a:rPr>
              <a:t> </a:t>
            </a:r>
            <a:r>
              <a:rPr lang="es-CO" sz="1600" dirty="0" err="1">
                <a:solidFill>
                  <a:srgbClr val="FFFF00"/>
                </a:solidFill>
              </a:rPr>
              <a:t>Customer</a:t>
            </a:r>
            <a:r>
              <a:rPr lang="es-CO" sz="1600" dirty="0">
                <a:solidFill>
                  <a:srgbClr val="FFFF00"/>
                </a:solidFill>
              </a:rPr>
              <a:t> </a:t>
            </a:r>
            <a:r>
              <a:rPr lang="es-CO" sz="1600" dirty="0" err="1">
                <a:solidFill>
                  <a:srgbClr val="FFFF00"/>
                </a:solidFill>
              </a:rPr>
              <a:t>Churn</a:t>
            </a:r>
            <a:r>
              <a:rPr lang="es-CO" sz="1600" dirty="0">
                <a:solidFill>
                  <a:srgbClr val="FFFF00"/>
                </a:solidFill>
              </a:rPr>
              <a:t> </a:t>
            </a:r>
            <a:r>
              <a:rPr lang="es-CO" sz="1600" dirty="0" err="1">
                <a:solidFill>
                  <a:srgbClr val="FFFF00"/>
                </a:solidFill>
              </a:rPr>
              <a:t>of</a:t>
            </a:r>
            <a:r>
              <a:rPr lang="es-CO" sz="1600" dirty="0">
                <a:solidFill>
                  <a:srgbClr val="FFFF00"/>
                </a:solidFill>
              </a:rPr>
              <a:t> a </a:t>
            </a:r>
            <a:r>
              <a:rPr lang="es-CO" sz="1600" dirty="0" err="1">
                <a:solidFill>
                  <a:srgbClr val="FFFF00"/>
                </a:solidFill>
              </a:rPr>
              <a:t>Telecommunication</a:t>
            </a:r>
            <a:r>
              <a:rPr lang="es-CO" sz="1600" dirty="0">
                <a:solidFill>
                  <a:srgbClr val="FFFF00"/>
                </a:solidFill>
              </a:rPr>
              <a:t> Company»</a:t>
            </a:r>
            <a:r>
              <a:rPr lang="es-CO" sz="1600" dirty="0">
                <a:solidFill>
                  <a:schemeClr val="bg1"/>
                </a:solidFill>
              </a:rPr>
              <a:t>. </a:t>
            </a:r>
            <a:r>
              <a:rPr lang="es-CO" sz="1600" i="1" dirty="0" err="1">
                <a:solidFill>
                  <a:schemeClr val="bg1"/>
                </a:solidFill>
              </a:rPr>
              <a:t>Technology</a:t>
            </a:r>
            <a:r>
              <a:rPr lang="es-CO" sz="1600" i="1" dirty="0">
                <a:solidFill>
                  <a:schemeClr val="bg1"/>
                </a:solidFill>
              </a:rPr>
              <a:t> Audit and </a:t>
            </a:r>
            <a:r>
              <a:rPr lang="es-CO" sz="1600" i="1" dirty="0" err="1">
                <a:solidFill>
                  <a:schemeClr val="bg1"/>
                </a:solidFill>
              </a:rPr>
              <a:t>Production</a:t>
            </a:r>
            <a:r>
              <a:rPr lang="es-CO" sz="1600" i="1" dirty="0">
                <a:solidFill>
                  <a:schemeClr val="bg1"/>
                </a:solidFill>
              </a:rPr>
              <a:t> Reserves</a:t>
            </a:r>
            <a:r>
              <a:rPr lang="es-CO" sz="1600" dirty="0">
                <a:solidFill>
                  <a:schemeClr val="bg1"/>
                </a:solidFill>
              </a:rPr>
              <a:t> 2, </a:t>
            </a:r>
            <a:r>
              <a:rPr lang="es-CO" sz="1600" dirty="0" err="1">
                <a:solidFill>
                  <a:schemeClr val="bg1"/>
                </a:solidFill>
              </a:rPr>
              <a:t>n.</a:t>
            </a:r>
            <a:r>
              <a:rPr lang="es-CO" sz="1600" baseline="30000" dirty="0" err="1">
                <a:solidFill>
                  <a:schemeClr val="bg1"/>
                </a:solidFill>
              </a:rPr>
              <a:t>o</a:t>
            </a:r>
            <a:r>
              <a:rPr lang="es-CO" sz="1600" dirty="0">
                <a:solidFill>
                  <a:schemeClr val="bg1"/>
                </a:solidFill>
              </a:rPr>
              <a:t> 2(64) (2022): 11-15. </a:t>
            </a:r>
            <a:r>
              <a:rPr lang="es-CO" sz="1600" dirty="0">
                <a:hlinkClick r:id="rId3"/>
              </a:rPr>
              <a:t>https://doi.org/10.15587/2706-5448.2022.255861</a:t>
            </a:r>
            <a:r>
              <a:rPr lang="es-CO" sz="1600" dirty="0"/>
              <a:t>.</a:t>
            </a:r>
            <a:endParaRPr lang="es-CO" sz="1600" dirty="0">
              <a:effectLst/>
            </a:endParaRPr>
          </a:p>
        </p:txBody>
      </p:sp>
      <p:sp>
        <p:nvSpPr>
          <p:cNvPr id="6" name="CuadroTexto 5">
            <a:extLst>
              <a:ext uri="{FF2B5EF4-FFF2-40B4-BE49-F238E27FC236}">
                <a16:creationId xmlns:a16="http://schemas.microsoft.com/office/drawing/2014/main" id="{3A7E4650-2869-06D8-75B3-4B3DD8383D77}"/>
              </a:ext>
            </a:extLst>
          </p:cNvPr>
          <p:cNvSpPr txBox="1"/>
          <p:nvPr/>
        </p:nvSpPr>
        <p:spPr>
          <a:xfrm>
            <a:off x="4763069" y="177421"/>
            <a:ext cx="7211921" cy="3416320"/>
          </a:xfrm>
          <a:prstGeom prst="rect">
            <a:avLst/>
          </a:prstGeom>
          <a:noFill/>
        </p:spPr>
        <p:txBody>
          <a:bodyPr wrap="square" rtlCol="0">
            <a:spAutoFit/>
          </a:bodyPr>
          <a:lstStyle/>
          <a:p>
            <a:r>
              <a:rPr lang="es-CO" b="1" dirty="0"/>
              <a:t>Resultados</a:t>
            </a:r>
          </a:p>
          <a:p>
            <a:r>
              <a:rPr lang="es-CO" b="1" dirty="0"/>
              <a:t>Precisión:</a:t>
            </a:r>
            <a:r>
              <a:rPr lang="es-CO" dirty="0"/>
              <a:t> superior al 85%</a:t>
            </a:r>
          </a:p>
          <a:p>
            <a:r>
              <a:rPr lang="es-CO" b="1" dirty="0"/>
              <a:t>Tiempo de pronóstico: </a:t>
            </a:r>
            <a:r>
              <a:rPr lang="es-CO" dirty="0"/>
              <a:t>menos de 2 segundos.</a:t>
            </a:r>
          </a:p>
          <a:p>
            <a:endParaRPr lang="es-CO" dirty="0"/>
          </a:p>
          <a:p>
            <a:r>
              <a:rPr lang="es-CO" b="1" dirty="0"/>
              <a:t>Restricciones para la operación óptima:</a:t>
            </a:r>
          </a:p>
          <a:p>
            <a:r>
              <a:rPr lang="es-CO" b="1" dirty="0"/>
              <a:t>Volumen de la muestra de entrenamiento:</a:t>
            </a:r>
            <a:r>
              <a:rPr lang="es-CO" dirty="0"/>
              <a:t> no menos de 1000 registros.</a:t>
            </a:r>
          </a:p>
          <a:p>
            <a:r>
              <a:rPr lang="es-CO" b="1" dirty="0"/>
              <a:t>Procedimiento de entrenamiento preliminar: </a:t>
            </a:r>
            <a:r>
              <a:rPr lang="es-CO" dirty="0"/>
              <a:t>puede tomar más de 2 horas.</a:t>
            </a:r>
          </a:p>
          <a:p>
            <a:r>
              <a:rPr lang="es-CO" b="1" dirty="0"/>
              <a:t>Restricciones técnicas:</a:t>
            </a:r>
            <a:r>
              <a:rPr lang="es-CO" dirty="0"/>
              <a:t> RAM (mínimo 8GB). SO tipo UNIX. Conexón a internet.</a:t>
            </a:r>
            <a:endParaRPr lang="es-CO" b="1" dirty="0"/>
          </a:p>
          <a:p>
            <a:endParaRPr lang="es-CO" dirty="0"/>
          </a:p>
        </p:txBody>
      </p:sp>
      <p:sp>
        <p:nvSpPr>
          <p:cNvPr id="7" name="Título 1">
            <a:extLst>
              <a:ext uri="{FF2B5EF4-FFF2-40B4-BE49-F238E27FC236}">
                <a16:creationId xmlns:a16="http://schemas.microsoft.com/office/drawing/2014/main" id="{9532FA26-3126-1B69-B3A8-B72C1BB8891A}"/>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lnSpcReduction="1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457200" indent="-457200">
              <a:buFont typeface="+mj-lt"/>
              <a:buAutoNum type="arabicPeriod" startAt="3"/>
            </a:pPr>
            <a:r>
              <a:rPr lang="es-CO" sz="2400" dirty="0" err="1">
                <a:solidFill>
                  <a:schemeClr val="bg1"/>
                </a:solidFill>
              </a:rPr>
              <a:t>Development</a:t>
            </a:r>
            <a:r>
              <a:rPr lang="es-CO" sz="2400" dirty="0">
                <a:solidFill>
                  <a:schemeClr val="bg1"/>
                </a:solidFill>
              </a:rPr>
              <a:t> </a:t>
            </a:r>
            <a:r>
              <a:rPr lang="es-CO" sz="2400" dirty="0" err="1">
                <a:solidFill>
                  <a:schemeClr val="bg1"/>
                </a:solidFill>
              </a:rPr>
              <a:t>of</a:t>
            </a:r>
            <a:r>
              <a:rPr lang="es-CO" sz="2400" dirty="0">
                <a:solidFill>
                  <a:schemeClr val="bg1"/>
                </a:solidFill>
              </a:rPr>
              <a:t> </a:t>
            </a:r>
            <a:r>
              <a:rPr lang="es-CO" sz="2400" dirty="0" err="1">
                <a:solidFill>
                  <a:schemeClr val="bg1"/>
                </a:solidFill>
              </a:rPr>
              <a:t>Information</a:t>
            </a:r>
            <a:r>
              <a:rPr lang="es-CO" sz="2400" dirty="0">
                <a:solidFill>
                  <a:schemeClr val="bg1"/>
                </a:solidFill>
              </a:rPr>
              <a:t> </a:t>
            </a:r>
            <a:r>
              <a:rPr lang="es-CO" sz="2400" dirty="0" err="1">
                <a:solidFill>
                  <a:schemeClr val="bg1"/>
                </a:solidFill>
              </a:rPr>
              <a:t>Technology</a:t>
            </a:r>
            <a:r>
              <a:rPr lang="es-CO" sz="2400" dirty="0">
                <a:solidFill>
                  <a:schemeClr val="bg1"/>
                </a:solidFill>
              </a:rPr>
              <a:t> </a:t>
            </a:r>
            <a:r>
              <a:rPr lang="es-CO" sz="2400" dirty="0" err="1">
                <a:solidFill>
                  <a:schemeClr val="bg1"/>
                </a:solidFill>
              </a:rPr>
              <a:t>for</a:t>
            </a:r>
            <a:r>
              <a:rPr lang="es-CO" sz="2400" dirty="0">
                <a:solidFill>
                  <a:schemeClr val="bg1"/>
                </a:solidFill>
              </a:rPr>
              <a:t> </a:t>
            </a:r>
            <a:r>
              <a:rPr lang="es-CO" sz="2400" dirty="0" err="1">
                <a:solidFill>
                  <a:schemeClr val="bg1"/>
                </a:solidFill>
              </a:rPr>
              <a:t>Analyzing</a:t>
            </a:r>
            <a:r>
              <a:rPr lang="es-CO" sz="2400" dirty="0">
                <a:solidFill>
                  <a:schemeClr val="bg1"/>
                </a:solidFill>
              </a:rPr>
              <a:t> </a:t>
            </a:r>
            <a:r>
              <a:rPr lang="es-CO" sz="2400" dirty="0" err="1">
                <a:solidFill>
                  <a:schemeClr val="bg1"/>
                </a:solidFill>
              </a:rPr>
              <a:t>the</a:t>
            </a:r>
            <a:r>
              <a:rPr lang="es-CO" sz="2400" dirty="0">
                <a:solidFill>
                  <a:schemeClr val="bg1"/>
                </a:solidFill>
              </a:rPr>
              <a:t> </a:t>
            </a:r>
            <a:r>
              <a:rPr lang="es-CO" sz="2400" dirty="0" err="1">
                <a:solidFill>
                  <a:schemeClr val="bg1"/>
                </a:solidFill>
              </a:rPr>
              <a:t>Customer</a:t>
            </a:r>
            <a:r>
              <a:rPr lang="es-CO" sz="2400" dirty="0">
                <a:solidFill>
                  <a:schemeClr val="bg1"/>
                </a:solidFill>
              </a:rPr>
              <a:t> </a:t>
            </a:r>
            <a:r>
              <a:rPr lang="es-CO" sz="2400" dirty="0" err="1">
                <a:solidFill>
                  <a:schemeClr val="bg1"/>
                </a:solidFill>
              </a:rPr>
              <a:t>Churn</a:t>
            </a:r>
            <a:r>
              <a:rPr lang="es-CO" sz="2400" dirty="0">
                <a:solidFill>
                  <a:schemeClr val="bg1"/>
                </a:solidFill>
              </a:rPr>
              <a:t> </a:t>
            </a:r>
            <a:r>
              <a:rPr lang="es-CO" sz="2400" dirty="0" err="1">
                <a:solidFill>
                  <a:schemeClr val="bg1"/>
                </a:solidFill>
              </a:rPr>
              <a:t>of</a:t>
            </a:r>
            <a:r>
              <a:rPr lang="es-CO" sz="2400" dirty="0">
                <a:solidFill>
                  <a:schemeClr val="bg1"/>
                </a:solidFill>
              </a:rPr>
              <a:t> a </a:t>
            </a:r>
            <a:r>
              <a:rPr lang="es-CO" sz="2400" dirty="0" err="1">
                <a:solidFill>
                  <a:schemeClr val="bg1"/>
                </a:solidFill>
              </a:rPr>
              <a:t>Telecommunication</a:t>
            </a:r>
            <a:r>
              <a:rPr lang="es-CO" sz="2400" dirty="0">
                <a:solidFill>
                  <a:schemeClr val="bg1"/>
                </a:solidFill>
              </a:rPr>
              <a:t> Company</a:t>
            </a:r>
            <a:endParaRPr lang="es-ES" sz="2400" dirty="0">
              <a:solidFill>
                <a:schemeClr val="bg1"/>
              </a:solidFill>
            </a:endParaRPr>
          </a:p>
        </p:txBody>
      </p:sp>
    </p:spTree>
    <p:extLst>
      <p:ext uri="{BB962C8B-B14F-4D97-AF65-F5344CB8AC3E}">
        <p14:creationId xmlns:p14="http://schemas.microsoft.com/office/powerpoint/2010/main" val="338020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9ED824-4704-9242-7661-A56A9B63E354}"/>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2FF3C6AD-718F-0C66-EA39-E1D56231A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9A1B0FC5-01EE-9A8A-3599-AE1B238D50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1FD55D1D-9137-9C2D-1DB6-3A18E25DF4A6}"/>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600" dirty="0" err="1">
                <a:solidFill>
                  <a:schemeClr val="bg1"/>
                </a:solidFill>
              </a:rPr>
              <a:t>Ouf</a:t>
            </a:r>
            <a:r>
              <a:rPr lang="en-US" sz="1600" dirty="0">
                <a:solidFill>
                  <a:schemeClr val="bg1"/>
                </a:solidFill>
              </a:rPr>
              <a:t>, </a:t>
            </a:r>
            <a:r>
              <a:rPr lang="en-US" sz="1600" dirty="0" err="1">
                <a:solidFill>
                  <a:schemeClr val="bg1"/>
                </a:solidFill>
              </a:rPr>
              <a:t>Shimaa</a:t>
            </a:r>
            <a:r>
              <a:rPr lang="en-US" sz="1600" dirty="0">
                <a:solidFill>
                  <a:schemeClr val="bg1"/>
                </a:solidFill>
              </a:rPr>
              <a:t>, Kholoud T. Mahmoud, y Manal A. Abdel-Fattah. </a:t>
            </a:r>
            <a:r>
              <a:rPr lang="en-US" sz="1600" dirty="0">
                <a:solidFill>
                  <a:srgbClr val="FFFF00"/>
                </a:solidFill>
              </a:rPr>
              <a:t>«A Proposed Hybrid Framework to Improve the Accuracy of Customer Churn Prediction in Telecom Industry». </a:t>
            </a:r>
            <a:r>
              <a:rPr lang="en-US" sz="1600" i="1" dirty="0">
                <a:solidFill>
                  <a:schemeClr val="bg1"/>
                </a:solidFill>
              </a:rPr>
              <a:t>Journal of Big Data</a:t>
            </a:r>
            <a:r>
              <a:rPr lang="en-US" sz="1600" dirty="0">
                <a:solidFill>
                  <a:schemeClr val="bg1"/>
                </a:solidFill>
              </a:rPr>
              <a:t> 11, </a:t>
            </a:r>
            <a:r>
              <a:rPr lang="en-US" sz="1600" dirty="0" err="1">
                <a:solidFill>
                  <a:schemeClr val="bg1"/>
                </a:solidFill>
              </a:rPr>
              <a:t>n.</a:t>
            </a:r>
            <a:r>
              <a:rPr lang="en-US" sz="1600" baseline="30000" dirty="0" err="1">
                <a:solidFill>
                  <a:schemeClr val="bg1"/>
                </a:solidFill>
              </a:rPr>
              <a:t>o</a:t>
            </a:r>
            <a:r>
              <a:rPr lang="en-US" sz="1600" dirty="0">
                <a:solidFill>
                  <a:schemeClr val="bg1"/>
                </a:solidFill>
              </a:rPr>
              <a:t> 1 (2024): 70. </a:t>
            </a:r>
            <a:r>
              <a:rPr lang="en-US" sz="1600" dirty="0">
                <a:hlinkClick r:id="rId3"/>
              </a:rPr>
              <a:t>https://doi.org/10.1186/s40537-024-00922-9</a:t>
            </a:r>
            <a:r>
              <a:rPr lang="en-US" sz="1600" dirty="0"/>
              <a:t>.</a:t>
            </a:r>
            <a:endParaRPr lang="en-US" sz="1600" dirty="0">
              <a:effectLst/>
            </a:endParaRPr>
          </a:p>
        </p:txBody>
      </p:sp>
      <p:sp>
        <p:nvSpPr>
          <p:cNvPr id="6" name="CuadroTexto 5">
            <a:extLst>
              <a:ext uri="{FF2B5EF4-FFF2-40B4-BE49-F238E27FC236}">
                <a16:creationId xmlns:a16="http://schemas.microsoft.com/office/drawing/2014/main" id="{23F939AB-85F5-187E-B691-21660BFE822B}"/>
              </a:ext>
            </a:extLst>
          </p:cNvPr>
          <p:cNvSpPr txBox="1"/>
          <p:nvPr/>
        </p:nvSpPr>
        <p:spPr>
          <a:xfrm>
            <a:off x="4763069" y="177421"/>
            <a:ext cx="7211921" cy="5632311"/>
          </a:xfrm>
          <a:prstGeom prst="rect">
            <a:avLst/>
          </a:prstGeom>
          <a:noFill/>
        </p:spPr>
        <p:txBody>
          <a:bodyPr wrap="square" rtlCol="0">
            <a:spAutoFit/>
          </a:bodyPr>
          <a:lstStyle/>
          <a:p>
            <a:r>
              <a:rPr lang="es-CO" b="1" dirty="0"/>
              <a:t>Marco híbrido propuesto</a:t>
            </a:r>
          </a:p>
          <a:p>
            <a:endParaRPr lang="es-CO" b="1" dirty="0"/>
          </a:p>
          <a:p>
            <a:r>
              <a:rPr lang="es-CO" b="1" dirty="0"/>
              <a:t>Capa de datos (preprocesamiento)</a:t>
            </a:r>
          </a:p>
          <a:p>
            <a:pPr marL="342900" indent="-342900">
              <a:buFont typeface="+mj-lt"/>
              <a:buAutoNum type="arabicPeriod"/>
            </a:pPr>
            <a:r>
              <a:rPr lang="es-CO" b="1" dirty="0"/>
              <a:t>Preparación de los datos: </a:t>
            </a:r>
            <a:r>
              <a:rPr lang="es-CO" dirty="0"/>
              <a:t>se utilizaron tres conjuntos de datos (IBM </a:t>
            </a:r>
            <a:r>
              <a:rPr lang="es-CO" dirty="0" err="1"/>
              <a:t>Telco</a:t>
            </a:r>
            <a:r>
              <a:rPr lang="es-CO" dirty="0"/>
              <a:t> </a:t>
            </a:r>
            <a:r>
              <a:rPr lang="es-CO" dirty="0" err="1"/>
              <a:t>Customer</a:t>
            </a:r>
            <a:r>
              <a:rPr lang="es-CO" dirty="0"/>
              <a:t> </a:t>
            </a:r>
            <a:r>
              <a:rPr lang="es-CO" dirty="0" err="1"/>
              <a:t>Churn</a:t>
            </a:r>
            <a:r>
              <a:rPr lang="es-CO" dirty="0"/>
              <a:t>, Orange Telecom e </a:t>
            </a:r>
            <a:r>
              <a:rPr lang="es-CO" dirty="0" err="1"/>
              <a:t>Iranian</a:t>
            </a:r>
            <a:r>
              <a:rPr lang="es-CO" dirty="0"/>
              <a:t> </a:t>
            </a:r>
            <a:r>
              <a:rPr lang="es-CO" dirty="0" err="1"/>
              <a:t>Churn</a:t>
            </a:r>
            <a:r>
              <a:rPr lang="es-CO" dirty="0"/>
              <a:t>). </a:t>
            </a:r>
          </a:p>
          <a:p>
            <a:pPr marL="342900" indent="-342900">
              <a:buFont typeface="+mj-lt"/>
              <a:buAutoNum type="arabicPeriod"/>
            </a:pPr>
            <a:r>
              <a:rPr lang="es-CO" b="1" dirty="0"/>
              <a:t>Ingeniería de características</a:t>
            </a:r>
          </a:p>
          <a:p>
            <a:pPr marL="800100" lvl="1" indent="-342900">
              <a:buFont typeface="+mj-lt"/>
              <a:buAutoNum type="arabicPeriod"/>
            </a:pPr>
            <a:r>
              <a:rPr lang="es-CO" dirty="0"/>
              <a:t>Escalado de los datos: STD </a:t>
            </a:r>
            <a:r>
              <a:rPr lang="es-CO" dirty="0" err="1"/>
              <a:t>Scaler</a:t>
            </a:r>
            <a:endParaRPr lang="es-CO" dirty="0"/>
          </a:p>
          <a:p>
            <a:pPr marL="800100" lvl="1" indent="-342900">
              <a:buFont typeface="+mj-lt"/>
              <a:buAutoNum type="arabicPeriod"/>
            </a:pPr>
            <a:r>
              <a:rPr lang="es-CO" dirty="0"/>
              <a:t>Selección / reducción de características. Pruebas de Chi-cuadrado y ANOVA para identificar las características más relevantes. Alternativamente PCA para combinar variables altamente correlacionadas y simplificar dimensiones.</a:t>
            </a:r>
          </a:p>
          <a:p>
            <a:pPr lvl="1"/>
            <a:endParaRPr lang="es-CO" dirty="0"/>
          </a:p>
          <a:p>
            <a:r>
              <a:rPr lang="es-CO" b="1" dirty="0"/>
              <a:t>Capa de Algoritmos (</a:t>
            </a:r>
            <a:r>
              <a:rPr lang="es-CO" b="1" dirty="0" err="1"/>
              <a:t>remuestreo</a:t>
            </a:r>
            <a:r>
              <a:rPr lang="es-CO" b="1" dirty="0"/>
              <a:t> y clasificación)</a:t>
            </a:r>
          </a:p>
          <a:p>
            <a:pPr marL="342900" indent="-342900">
              <a:buFont typeface="+mj-lt"/>
              <a:buAutoNum type="arabicPeriod"/>
            </a:pPr>
            <a:r>
              <a:rPr lang="es-CO" b="1" dirty="0" err="1"/>
              <a:t>Remuestreo</a:t>
            </a:r>
            <a:r>
              <a:rPr lang="es-CO" b="1" dirty="0"/>
              <a:t> híbrido: </a:t>
            </a:r>
            <a:r>
              <a:rPr lang="es-CO" dirty="0"/>
              <a:t>se adoptó el método SMOTE-ENN para la generación de datos sintéticos para la clase minoritaria y limpieza de los datos.</a:t>
            </a:r>
          </a:p>
          <a:p>
            <a:pPr marL="342900" indent="-342900">
              <a:buFont typeface="+mj-lt"/>
              <a:buAutoNum type="arabicPeriod"/>
            </a:pPr>
            <a:r>
              <a:rPr lang="es-CO" b="1" dirty="0"/>
              <a:t>Clasificador </a:t>
            </a:r>
            <a:r>
              <a:rPr lang="es-CO" b="1" dirty="0" err="1"/>
              <a:t>XGBoost</a:t>
            </a:r>
            <a:r>
              <a:rPr lang="es-CO" b="1" dirty="0"/>
              <a:t>: </a:t>
            </a:r>
            <a:r>
              <a:rPr lang="es-CO" dirty="0"/>
              <a:t>se eligió este algoritmo debido a sus ventajas en precisión, estabilidad y generalización. Destaca su escalabilidad debido a la distribución y computación paralela.</a:t>
            </a:r>
          </a:p>
          <a:p>
            <a:endParaRPr lang="es-CO" dirty="0"/>
          </a:p>
        </p:txBody>
      </p:sp>
      <p:sp>
        <p:nvSpPr>
          <p:cNvPr id="7" name="Título 1">
            <a:extLst>
              <a:ext uri="{FF2B5EF4-FFF2-40B4-BE49-F238E27FC236}">
                <a16:creationId xmlns:a16="http://schemas.microsoft.com/office/drawing/2014/main" id="{4028DA99-742A-13BB-EE69-086CC579FBF0}"/>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457200" indent="-457200">
              <a:buFont typeface="+mj-lt"/>
              <a:buAutoNum type="arabicPeriod" startAt="4"/>
            </a:pPr>
            <a:r>
              <a:rPr lang="en-US" sz="2400" dirty="0">
                <a:solidFill>
                  <a:schemeClr val="bg1"/>
                </a:solidFill>
              </a:rPr>
              <a:t>A Proposed Hybrid Framework to Improve the Accuracy of Customer Churn Prediction in Telecom </a:t>
            </a:r>
            <a:r>
              <a:rPr lang="en-US" sz="2400" dirty="0" err="1">
                <a:solidFill>
                  <a:schemeClr val="bg1"/>
                </a:solidFill>
              </a:rPr>
              <a:t>IndustrY</a:t>
            </a:r>
            <a:endParaRPr lang="es-ES" sz="2400" dirty="0">
              <a:solidFill>
                <a:schemeClr val="bg1"/>
              </a:solidFill>
            </a:endParaRPr>
          </a:p>
        </p:txBody>
      </p:sp>
    </p:spTree>
    <p:extLst>
      <p:ext uri="{BB962C8B-B14F-4D97-AF65-F5344CB8AC3E}">
        <p14:creationId xmlns:p14="http://schemas.microsoft.com/office/powerpoint/2010/main" val="305324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052682-A31A-AA07-134C-BE9FB30AA342}"/>
            </a:ext>
          </a:extLst>
        </p:cNvPr>
        <p:cNvGrpSpPr/>
        <p:nvPr/>
      </p:nvGrpSpPr>
      <p:grpSpPr>
        <a:xfrm>
          <a:off x="0" y="0"/>
          <a:ext cx="0" cy="0"/>
          <a:chOff x="0" y="0"/>
          <a:chExt cx="0" cy="0"/>
        </a:xfrm>
      </p:grpSpPr>
      <p:sp useBgFill="1">
        <p:nvSpPr>
          <p:cNvPr id="18" name="Rectángulo 17">
            <a:extLst>
              <a:ext uri="{FF2B5EF4-FFF2-40B4-BE49-F238E27FC236}">
                <a16:creationId xmlns:a16="http://schemas.microsoft.com/office/drawing/2014/main" id="{75E1D16B-12BA-3489-AD14-136E5E7E1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0" name="Rectángulo 19">
            <a:extLst>
              <a:ext uri="{FF2B5EF4-FFF2-40B4-BE49-F238E27FC236}">
                <a16:creationId xmlns:a16="http://schemas.microsoft.com/office/drawing/2014/main" id="{578A0154-DB2F-8DAE-806C-5078512CFC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rtl="0"/>
            <a:endParaRPr lang="es-ES" dirty="0"/>
          </a:p>
        </p:txBody>
      </p:sp>
      <p:sp>
        <p:nvSpPr>
          <p:cNvPr id="5" name="Subtítulo 2">
            <a:extLst>
              <a:ext uri="{FF2B5EF4-FFF2-40B4-BE49-F238E27FC236}">
                <a16:creationId xmlns:a16="http://schemas.microsoft.com/office/drawing/2014/main" id="{37BDCAF3-23DE-4B52-D15F-07DCE7E97BA4}"/>
              </a:ext>
            </a:extLst>
          </p:cNvPr>
          <p:cNvSpPr txBox="1">
            <a:spLocks/>
          </p:cNvSpPr>
          <p:nvPr/>
        </p:nvSpPr>
        <p:spPr>
          <a:xfrm>
            <a:off x="217010" y="4196766"/>
            <a:ext cx="4220276" cy="187648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en-US" sz="1600" dirty="0" err="1">
                <a:solidFill>
                  <a:schemeClr val="bg1"/>
                </a:solidFill>
              </a:rPr>
              <a:t>Ouf</a:t>
            </a:r>
            <a:r>
              <a:rPr lang="en-US" sz="1600" dirty="0">
                <a:solidFill>
                  <a:schemeClr val="bg1"/>
                </a:solidFill>
              </a:rPr>
              <a:t>, </a:t>
            </a:r>
            <a:r>
              <a:rPr lang="en-US" sz="1600" dirty="0" err="1">
                <a:solidFill>
                  <a:schemeClr val="bg1"/>
                </a:solidFill>
              </a:rPr>
              <a:t>Shimaa</a:t>
            </a:r>
            <a:r>
              <a:rPr lang="en-US" sz="1600" dirty="0">
                <a:solidFill>
                  <a:schemeClr val="bg1"/>
                </a:solidFill>
              </a:rPr>
              <a:t>, Kholoud T. Mahmoud, y Manal A. Abdel-Fattah. </a:t>
            </a:r>
            <a:r>
              <a:rPr lang="en-US" sz="1600" dirty="0">
                <a:solidFill>
                  <a:srgbClr val="FFFF00"/>
                </a:solidFill>
              </a:rPr>
              <a:t>«A Proposed Hybrid Framework to Improve the Accuracy of Customer Churn Prediction in Telecom Industry». </a:t>
            </a:r>
            <a:r>
              <a:rPr lang="en-US" sz="1600" i="1" dirty="0">
                <a:solidFill>
                  <a:schemeClr val="bg1"/>
                </a:solidFill>
              </a:rPr>
              <a:t>Journal of Big Data</a:t>
            </a:r>
            <a:r>
              <a:rPr lang="en-US" sz="1600" dirty="0">
                <a:solidFill>
                  <a:schemeClr val="bg1"/>
                </a:solidFill>
              </a:rPr>
              <a:t> 11, </a:t>
            </a:r>
            <a:r>
              <a:rPr lang="en-US" sz="1600" dirty="0" err="1">
                <a:solidFill>
                  <a:schemeClr val="bg1"/>
                </a:solidFill>
              </a:rPr>
              <a:t>n.</a:t>
            </a:r>
            <a:r>
              <a:rPr lang="en-US" sz="1600" baseline="30000" dirty="0" err="1">
                <a:solidFill>
                  <a:schemeClr val="bg1"/>
                </a:solidFill>
              </a:rPr>
              <a:t>o</a:t>
            </a:r>
            <a:r>
              <a:rPr lang="en-US" sz="1600" dirty="0">
                <a:solidFill>
                  <a:schemeClr val="bg1"/>
                </a:solidFill>
              </a:rPr>
              <a:t> 1 (2024): 70. </a:t>
            </a:r>
            <a:r>
              <a:rPr lang="en-US" sz="1600" dirty="0">
                <a:hlinkClick r:id="rId3"/>
              </a:rPr>
              <a:t>https://doi.org/10.1186/s40537-024-00922-9</a:t>
            </a:r>
            <a:r>
              <a:rPr lang="en-US" sz="1600" dirty="0"/>
              <a:t>.</a:t>
            </a:r>
            <a:endParaRPr lang="en-US" sz="1600" dirty="0">
              <a:effectLst/>
            </a:endParaRPr>
          </a:p>
        </p:txBody>
      </p:sp>
      <p:sp>
        <p:nvSpPr>
          <p:cNvPr id="6" name="CuadroTexto 5">
            <a:extLst>
              <a:ext uri="{FF2B5EF4-FFF2-40B4-BE49-F238E27FC236}">
                <a16:creationId xmlns:a16="http://schemas.microsoft.com/office/drawing/2014/main" id="{7B2CD169-2BD3-2C2E-744C-032080E222CE}"/>
              </a:ext>
            </a:extLst>
          </p:cNvPr>
          <p:cNvSpPr txBox="1"/>
          <p:nvPr/>
        </p:nvSpPr>
        <p:spPr>
          <a:xfrm>
            <a:off x="4763069" y="177421"/>
            <a:ext cx="7211921" cy="6186309"/>
          </a:xfrm>
          <a:prstGeom prst="rect">
            <a:avLst/>
          </a:prstGeom>
          <a:noFill/>
        </p:spPr>
        <p:txBody>
          <a:bodyPr wrap="square" rtlCol="0">
            <a:spAutoFit/>
          </a:bodyPr>
          <a:lstStyle/>
          <a:p>
            <a:r>
              <a:rPr lang="es-CO" b="1" dirty="0"/>
              <a:t>Capa de evaluación</a:t>
            </a:r>
          </a:p>
          <a:p>
            <a:pPr marL="342900" indent="-342900">
              <a:buFont typeface="+mj-lt"/>
              <a:buAutoNum type="arabicPeriod"/>
            </a:pPr>
            <a:r>
              <a:rPr lang="es-CO" b="1" dirty="0"/>
              <a:t>Matriz de confusión.</a:t>
            </a:r>
          </a:p>
          <a:p>
            <a:pPr marL="800100" lvl="1" indent="-342900">
              <a:buFont typeface="+mj-lt"/>
              <a:buAutoNum type="arabicPeriod"/>
            </a:pPr>
            <a:r>
              <a:rPr lang="es-CO" b="1" dirty="0"/>
              <a:t>Indicadores de rendimiento:</a:t>
            </a:r>
            <a:r>
              <a:rPr lang="es-CO" dirty="0"/>
              <a:t> </a:t>
            </a:r>
            <a:r>
              <a:rPr lang="es-CO" dirty="0" err="1"/>
              <a:t>Accuracy</a:t>
            </a:r>
            <a:r>
              <a:rPr lang="es-CO" dirty="0"/>
              <a:t>, </a:t>
            </a:r>
            <a:r>
              <a:rPr lang="es-CO" dirty="0" err="1"/>
              <a:t>Recall</a:t>
            </a:r>
            <a:r>
              <a:rPr lang="es-CO" dirty="0"/>
              <a:t>, </a:t>
            </a:r>
            <a:r>
              <a:rPr lang="es-CO" dirty="0" err="1"/>
              <a:t>Precission</a:t>
            </a:r>
            <a:r>
              <a:rPr lang="es-CO" dirty="0"/>
              <a:t>, F1-Score.</a:t>
            </a:r>
          </a:p>
          <a:p>
            <a:pPr marL="800100" lvl="1" indent="-342900">
              <a:buFont typeface="+mj-lt"/>
              <a:buAutoNum type="arabicPeriod"/>
            </a:pPr>
            <a:r>
              <a:rPr lang="es-CO" b="1" dirty="0"/>
              <a:t>Curva ROC y AUC.</a:t>
            </a:r>
          </a:p>
          <a:p>
            <a:endParaRPr lang="es-CO" b="1" dirty="0"/>
          </a:p>
          <a:p>
            <a:r>
              <a:rPr lang="es-CO" b="1" dirty="0"/>
              <a:t>Resultados Clave:</a:t>
            </a:r>
          </a:p>
          <a:p>
            <a:r>
              <a:rPr lang="es-CO" b="1" dirty="0"/>
              <a:t>Precisión máxima: 99,92%</a:t>
            </a:r>
          </a:p>
          <a:p>
            <a:r>
              <a:rPr lang="es-CO" b="1" dirty="0"/>
              <a:t>Impacto del balanceo de datos: </a:t>
            </a:r>
            <a:r>
              <a:rPr lang="es-CO" dirty="0"/>
              <a:t>la precisión más baja se registró cuando no se realizó </a:t>
            </a:r>
            <a:r>
              <a:rPr lang="es-CO" dirty="0" err="1"/>
              <a:t>remuestreo</a:t>
            </a:r>
            <a:r>
              <a:rPr lang="es-CO" dirty="0"/>
              <a:t>, obteniendo un 82%.</a:t>
            </a:r>
          </a:p>
          <a:p>
            <a:r>
              <a:rPr lang="es-CO" b="1" dirty="0"/>
              <a:t>Importancia de las características:</a:t>
            </a:r>
            <a:r>
              <a:rPr lang="es-CO" dirty="0"/>
              <a:t> hay coherencia en la identificación de los predictores clave de </a:t>
            </a:r>
            <a:r>
              <a:rPr lang="es-CO" dirty="0" err="1"/>
              <a:t>churn</a:t>
            </a:r>
            <a:r>
              <a:rPr lang="es-CO" dirty="0"/>
              <a:t> por la puntuación por </a:t>
            </a:r>
            <a:r>
              <a:rPr lang="es-CO" dirty="0" err="1"/>
              <a:t>XGBoost</a:t>
            </a:r>
            <a:r>
              <a:rPr lang="es-CO" dirty="0"/>
              <a:t> de la correlación entre las características y la importancia de las características.</a:t>
            </a:r>
          </a:p>
          <a:p>
            <a:endParaRPr lang="es-CO" b="1" dirty="0"/>
          </a:p>
          <a:p>
            <a:r>
              <a:rPr lang="es-CO" b="1" dirty="0"/>
              <a:t>Ventajas del enfoque propuesto</a:t>
            </a:r>
          </a:p>
          <a:p>
            <a:r>
              <a:rPr lang="es-CO" dirty="0"/>
              <a:t>Mayor precisión con respecto a modelos tradicionales.</a:t>
            </a:r>
          </a:p>
          <a:p>
            <a:r>
              <a:rPr lang="es-CO" dirty="0"/>
              <a:t>Extremadamente rápido por su capacidad de cálculo paralelo.</a:t>
            </a:r>
          </a:p>
          <a:p>
            <a:r>
              <a:rPr lang="es-CO" dirty="0"/>
              <a:t>Altamente eficiente en conjuntos de datos equilibrados y desequilibrados.</a:t>
            </a:r>
          </a:p>
          <a:p>
            <a:r>
              <a:rPr lang="es-CO" dirty="0"/>
              <a:t>Versátil porque se puede utilizar para regresión o clasificación.</a:t>
            </a:r>
          </a:p>
          <a:p>
            <a:r>
              <a:rPr lang="es-ES" dirty="0"/>
              <a:t>Adopta SMOTE para generar ejemplos de clases minoritarias sintéticas y luego utiliza técnicas de limpieza de datos como la regla del vecino más cercano editado (ENN) para detectar y eliminar ejemplos ruidosos.</a:t>
            </a:r>
            <a:endParaRPr lang="es-CO" dirty="0"/>
          </a:p>
        </p:txBody>
      </p:sp>
      <p:sp>
        <p:nvSpPr>
          <p:cNvPr id="7" name="Título 1">
            <a:extLst>
              <a:ext uri="{FF2B5EF4-FFF2-40B4-BE49-F238E27FC236}">
                <a16:creationId xmlns:a16="http://schemas.microsoft.com/office/drawing/2014/main" id="{7BA763D2-BBE4-E599-1BE2-14EB40645A1E}"/>
              </a:ext>
            </a:extLst>
          </p:cNvPr>
          <p:cNvSpPr txBox="1">
            <a:spLocks/>
          </p:cNvSpPr>
          <p:nvPr/>
        </p:nvSpPr>
        <p:spPr bwMode="black">
          <a:xfrm>
            <a:off x="217010" y="906894"/>
            <a:ext cx="4220276" cy="2764354"/>
          </a:xfrm>
          <a:prstGeom prst="rect">
            <a:avLst/>
          </a:prstGeom>
          <a:noFill/>
          <a:ln w="31750" cap="sq">
            <a:solidFill>
              <a:srgbClr val="FFFFFF"/>
            </a:solidFill>
            <a:miter lim="800000"/>
          </a:ln>
          <a:effectLst>
            <a:glow rad="152400">
              <a:schemeClr val="bg1">
                <a:alpha val="13000"/>
              </a:schemeClr>
            </a:glow>
          </a:effectLst>
        </p:spPr>
        <p:txBody>
          <a:bodyPr vert="horz" wrap="square"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457200" indent="-457200">
              <a:buFont typeface="+mj-lt"/>
              <a:buAutoNum type="arabicPeriod" startAt="4"/>
            </a:pPr>
            <a:r>
              <a:rPr lang="en-US" sz="2400" dirty="0">
                <a:solidFill>
                  <a:schemeClr val="bg1"/>
                </a:solidFill>
              </a:rPr>
              <a:t>A Proposed Hybrid Framework to Improve the Accuracy of Customer Churn Prediction in Telecom </a:t>
            </a:r>
            <a:r>
              <a:rPr lang="en-US" sz="2400" dirty="0" err="1">
                <a:solidFill>
                  <a:schemeClr val="bg1"/>
                </a:solidFill>
              </a:rPr>
              <a:t>IndustrY</a:t>
            </a:r>
            <a:endParaRPr lang="es-ES" sz="2400" dirty="0">
              <a:solidFill>
                <a:schemeClr val="bg1"/>
              </a:solidFill>
            </a:endParaRPr>
          </a:p>
        </p:txBody>
      </p:sp>
    </p:spTree>
    <p:extLst>
      <p:ext uri="{BB962C8B-B14F-4D97-AF65-F5344CB8AC3E}">
        <p14:creationId xmlns:p14="http://schemas.microsoft.com/office/powerpoint/2010/main" val="3548730044"/>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20ED59B-F67D-4B99-A0A7-E5237FF5810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E17AD15-0DEB-4851-82A2-261C041346DD}">
  <ds:schemaRefs>
    <ds:schemaRef ds:uri="http://schemas.microsoft.com/sharepoint/v3/contenttype/forms"/>
  </ds:schemaRefs>
</ds:datastoreItem>
</file>

<file path=customXml/itemProps3.xml><?xml version="1.0" encoding="utf-8"?>
<ds:datastoreItem xmlns:ds="http://schemas.openxmlformats.org/officeDocument/2006/customXml" ds:itemID="{22736BCB-6CE4-414B-B2BE-1DA087E521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Diseño financiero</Template>
  <TotalTime>1084</TotalTime>
  <Words>5974</Words>
  <Application>Microsoft Office PowerPoint</Application>
  <PresentationFormat>Panorámica</PresentationFormat>
  <Paragraphs>369</Paragraphs>
  <Slides>26</Slides>
  <Notes>26</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Aptos</vt:lpstr>
      <vt:lpstr>Arial</vt:lpstr>
      <vt:lpstr>Calibri</vt:lpstr>
      <vt:lpstr>Gill Sans MT</vt:lpstr>
      <vt:lpstr>Paquete</vt:lpstr>
      <vt:lpstr>PREDICCIÓN DE PORTABILIDAD NUMÉRICA MEDIANTE MODELOS DE MACHINE LEARNING PARA CLIENTES POSPAGO DE WINCALL (OPERADOR MÓVIL DE COLOMBIA).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Mitigating class imbalance in churn prediction with ensemble methods and SMOTE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Harry Jair Gonzalez Neita</dc:creator>
  <cp:lastModifiedBy>Harry Jair Gonzalez Neita</cp:lastModifiedBy>
  <cp:revision>1</cp:revision>
  <dcterms:created xsi:type="dcterms:W3CDTF">2025-09-04T18:30:04Z</dcterms:created>
  <dcterms:modified xsi:type="dcterms:W3CDTF">2025-09-05T12:34:40Z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