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E4F8B42-EC64-4F21-B960-BE32C7C2A2DA}">
  <a:tblStyle styleId="{3E4F8B42-EC64-4F21-B960-BE32C7C2A2DA}"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S_{ij} = S(\mathbf{x}_i, \mathbf{y}_j) = \mathbf{x}_{i}^{'}A\mathbf{y}_j  + \mathbf{b}'C_{ij}</a:t>
            </a:r>
          </a:p>
          <a:p>
            <a:pPr lvl="0" rtl="0">
              <a:spcBef>
                <a:spcPts val="0"/>
              </a:spcBef>
              <a:buNone/>
            </a:pPr>
            <a:r>
              <a:t/>
            </a:r>
            <a:endParaRPr/>
          </a:p>
          <a:p>
            <a:pPr lvl="0" rtl="0">
              <a:spcBef>
                <a:spcPts val="0"/>
              </a:spcBef>
              <a:buNone/>
            </a:pPr>
            <a:r>
              <a:rPr lang="en"/>
              <a:t>R_{ij} \sim Bernoulli( (1+ exp\left \{ -S_{ij} \right \})^{-1})</a:t>
            </a:r>
          </a:p>
          <a:p>
            <a:pPr lvl="0" rtl="0">
              <a:spcBef>
                <a:spcPts val="0"/>
              </a:spcBef>
              <a:buNone/>
            </a:pPr>
            <a:r>
              <a:t/>
            </a:r>
            <a:endParaRPr/>
          </a:p>
          <a:p>
            <a:pPr lvl="0" rtl="0">
              <a:spcBef>
                <a:spcPts val="0"/>
              </a:spcBef>
              <a:buNone/>
            </a:pPr>
            <a:r>
              <a:rPr lang="en"/>
              <a:t>R_{ij} \sim Normal( S_{ij}, \sigma^2)</a:t>
            </a:r>
          </a:p>
          <a:p>
            <a:pPr lvl="0" rtl="0">
              <a:spcBef>
                <a:spcPts val="0"/>
              </a:spcBef>
              <a:buNone/>
            </a:pPr>
            <a:r>
              <a:t/>
            </a:r>
            <a:endParaRPr/>
          </a:p>
          <a:p>
            <a:pPr lvl="0" rtl="0">
              <a:spcBef>
                <a:spcPts val="0"/>
              </a:spcBef>
              <a:buNone/>
            </a:pPr>
            <a:r>
              <a:rPr lang="en"/>
              <a:t>R_{ij} \sim Multinomial( \pi_{ij1},...,\pi_{ijK} )</a:t>
            </a:r>
          </a:p>
          <a:p>
            <a:pPr lvl="0" rtl="0">
              <a:spcBef>
                <a:spcPts val="0"/>
              </a:spcBef>
              <a:buNone/>
            </a:pPr>
            <a:r>
              <a:t/>
            </a:r>
            <a:endParaRPr/>
          </a:p>
          <a:p>
            <a:pPr lvl="0" rtl="0">
              <a:spcBef>
                <a:spcPts val="0"/>
              </a:spcBef>
              <a:buNone/>
            </a:pPr>
            <a:r>
              <a:rPr lang="en"/>
              <a:t>R_{ijk} \sim Bernoulli( (1 + exp\{ -(S_{ij}-S_{ik})) \} )^{-1} ))</a:t>
            </a:r>
          </a:p>
          <a:p>
            <a:pPr lvl="0" rtl="0">
              <a:spcBef>
                <a:spcPts val="0"/>
              </a:spcBef>
              <a:buNone/>
            </a:pPr>
            <a:r>
              <a:t/>
            </a:r>
            <a:endParaRPr/>
          </a:p>
          <a:p>
            <a:pPr lvl="0" rtl="0">
              <a:spcBef>
                <a:spcPts val="0"/>
              </a:spcBef>
              <a:buNone/>
            </a:pPr>
            <a:r>
              <a:rPr lang="en"/>
              <a:t>\underset{A, \Theta}{arg \; max}(log Pr(R|A,\Theta)-\lambda r(A))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S_{ij} = \bar{R}_{i.} + \frac{\sum_{l\in I_j(i)}{w(i,l)(R_{lj}-\bar{R}_{l.})} } { \sum_{l \in I_{j}(i)} {|w(i,l)|}}</a:t>
            </a:r>
          </a:p>
          <a:p>
            <a:pPr lvl="0" rtl="0">
              <a:spcBef>
                <a:spcPts val="0"/>
              </a:spcBef>
              <a:buNone/>
            </a:pPr>
            <a:r>
              <a:t/>
            </a:r>
            <a:endParaRPr/>
          </a:p>
          <a:p>
            <a:pPr lvl="0" rtl="0">
              <a:spcBef>
                <a:spcPts val="0"/>
              </a:spcBef>
              <a:buNone/>
            </a:pPr>
            <a:r>
              <a:rPr lang="en"/>
              <a:t>S_{ij} = \mathbf{u}_{i}^{'}\mathbf{v}_{j}</a:t>
            </a:r>
          </a:p>
          <a:p>
            <a:pPr lvl="0" rtl="0">
              <a:spcBef>
                <a:spcPts val="0"/>
              </a:spcBef>
              <a:buNone/>
            </a:pPr>
            <a:r>
              <a:t/>
            </a:r>
            <a:endParaRPr/>
          </a:p>
          <a:p>
            <a:pPr lvl="0" rtl="0">
              <a:spcBef>
                <a:spcPts val="0"/>
              </a:spcBef>
              <a:buNone/>
            </a:pPr>
            <a:r>
              <a:rPr lang="en"/>
              <a:t>\underset{\mathbf{u}_i,\mathbf{v}_j}{arg\;min}\sum_{i,j}(R_{ij}-S_{ij})^2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S_{ijt} = \mathbf{c}_{ijt}'b + \mathbf{x}_{it}'\mathbf{A}\mathbf{y}_j+\mathbf{x}_{it}'\mathbf{v}_{jt}</a:t>
            </a:r>
          </a:p>
          <a:p>
            <a:pPr lvl="0" rtl="0">
              <a:spcBef>
                <a:spcPts val="0"/>
              </a:spcBef>
              <a:buNone/>
            </a:pPr>
            <a:r>
              <a:rPr lang="en"/>
              <a:t>\mathbf{v}_{jt} = \mathbf{B}\mathbf{\delta}_{j}</a:t>
            </a:r>
          </a:p>
          <a:p>
            <a:pPr lvl="0" rtl="0">
              <a:spcBef>
                <a:spcPts val="0"/>
              </a:spcBef>
              <a:buNone/>
            </a:pPr>
            <a:r>
              <a:rPr lang="en"/>
              <a:t>\mathbf{\delta}_{j} \sim N(\mathbf{0}, \delta^2 \mathbf{I})</a:t>
            </a:r>
          </a:p>
          <a:p>
            <a:pPr lvl="0" rtl="0">
              <a:spcBef>
                <a:spcPts val="0"/>
              </a:spcBef>
              <a:buNone/>
            </a:pPr>
            <a:r>
              <a:t/>
            </a:r>
            <a:endParaRPr/>
          </a:p>
          <a:p>
            <a:pPr lvl="0" rtl="0">
              <a:spcBef>
                <a:spcPts val="0"/>
              </a:spcBef>
              <a:buNone/>
            </a:pPr>
            <a:r>
              <a:rPr lang="en"/>
              <a:t>S_{ijt} = \mathbf{c}_{ijt}'b + \mathbf{x}_{it}'\mathbf{A}\mathbf{y}_j+\mathbf{x}_{it}'\mathbf{B}\mathbf{\delta}_{jt}</a:t>
            </a:r>
          </a:p>
          <a:p>
            <a:pPr lvl="0" rtl="0">
              <a:spcBef>
                <a:spcPts val="0"/>
              </a:spcBef>
              <a:buNone/>
            </a:pPr>
            <a:r>
              <a:t/>
            </a:r>
            <a:endParaRPr/>
          </a:p>
          <a:p>
            <a:pPr lvl="0" rtl="0">
              <a:spcBef>
                <a:spcPts val="0"/>
              </a:spcBef>
              <a:buNone/>
            </a:pPr>
            <a:r>
              <a:rPr lang="en"/>
              <a:t>S_{ij} = \mathbf{x}_{i}'\mathbf{A}\mathbf{y}_j + \alpha_i + \beta_j + \mathbf{u}_{i}'\mathbf{v}_j</a:t>
            </a:r>
          </a:p>
          <a:p>
            <a:pPr lvl="0" rtl="0">
              <a:spcBef>
                <a:spcPts val="0"/>
              </a:spcBef>
              <a:buNone/>
            </a:pPr>
            <a:r>
              <a:rPr lang="en"/>
              <a:t>R_{ij} \sim N(S_{ij}, \sigma^2)</a:t>
            </a:r>
          </a:p>
          <a:p>
            <a:pPr lvl="0" rtl="0">
              <a:spcBef>
                <a:spcPts val="0"/>
              </a:spcBef>
              <a:buNone/>
            </a:pPr>
            <a:r>
              <a:rPr lang="en"/>
              <a:t>R_{ij} \sim Bern( (1+exp\{ -S_{ij}\})^{-1} ) </a:t>
            </a:r>
          </a:p>
          <a:p>
            <a:pPr lvl="0" rtl="0">
              <a:spcBef>
                <a:spcPts val="0"/>
              </a:spcBef>
              <a:buNone/>
            </a:pPr>
            <a:r>
              <a:rPr lang="en"/>
              <a:t>\alpha_i \sim N(g(\mathbf{x}_i), \sigma^2_{\alpha})</a:t>
            </a:r>
          </a:p>
          <a:p>
            <a:pPr lvl="0" rtl="0">
              <a:spcBef>
                <a:spcPts val="0"/>
              </a:spcBef>
              <a:buNone/>
            </a:pPr>
            <a:r>
              <a:rPr lang="en"/>
              <a:t>\beta_j \sim N(h(\mathbf{y}_j), \sigma^2_{\beta})</a:t>
            </a:r>
          </a:p>
          <a:p>
            <a:pPr lvl="0" rtl="0">
              <a:spcBef>
                <a:spcPts val="0"/>
              </a:spcBef>
              <a:buNone/>
            </a:pPr>
            <a:r>
              <a:rPr lang="en"/>
              <a:t>\mathbf{u}_i \sim N(G(\mathbf{x}_i), \sigma^2_{u}\mathbf{I})</a:t>
            </a:r>
          </a:p>
          <a:p>
            <a:pPr lvl="0" rtl="0">
              <a:spcBef>
                <a:spcPts val="0"/>
              </a:spcBef>
              <a:buNone/>
            </a:pPr>
            <a:r>
              <a:rPr lang="en"/>
              <a:t>\mathbf{v}_j \sim N(H(\mathbf{y}_j), \sigma^2_{v}\mathbf{I})</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S_{ij} = \alpha_i + \beta_j + \mathbf{u}_i'\bar{\mathbf{z}}_j</a:t>
            </a:r>
          </a:p>
          <a:p>
            <a:pPr lvl="0" rtl="0">
              <a:spcBef>
                <a:spcPts val="0"/>
              </a:spcBef>
              <a:buNone/>
            </a:pPr>
            <a:r>
              <a:rPr lang="en"/>
              <a:t>\bar{z}_j = \sum_{n=1}^{W_j}{\frac{\mathbf{z}_{jn}}{W_j}}</a:t>
            </a:r>
          </a:p>
          <a:p>
            <a:pPr lvl="0" rtl="0">
              <a:spcBef>
                <a:spcPts val="0"/>
              </a:spcBef>
              <a:buNone/>
            </a:pPr>
            <a:r>
              <a:t/>
            </a:r>
            <a:endParaRPr/>
          </a:p>
          <a:p>
            <a:pPr lvl="0" rtl="0">
              <a:spcBef>
                <a:spcPts val="0"/>
              </a:spcBef>
              <a:buNone/>
            </a:pPr>
            <a:r>
              <a:rPr lang="en"/>
              <a:t>S_{ijk} = b(\mathbf{x}_{ijk}) + \alpha_i + \beta_j + \gamma_k +&lt;\mathbf{u}_i, \mathbf{v}_j&gt; + &lt;\mathbf{u}_i, \mathbf{w}_k&gt; +&lt;\mathbf{v}_j, \mathbf{w}_k&gt;+ &lt;\mathbf{u}_i, \mathbf{v}_j, \mathbf{w}_k&gt;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sz="1400">
                <a:solidFill>
                  <a:schemeClr val="dk1"/>
                </a:solidFill>
              </a:rPr>
              <a:t>Many supervised classification methods can be used for ranking. Typical choices include Logistic Regression, Support Vector Machines, Neural Networks, or Decision Tree-based methods such as Gradient Boosted Decision Trees (GBDT). On the other hand, a great number of algorithms specifically designed for learning to rank have appeared in recent years such as RankSVM or RankBoost. There is no easy answer to choose which model will perform best in a given ranking problem. The simpler your feature space is, the simpler your model can be. But it is easy to get trapped in a situation where a new feature does not show value because the model cannot learn it. Or, the other way around, to conclude that a more powerful model is not useful simply because you don't have the feature space that exploits its benefits</a:t>
            </a: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Currently Item refers to Article/Document when work with Media Clients. </a:t>
            </a:r>
          </a:p>
          <a:p>
            <a:pPr lvl="0" rtl="0">
              <a:spcBef>
                <a:spcPts val="0"/>
              </a:spcBef>
              <a:buNone/>
            </a:pPr>
            <a:r>
              <a:rPr lang="en"/>
              <a:t>Item reserves for the future when ecommerce is included into our customer base. </a:t>
            </a:r>
          </a:p>
          <a:p>
            <a:pPr lvl="0" rtl="0">
              <a:spcBef>
                <a:spcPts val="0"/>
              </a:spcBef>
              <a:buNone/>
            </a:pPr>
            <a:r>
              <a:t/>
            </a:r>
            <a:endParaRPr/>
          </a:p>
          <a:p>
            <a:pPr lvl="0" rtl="0">
              <a:spcBef>
                <a:spcPts val="0"/>
              </a:spcBef>
              <a:buNone/>
            </a:pPr>
            <a:r>
              <a:rPr lang="en"/>
              <a:t>\sum_{i,j} {Dist(R_{ij}, S_{ij}(\mathbf{\theta}, C_{ij}))} + \lambda r(\mathbf{\theta})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2.gif"/><Relationship Id="rId4" Type="http://schemas.openxmlformats.org/officeDocument/2006/relationships/image" Target="../media/image14.gif"/><Relationship Id="rId5" Type="http://schemas.openxmlformats.org/officeDocument/2006/relationships/image" Target="../media/image33.gif"/><Relationship Id="rId6" Type="http://schemas.openxmlformats.org/officeDocument/2006/relationships/image" Target="../media/image31.gif"/><Relationship Id="rId7" Type="http://schemas.openxmlformats.org/officeDocument/2006/relationships/image" Target="../media/image30.gif"/><Relationship Id="rId8" Type="http://schemas.openxmlformats.org/officeDocument/2006/relationships/image" Target="../media/image3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7.gif"/><Relationship Id="rId5" Type="http://schemas.openxmlformats.org/officeDocument/2006/relationships/image" Target="../media/image35.gif"/><Relationship Id="rId6" Type="http://schemas.openxmlformats.org/officeDocument/2006/relationships/image" Target="../media/image34.gif"/><Relationship Id="rId7"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image" Target="../media/image51.gif"/><Relationship Id="rId10" Type="http://schemas.openxmlformats.org/officeDocument/2006/relationships/image" Target="../media/image48.gif"/><Relationship Id="rId13" Type="http://schemas.openxmlformats.org/officeDocument/2006/relationships/image" Target="../media/image49.gif"/><Relationship Id="rId12" Type="http://schemas.openxmlformats.org/officeDocument/2006/relationships/image" Target="../media/image47.gif"/><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0.gif"/><Relationship Id="rId4" Type="http://schemas.openxmlformats.org/officeDocument/2006/relationships/image" Target="../media/image38.gif"/><Relationship Id="rId9" Type="http://schemas.openxmlformats.org/officeDocument/2006/relationships/image" Target="../media/image46.gif"/><Relationship Id="rId14" Type="http://schemas.openxmlformats.org/officeDocument/2006/relationships/image" Target="../media/image54.gif"/><Relationship Id="rId5" Type="http://schemas.openxmlformats.org/officeDocument/2006/relationships/image" Target="../media/image39.gif"/><Relationship Id="rId6" Type="http://schemas.openxmlformats.org/officeDocument/2006/relationships/image" Target="../media/image43.gif"/><Relationship Id="rId7" Type="http://schemas.openxmlformats.org/officeDocument/2006/relationships/image" Target="../media/image44.gif"/><Relationship Id="rId8" Type="http://schemas.openxmlformats.org/officeDocument/2006/relationships/image" Target="../media/image5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5.gif"/><Relationship Id="rId4" Type="http://schemas.openxmlformats.org/officeDocument/2006/relationships/image" Target="../media/image50.gif"/><Relationship Id="rId5" Type="http://schemas.openxmlformats.org/officeDocument/2006/relationships/image" Target="../media/image57.gif"/><Relationship Id="rId6" Type="http://schemas.openxmlformats.org/officeDocument/2006/relationships/image" Target="../media/image60.gif"/><Relationship Id="rId7" Type="http://schemas.openxmlformats.org/officeDocument/2006/relationships/image" Target="../media/image5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8.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02.gif"/><Relationship Id="rId9" Type="http://schemas.openxmlformats.org/officeDocument/2006/relationships/image" Target="../media/image05.gif"/><Relationship Id="rId5" Type="http://schemas.openxmlformats.org/officeDocument/2006/relationships/image" Target="../media/image41.gif"/><Relationship Id="rId6" Type="http://schemas.openxmlformats.org/officeDocument/2006/relationships/image" Target="../media/image03.gif"/><Relationship Id="rId7" Type="http://schemas.openxmlformats.org/officeDocument/2006/relationships/image" Target="../media/image01.gif"/><Relationship Id="rId8" Type="http://schemas.openxmlformats.org/officeDocument/2006/relationships/image" Target="../media/image00.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gif"/><Relationship Id="rId4" Type="http://schemas.openxmlformats.org/officeDocument/2006/relationships/image" Target="../media/image05.gif"/><Relationship Id="rId5" Type="http://schemas.openxmlformats.org/officeDocument/2006/relationships/image" Target="../media/image0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06.gif"/><Relationship Id="rId4" Type="http://schemas.openxmlformats.org/officeDocument/2006/relationships/image" Target="../media/image02.gif"/><Relationship Id="rId5" Type="http://schemas.openxmlformats.org/officeDocument/2006/relationships/image" Target="../media/image07.gif"/><Relationship Id="rId6" Type="http://schemas.openxmlformats.org/officeDocument/2006/relationships/image" Target="../media/image01.gif"/><Relationship Id="rId7" Type="http://schemas.openxmlformats.org/officeDocument/2006/relationships/image" Target="../media/image00.gif"/><Relationship Id="rId8" Type="http://schemas.openxmlformats.org/officeDocument/2006/relationships/image" Target="../media/image08.gif"/></Relationships>
</file>

<file path=ppt/slides/_rels/slide6.xml.rels><?xml version="1.0" encoding="UTF-8" standalone="yes"?><Relationships xmlns="http://schemas.openxmlformats.org/package/2006/relationships"><Relationship Id="rId11" Type="http://schemas.openxmlformats.org/officeDocument/2006/relationships/image" Target="../media/image20.gif"/><Relationship Id="rId10" Type="http://schemas.openxmlformats.org/officeDocument/2006/relationships/image" Target="../media/image15.gif"/><Relationship Id="rId13" Type="http://schemas.openxmlformats.org/officeDocument/2006/relationships/image" Target="../media/image18.gif"/><Relationship Id="rId12" Type="http://schemas.openxmlformats.org/officeDocument/2006/relationships/image" Target="../media/image17.gif"/><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gif"/><Relationship Id="rId4" Type="http://schemas.openxmlformats.org/officeDocument/2006/relationships/image" Target="../media/image10.gif"/><Relationship Id="rId9" Type="http://schemas.openxmlformats.org/officeDocument/2006/relationships/image" Target="../media/image24.gif"/><Relationship Id="rId14" Type="http://schemas.openxmlformats.org/officeDocument/2006/relationships/image" Target="../media/image21.gif"/><Relationship Id="rId5" Type="http://schemas.openxmlformats.org/officeDocument/2006/relationships/image" Target="../media/image09.gif"/><Relationship Id="rId6" Type="http://schemas.openxmlformats.org/officeDocument/2006/relationships/image" Target="../media/image11.gif"/><Relationship Id="rId7" Type="http://schemas.openxmlformats.org/officeDocument/2006/relationships/image" Target="../media/image16.gif"/><Relationship Id="rId8"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gif"/><Relationship Id="rId4" Type="http://schemas.openxmlformats.org/officeDocument/2006/relationships/image" Target="../media/image25.gif"/><Relationship Id="rId9" Type="http://schemas.openxmlformats.org/officeDocument/2006/relationships/image" Target="../media/image26.gif"/><Relationship Id="rId5" Type="http://schemas.openxmlformats.org/officeDocument/2006/relationships/image" Target="../media/image23.gif"/><Relationship Id="rId6" Type="http://schemas.openxmlformats.org/officeDocument/2006/relationships/image" Target="../media/image29.gif"/><Relationship Id="rId7" Type="http://schemas.openxmlformats.org/officeDocument/2006/relationships/image" Target="../media/image28.gif"/><Relationship Id="rId8" Type="http://schemas.openxmlformats.org/officeDocument/2006/relationships/image" Target="../media/image2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973175"/>
            <a:ext cx="8520600" cy="1453200"/>
          </a:xfrm>
          <a:prstGeom prst="rect">
            <a:avLst/>
          </a:prstGeom>
        </p:spPr>
        <p:txBody>
          <a:bodyPr anchorCtr="0" anchor="b" bIns="91425" lIns="91425" rIns="91425" tIns="91425">
            <a:noAutofit/>
          </a:bodyPr>
          <a:lstStyle/>
          <a:p>
            <a:pPr lvl="0">
              <a:spcBef>
                <a:spcPts val="0"/>
              </a:spcBef>
              <a:buNone/>
            </a:pPr>
            <a:r>
              <a:rPr lang="en" sz="3600"/>
              <a:t>A Statistical Modeling Framework </a:t>
            </a:r>
          </a:p>
          <a:p>
            <a:pPr lvl="0" rtl="0">
              <a:spcBef>
                <a:spcPts val="0"/>
              </a:spcBef>
              <a:buNone/>
            </a:pPr>
            <a:r>
              <a:rPr lang="en" sz="3600"/>
              <a:t>For Understanding Recommenders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P13N</a:t>
            </a:r>
          </a:p>
          <a:p>
            <a:pPr lvl="0">
              <a:spcBef>
                <a:spcPts val="0"/>
              </a:spcBef>
              <a:buNone/>
            </a:pPr>
            <a:r>
              <a:rPr lang="en"/>
              <a:t>2016-8-23</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Approaches Creating User Feature Vector: </a:t>
            </a:r>
            <a:r>
              <a:rPr b="1" lang="en"/>
              <a:t>X</a:t>
            </a:r>
            <a:r>
              <a:rPr lang="en"/>
              <a:t>i</a:t>
            </a:r>
          </a:p>
        </p:txBody>
      </p:sp>
      <p:sp>
        <p:nvSpPr>
          <p:cNvPr id="193" name="Shape 193"/>
          <p:cNvSpPr txBox="1"/>
          <p:nvPr/>
        </p:nvSpPr>
        <p:spPr>
          <a:xfrm>
            <a:off x="424800" y="1164800"/>
            <a:ext cx="8202900" cy="33345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Declared Profile</a:t>
            </a:r>
          </a:p>
          <a:p>
            <a:pPr indent="457200" lvl="0" rtl="0">
              <a:spcBef>
                <a:spcPts val="0"/>
              </a:spcBef>
              <a:buNone/>
            </a:pPr>
            <a:r>
              <a:rPr lang="en"/>
              <a:t>Demographics; Declared/implied Interest (e.g., Netflix and StitchFix)</a:t>
            </a:r>
          </a:p>
          <a:p>
            <a:pPr lvl="0" rtl="0">
              <a:spcBef>
                <a:spcPts val="0"/>
              </a:spcBef>
              <a:buNone/>
            </a:pPr>
            <a:r>
              <a:t/>
            </a:r>
            <a:endParaRPr/>
          </a:p>
          <a:p>
            <a:pPr indent="-228600" lvl="0" marL="457200" rtl="0">
              <a:spcBef>
                <a:spcPts val="0"/>
              </a:spcBef>
              <a:buChar char="●"/>
            </a:pPr>
            <a:r>
              <a:rPr lang="en"/>
              <a:t>Past Interaction with Content  </a:t>
            </a:r>
          </a:p>
          <a:p>
            <a:pPr indent="0" lvl="0" marL="457200" rtl="0">
              <a:spcBef>
                <a:spcPts val="0"/>
              </a:spcBef>
              <a:buNone/>
            </a:pPr>
            <a:r>
              <a:rPr b="1" lang="en"/>
              <a:t>X</a:t>
            </a:r>
            <a:r>
              <a:rPr lang="en"/>
              <a:t>i = </a:t>
            </a:r>
            <a:r>
              <a:rPr i="1" lang="en"/>
              <a:t>F</a:t>
            </a:r>
            <a:r>
              <a:rPr lang="en"/>
              <a:t>({ </a:t>
            </a:r>
            <a:r>
              <a:rPr b="1" lang="en"/>
              <a:t>Y</a:t>
            </a:r>
            <a:r>
              <a:rPr lang="en"/>
              <a:t>j:  j ∈ </a:t>
            </a:r>
            <a:r>
              <a:rPr lang="en" sz="1800"/>
              <a:t>ਹ</a:t>
            </a:r>
            <a:r>
              <a:rPr lang="en"/>
              <a:t>i }) where </a:t>
            </a:r>
            <a:r>
              <a:rPr lang="en" sz="1800"/>
              <a:t>ਹ</a:t>
            </a:r>
            <a:r>
              <a:rPr lang="en"/>
              <a:t>i contains all items interacted by user i.  F can be simple or weighted averaging (give higher weights to items recently interacted).  </a:t>
            </a:r>
          </a:p>
          <a:p>
            <a:pPr lvl="0" rtl="0">
              <a:spcBef>
                <a:spcPts val="0"/>
              </a:spcBef>
              <a:buNone/>
            </a:pPr>
            <a:r>
              <a:rPr lang="en"/>
              <a:t>	</a:t>
            </a:r>
          </a:p>
          <a:p>
            <a:pPr indent="-228600" lvl="0" marL="457200" rtl="0">
              <a:spcBef>
                <a:spcPts val="0"/>
              </a:spcBef>
              <a:buChar char="●"/>
            </a:pPr>
            <a:r>
              <a:rPr lang="en"/>
              <a:t>Other User-related information </a:t>
            </a:r>
          </a:p>
          <a:p>
            <a:pPr indent="0" lvl="0" marL="457200" rtl="0">
              <a:spcBef>
                <a:spcPts val="0"/>
              </a:spcBef>
              <a:buNone/>
            </a:pPr>
            <a:r>
              <a:rPr lang="en"/>
              <a:t>Current Location; Usage-based features (web visits; devices used to access web);  Search History; Item Set (similar to Bag of Words).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a:t>User/Item-based Methods </a:t>
            </a:r>
          </a:p>
        </p:txBody>
      </p:sp>
      <p:sp>
        <p:nvSpPr>
          <p:cNvPr id="199" name="Shape 199"/>
          <p:cNvSpPr txBox="1"/>
          <p:nvPr/>
        </p:nvSpPr>
        <p:spPr>
          <a:xfrm>
            <a:off x="371600" y="941450"/>
            <a:ext cx="3990600" cy="3041700"/>
          </a:xfrm>
          <a:prstGeom prst="rect">
            <a:avLst/>
          </a:prstGeom>
          <a:noFill/>
          <a:ln>
            <a:noFill/>
          </a:ln>
        </p:spPr>
        <p:txBody>
          <a:bodyPr anchorCtr="0" anchor="t" bIns="91425" lIns="91425" rIns="91425" tIns="91425">
            <a:noAutofit/>
          </a:bodyPr>
          <a:lstStyle/>
          <a:p>
            <a:pPr lvl="0" rtl="0">
              <a:spcBef>
                <a:spcPts val="0"/>
              </a:spcBef>
              <a:buNone/>
            </a:pPr>
            <a:r>
              <a:rPr b="1" lang="en"/>
              <a:t>Unsupervised </a:t>
            </a:r>
          </a:p>
          <a:p>
            <a:pPr lvl="0" rtl="0">
              <a:spcBef>
                <a:spcPts val="0"/>
              </a:spcBef>
              <a:buNone/>
            </a:pPr>
            <a:r>
              <a:t/>
            </a:r>
            <a:endParaRPr b="1"/>
          </a:p>
          <a:p>
            <a:pPr indent="-228600" lvl="0" marL="457200" rtl="0">
              <a:spcBef>
                <a:spcPts val="0"/>
              </a:spcBef>
              <a:buChar char="●"/>
            </a:pPr>
            <a:r>
              <a:rPr lang="en"/>
              <a:t>User-Item Similarity </a:t>
            </a:r>
          </a:p>
          <a:p>
            <a:pPr indent="387350" lvl="0" rtl="0">
              <a:spcBef>
                <a:spcPts val="0"/>
              </a:spcBef>
              <a:buNone/>
            </a:pPr>
            <a:r>
              <a:rPr lang="en"/>
              <a:t>S(</a:t>
            </a:r>
            <a:r>
              <a:rPr b="1" lang="en"/>
              <a:t>X</a:t>
            </a:r>
            <a:r>
              <a:rPr lang="en" sz="1200"/>
              <a:t>i</a:t>
            </a:r>
            <a:r>
              <a:rPr lang="en"/>
              <a:t>, </a:t>
            </a:r>
            <a:r>
              <a:rPr b="1" lang="en"/>
              <a:t>Y</a:t>
            </a:r>
            <a:r>
              <a:rPr lang="en" sz="1200"/>
              <a:t>j</a:t>
            </a:r>
            <a:r>
              <a:rPr lang="en"/>
              <a:t>): i = 1,...,I; j = 1,...,J. 	</a:t>
            </a:r>
          </a:p>
          <a:p>
            <a:pPr lvl="0" rtl="0">
              <a:spcBef>
                <a:spcPts val="0"/>
              </a:spcBef>
              <a:buNone/>
            </a:pPr>
            <a:r>
              <a:t/>
            </a:r>
            <a:endParaRPr/>
          </a:p>
          <a:p>
            <a:pPr indent="-228600" lvl="0" marL="457200" rtl="0">
              <a:spcBef>
                <a:spcPts val="0"/>
              </a:spcBef>
              <a:buChar char="●"/>
            </a:pPr>
            <a:r>
              <a:rPr lang="en"/>
              <a:t>Item-Item Similarities </a:t>
            </a:r>
          </a:p>
          <a:p>
            <a:pPr indent="0" lvl="0" marL="457200" rtl="0">
              <a:spcBef>
                <a:spcPts val="0"/>
              </a:spcBef>
              <a:buNone/>
            </a:pPr>
            <a:r>
              <a:rPr lang="en"/>
              <a:t>S(</a:t>
            </a:r>
            <a:r>
              <a:rPr b="1" lang="en"/>
              <a:t>Y</a:t>
            </a:r>
            <a:r>
              <a:rPr lang="en" sz="1200"/>
              <a:t>j1</a:t>
            </a:r>
            <a:r>
              <a:rPr lang="en"/>
              <a:t>, </a:t>
            </a:r>
            <a:r>
              <a:rPr b="1" lang="en"/>
              <a:t>Y</a:t>
            </a:r>
            <a:r>
              <a:rPr lang="en" sz="1200"/>
              <a:t>j2</a:t>
            </a:r>
            <a:r>
              <a:rPr lang="en"/>
              <a:t>): j1, j2 = 1,…,J.</a:t>
            </a:r>
          </a:p>
          <a:p>
            <a:pPr indent="0" lvl="0" marL="457200" rtl="0">
              <a:spcBef>
                <a:spcPts val="0"/>
              </a:spcBef>
              <a:buNone/>
            </a:pPr>
            <a:r>
              <a:rPr lang="en"/>
              <a:t> </a:t>
            </a:r>
          </a:p>
          <a:p>
            <a:pPr indent="-228600" lvl="0" marL="457200" rtl="0">
              <a:spcBef>
                <a:spcPts val="0"/>
              </a:spcBef>
              <a:buChar char="●"/>
            </a:pPr>
            <a:r>
              <a:rPr lang="en"/>
              <a:t>User-User Similarity</a:t>
            </a:r>
          </a:p>
          <a:p>
            <a:pPr lvl="0" rtl="0">
              <a:spcBef>
                <a:spcPts val="0"/>
              </a:spcBef>
              <a:buNone/>
            </a:pPr>
            <a:r>
              <a:rPr lang="en"/>
              <a:t>	S(</a:t>
            </a:r>
            <a:r>
              <a:rPr b="1" lang="en"/>
              <a:t>X</a:t>
            </a:r>
            <a:r>
              <a:rPr lang="en" sz="1200"/>
              <a:t>i1</a:t>
            </a:r>
            <a:r>
              <a:rPr lang="en"/>
              <a:t>, </a:t>
            </a:r>
            <a:r>
              <a:rPr b="1" lang="en"/>
              <a:t>X</a:t>
            </a:r>
            <a:r>
              <a:rPr lang="en" sz="1200"/>
              <a:t>i2</a:t>
            </a:r>
            <a:r>
              <a:rPr lang="en"/>
              <a:t>): i1, i2 = 1,...,I. </a:t>
            </a:r>
          </a:p>
          <a:p>
            <a:pPr lvl="0" rtl="0">
              <a:spcBef>
                <a:spcPts val="0"/>
              </a:spcBef>
              <a:buNone/>
            </a:pPr>
            <a:r>
              <a:t/>
            </a:r>
            <a:endParaRPr/>
          </a:p>
          <a:p>
            <a:pPr lvl="0" rtl="0">
              <a:spcBef>
                <a:spcPts val="0"/>
              </a:spcBef>
              <a:buNone/>
            </a:pPr>
            <a:r>
              <a:rPr lang="en"/>
              <a:t>Similarity:</a:t>
            </a:r>
          </a:p>
          <a:p>
            <a:pPr indent="-228600" lvl="0" marL="457200" rtl="0">
              <a:spcBef>
                <a:spcPts val="0"/>
              </a:spcBef>
              <a:buChar char="-"/>
            </a:pPr>
            <a:r>
              <a:rPr lang="en"/>
              <a:t>Cosine, Pearson/Spearman Correlation Coefficient, Okapi BM25, Jaccard.</a:t>
            </a:r>
          </a:p>
          <a:p>
            <a:pPr indent="-228600" lvl="0" marL="457200" rtl="0">
              <a:spcBef>
                <a:spcPts val="0"/>
              </a:spcBef>
              <a:buChar char="-"/>
            </a:pPr>
            <a:r>
              <a:rPr lang="en"/>
              <a:t>Weighted:  S(X</a:t>
            </a:r>
            <a:r>
              <a:rPr lang="en" sz="1200"/>
              <a:t>i</a:t>
            </a:r>
            <a:r>
              <a:rPr lang="en"/>
              <a:t>, Y</a:t>
            </a:r>
            <a:r>
              <a:rPr lang="en" sz="1200"/>
              <a:t>j</a:t>
            </a:r>
            <a:r>
              <a:rPr lang="en"/>
              <a:t>) =   X’</a:t>
            </a:r>
            <a:r>
              <a:rPr lang="en" sz="1200"/>
              <a:t>i</a:t>
            </a:r>
            <a:r>
              <a:rPr b="1" lang="en" sz="1800"/>
              <a:t>W</a:t>
            </a:r>
            <a:r>
              <a:rPr lang="en"/>
              <a:t>Y</a:t>
            </a:r>
            <a:r>
              <a:rPr lang="en" sz="1200"/>
              <a:t>j</a:t>
            </a:r>
          </a:p>
          <a:p>
            <a:pPr indent="457200" lvl="0" rtl="0">
              <a:spcBef>
                <a:spcPts val="0"/>
              </a:spcBef>
              <a:buNone/>
            </a:pPr>
            <a:r>
              <a:rPr lang="en"/>
              <a:t>Problem: how to determine W?</a:t>
            </a:r>
          </a:p>
        </p:txBody>
      </p:sp>
      <p:sp>
        <p:nvSpPr>
          <p:cNvPr id="200" name="Shape 200"/>
          <p:cNvSpPr txBox="1"/>
          <p:nvPr/>
        </p:nvSpPr>
        <p:spPr>
          <a:xfrm>
            <a:off x="4637150" y="856400"/>
            <a:ext cx="4071900" cy="3760200"/>
          </a:xfrm>
          <a:prstGeom prst="rect">
            <a:avLst/>
          </a:prstGeom>
          <a:noFill/>
          <a:ln>
            <a:noFill/>
          </a:ln>
        </p:spPr>
        <p:txBody>
          <a:bodyPr anchorCtr="0" anchor="t" bIns="91425" lIns="91425" rIns="91425" tIns="91425">
            <a:noAutofit/>
          </a:bodyPr>
          <a:lstStyle/>
          <a:p>
            <a:pPr lvl="0" rtl="0">
              <a:lnSpc>
                <a:spcPct val="130000"/>
              </a:lnSpc>
              <a:spcBef>
                <a:spcPts val="0"/>
              </a:spcBef>
              <a:buNone/>
            </a:pPr>
            <a:r>
              <a:rPr b="1" lang="en"/>
              <a:t>Supervised </a:t>
            </a:r>
          </a:p>
          <a:p>
            <a:pPr lvl="0" rtl="0" algn="ctr">
              <a:lnSpc>
                <a:spcPct val="130000"/>
              </a:lnSpc>
              <a:spcBef>
                <a:spcPts val="0"/>
              </a:spcBef>
              <a:buNone/>
            </a:pPr>
            <a:r>
              <a:t/>
            </a:r>
            <a:endParaRPr sz="1200">
              <a:solidFill>
                <a:schemeClr val="dk1"/>
              </a:solidFill>
            </a:endParaRPr>
          </a:p>
          <a:p>
            <a:pPr lvl="0" rtl="0">
              <a:lnSpc>
                <a:spcPct val="130000"/>
              </a:lnSpc>
              <a:spcBef>
                <a:spcPts val="0"/>
              </a:spcBef>
              <a:buNone/>
            </a:pPr>
            <a:r>
              <a:t/>
            </a:r>
            <a:endParaRPr/>
          </a:p>
          <a:p>
            <a:pPr indent="-228600" lvl="0" marL="457200" rtl="0">
              <a:lnSpc>
                <a:spcPct val="130000"/>
              </a:lnSpc>
              <a:spcBef>
                <a:spcPts val="0"/>
              </a:spcBef>
              <a:buChar char="●"/>
            </a:pPr>
            <a:r>
              <a:rPr lang="en"/>
              <a:t>Binary Ratings (logistic model)	</a:t>
            </a:r>
          </a:p>
          <a:p>
            <a:pPr lvl="0" rtl="0" algn="ctr">
              <a:lnSpc>
                <a:spcPct val="130000"/>
              </a:lnSpc>
              <a:spcBef>
                <a:spcPts val="0"/>
              </a:spcBef>
              <a:buNone/>
            </a:pPr>
            <a:r>
              <a:t/>
            </a:r>
            <a:endParaRPr/>
          </a:p>
          <a:p>
            <a:pPr indent="-228600" lvl="0" marL="457200" rtl="0">
              <a:lnSpc>
                <a:spcPct val="130000"/>
              </a:lnSpc>
              <a:spcBef>
                <a:spcPts val="0"/>
              </a:spcBef>
              <a:buChar char="●"/>
            </a:pPr>
            <a:r>
              <a:rPr lang="en"/>
              <a:t>Numerical Ratings (Gaussian Model)</a:t>
            </a:r>
          </a:p>
          <a:p>
            <a:pPr indent="0" lvl="0" marL="0" rtl="0">
              <a:lnSpc>
                <a:spcPct val="130000"/>
              </a:lnSpc>
              <a:spcBef>
                <a:spcPts val="0"/>
              </a:spcBef>
              <a:buNone/>
            </a:pPr>
            <a:r>
              <a:t/>
            </a:r>
            <a:endParaRPr/>
          </a:p>
          <a:p>
            <a:pPr indent="-228600" lvl="0" marL="457200" rtl="0">
              <a:lnSpc>
                <a:spcPct val="130000"/>
              </a:lnSpc>
              <a:spcBef>
                <a:spcPts val="0"/>
              </a:spcBef>
              <a:buChar char="●"/>
            </a:pPr>
            <a:r>
              <a:rPr lang="en"/>
              <a:t>Ordinal Ratings (Cumulative Logit)	</a:t>
            </a:r>
          </a:p>
          <a:p>
            <a:pPr lvl="0" rtl="0">
              <a:lnSpc>
                <a:spcPct val="130000"/>
              </a:lnSpc>
              <a:spcBef>
                <a:spcPts val="0"/>
              </a:spcBef>
              <a:buNone/>
            </a:pPr>
            <a:r>
              <a:t/>
            </a:r>
            <a:endParaRPr/>
          </a:p>
          <a:p>
            <a:pPr indent="-228600" lvl="0" marL="457200" rtl="0">
              <a:lnSpc>
                <a:spcPct val="130000"/>
              </a:lnSpc>
              <a:spcBef>
                <a:spcPts val="0"/>
              </a:spcBef>
              <a:buChar char="●"/>
            </a:pPr>
            <a:r>
              <a:rPr lang="en"/>
              <a:t>Pairwise Preference Scores</a:t>
            </a:r>
          </a:p>
          <a:p>
            <a:pPr lvl="0" rtl="0">
              <a:lnSpc>
                <a:spcPct val="130000"/>
              </a:lnSpc>
              <a:spcBef>
                <a:spcPts val="0"/>
              </a:spcBef>
              <a:buNone/>
            </a:pPr>
            <a:r>
              <a:t/>
            </a:r>
            <a:endParaRPr/>
          </a:p>
          <a:p>
            <a:pPr indent="-228600" lvl="0" marL="457200" rtl="0">
              <a:lnSpc>
                <a:spcPct val="130000"/>
              </a:lnSpc>
              <a:spcBef>
                <a:spcPts val="0"/>
              </a:spcBef>
              <a:buChar char="●"/>
            </a:pPr>
            <a:r>
              <a:rPr lang="en"/>
              <a:t>Regularized M.L.E.</a:t>
            </a:r>
          </a:p>
        </p:txBody>
      </p:sp>
      <p:pic>
        <p:nvPicPr>
          <p:cNvPr descr="gif.download" id="201" name="Shape 201"/>
          <p:cNvPicPr preferRelativeResize="0"/>
          <p:nvPr/>
        </p:nvPicPr>
        <p:blipFill>
          <a:blip r:embed="rId3">
            <a:alphaModFix/>
          </a:blip>
          <a:stretch>
            <a:fillRect/>
          </a:stretch>
        </p:blipFill>
        <p:spPr>
          <a:xfrm>
            <a:off x="5208700" y="4242250"/>
            <a:ext cx="2783949" cy="338731"/>
          </a:xfrm>
          <a:prstGeom prst="rect">
            <a:avLst/>
          </a:prstGeom>
          <a:noFill/>
          <a:ln>
            <a:noFill/>
          </a:ln>
        </p:spPr>
      </p:pic>
      <p:pic>
        <p:nvPicPr>
          <p:cNvPr descr="gif.download" id="202" name="Shape 202"/>
          <p:cNvPicPr preferRelativeResize="0"/>
          <p:nvPr/>
        </p:nvPicPr>
        <p:blipFill>
          <a:blip r:embed="rId4">
            <a:alphaModFix/>
          </a:blip>
          <a:stretch>
            <a:fillRect/>
          </a:stretch>
        </p:blipFill>
        <p:spPr>
          <a:xfrm>
            <a:off x="5208699" y="2553799"/>
            <a:ext cx="2060625" cy="262361"/>
          </a:xfrm>
          <a:prstGeom prst="rect">
            <a:avLst/>
          </a:prstGeom>
          <a:noFill/>
          <a:ln>
            <a:noFill/>
          </a:ln>
        </p:spPr>
      </p:pic>
      <p:pic>
        <p:nvPicPr>
          <p:cNvPr descr="gif.download" id="203" name="Shape 203"/>
          <p:cNvPicPr preferRelativeResize="0"/>
          <p:nvPr/>
        </p:nvPicPr>
        <p:blipFill>
          <a:blip r:embed="rId5">
            <a:alphaModFix/>
          </a:blip>
          <a:stretch>
            <a:fillRect/>
          </a:stretch>
        </p:blipFill>
        <p:spPr>
          <a:xfrm>
            <a:off x="5168150" y="2023125"/>
            <a:ext cx="3314700" cy="254976"/>
          </a:xfrm>
          <a:prstGeom prst="rect">
            <a:avLst/>
          </a:prstGeom>
          <a:noFill/>
          <a:ln>
            <a:noFill/>
          </a:ln>
        </p:spPr>
      </p:pic>
      <p:pic>
        <p:nvPicPr>
          <p:cNvPr descr="gif.download" id="204" name="Shape 204"/>
          <p:cNvPicPr preferRelativeResize="0"/>
          <p:nvPr/>
        </p:nvPicPr>
        <p:blipFill>
          <a:blip r:embed="rId6">
            <a:alphaModFix/>
          </a:blip>
          <a:stretch>
            <a:fillRect/>
          </a:stretch>
        </p:blipFill>
        <p:spPr>
          <a:xfrm>
            <a:off x="5204900" y="3080250"/>
            <a:ext cx="2783949" cy="209549"/>
          </a:xfrm>
          <a:prstGeom prst="rect">
            <a:avLst/>
          </a:prstGeom>
          <a:noFill/>
          <a:ln>
            <a:noFill/>
          </a:ln>
        </p:spPr>
      </p:pic>
      <p:pic>
        <p:nvPicPr>
          <p:cNvPr descr="gif.latex" id="205" name="Shape 205"/>
          <p:cNvPicPr preferRelativeResize="0"/>
          <p:nvPr/>
        </p:nvPicPr>
        <p:blipFill>
          <a:blip r:embed="rId7">
            <a:alphaModFix/>
          </a:blip>
          <a:stretch>
            <a:fillRect/>
          </a:stretch>
        </p:blipFill>
        <p:spPr>
          <a:xfrm>
            <a:off x="5189650" y="3661250"/>
            <a:ext cx="3457575" cy="209550"/>
          </a:xfrm>
          <a:prstGeom prst="rect">
            <a:avLst/>
          </a:prstGeom>
          <a:noFill/>
          <a:ln>
            <a:noFill/>
          </a:ln>
        </p:spPr>
      </p:pic>
      <p:pic>
        <p:nvPicPr>
          <p:cNvPr descr="gif.download" id="206" name="Shape 206"/>
          <p:cNvPicPr preferRelativeResize="0"/>
          <p:nvPr/>
        </p:nvPicPr>
        <p:blipFill>
          <a:blip r:embed="rId8">
            <a:alphaModFix/>
          </a:blip>
          <a:stretch>
            <a:fillRect/>
          </a:stretch>
        </p:blipFill>
        <p:spPr>
          <a:xfrm>
            <a:off x="5168150" y="1242625"/>
            <a:ext cx="3126113" cy="311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pic>
        <p:nvPicPr>
          <p:cNvPr descr="Screen Shot 2016-08-21 at 4.06.16 PM.png" id="211" name="Shape 211"/>
          <p:cNvPicPr preferRelativeResize="0"/>
          <p:nvPr/>
        </p:nvPicPr>
        <p:blipFill>
          <a:blip r:embed="rId3">
            <a:alphaModFix/>
          </a:blip>
          <a:stretch>
            <a:fillRect/>
          </a:stretch>
        </p:blipFill>
        <p:spPr>
          <a:xfrm>
            <a:off x="402923" y="2943075"/>
            <a:ext cx="3735127" cy="572700"/>
          </a:xfrm>
          <a:prstGeom prst="rect">
            <a:avLst/>
          </a:prstGeom>
          <a:noFill/>
          <a:ln>
            <a:noFill/>
          </a:ln>
        </p:spPr>
      </p:pic>
      <p:sp>
        <p:nvSpPr>
          <p:cNvPr id="212" name="Shape 212"/>
          <p:cNvSpPr txBox="1"/>
          <p:nvPr/>
        </p:nvSpPr>
        <p:spPr>
          <a:xfrm>
            <a:off x="426375" y="1220350"/>
            <a:ext cx="2588100" cy="2974500"/>
          </a:xfrm>
          <a:prstGeom prst="rect">
            <a:avLst/>
          </a:prstGeom>
          <a:noFill/>
          <a:ln>
            <a:noFill/>
          </a:ln>
        </p:spPr>
        <p:txBody>
          <a:bodyPr anchorCtr="0" anchor="t" bIns="91425" lIns="91425" rIns="91425" tIns="91425">
            <a:noAutofit/>
          </a:bodyPr>
          <a:lstStyle/>
          <a:p>
            <a:pPr lvl="0" rtl="0">
              <a:spcBef>
                <a:spcPts val="0"/>
              </a:spcBef>
              <a:buNone/>
            </a:pPr>
            <a:r>
              <a:rPr lang="en"/>
              <a:t>User-User Similarity </a:t>
            </a: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buChar char="-"/>
            </a:pPr>
            <a:r>
              <a:rPr lang="en"/>
              <a:t>Similarity Function </a:t>
            </a:r>
            <a:r>
              <a:rPr lang="en" sz="1200"/>
              <a:t>(e.g., Pearson Correlation)</a:t>
            </a:r>
          </a:p>
          <a:p>
            <a:pPr indent="-228600" lvl="0" marL="457200" rtl="0">
              <a:spcBef>
                <a:spcPts val="0"/>
              </a:spcBef>
              <a:buChar char="-"/>
            </a:pPr>
            <a:r>
              <a:rPr lang="en"/>
              <a:t>Neighborhood Selection</a:t>
            </a:r>
          </a:p>
          <a:p>
            <a:pPr indent="-228600" lvl="0" marL="457200" rtl="0">
              <a:spcBef>
                <a:spcPts val="0"/>
              </a:spcBef>
              <a:buChar char="-"/>
            </a:pPr>
            <a:r>
              <a:rPr lang="en"/>
              <a:t>Weighting</a:t>
            </a:r>
          </a:p>
        </p:txBody>
      </p:sp>
      <p:sp>
        <p:nvSpPr>
          <p:cNvPr id="213" name="Shape 213"/>
          <p:cNvSpPr txBox="1"/>
          <p:nvPr/>
        </p:nvSpPr>
        <p:spPr>
          <a:xfrm>
            <a:off x="426375" y="3515775"/>
            <a:ext cx="2588100" cy="1007100"/>
          </a:xfrm>
          <a:prstGeom prst="rect">
            <a:avLst/>
          </a:prstGeom>
          <a:noFill/>
          <a:ln>
            <a:noFill/>
          </a:ln>
        </p:spPr>
        <p:txBody>
          <a:bodyPr anchorCtr="0" anchor="t" bIns="91425" lIns="91425" rIns="91425" tIns="91425">
            <a:noAutofit/>
          </a:bodyPr>
          <a:lstStyle/>
          <a:p>
            <a:pPr lvl="0" rtl="0">
              <a:spcBef>
                <a:spcPts val="0"/>
              </a:spcBef>
              <a:buNone/>
            </a:pPr>
            <a:r>
              <a:rPr lang="en"/>
              <a:t>Item-Item Similarity </a:t>
            </a:r>
          </a:p>
          <a:p>
            <a:pPr indent="457200" lvl="0" marL="0" rtl="0">
              <a:spcBef>
                <a:spcPts val="0"/>
              </a:spcBef>
              <a:buNone/>
            </a:pPr>
            <a:r>
              <a:t/>
            </a:r>
            <a:endParaRPr/>
          </a:p>
          <a:p>
            <a:pPr indent="457200" lvl="0" marL="0" rtl="0">
              <a:spcBef>
                <a:spcPts val="0"/>
              </a:spcBef>
              <a:buNone/>
            </a:pPr>
            <a:r>
              <a:rPr lang="en"/>
              <a:t>(Same as Above)</a:t>
            </a:r>
          </a:p>
        </p:txBody>
      </p:sp>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Collaborative Filtering </a:t>
            </a:r>
          </a:p>
        </p:txBody>
      </p:sp>
      <p:sp>
        <p:nvSpPr>
          <p:cNvPr id="215" name="Shape 215"/>
          <p:cNvSpPr txBox="1"/>
          <p:nvPr/>
        </p:nvSpPr>
        <p:spPr>
          <a:xfrm>
            <a:off x="4192500" y="1220350"/>
            <a:ext cx="3069300" cy="478800"/>
          </a:xfrm>
          <a:prstGeom prst="rect">
            <a:avLst/>
          </a:prstGeom>
          <a:noFill/>
          <a:ln>
            <a:noFill/>
          </a:ln>
        </p:spPr>
        <p:txBody>
          <a:bodyPr anchorCtr="0" anchor="t" bIns="91425" lIns="91425" rIns="91425" tIns="91425">
            <a:noAutofit/>
          </a:bodyPr>
          <a:lstStyle/>
          <a:p>
            <a:pPr lvl="0" rtl="0">
              <a:spcBef>
                <a:spcPts val="0"/>
              </a:spcBef>
              <a:buNone/>
            </a:pPr>
            <a:r>
              <a:rPr lang="en"/>
              <a:t>Matrix Factorization:</a:t>
            </a:r>
          </a:p>
          <a:p>
            <a:pPr lvl="0" rtl="0">
              <a:spcBef>
                <a:spcPts val="0"/>
              </a:spcBef>
              <a:buNone/>
            </a:pPr>
            <a:r>
              <a:t/>
            </a:r>
            <a:endParaRPr/>
          </a:p>
          <a:p>
            <a:pPr lvl="0" rtl="0">
              <a:spcBef>
                <a:spcPts val="0"/>
              </a:spcBef>
              <a:buNone/>
            </a:pPr>
            <a:r>
              <a:t/>
            </a:r>
            <a:endParaRPr/>
          </a:p>
        </p:txBody>
      </p:sp>
      <p:grpSp>
        <p:nvGrpSpPr>
          <p:cNvPr id="216" name="Shape 216"/>
          <p:cNvGrpSpPr/>
          <p:nvPr/>
        </p:nvGrpSpPr>
        <p:grpSpPr>
          <a:xfrm>
            <a:off x="4405375" y="1781250"/>
            <a:ext cx="4284300" cy="895550"/>
            <a:chOff x="4329175" y="1781250"/>
            <a:chExt cx="4284300" cy="895550"/>
          </a:xfrm>
        </p:grpSpPr>
        <p:sp>
          <p:nvSpPr>
            <p:cNvPr id="217" name="Shape 217"/>
            <p:cNvSpPr/>
            <p:nvPr/>
          </p:nvSpPr>
          <p:spPr>
            <a:xfrm>
              <a:off x="4329175" y="1781250"/>
              <a:ext cx="1322700" cy="89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000"/>
                <a:t>S</a:t>
              </a:r>
            </a:p>
          </p:txBody>
        </p:sp>
        <p:sp>
          <p:nvSpPr>
            <p:cNvPr id="218" name="Shape 218"/>
            <p:cNvSpPr/>
            <p:nvPr/>
          </p:nvSpPr>
          <p:spPr>
            <a:xfrm>
              <a:off x="6081775" y="1781250"/>
              <a:ext cx="665400" cy="895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000"/>
                <a:t>U</a:t>
              </a:r>
            </a:p>
          </p:txBody>
        </p:sp>
        <p:sp>
          <p:nvSpPr>
            <p:cNvPr id="219" name="Shape 219"/>
            <p:cNvSpPr/>
            <p:nvPr/>
          </p:nvSpPr>
          <p:spPr>
            <a:xfrm>
              <a:off x="7148575" y="2009850"/>
              <a:ext cx="1322700" cy="443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000"/>
                <a:t>V</a:t>
              </a:r>
            </a:p>
          </p:txBody>
        </p:sp>
        <p:sp>
          <p:nvSpPr>
            <p:cNvPr id="220" name="Shape 220"/>
            <p:cNvSpPr txBox="1"/>
            <p:nvPr/>
          </p:nvSpPr>
          <p:spPr>
            <a:xfrm>
              <a:off x="5649775" y="1932875"/>
              <a:ext cx="396600" cy="443700"/>
            </a:xfrm>
            <a:prstGeom prst="rect">
              <a:avLst/>
            </a:prstGeom>
            <a:noFill/>
            <a:ln>
              <a:noFill/>
            </a:ln>
          </p:spPr>
          <p:txBody>
            <a:bodyPr anchorCtr="0" anchor="t" bIns="91425" lIns="91425" rIns="91425" tIns="91425">
              <a:noAutofit/>
            </a:bodyPr>
            <a:lstStyle/>
            <a:p>
              <a:pPr lvl="0" rtl="0">
                <a:spcBef>
                  <a:spcPts val="0"/>
                </a:spcBef>
                <a:buNone/>
              </a:pPr>
              <a:r>
                <a:rPr lang="en" sz="2400"/>
                <a:t>=</a:t>
              </a:r>
            </a:p>
          </p:txBody>
        </p:sp>
        <p:sp>
          <p:nvSpPr>
            <p:cNvPr id="221" name="Shape 221"/>
            <p:cNvSpPr txBox="1"/>
            <p:nvPr/>
          </p:nvSpPr>
          <p:spPr>
            <a:xfrm>
              <a:off x="6792775" y="2009075"/>
              <a:ext cx="396600" cy="443700"/>
            </a:xfrm>
            <a:prstGeom prst="rect">
              <a:avLst/>
            </a:prstGeom>
            <a:noFill/>
            <a:ln>
              <a:noFill/>
            </a:ln>
          </p:spPr>
          <p:txBody>
            <a:bodyPr anchorCtr="0" anchor="t" bIns="91425" lIns="91425" rIns="91425" tIns="91425">
              <a:noAutofit/>
            </a:bodyPr>
            <a:lstStyle/>
            <a:p>
              <a:pPr lvl="0" rtl="0">
                <a:spcBef>
                  <a:spcPts val="0"/>
                </a:spcBef>
                <a:buNone/>
              </a:pPr>
              <a:r>
                <a:rPr lang="en" sz="1800"/>
                <a:t>X</a:t>
              </a:r>
            </a:p>
          </p:txBody>
        </p:sp>
        <p:sp>
          <p:nvSpPr>
            <p:cNvPr id="222" name="Shape 222"/>
            <p:cNvSpPr txBox="1"/>
            <p:nvPr/>
          </p:nvSpPr>
          <p:spPr>
            <a:xfrm>
              <a:off x="5292775" y="2397500"/>
              <a:ext cx="501300" cy="279300"/>
            </a:xfrm>
            <a:prstGeom prst="rect">
              <a:avLst/>
            </a:prstGeom>
            <a:noFill/>
            <a:ln>
              <a:noFill/>
            </a:ln>
          </p:spPr>
          <p:txBody>
            <a:bodyPr anchorCtr="0" anchor="t" bIns="91425" lIns="91425" rIns="91425" tIns="91425">
              <a:noAutofit/>
            </a:bodyPr>
            <a:lstStyle/>
            <a:p>
              <a:pPr lvl="0" rtl="0">
                <a:spcBef>
                  <a:spcPts val="0"/>
                </a:spcBef>
                <a:buNone/>
              </a:pPr>
              <a:r>
                <a:rPr lang="en" sz="1200"/>
                <a:t>I xJ</a:t>
              </a:r>
            </a:p>
          </p:txBody>
        </p:sp>
        <p:sp>
          <p:nvSpPr>
            <p:cNvPr id="223" name="Shape 223"/>
            <p:cNvSpPr txBox="1"/>
            <p:nvPr/>
          </p:nvSpPr>
          <p:spPr>
            <a:xfrm>
              <a:off x="6435775" y="2397500"/>
              <a:ext cx="501300" cy="279300"/>
            </a:xfrm>
            <a:prstGeom prst="rect">
              <a:avLst/>
            </a:prstGeom>
            <a:noFill/>
            <a:ln>
              <a:noFill/>
            </a:ln>
          </p:spPr>
          <p:txBody>
            <a:bodyPr anchorCtr="0" anchor="t" bIns="91425" lIns="91425" rIns="91425" tIns="91425">
              <a:noAutofit/>
            </a:bodyPr>
            <a:lstStyle/>
            <a:p>
              <a:pPr lvl="0" rtl="0">
                <a:spcBef>
                  <a:spcPts val="0"/>
                </a:spcBef>
                <a:buNone/>
              </a:pPr>
              <a:r>
                <a:rPr lang="en" sz="1200"/>
                <a:t>IxL</a:t>
              </a:r>
            </a:p>
          </p:txBody>
        </p:sp>
        <p:sp>
          <p:nvSpPr>
            <p:cNvPr id="224" name="Shape 224"/>
            <p:cNvSpPr txBox="1"/>
            <p:nvPr/>
          </p:nvSpPr>
          <p:spPr>
            <a:xfrm>
              <a:off x="8112175" y="2168900"/>
              <a:ext cx="501300" cy="279300"/>
            </a:xfrm>
            <a:prstGeom prst="rect">
              <a:avLst/>
            </a:prstGeom>
            <a:noFill/>
            <a:ln>
              <a:noFill/>
            </a:ln>
          </p:spPr>
          <p:txBody>
            <a:bodyPr anchorCtr="0" anchor="t" bIns="91425" lIns="91425" rIns="91425" tIns="91425">
              <a:noAutofit/>
            </a:bodyPr>
            <a:lstStyle/>
            <a:p>
              <a:pPr lvl="0" rtl="0">
                <a:spcBef>
                  <a:spcPts val="0"/>
                </a:spcBef>
                <a:buNone/>
              </a:pPr>
              <a:r>
                <a:rPr lang="en" sz="1200"/>
                <a:t>LxJ</a:t>
              </a:r>
            </a:p>
          </p:txBody>
        </p:sp>
        <p:sp>
          <p:nvSpPr>
            <p:cNvPr id="225" name="Shape 225"/>
            <p:cNvSpPr txBox="1"/>
            <p:nvPr/>
          </p:nvSpPr>
          <p:spPr>
            <a:xfrm>
              <a:off x="7148600" y="2397500"/>
              <a:ext cx="1322700" cy="279300"/>
            </a:xfrm>
            <a:prstGeom prst="rect">
              <a:avLst/>
            </a:prstGeom>
            <a:noFill/>
            <a:ln>
              <a:noFill/>
            </a:ln>
          </p:spPr>
          <p:txBody>
            <a:bodyPr anchorCtr="0" anchor="t" bIns="91425" lIns="91425" rIns="91425" tIns="91425">
              <a:noAutofit/>
            </a:bodyPr>
            <a:lstStyle/>
            <a:p>
              <a:pPr lvl="0" rtl="0" algn="ctr">
                <a:spcBef>
                  <a:spcPts val="0"/>
                </a:spcBef>
                <a:buNone/>
              </a:pPr>
              <a:r>
                <a:rPr lang="en" sz="1200"/>
                <a:t>(L≪I, </a:t>
              </a:r>
              <a:r>
                <a:rPr lang="en" sz="1200">
                  <a:solidFill>
                    <a:schemeClr val="dk1"/>
                  </a:solidFill>
                </a:rPr>
                <a:t>L≪</a:t>
              </a:r>
              <a:r>
                <a:rPr lang="en" sz="1200"/>
                <a:t>J)</a:t>
              </a:r>
            </a:p>
          </p:txBody>
        </p:sp>
      </p:grpSp>
      <p:pic>
        <p:nvPicPr>
          <p:cNvPr descr="gif.download" id="226" name="Shape 226"/>
          <p:cNvPicPr preferRelativeResize="0"/>
          <p:nvPr/>
        </p:nvPicPr>
        <p:blipFill>
          <a:blip r:embed="rId4">
            <a:alphaModFix/>
          </a:blip>
          <a:stretch>
            <a:fillRect/>
          </a:stretch>
        </p:blipFill>
        <p:spPr>
          <a:xfrm>
            <a:off x="6148850" y="1242675"/>
            <a:ext cx="1014833" cy="315187"/>
          </a:xfrm>
          <a:prstGeom prst="rect">
            <a:avLst/>
          </a:prstGeom>
          <a:noFill/>
          <a:ln>
            <a:noFill/>
          </a:ln>
        </p:spPr>
      </p:pic>
      <p:sp>
        <p:nvSpPr>
          <p:cNvPr id="227" name="Shape 227"/>
          <p:cNvSpPr txBox="1"/>
          <p:nvPr/>
        </p:nvSpPr>
        <p:spPr>
          <a:xfrm>
            <a:off x="4268700" y="3582550"/>
            <a:ext cx="3069300" cy="840900"/>
          </a:xfrm>
          <a:prstGeom prst="rect">
            <a:avLst/>
          </a:prstGeom>
          <a:noFill/>
          <a:ln>
            <a:noFill/>
          </a:ln>
        </p:spPr>
        <p:txBody>
          <a:bodyPr anchorCtr="0" anchor="t" bIns="91425" lIns="91425" rIns="91425" tIns="91425">
            <a:noAutofit/>
          </a:bodyPr>
          <a:lstStyle/>
          <a:p>
            <a:pPr lvl="0" rtl="0">
              <a:spcBef>
                <a:spcPts val="0"/>
              </a:spcBef>
              <a:buNone/>
            </a:pPr>
            <a:r>
              <a:rPr lang="en"/>
              <a:t>Optimization Methods</a:t>
            </a:r>
          </a:p>
          <a:p>
            <a:pPr indent="-228600" lvl="0" marL="457200" rtl="0">
              <a:spcBef>
                <a:spcPts val="0"/>
              </a:spcBef>
              <a:buChar char="-"/>
            </a:pPr>
            <a:r>
              <a:rPr lang="en"/>
              <a:t>Alternating Least Square</a:t>
            </a:r>
          </a:p>
          <a:p>
            <a:pPr indent="-228600" lvl="0" marL="457200" rtl="0">
              <a:spcBef>
                <a:spcPts val="0"/>
              </a:spcBef>
              <a:buChar char="-"/>
            </a:pPr>
            <a:r>
              <a:rPr lang="en"/>
              <a:t>Stochastic Gradient Descent</a:t>
            </a:r>
          </a:p>
        </p:txBody>
      </p:sp>
      <p:pic>
        <p:nvPicPr>
          <p:cNvPr descr="gif.download" id="228" name="Shape 228"/>
          <p:cNvPicPr preferRelativeResize="0"/>
          <p:nvPr/>
        </p:nvPicPr>
        <p:blipFill>
          <a:blip r:embed="rId5">
            <a:alphaModFix/>
          </a:blip>
          <a:stretch>
            <a:fillRect/>
          </a:stretch>
        </p:blipFill>
        <p:spPr>
          <a:xfrm>
            <a:off x="5395974" y="3095475"/>
            <a:ext cx="2068153" cy="478800"/>
          </a:xfrm>
          <a:prstGeom prst="rect">
            <a:avLst/>
          </a:prstGeom>
          <a:noFill/>
          <a:ln>
            <a:noFill/>
          </a:ln>
        </p:spPr>
      </p:pic>
      <p:sp>
        <p:nvSpPr>
          <p:cNvPr id="229" name="Shape 229"/>
          <p:cNvSpPr txBox="1"/>
          <p:nvPr/>
        </p:nvSpPr>
        <p:spPr>
          <a:xfrm>
            <a:off x="4305475" y="2714475"/>
            <a:ext cx="2346000" cy="3681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E.g., for numerical ratings   </a:t>
            </a:r>
          </a:p>
        </p:txBody>
      </p:sp>
      <p:pic>
        <p:nvPicPr>
          <p:cNvPr descr="gif.download" id="230" name="Shape 230"/>
          <p:cNvPicPr preferRelativeResize="0"/>
          <p:nvPr/>
        </p:nvPicPr>
        <p:blipFill>
          <a:blip r:embed="rId6">
            <a:alphaModFix/>
          </a:blip>
          <a:stretch>
            <a:fillRect/>
          </a:stretch>
        </p:blipFill>
        <p:spPr>
          <a:xfrm>
            <a:off x="933450" y="1590675"/>
            <a:ext cx="2424561" cy="478800"/>
          </a:xfrm>
          <a:prstGeom prst="rect">
            <a:avLst/>
          </a:prstGeom>
          <a:noFill/>
          <a:ln>
            <a:noFill/>
          </a:ln>
        </p:spPr>
      </p:pic>
      <p:pic>
        <p:nvPicPr>
          <p:cNvPr descr="Screen Shot 2016-08-21 at 4.06.24 PM.png" id="231" name="Shape 231"/>
          <p:cNvPicPr preferRelativeResize="0"/>
          <p:nvPr/>
        </p:nvPicPr>
        <p:blipFill>
          <a:blip r:embed="rId7">
            <a:alphaModFix/>
          </a:blip>
          <a:stretch>
            <a:fillRect/>
          </a:stretch>
        </p:blipFill>
        <p:spPr>
          <a:xfrm>
            <a:off x="426375" y="3968375"/>
            <a:ext cx="3665174" cy="529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Putting Them Together  - Hybridization (Ensemble)</a:t>
            </a:r>
          </a:p>
        </p:txBody>
      </p:sp>
      <p:grpSp>
        <p:nvGrpSpPr>
          <p:cNvPr id="237" name="Shape 237"/>
          <p:cNvGrpSpPr/>
          <p:nvPr/>
        </p:nvGrpSpPr>
        <p:grpSpPr>
          <a:xfrm>
            <a:off x="464725" y="1254625"/>
            <a:ext cx="8121000" cy="3253200"/>
            <a:chOff x="464725" y="1254625"/>
            <a:chExt cx="8121000" cy="3253200"/>
          </a:xfrm>
        </p:grpSpPr>
        <p:sp>
          <p:nvSpPr>
            <p:cNvPr id="238" name="Shape 238"/>
            <p:cNvSpPr/>
            <p:nvPr/>
          </p:nvSpPr>
          <p:spPr>
            <a:xfrm>
              <a:off x="6103525" y="1254625"/>
              <a:ext cx="2482200" cy="325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Pipelined</a:t>
              </a:r>
            </a:p>
          </p:txBody>
        </p:sp>
        <p:sp>
          <p:nvSpPr>
            <p:cNvPr id="239" name="Shape 239"/>
            <p:cNvSpPr/>
            <p:nvPr/>
          </p:nvSpPr>
          <p:spPr>
            <a:xfrm>
              <a:off x="464725" y="1254625"/>
              <a:ext cx="2482200" cy="325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Monolithic</a:t>
              </a:r>
            </a:p>
          </p:txBody>
        </p:sp>
        <p:sp>
          <p:nvSpPr>
            <p:cNvPr id="240" name="Shape 240"/>
            <p:cNvSpPr/>
            <p:nvPr/>
          </p:nvSpPr>
          <p:spPr>
            <a:xfrm>
              <a:off x="839575" y="2389200"/>
              <a:ext cx="1714500" cy="1109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Integrated (features, latent vectors, </a:t>
              </a:r>
            </a:p>
            <a:p>
              <a:pPr lvl="0" rtl="0">
                <a:spcBef>
                  <a:spcPts val="0"/>
                </a:spcBef>
                <a:buNone/>
              </a:pPr>
              <a:r>
                <a:rPr lang="en"/>
                <a:t>methods)</a:t>
              </a:r>
            </a:p>
          </p:txBody>
        </p:sp>
        <p:sp>
          <p:nvSpPr>
            <p:cNvPr id="241" name="Shape 241"/>
            <p:cNvSpPr/>
            <p:nvPr/>
          </p:nvSpPr>
          <p:spPr>
            <a:xfrm>
              <a:off x="1864900" y="2499025"/>
              <a:ext cx="596700" cy="233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000"/>
                <a:t>Idea_1</a:t>
              </a:r>
            </a:p>
          </p:txBody>
        </p:sp>
        <p:sp>
          <p:nvSpPr>
            <p:cNvPr id="242" name="Shape 242"/>
            <p:cNvSpPr/>
            <p:nvPr/>
          </p:nvSpPr>
          <p:spPr>
            <a:xfrm>
              <a:off x="1864900" y="3089575"/>
              <a:ext cx="596700" cy="277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000"/>
                <a:t>Idea_n</a:t>
              </a:r>
            </a:p>
          </p:txBody>
        </p:sp>
        <p:cxnSp>
          <p:nvCxnSpPr>
            <p:cNvPr id="243" name="Shape 243"/>
            <p:cNvCxnSpPr>
              <a:endCxn id="240" idx="0"/>
            </p:cNvCxnSpPr>
            <p:nvPr/>
          </p:nvCxnSpPr>
          <p:spPr>
            <a:xfrm flipH="1">
              <a:off x="1696825" y="2019300"/>
              <a:ext cx="8400" cy="369900"/>
            </a:xfrm>
            <a:prstGeom prst="straightConnector1">
              <a:avLst/>
            </a:prstGeom>
            <a:noFill/>
            <a:ln cap="flat" cmpd="sng" w="9525">
              <a:solidFill>
                <a:schemeClr val="dk2"/>
              </a:solidFill>
              <a:prstDash val="solid"/>
              <a:round/>
              <a:headEnd len="lg" w="lg" type="none"/>
              <a:tailEnd len="lg" w="lg" type="triangle"/>
            </a:ln>
          </p:spPr>
        </p:cxnSp>
        <p:cxnSp>
          <p:nvCxnSpPr>
            <p:cNvPr id="244" name="Shape 244"/>
            <p:cNvCxnSpPr>
              <a:stCxn id="240" idx="2"/>
            </p:cNvCxnSpPr>
            <p:nvPr/>
          </p:nvCxnSpPr>
          <p:spPr>
            <a:xfrm>
              <a:off x="1696825" y="3498600"/>
              <a:ext cx="0" cy="414600"/>
            </a:xfrm>
            <a:prstGeom prst="straightConnector1">
              <a:avLst/>
            </a:prstGeom>
            <a:noFill/>
            <a:ln cap="flat" cmpd="sng" w="9525">
              <a:solidFill>
                <a:schemeClr val="dk2"/>
              </a:solidFill>
              <a:prstDash val="solid"/>
              <a:round/>
              <a:headEnd len="lg" w="lg" type="none"/>
              <a:tailEnd len="lg" w="lg" type="triangle"/>
            </a:ln>
          </p:spPr>
        </p:cxnSp>
        <p:sp>
          <p:nvSpPr>
            <p:cNvPr id="245" name="Shape 245"/>
            <p:cNvSpPr txBox="1"/>
            <p:nvPr/>
          </p:nvSpPr>
          <p:spPr>
            <a:xfrm>
              <a:off x="1116900" y="16227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Input</a:t>
              </a:r>
            </a:p>
          </p:txBody>
        </p:sp>
        <p:sp>
          <p:nvSpPr>
            <p:cNvPr id="246" name="Shape 246"/>
            <p:cNvSpPr txBox="1"/>
            <p:nvPr/>
          </p:nvSpPr>
          <p:spPr>
            <a:xfrm>
              <a:off x="1116900" y="38325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Output</a:t>
              </a:r>
            </a:p>
          </p:txBody>
        </p:sp>
        <p:sp>
          <p:nvSpPr>
            <p:cNvPr id="247" name="Shape 247"/>
            <p:cNvSpPr/>
            <p:nvPr/>
          </p:nvSpPr>
          <p:spPr>
            <a:xfrm>
              <a:off x="3284125" y="1254625"/>
              <a:ext cx="2482200" cy="325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Font typeface="Arial"/>
                <a:buNone/>
              </a:pPr>
              <a:r>
                <a:rPr lang="en">
                  <a:solidFill>
                    <a:schemeClr val="dk1"/>
                  </a:solidFill>
                </a:rPr>
                <a:t>Parallelized</a:t>
              </a:r>
            </a:p>
          </p:txBody>
        </p:sp>
        <p:sp>
          <p:nvSpPr>
            <p:cNvPr id="248" name="Shape 248"/>
            <p:cNvSpPr/>
            <p:nvPr/>
          </p:nvSpPr>
          <p:spPr>
            <a:xfrm rot="5400000">
              <a:off x="3394500" y="2407200"/>
              <a:ext cx="877500" cy="35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Recom. n</a:t>
              </a:r>
            </a:p>
          </p:txBody>
        </p:sp>
        <p:cxnSp>
          <p:nvCxnSpPr>
            <p:cNvPr id="249" name="Shape 249"/>
            <p:cNvCxnSpPr>
              <a:endCxn id="248" idx="1"/>
            </p:cNvCxnSpPr>
            <p:nvPr/>
          </p:nvCxnSpPr>
          <p:spPr>
            <a:xfrm flipH="1">
              <a:off x="3833250" y="1868700"/>
              <a:ext cx="704400" cy="275100"/>
            </a:xfrm>
            <a:prstGeom prst="straightConnector1">
              <a:avLst/>
            </a:prstGeom>
            <a:noFill/>
            <a:ln cap="flat" cmpd="sng" w="9525">
              <a:solidFill>
                <a:schemeClr val="dk2"/>
              </a:solidFill>
              <a:prstDash val="solid"/>
              <a:round/>
              <a:headEnd len="lg" w="lg" type="none"/>
              <a:tailEnd len="lg" w="lg" type="triangle"/>
            </a:ln>
          </p:spPr>
        </p:cxnSp>
        <p:cxnSp>
          <p:nvCxnSpPr>
            <p:cNvPr id="250" name="Shape 250"/>
            <p:cNvCxnSpPr/>
            <p:nvPr/>
          </p:nvCxnSpPr>
          <p:spPr>
            <a:xfrm>
              <a:off x="4516225" y="3727200"/>
              <a:ext cx="0" cy="414600"/>
            </a:xfrm>
            <a:prstGeom prst="straightConnector1">
              <a:avLst/>
            </a:prstGeom>
            <a:noFill/>
            <a:ln cap="flat" cmpd="sng" w="9525">
              <a:solidFill>
                <a:schemeClr val="dk2"/>
              </a:solidFill>
              <a:prstDash val="solid"/>
              <a:round/>
              <a:headEnd len="lg" w="lg" type="none"/>
              <a:tailEnd len="lg" w="lg" type="triangle"/>
            </a:ln>
          </p:spPr>
        </p:cxnSp>
        <p:sp>
          <p:nvSpPr>
            <p:cNvPr id="251" name="Shape 251"/>
            <p:cNvSpPr txBox="1"/>
            <p:nvPr/>
          </p:nvSpPr>
          <p:spPr>
            <a:xfrm>
              <a:off x="3936300" y="15465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Input</a:t>
              </a:r>
            </a:p>
          </p:txBody>
        </p:sp>
        <p:sp>
          <p:nvSpPr>
            <p:cNvPr id="252" name="Shape 252"/>
            <p:cNvSpPr txBox="1"/>
            <p:nvPr/>
          </p:nvSpPr>
          <p:spPr>
            <a:xfrm>
              <a:off x="3936300" y="40611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Output</a:t>
              </a:r>
            </a:p>
          </p:txBody>
        </p:sp>
        <p:sp>
          <p:nvSpPr>
            <p:cNvPr id="253" name="Shape 253"/>
            <p:cNvSpPr/>
            <p:nvPr/>
          </p:nvSpPr>
          <p:spPr>
            <a:xfrm rot="5400000">
              <a:off x="4762500" y="2410800"/>
              <a:ext cx="884700" cy="35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Recom. 1</a:t>
              </a:r>
            </a:p>
          </p:txBody>
        </p:sp>
        <p:cxnSp>
          <p:nvCxnSpPr>
            <p:cNvPr id="254" name="Shape 254"/>
            <p:cNvCxnSpPr>
              <a:endCxn id="253" idx="1"/>
            </p:cNvCxnSpPr>
            <p:nvPr/>
          </p:nvCxnSpPr>
          <p:spPr>
            <a:xfrm>
              <a:off x="4537350" y="1868700"/>
              <a:ext cx="667500" cy="275100"/>
            </a:xfrm>
            <a:prstGeom prst="straightConnector1">
              <a:avLst/>
            </a:prstGeom>
            <a:noFill/>
            <a:ln cap="flat" cmpd="sng" w="9525">
              <a:solidFill>
                <a:schemeClr val="dk2"/>
              </a:solidFill>
              <a:prstDash val="solid"/>
              <a:round/>
              <a:headEnd len="lg" w="lg" type="none"/>
              <a:tailEnd len="lg" w="lg" type="triangle"/>
            </a:ln>
          </p:spPr>
        </p:cxnSp>
        <p:cxnSp>
          <p:nvCxnSpPr>
            <p:cNvPr id="255" name="Shape 255"/>
            <p:cNvCxnSpPr>
              <a:stCxn id="248" idx="3"/>
            </p:cNvCxnSpPr>
            <p:nvPr/>
          </p:nvCxnSpPr>
          <p:spPr>
            <a:xfrm flipH="1">
              <a:off x="3831450" y="3021300"/>
              <a:ext cx="1800" cy="267900"/>
            </a:xfrm>
            <a:prstGeom prst="straightConnector1">
              <a:avLst/>
            </a:prstGeom>
            <a:noFill/>
            <a:ln cap="flat" cmpd="sng" w="9525">
              <a:solidFill>
                <a:schemeClr val="dk2"/>
              </a:solidFill>
              <a:prstDash val="solid"/>
              <a:round/>
              <a:headEnd len="lg" w="lg" type="none"/>
              <a:tailEnd len="lg" w="lg" type="triangle"/>
            </a:ln>
          </p:spPr>
        </p:cxnSp>
        <p:cxnSp>
          <p:nvCxnSpPr>
            <p:cNvPr id="256" name="Shape 256"/>
            <p:cNvCxnSpPr>
              <a:stCxn id="253" idx="3"/>
            </p:cNvCxnSpPr>
            <p:nvPr/>
          </p:nvCxnSpPr>
          <p:spPr>
            <a:xfrm>
              <a:off x="5204850" y="3028500"/>
              <a:ext cx="5100" cy="277500"/>
            </a:xfrm>
            <a:prstGeom prst="straightConnector1">
              <a:avLst/>
            </a:prstGeom>
            <a:noFill/>
            <a:ln cap="flat" cmpd="sng" w="9525">
              <a:solidFill>
                <a:schemeClr val="dk2"/>
              </a:solidFill>
              <a:prstDash val="solid"/>
              <a:round/>
              <a:headEnd len="lg" w="lg" type="none"/>
              <a:tailEnd len="lg" w="lg" type="triangle"/>
            </a:ln>
          </p:spPr>
        </p:cxnSp>
        <p:sp>
          <p:nvSpPr>
            <p:cNvPr id="257" name="Shape 257"/>
            <p:cNvSpPr/>
            <p:nvPr/>
          </p:nvSpPr>
          <p:spPr>
            <a:xfrm>
              <a:off x="3663450" y="3279075"/>
              <a:ext cx="1716900" cy="55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t>Mixed, Weighted, Switched</a:t>
              </a:r>
            </a:p>
          </p:txBody>
        </p:sp>
        <p:sp>
          <p:nvSpPr>
            <p:cNvPr id="258" name="Shape 258"/>
            <p:cNvSpPr txBox="1"/>
            <p:nvPr/>
          </p:nvSpPr>
          <p:spPr>
            <a:xfrm>
              <a:off x="6755700" y="15465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Input</a:t>
              </a:r>
            </a:p>
          </p:txBody>
        </p:sp>
        <p:sp>
          <p:nvSpPr>
            <p:cNvPr id="259" name="Shape 259"/>
            <p:cNvSpPr/>
            <p:nvPr/>
          </p:nvSpPr>
          <p:spPr>
            <a:xfrm>
              <a:off x="6896100" y="2258400"/>
              <a:ext cx="884700" cy="35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Recom. 1</a:t>
              </a:r>
            </a:p>
          </p:txBody>
        </p:sp>
        <p:sp>
          <p:nvSpPr>
            <p:cNvPr id="260" name="Shape 260"/>
            <p:cNvSpPr/>
            <p:nvPr/>
          </p:nvSpPr>
          <p:spPr>
            <a:xfrm>
              <a:off x="6896100" y="3249000"/>
              <a:ext cx="884700" cy="350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t>Recom. n</a:t>
              </a:r>
            </a:p>
          </p:txBody>
        </p:sp>
        <p:cxnSp>
          <p:nvCxnSpPr>
            <p:cNvPr id="261" name="Shape 261"/>
            <p:cNvCxnSpPr/>
            <p:nvPr/>
          </p:nvCxnSpPr>
          <p:spPr>
            <a:xfrm flipH="1">
              <a:off x="7345225" y="1872212"/>
              <a:ext cx="8400" cy="36990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59" idx="2"/>
              <a:endCxn id="260" idx="0"/>
            </p:cNvCxnSpPr>
            <p:nvPr/>
          </p:nvCxnSpPr>
          <p:spPr>
            <a:xfrm>
              <a:off x="7338450" y="2609100"/>
              <a:ext cx="0" cy="639900"/>
            </a:xfrm>
            <a:prstGeom prst="straightConnector1">
              <a:avLst/>
            </a:prstGeom>
            <a:noFill/>
            <a:ln cap="flat" cmpd="sng" w="9525">
              <a:solidFill>
                <a:schemeClr val="dk2"/>
              </a:solidFill>
              <a:prstDash val="lgDashDot"/>
              <a:round/>
              <a:headEnd len="lg" w="lg" type="none"/>
              <a:tailEnd len="lg" w="lg" type="triangle"/>
            </a:ln>
          </p:spPr>
        </p:cxnSp>
        <p:cxnSp>
          <p:nvCxnSpPr>
            <p:cNvPr id="263" name="Shape 263"/>
            <p:cNvCxnSpPr/>
            <p:nvPr/>
          </p:nvCxnSpPr>
          <p:spPr>
            <a:xfrm flipH="1">
              <a:off x="7345225" y="3624812"/>
              <a:ext cx="8400" cy="369900"/>
            </a:xfrm>
            <a:prstGeom prst="straightConnector1">
              <a:avLst/>
            </a:prstGeom>
            <a:noFill/>
            <a:ln cap="flat" cmpd="sng" w="9525">
              <a:solidFill>
                <a:schemeClr val="dk2"/>
              </a:solidFill>
              <a:prstDash val="solid"/>
              <a:round/>
              <a:headEnd len="lg" w="lg" type="none"/>
              <a:tailEnd len="lg" w="lg" type="triangle"/>
            </a:ln>
          </p:spPr>
        </p:cxnSp>
        <p:sp>
          <p:nvSpPr>
            <p:cNvPr id="264" name="Shape 264"/>
            <p:cNvSpPr txBox="1"/>
            <p:nvPr/>
          </p:nvSpPr>
          <p:spPr>
            <a:xfrm>
              <a:off x="6755700" y="3908725"/>
              <a:ext cx="1210200" cy="142800"/>
            </a:xfrm>
            <a:prstGeom prst="rect">
              <a:avLst/>
            </a:prstGeom>
            <a:noFill/>
            <a:ln>
              <a:noFill/>
            </a:ln>
          </p:spPr>
          <p:txBody>
            <a:bodyPr anchorCtr="0" anchor="t" bIns="91425" lIns="91425" rIns="91425" tIns="91425">
              <a:noAutofit/>
            </a:bodyPr>
            <a:lstStyle/>
            <a:p>
              <a:pPr lvl="0" rtl="0" algn="ctr">
                <a:spcBef>
                  <a:spcPts val="0"/>
                </a:spcBef>
                <a:buNone/>
              </a:pPr>
              <a:r>
                <a:rPr lang="en"/>
                <a:t>Output</a:t>
              </a:r>
            </a:p>
          </p:txBody>
        </p:sp>
        <p:sp>
          <p:nvSpPr>
            <p:cNvPr id="265" name="Shape 265"/>
            <p:cNvSpPr/>
            <p:nvPr/>
          </p:nvSpPr>
          <p:spPr>
            <a:xfrm>
              <a:off x="7462775" y="1893900"/>
              <a:ext cx="772736" cy="1277439"/>
            </a:xfrm>
            <a:custGeom>
              <a:pathLst>
                <a:path extrusionOk="0" h="53116" w="32949">
                  <a:moveTo>
                    <a:pt x="336" y="0"/>
                  </a:moveTo>
                  <a:cubicBezTo>
                    <a:pt x="5770" y="1737"/>
                    <a:pt x="33001" y="1569"/>
                    <a:pt x="32945" y="10422"/>
                  </a:cubicBezTo>
                  <a:cubicBezTo>
                    <a:pt x="32889" y="19274"/>
                    <a:pt x="5490" y="46000"/>
                    <a:pt x="0" y="53116"/>
                  </a:cubicBezTo>
                </a:path>
              </a:pathLst>
            </a:custGeom>
            <a:noFill/>
            <a:ln cap="flat" cmpd="sng" w="9525">
              <a:solidFill>
                <a:schemeClr val="dk2"/>
              </a:solidFill>
              <a:prstDash val="lgDash"/>
              <a:round/>
              <a:headEnd len="lg" w="lg" type="none"/>
              <a:tailEnd len="lg" w="lg" type="none"/>
            </a:ln>
          </p:spPr>
        </p:sp>
        <p:cxnSp>
          <p:nvCxnSpPr>
            <p:cNvPr id="266" name="Shape 266"/>
            <p:cNvCxnSpPr/>
            <p:nvPr/>
          </p:nvCxnSpPr>
          <p:spPr>
            <a:xfrm flipH="1">
              <a:off x="7411825" y="3066000"/>
              <a:ext cx="123300" cy="178500"/>
            </a:xfrm>
            <a:prstGeom prst="straightConnector1">
              <a:avLst/>
            </a:prstGeom>
            <a:noFill/>
            <a:ln cap="flat" cmpd="sng" w="9525">
              <a:solidFill>
                <a:schemeClr val="dk2"/>
              </a:solidFill>
              <a:prstDash val="solid"/>
              <a:round/>
              <a:headEnd len="lg" w="lg" type="none"/>
              <a:tailEnd len="lg" w="lg" type="triangle"/>
            </a:ln>
          </p:spPr>
        </p:cxn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graphicFrame>
        <p:nvGraphicFramePr>
          <p:cNvPr id="271" name="Shape 271"/>
          <p:cNvGraphicFramePr/>
          <p:nvPr/>
        </p:nvGraphicFramePr>
        <p:xfrm>
          <a:off x="952500" y="1023775"/>
          <a:ext cx="3000000" cy="3000000"/>
        </p:xfrm>
        <a:graphic>
          <a:graphicData uri="http://schemas.openxmlformats.org/drawingml/2006/table">
            <a:tbl>
              <a:tblPr>
                <a:noFill/>
                <a:tableStyleId>{3E4F8B42-EC64-4F21-B960-BE32C7C2A2DA}</a:tableStyleId>
              </a:tblPr>
              <a:tblGrid>
                <a:gridCol w="1484750"/>
                <a:gridCol w="5781850"/>
              </a:tblGrid>
              <a:tr h="393425">
                <a:tc>
                  <a:txBody>
                    <a:bodyPr>
                      <a:noAutofit/>
                    </a:bodyPr>
                    <a:lstStyle/>
                    <a:p>
                      <a:pPr lvl="0" rtl="0">
                        <a:spcBef>
                          <a:spcPts val="0"/>
                        </a:spcBef>
                        <a:buNone/>
                      </a:pPr>
                      <a:r>
                        <a:rPr lang="en"/>
                        <a:t>Weighted</a:t>
                      </a:r>
                    </a:p>
                  </a:txBody>
                  <a:tcPr marT="91425" marB="91425" marR="91425" marL="91425"/>
                </a:tc>
                <a:tc>
                  <a:txBody>
                    <a:bodyPr>
                      <a:noAutofit/>
                    </a:bodyPr>
                    <a:lstStyle/>
                    <a:p>
                      <a:pPr lvl="0" rtl="0">
                        <a:spcBef>
                          <a:spcPts val="0"/>
                        </a:spcBef>
                        <a:buNone/>
                      </a:pPr>
                      <a:r>
                        <a:rPr lang="en" sz="1200">
                          <a:solidFill>
                            <a:schemeClr val="dk1"/>
                          </a:solidFill>
                        </a:rPr>
                        <a:t>The ratings of several recommendation techniques are combined together to produce a single recommendation </a:t>
                      </a:r>
                    </a:p>
                  </a:txBody>
                  <a:tcPr marT="91425" marB="91425" marR="91425" marL="91425"/>
                </a:tc>
              </a:tr>
              <a:tr h="393425">
                <a:tc>
                  <a:txBody>
                    <a:bodyPr>
                      <a:noAutofit/>
                    </a:bodyPr>
                    <a:lstStyle/>
                    <a:p>
                      <a:pPr lvl="0" rtl="0">
                        <a:spcBef>
                          <a:spcPts val="0"/>
                        </a:spcBef>
                        <a:buNone/>
                      </a:pPr>
                      <a:r>
                        <a:rPr lang="en"/>
                        <a:t>Switching</a:t>
                      </a:r>
                    </a:p>
                  </a:txBody>
                  <a:tcPr marT="91425" marB="91425" marR="91425" marL="91425"/>
                </a:tc>
                <a:tc>
                  <a:txBody>
                    <a:bodyPr>
                      <a:noAutofit/>
                    </a:bodyPr>
                    <a:lstStyle/>
                    <a:p>
                      <a:pPr lvl="0" rtl="0">
                        <a:spcBef>
                          <a:spcPts val="0"/>
                        </a:spcBef>
                        <a:buNone/>
                      </a:pPr>
                      <a:r>
                        <a:rPr lang="en" sz="1200">
                          <a:solidFill>
                            <a:schemeClr val="dk1"/>
                          </a:solidFill>
                        </a:rPr>
                        <a:t>The system switches between recommendation techniques depending on the current situation</a:t>
                      </a:r>
                    </a:p>
                  </a:txBody>
                  <a:tcPr marT="91425" marB="91425" marR="91425" marL="91425"/>
                </a:tc>
              </a:tr>
              <a:tr h="397250">
                <a:tc>
                  <a:txBody>
                    <a:bodyPr>
                      <a:noAutofit/>
                    </a:bodyPr>
                    <a:lstStyle/>
                    <a:p>
                      <a:pPr lvl="0" rtl="0">
                        <a:spcBef>
                          <a:spcPts val="0"/>
                        </a:spcBef>
                        <a:buNone/>
                      </a:pPr>
                      <a:r>
                        <a:rPr lang="en"/>
                        <a:t>Mixed</a:t>
                      </a:r>
                    </a:p>
                  </a:txBody>
                  <a:tcPr marT="91425" marB="91425" marR="91425" marL="91425"/>
                </a:tc>
                <a:tc>
                  <a:txBody>
                    <a:bodyPr>
                      <a:noAutofit/>
                    </a:bodyPr>
                    <a:lstStyle/>
                    <a:p>
                      <a:pPr lvl="0" rtl="0">
                        <a:spcBef>
                          <a:spcPts val="0"/>
                        </a:spcBef>
                        <a:buNone/>
                      </a:pPr>
                      <a:r>
                        <a:rPr lang="en" sz="1200">
                          <a:solidFill>
                            <a:schemeClr val="dk1"/>
                          </a:solidFill>
                        </a:rPr>
                        <a:t>Recommendations from several different recommenders are presented at the same time </a:t>
                      </a:r>
                    </a:p>
                  </a:txBody>
                  <a:tcPr marT="91425" marB="91425" marR="91425" marL="91425"/>
                </a:tc>
              </a:tr>
              <a:tr h="372100">
                <a:tc>
                  <a:txBody>
                    <a:bodyPr>
                      <a:noAutofit/>
                    </a:bodyPr>
                    <a:lstStyle/>
                    <a:p>
                      <a:pPr lvl="0" rtl="0">
                        <a:spcBef>
                          <a:spcPts val="0"/>
                        </a:spcBef>
                        <a:buNone/>
                      </a:pPr>
                      <a:r>
                        <a:rPr lang="en"/>
                        <a:t>Feature Combination</a:t>
                      </a:r>
                    </a:p>
                  </a:txBody>
                  <a:tcPr marT="91425" marB="91425" marR="91425" marL="91425"/>
                </a:tc>
                <a:tc>
                  <a:txBody>
                    <a:bodyPr>
                      <a:noAutofit/>
                    </a:bodyPr>
                    <a:lstStyle/>
                    <a:p>
                      <a:pPr lvl="0" rtl="0">
                        <a:spcBef>
                          <a:spcPts val="0"/>
                        </a:spcBef>
                        <a:buNone/>
                      </a:pPr>
                      <a:r>
                        <a:rPr lang="en" sz="1200">
                          <a:solidFill>
                            <a:schemeClr val="dk1"/>
                          </a:solidFill>
                        </a:rPr>
                        <a:t>Features from different recommendation data sources are thrown together into a single recommendation algorithm</a:t>
                      </a:r>
                    </a:p>
                  </a:txBody>
                  <a:tcPr marT="91425" marB="91425" marR="91425" marL="91425"/>
                </a:tc>
              </a:tr>
              <a:tr h="361600">
                <a:tc>
                  <a:txBody>
                    <a:bodyPr>
                      <a:noAutofit/>
                    </a:bodyPr>
                    <a:lstStyle/>
                    <a:p>
                      <a:pPr lvl="0" rtl="0">
                        <a:spcBef>
                          <a:spcPts val="0"/>
                        </a:spcBef>
                        <a:buNone/>
                      </a:pPr>
                      <a:r>
                        <a:rPr lang="en"/>
                        <a:t>Cascade</a:t>
                      </a:r>
                    </a:p>
                  </a:txBody>
                  <a:tcPr marT="91425" marB="91425" marR="91425" marL="91425"/>
                </a:tc>
                <a:tc>
                  <a:txBody>
                    <a:bodyPr>
                      <a:noAutofit/>
                    </a:bodyPr>
                    <a:lstStyle/>
                    <a:p>
                      <a:pPr lvl="0" rtl="0">
                        <a:spcBef>
                          <a:spcPts val="0"/>
                        </a:spcBef>
                        <a:buNone/>
                      </a:pPr>
                      <a:r>
                        <a:rPr lang="en" sz="1200">
                          <a:solidFill>
                            <a:schemeClr val="dk1"/>
                          </a:solidFill>
                        </a:rPr>
                        <a:t>One recommender refines the recommendations given by another </a:t>
                      </a:r>
                    </a:p>
                  </a:txBody>
                  <a:tcPr marT="91425" marB="91425" marR="91425" marL="91425"/>
                </a:tc>
              </a:tr>
              <a:tr h="361600">
                <a:tc>
                  <a:txBody>
                    <a:bodyPr>
                      <a:noAutofit/>
                    </a:bodyPr>
                    <a:lstStyle/>
                    <a:p>
                      <a:pPr lvl="0" rtl="0">
                        <a:spcBef>
                          <a:spcPts val="0"/>
                        </a:spcBef>
                        <a:buNone/>
                      </a:pPr>
                      <a:r>
                        <a:rPr lang="en"/>
                        <a:t>Feature Augmentation</a:t>
                      </a:r>
                    </a:p>
                  </a:txBody>
                  <a:tcPr marT="91425" marB="91425" marR="91425" marL="91425"/>
                </a:tc>
                <a:tc>
                  <a:txBody>
                    <a:bodyPr>
                      <a:noAutofit/>
                    </a:bodyPr>
                    <a:lstStyle/>
                    <a:p>
                      <a:pPr lvl="0" rtl="0">
                        <a:spcBef>
                          <a:spcPts val="0"/>
                        </a:spcBef>
                        <a:buNone/>
                      </a:pPr>
                      <a:r>
                        <a:rPr lang="en" sz="1200">
                          <a:solidFill>
                            <a:schemeClr val="dk1"/>
                          </a:solidFill>
                        </a:rPr>
                        <a:t>Output from one technique is used as an input feature to another </a:t>
                      </a:r>
                    </a:p>
                  </a:txBody>
                  <a:tcPr marT="91425" marB="91425" marR="91425" marL="91425"/>
                </a:tc>
              </a:tr>
              <a:tr h="361600">
                <a:tc>
                  <a:txBody>
                    <a:bodyPr>
                      <a:noAutofit/>
                    </a:bodyPr>
                    <a:lstStyle/>
                    <a:p>
                      <a:pPr lvl="0" rtl="0">
                        <a:spcBef>
                          <a:spcPts val="0"/>
                        </a:spcBef>
                        <a:buNone/>
                      </a:pPr>
                      <a:r>
                        <a:rPr lang="en"/>
                        <a:t>Metal-Level</a:t>
                      </a:r>
                    </a:p>
                  </a:txBody>
                  <a:tcPr marT="91425" marB="91425" marR="91425" marL="91425"/>
                </a:tc>
                <a:tc>
                  <a:txBody>
                    <a:bodyPr>
                      <a:noAutofit/>
                    </a:bodyPr>
                    <a:lstStyle/>
                    <a:p>
                      <a:pPr lvl="0" rtl="0">
                        <a:spcBef>
                          <a:spcPts val="0"/>
                        </a:spcBef>
                        <a:buNone/>
                      </a:pPr>
                      <a:r>
                        <a:rPr lang="en" sz="1200">
                          <a:solidFill>
                            <a:schemeClr val="dk1"/>
                          </a:solidFill>
                        </a:rPr>
                        <a:t>The model learned by one recommender is used as input to another </a:t>
                      </a:r>
                    </a:p>
                  </a:txBody>
                  <a:tcPr marT="91425" marB="91425" marR="91425" marL="91425"/>
                </a:tc>
              </a:tr>
            </a:tbl>
          </a:graphicData>
        </a:graphic>
      </p:graphicFrame>
      <p:sp>
        <p:nvSpPr>
          <p:cNvPr id="272" name="Shape 272"/>
          <p:cNvSpPr txBox="1"/>
          <p:nvPr>
            <p:ph type="title"/>
          </p:nvPr>
        </p:nvSpPr>
        <p:spPr>
          <a:xfrm>
            <a:off x="311700" y="216425"/>
            <a:ext cx="8520600" cy="572700"/>
          </a:xfrm>
          <a:prstGeom prst="rect">
            <a:avLst/>
          </a:prstGeom>
        </p:spPr>
        <p:txBody>
          <a:bodyPr anchorCtr="0" anchor="t" bIns="91425" lIns="91425" rIns="91425" tIns="91425">
            <a:noAutofit/>
          </a:bodyPr>
          <a:lstStyle/>
          <a:p>
            <a:pPr lvl="0" rtl="0">
              <a:spcBef>
                <a:spcPts val="0"/>
              </a:spcBef>
              <a:buNone/>
            </a:pPr>
            <a:r>
              <a:rPr lang="en"/>
              <a:t>More on Hybridizations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nvSpPr>
        <p:spPr>
          <a:xfrm>
            <a:off x="434575" y="712925"/>
            <a:ext cx="8183700" cy="3743700"/>
          </a:xfrm>
          <a:prstGeom prst="rect">
            <a:avLst/>
          </a:prstGeom>
          <a:noFill/>
          <a:ln>
            <a:noFill/>
          </a:ln>
        </p:spPr>
        <p:txBody>
          <a:bodyPr anchorCtr="0" anchor="t" bIns="91425" lIns="91425" rIns="91425" tIns="91425">
            <a:noAutofit/>
          </a:bodyPr>
          <a:lstStyle/>
          <a:p>
            <a:pPr indent="457200" lvl="0" rtl="0">
              <a:spcBef>
                <a:spcPts val="0"/>
              </a:spcBef>
              <a:buNone/>
            </a:pPr>
            <a:r>
              <a:t/>
            </a:r>
            <a:endParaRPr/>
          </a:p>
          <a:p>
            <a:pPr indent="-228600" lvl="0" marL="457200" rtl="0">
              <a:spcBef>
                <a:spcPts val="0"/>
              </a:spcBef>
              <a:buChar char="●"/>
            </a:pPr>
            <a:r>
              <a:rPr lang="en"/>
              <a:t>Treating collaborative filtering as features:  e.g., Fast Online Bilinear Factor Model (FOBFM)</a:t>
            </a:r>
          </a:p>
          <a:p>
            <a:pPr lvl="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lvl="0" rtl="0">
              <a:spcBef>
                <a:spcPts val="0"/>
              </a:spcBef>
              <a:buNone/>
            </a:pPr>
            <a:r>
              <a:t/>
            </a:r>
            <a:endParaRPr/>
          </a:p>
          <a:p>
            <a:pPr indent="-228600" lvl="0" marL="457200" rtl="0">
              <a:spcBef>
                <a:spcPts val="0"/>
              </a:spcBef>
              <a:buChar char="●"/>
            </a:pPr>
            <a:r>
              <a:rPr lang="en"/>
              <a:t>Using feature-based similarity in similarity-based collaborative filtering 	</a:t>
            </a:r>
          </a:p>
          <a:p>
            <a:pPr lvl="0" rtl="0">
              <a:spcBef>
                <a:spcPts val="0"/>
              </a:spcBef>
              <a:buNone/>
            </a:pPr>
            <a:r>
              <a:t/>
            </a:r>
            <a:endParaRPr/>
          </a:p>
          <a:p>
            <a:pPr indent="-228600" lvl="0" marL="457200" rtl="0">
              <a:spcBef>
                <a:spcPts val="0"/>
              </a:spcBef>
              <a:buChar char="●"/>
            </a:pPr>
            <a:r>
              <a:rPr lang="en"/>
              <a:t>Collaborative filtering augmented by artificial feature-based ratings: e.g., Regression-Based Latent Factor Model (RLFM)</a:t>
            </a:r>
          </a:p>
          <a:p>
            <a:pPr indent="0" lvl="0" marL="457200" rtl="0">
              <a:spcBef>
                <a:spcPts val="0"/>
              </a:spcBef>
              <a:buNone/>
            </a:pPr>
            <a:r>
              <a:t/>
            </a:r>
            <a:endParaRPr/>
          </a:p>
        </p:txBody>
      </p:sp>
      <p:sp>
        <p:nvSpPr>
          <p:cNvPr id="278" name="Shape 278"/>
          <p:cNvSpPr/>
          <p:nvPr/>
        </p:nvSpPr>
        <p:spPr>
          <a:xfrm>
            <a:off x="1000150" y="3404350"/>
            <a:ext cx="3052800" cy="10452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4790400" y="1458950"/>
            <a:ext cx="3421200" cy="729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998300" y="1483525"/>
            <a:ext cx="3243300" cy="729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txBox="1"/>
          <p:nvPr>
            <p:ph type="title"/>
          </p:nvPr>
        </p:nvSpPr>
        <p:spPr>
          <a:xfrm>
            <a:off x="311700" y="140225"/>
            <a:ext cx="8520600" cy="572700"/>
          </a:xfrm>
          <a:prstGeom prst="rect">
            <a:avLst/>
          </a:prstGeom>
        </p:spPr>
        <p:txBody>
          <a:bodyPr anchorCtr="0" anchor="t" bIns="91425" lIns="91425" rIns="91425" tIns="91425">
            <a:noAutofit/>
          </a:bodyPr>
          <a:lstStyle/>
          <a:p>
            <a:pPr lvl="0" rtl="0" algn="ctr">
              <a:spcBef>
                <a:spcPts val="0"/>
              </a:spcBef>
              <a:buNone/>
            </a:pPr>
            <a:r>
              <a:rPr lang="en"/>
              <a:t>Integrative Approaches</a:t>
            </a:r>
          </a:p>
        </p:txBody>
      </p:sp>
      <p:pic>
        <p:nvPicPr>
          <p:cNvPr descr="gif.latex" id="282" name="Shape 282"/>
          <p:cNvPicPr preferRelativeResize="0"/>
          <p:nvPr/>
        </p:nvPicPr>
        <p:blipFill>
          <a:blip r:embed="rId3">
            <a:alphaModFix/>
          </a:blip>
          <a:stretch>
            <a:fillRect/>
          </a:stretch>
        </p:blipFill>
        <p:spPr>
          <a:xfrm>
            <a:off x="4931724" y="1552575"/>
            <a:ext cx="2716775" cy="261360"/>
          </a:xfrm>
          <a:prstGeom prst="rect">
            <a:avLst/>
          </a:prstGeom>
          <a:noFill/>
          <a:ln>
            <a:noFill/>
          </a:ln>
        </p:spPr>
      </p:pic>
      <p:grpSp>
        <p:nvGrpSpPr>
          <p:cNvPr id="283" name="Shape 283"/>
          <p:cNvGrpSpPr/>
          <p:nvPr/>
        </p:nvGrpSpPr>
        <p:grpSpPr>
          <a:xfrm>
            <a:off x="1414474" y="1552575"/>
            <a:ext cx="2716774" cy="623150"/>
            <a:chOff x="1414474" y="1781175"/>
            <a:chExt cx="2716774" cy="623150"/>
          </a:xfrm>
        </p:grpSpPr>
        <p:pic>
          <p:nvPicPr>
            <p:cNvPr descr="gif.latex" id="284" name="Shape 284"/>
            <p:cNvPicPr preferRelativeResize="0"/>
            <p:nvPr/>
          </p:nvPicPr>
          <p:blipFill>
            <a:blip r:embed="rId4">
              <a:alphaModFix/>
            </a:blip>
            <a:stretch>
              <a:fillRect/>
            </a:stretch>
          </p:blipFill>
          <p:spPr>
            <a:xfrm>
              <a:off x="1414474" y="1781175"/>
              <a:ext cx="2716774" cy="275300"/>
            </a:xfrm>
            <a:prstGeom prst="rect">
              <a:avLst/>
            </a:prstGeom>
            <a:noFill/>
            <a:ln>
              <a:noFill/>
            </a:ln>
          </p:spPr>
        </p:pic>
        <p:pic>
          <p:nvPicPr>
            <p:cNvPr descr="gif.download" id="285" name="Shape 285"/>
            <p:cNvPicPr preferRelativeResize="0"/>
            <p:nvPr/>
          </p:nvPicPr>
          <p:blipFill>
            <a:blip r:embed="rId5">
              <a:alphaModFix/>
            </a:blip>
            <a:stretch>
              <a:fillRect/>
            </a:stretch>
          </p:blipFill>
          <p:spPr>
            <a:xfrm>
              <a:off x="1414474" y="2176125"/>
              <a:ext cx="898524" cy="228200"/>
            </a:xfrm>
            <a:prstGeom prst="rect">
              <a:avLst/>
            </a:prstGeom>
            <a:noFill/>
            <a:ln>
              <a:noFill/>
            </a:ln>
          </p:spPr>
        </p:pic>
        <p:pic>
          <p:nvPicPr>
            <p:cNvPr descr="gif.download" id="286" name="Shape 286"/>
            <p:cNvPicPr preferRelativeResize="0"/>
            <p:nvPr/>
          </p:nvPicPr>
          <p:blipFill>
            <a:blip r:embed="rId6">
              <a:alphaModFix/>
            </a:blip>
            <a:stretch>
              <a:fillRect/>
            </a:stretch>
          </p:blipFill>
          <p:spPr>
            <a:xfrm>
              <a:off x="2798624" y="2176124"/>
              <a:ext cx="1140999" cy="228199"/>
            </a:xfrm>
            <a:prstGeom prst="rect">
              <a:avLst/>
            </a:prstGeom>
            <a:noFill/>
            <a:ln>
              <a:noFill/>
            </a:ln>
          </p:spPr>
        </p:pic>
      </p:grpSp>
      <p:sp>
        <p:nvSpPr>
          <p:cNvPr id="287" name="Shape 287"/>
          <p:cNvSpPr txBox="1"/>
          <p:nvPr/>
        </p:nvSpPr>
        <p:spPr>
          <a:xfrm rot="-5400000">
            <a:off x="846800" y="1663450"/>
            <a:ext cx="704400" cy="401400"/>
          </a:xfrm>
          <a:prstGeom prst="rect">
            <a:avLst/>
          </a:prstGeom>
          <a:noFill/>
          <a:ln>
            <a:noFill/>
          </a:ln>
        </p:spPr>
        <p:txBody>
          <a:bodyPr anchorCtr="0" anchor="t" bIns="91425" lIns="91425" rIns="91425" tIns="91425">
            <a:noAutofit/>
          </a:bodyPr>
          <a:lstStyle/>
          <a:p>
            <a:pPr lvl="0" rtl="0">
              <a:spcBef>
                <a:spcPts val="0"/>
              </a:spcBef>
              <a:buNone/>
            </a:pPr>
            <a:r>
              <a:rPr lang="en"/>
              <a:t>Offline</a:t>
            </a:r>
          </a:p>
        </p:txBody>
      </p:sp>
      <p:sp>
        <p:nvSpPr>
          <p:cNvPr id="288" name="Shape 288"/>
          <p:cNvSpPr txBox="1"/>
          <p:nvPr/>
        </p:nvSpPr>
        <p:spPr>
          <a:xfrm rot="-5400000">
            <a:off x="7658625" y="1622750"/>
            <a:ext cx="704400" cy="401400"/>
          </a:xfrm>
          <a:prstGeom prst="rect">
            <a:avLst/>
          </a:prstGeom>
          <a:noFill/>
          <a:ln>
            <a:noFill/>
          </a:ln>
        </p:spPr>
        <p:txBody>
          <a:bodyPr anchorCtr="0" anchor="t" bIns="91425" lIns="91425" rIns="91425" tIns="91425">
            <a:noAutofit/>
          </a:bodyPr>
          <a:lstStyle/>
          <a:p>
            <a:pPr lvl="0" rtl="0">
              <a:spcBef>
                <a:spcPts val="0"/>
              </a:spcBef>
              <a:buNone/>
            </a:pPr>
            <a:r>
              <a:rPr lang="en"/>
              <a:t>Online</a:t>
            </a:r>
          </a:p>
        </p:txBody>
      </p:sp>
      <p:pic>
        <p:nvPicPr>
          <p:cNvPr descr="gif.download" id="289" name="Shape 289"/>
          <p:cNvPicPr preferRelativeResize="0"/>
          <p:nvPr/>
        </p:nvPicPr>
        <p:blipFill>
          <a:blip r:embed="rId7">
            <a:alphaModFix/>
          </a:blip>
          <a:stretch>
            <a:fillRect/>
          </a:stretch>
        </p:blipFill>
        <p:spPr>
          <a:xfrm>
            <a:off x="4931721" y="1911550"/>
            <a:ext cx="214450" cy="221375"/>
          </a:xfrm>
          <a:prstGeom prst="rect">
            <a:avLst/>
          </a:prstGeom>
          <a:noFill/>
          <a:ln>
            <a:noFill/>
          </a:ln>
        </p:spPr>
      </p:pic>
      <p:sp>
        <p:nvSpPr>
          <p:cNvPr id="290" name="Shape 290"/>
          <p:cNvSpPr txBox="1"/>
          <p:nvPr/>
        </p:nvSpPr>
        <p:spPr>
          <a:xfrm>
            <a:off x="5125125" y="1835350"/>
            <a:ext cx="1217100" cy="402300"/>
          </a:xfrm>
          <a:prstGeom prst="rect">
            <a:avLst/>
          </a:prstGeom>
          <a:noFill/>
          <a:ln>
            <a:noFill/>
          </a:ln>
        </p:spPr>
        <p:txBody>
          <a:bodyPr anchorCtr="0" anchor="t" bIns="91425" lIns="91425" rIns="91425" tIns="91425">
            <a:noAutofit/>
          </a:bodyPr>
          <a:lstStyle/>
          <a:p>
            <a:pPr lvl="0" rtl="0">
              <a:spcBef>
                <a:spcPts val="0"/>
              </a:spcBef>
              <a:buNone/>
            </a:pPr>
            <a:r>
              <a:rPr lang="en"/>
              <a:t>leant online</a:t>
            </a:r>
          </a:p>
        </p:txBody>
      </p:sp>
      <p:sp>
        <p:nvSpPr>
          <p:cNvPr id="291" name="Shape 291"/>
          <p:cNvSpPr txBox="1"/>
          <p:nvPr/>
        </p:nvSpPr>
        <p:spPr>
          <a:xfrm>
            <a:off x="4315300" y="1511950"/>
            <a:ext cx="401400" cy="471300"/>
          </a:xfrm>
          <a:prstGeom prst="rect">
            <a:avLst/>
          </a:prstGeom>
          <a:noFill/>
          <a:ln>
            <a:noFill/>
          </a:ln>
        </p:spPr>
        <p:txBody>
          <a:bodyPr anchorCtr="0" anchor="t" bIns="91425" lIns="91425" rIns="91425" tIns="91425">
            <a:noAutofit/>
          </a:bodyPr>
          <a:lstStyle/>
          <a:p>
            <a:pPr lvl="0" rtl="0">
              <a:spcBef>
                <a:spcPts val="0"/>
              </a:spcBef>
              <a:buNone/>
            </a:pPr>
            <a:r>
              <a:rPr lang="en" sz="2400"/>
              <a:t>+</a:t>
            </a:r>
          </a:p>
        </p:txBody>
      </p:sp>
      <p:grpSp>
        <p:nvGrpSpPr>
          <p:cNvPr id="292" name="Shape 292"/>
          <p:cNvGrpSpPr/>
          <p:nvPr/>
        </p:nvGrpSpPr>
        <p:grpSpPr>
          <a:xfrm>
            <a:off x="4414094" y="3404350"/>
            <a:ext cx="3663591" cy="1011000"/>
            <a:chOff x="4190300" y="3556750"/>
            <a:chExt cx="3887100" cy="1011000"/>
          </a:xfrm>
        </p:grpSpPr>
        <p:sp>
          <p:nvSpPr>
            <p:cNvPr id="293" name="Shape 293"/>
            <p:cNvSpPr/>
            <p:nvPr/>
          </p:nvSpPr>
          <p:spPr>
            <a:xfrm>
              <a:off x="4190300" y="3556750"/>
              <a:ext cx="3887100" cy="1011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txBox="1"/>
            <p:nvPr/>
          </p:nvSpPr>
          <p:spPr>
            <a:xfrm>
              <a:off x="4264241" y="3556750"/>
              <a:ext cx="791400" cy="3615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Priors</a:t>
              </a:r>
            </a:p>
          </p:txBody>
        </p:sp>
      </p:grpSp>
      <p:grpSp>
        <p:nvGrpSpPr>
          <p:cNvPr id="295" name="Shape 295"/>
          <p:cNvGrpSpPr/>
          <p:nvPr/>
        </p:nvGrpSpPr>
        <p:grpSpPr>
          <a:xfrm>
            <a:off x="4485275" y="3722854"/>
            <a:ext cx="3454891" cy="623180"/>
            <a:chOff x="4056350" y="3798925"/>
            <a:chExt cx="4895000" cy="897050"/>
          </a:xfrm>
        </p:grpSpPr>
        <p:pic>
          <p:nvPicPr>
            <p:cNvPr descr="gif.download" id="296" name="Shape 296"/>
            <p:cNvPicPr preferRelativeResize="0"/>
            <p:nvPr/>
          </p:nvPicPr>
          <p:blipFill>
            <a:blip r:embed="rId8">
              <a:alphaModFix/>
            </a:blip>
            <a:stretch>
              <a:fillRect/>
            </a:stretch>
          </p:blipFill>
          <p:spPr>
            <a:xfrm>
              <a:off x="4089200" y="3798925"/>
              <a:ext cx="2171700" cy="342900"/>
            </a:xfrm>
            <a:prstGeom prst="rect">
              <a:avLst/>
            </a:prstGeom>
            <a:noFill/>
            <a:ln>
              <a:noFill/>
            </a:ln>
          </p:spPr>
        </p:pic>
        <p:pic>
          <p:nvPicPr>
            <p:cNvPr descr="gif.download" id="297" name="Shape 297"/>
            <p:cNvPicPr preferRelativeResize="0"/>
            <p:nvPr/>
          </p:nvPicPr>
          <p:blipFill>
            <a:blip r:embed="rId9">
              <a:alphaModFix/>
            </a:blip>
            <a:stretch>
              <a:fillRect/>
            </a:stretch>
          </p:blipFill>
          <p:spPr>
            <a:xfrm>
              <a:off x="4056350" y="4314975"/>
              <a:ext cx="2228850" cy="381000"/>
            </a:xfrm>
            <a:prstGeom prst="rect">
              <a:avLst/>
            </a:prstGeom>
            <a:noFill/>
            <a:ln>
              <a:noFill/>
            </a:ln>
          </p:spPr>
        </p:pic>
        <p:pic>
          <p:nvPicPr>
            <p:cNvPr descr="gif.download" id="298" name="Shape 298"/>
            <p:cNvPicPr preferRelativeResize="0"/>
            <p:nvPr/>
          </p:nvPicPr>
          <p:blipFill>
            <a:blip r:embed="rId10">
              <a:alphaModFix/>
            </a:blip>
            <a:stretch>
              <a:fillRect/>
            </a:stretch>
          </p:blipFill>
          <p:spPr>
            <a:xfrm>
              <a:off x="6470100" y="3798925"/>
              <a:ext cx="2362200" cy="342900"/>
            </a:xfrm>
            <a:prstGeom prst="rect">
              <a:avLst/>
            </a:prstGeom>
            <a:noFill/>
            <a:ln>
              <a:noFill/>
            </a:ln>
          </p:spPr>
        </p:pic>
        <p:pic>
          <p:nvPicPr>
            <p:cNvPr descr="gif.download" id="299" name="Shape 299"/>
            <p:cNvPicPr preferRelativeResize="0"/>
            <p:nvPr/>
          </p:nvPicPr>
          <p:blipFill>
            <a:blip r:embed="rId11">
              <a:alphaModFix/>
            </a:blip>
            <a:stretch>
              <a:fillRect/>
            </a:stretch>
          </p:blipFill>
          <p:spPr>
            <a:xfrm>
              <a:off x="6503425" y="4332787"/>
              <a:ext cx="2447925" cy="352425"/>
            </a:xfrm>
            <a:prstGeom prst="rect">
              <a:avLst/>
            </a:prstGeom>
            <a:noFill/>
            <a:ln>
              <a:noFill/>
            </a:ln>
          </p:spPr>
        </p:pic>
      </p:grpSp>
      <p:grpSp>
        <p:nvGrpSpPr>
          <p:cNvPr id="300" name="Shape 300"/>
          <p:cNvGrpSpPr/>
          <p:nvPr/>
        </p:nvGrpSpPr>
        <p:grpSpPr>
          <a:xfrm>
            <a:off x="998300" y="3541750"/>
            <a:ext cx="3319500" cy="797397"/>
            <a:chOff x="922100" y="3922750"/>
            <a:chExt cx="3319500" cy="797397"/>
          </a:xfrm>
        </p:grpSpPr>
        <p:pic>
          <p:nvPicPr>
            <p:cNvPr descr="gif.download" id="301" name="Shape 301"/>
            <p:cNvPicPr preferRelativeResize="0"/>
            <p:nvPr/>
          </p:nvPicPr>
          <p:blipFill>
            <a:blip r:embed="rId12">
              <a:alphaModFix/>
            </a:blip>
            <a:stretch>
              <a:fillRect/>
            </a:stretch>
          </p:blipFill>
          <p:spPr>
            <a:xfrm>
              <a:off x="998300" y="4458798"/>
              <a:ext cx="2852448" cy="261349"/>
            </a:xfrm>
            <a:prstGeom prst="rect">
              <a:avLst/>
            </a:prstGeom>
            <a:noFill/>
            <a:ln>
              <a:noFill/>
            </a:ln>
          </p:spPr>
        </p:pic>
        <p:pic>
          <p:nvPicPr>
            <p:cNvPr descr="gif.download" id="302" name="Shape 302"/>
            <p:cNvPicPr preferRelativeResize="0"/>
            <p:nvPr/>
          </p:nvPicPr>
          <p:blipFill>
            <a:blip r:embed="rId13">
              <a:alphaModFix/>
            </a:blip>
            <a:stretch>
              <a:fillRect/>
            </a:stretch>
          </p:blipFill>
          <p:spPr>
            <a:xfrm>
              <a:off x="998300" y="3922750"/>
              <a:ext cx="1497472" cy="261349"/>
            </a:xfrm>
            <a:prstGeom prst="rect">
              <a:avLst/>
            </a:prstGeom>
            <a:noFill/>
            <a:ln>
              <a:noFill/>
            </a:ln>
          </p:spPr>
        </p:pic>
        <p:sp>
          <p:nvSpPr>
            <p:cNvPr id="303" name="Shape 303"/>
            <p:cNvSpPr txBox="1"/>
            <p:nvPr/>
          </p:nvSpPr>
          <p:spPr>
            <a:xfrm>
              <a:off x="922100" y="4130050"/>
              <a:ext cx="3319500" cy="3066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(Or                                                    )</a:t>
              </a:r>
            </a:p>
          </p:txBody>
        </p:sp>
        <p:pic>
          <p:nvPicPr>
            <p:cNvPr descr="gif.download" id="304" name="Shape 304"/>
            <p:cNvPicPr preferRelativeResize="0"/>
            <p:nvPr/>
          </p:nvPicPr>
          <p:blipFill>
            <a:blip r:embed="rId14">
              <a:alphaModFix/>
            </a:blip>
            <a:stretch>
              <a:fillRect/>
            </a:stretch>
          </p:blipFill>
          <p:spPr>
            <a:xfrm>
              <a:off x="1303099" y="4187924"/>
              <a:ext cx="2506725" cy="221374"/>
            </a:xfrm>
            <a:prstGeom prst="rect">
              <a:avLst/>
            </a:prstGeom>
            <a:noFill/>
            <a:ln>
              <a:noFill/>
            </a:ln>
          </p:spPr>
        </p:pic>
      </p:grpSp>
      <p:sp>
        <p:nvSpPr>
          <p:cNvPr id="305" name="Shape 305"/>
          <p:cNvSpPr txBox="1"/>
          <p:nvPr/>
        </p:nvSpPr>
        <p:spPr>
          <a:xfrm>
            <a:off x="3047025" y="3404350"/>
            <a:ext cx="1089600" cy="3615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Likelihood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a:t>Other Methods and Considerations </a:t>
            </a:r>
          </a:p>
        </p:txBody>
      </p:sp>
      <p:sp>
        <p:nvSpPr>
          <p:cNvPr id="311" name="Shape 311"/>
          <p:cNvSpPr txBox="1"/>
          <p:nvPr/>
        </p:nvSpPr>
        <p:spPr>
          <a:xfrm>
            <a:off x="415950" y="900725"/>
            <a:ext cx="8344800" cy="3485100"/>
          </a:xfrm>
          <a:prstGeom prst="rect">
            <a:avLst/>
          </a:prstGeom>
          <a:noFill/>
          <a:ln>
            <a:noFill/>
          </a:ln>
        </p:spPr>
        <p:txBody>
          <a:bodyPr anchorCtr="0" anchor="t" bIns="91425" lIns="91425" rIns="91425" tIns="91425">
            <a:noAutofit/>
          </a:bodyPr>
          <a:lstStyle/>
          <a:p>
            <a:pPr indent="-330200" lvl="0" marL="457200" rtl="0">
              <a:spcBef>
                <a:spcPts val="0"/>
              </a:spcBef>
              <a:buSzPct val="100000"/>
              <a:buChar char="●"/>
            </a:pPr>
            <a:r>
              <a:rPr lang="en" sz="1600"/>
              <a:t>Factorization through Latent Dirichlet Allocation </a:t>
            </a:r>
          </a:p>
          <a:p>
            <a:pPr lvl="0" rtl="0">
              <a:spcBef>
                <a:spcPts val="0"/>
              </a:spcBef>
              <a:buNone/>
            </a:pPr>
            <a:r>
              <a:t/>
            </a:r>
            <a:endParaRPr sz="1600"/>
          </a:p>
          <a:p>
            <a:pPr lvl="0" rtl="0">
              <a:spcBef>
                <a:spcPts val="0"/>
              </a:spcBef>
              <a:buNone/>
            </a:pPr>
            <a:r>
              <a:t/>
            </a:r>
            <a:endParaRPr sz="1600"/>
          </a:p>
          <a:p>
            <a:pPr indent="-330200" lvl="0" marL="457200" rtl="0">
              <a:spcBef>
                <a:spcPts val="0"/>
              </a:spcBef>
              <a:buSzPct val="100000"/>
              <a:buChar char="●"/>
            </a:pPr>
            <a:r>
              <a:rPr lang="en" sz="1600"/>
              <a:t>Context-Dependent Recommendation </a:t>
            </a:r>
          </a:p>
          <a:p>
            <a:pPr lvl="0" rtl="0">
              <a:spcBef>
                <a:spcPts val="0"/>
              </a:spcBef>
              <a:buNone/>
            </a:pPr>
            <a:r>
              <a:t/>
            </a:r>
            <a:endParaRPr sz="1600"/>
          </a:p>
          <a:p>
            <a:pPr lvl="0" rtl="0">
              <a:spcBef>
                <a:spcPts val="0"/>
              </a:spcBef>
              <a:buNone/>
            </a:pPr>
            <a:r>
              <a:t/>
            </a:r>
            <a:endParaRPr sz="1600"/>
          </a:p>
          <a:p>
            <a:pPr lvl="0" rtl="0">
              <a:spcBef>
                <a:spcPts val="0"/>
              </a:spcBef>
              <a:buNone/>
            </a:pPr>
            <a:r>
              <a:t/>
            </a:r>
            <a:endParaRPr sz="1600"/>
          </a:p>
          <a:p>
            <a:pPr indent="-330200" lvl="0" marL="457200" rtl="0">
              <a:spcBef>
                <a:spcPts val="0"/>
              </a:spcBef>
              <a:buSzPct val="100000"/>
              <a:buChar char="●"/>
            </a:pPr>
            <a:r>
              <a:rPr lang="en" sz="1600"/>
              <a:t>Multi-objective Optimization </a:t>
            </a:r>
          </a:p>
          <a:p>
            <a:pPr indent="-330200" lvl="0" marL="914400" rtl="0">
              <a:spcBef>
                <a:spcPts val="0"/>
              </a:spcBef>
              <a:buSzPct val="100000"/>
              <a:buChar char="-"/>
            </a:pPr>
            <a:r>
              <a:rPr lang="en" sz="1600"/>
              <a:t>Segment approach</a:t>
            </a:r>
          </a:p>
          <a:p>
            <a:pPr indent="-330200" lvl="0" marL="914400" rtl="0">
              <a:spcBef>
                <a:spcPts val="0"/>
              </a:spcBef>
              <a:buSzPct val="100000"/>
              <a:buChar char="-"/>
            </a:pPr>
            <a:r>
              <a:rPr lang="en" sz="1600"/>
              <a:t>Personalized approach</a:t>
            </a:r>
          </a:p>
          <a:p>
            <a:pPr indent="-330200" lvl="0" marL="914400" rtl="0">
              <a:spcBef>
                <a:spcPts val="0"/>
              </a:spcBef>
              <a:buSzPct val="100000"/>
              <a:buChar char="-"/>
            </a:pPr>
            <a:r>
              <a:rPr lang="en" sz="1600"/>
              <a:t>Approximation approach</a:t>
            </a:r>
          </a:p>
          <a:p>
            <a:pPr indent="-330200" lvl="0" marL="457200" marR="0" rtl="0" algn="l">
              <a:lnSpc>
                <a:spcPct val="100000"/>
              </a:lnSpc>
              <a:spcBef>
                <a:spcPts val="0"/>
              </a:spcBef>
              <a:spcAft>
                <a:spcPts val="0"/>
              </a:spcAft>
              <a:buClr>
                <a:srgbClr val="000000"/>
              </a:buClr>
              <a:buSzPct val="100000"/>
              <a:buFont typeface="Arial"/>
              <a:buChar char="●"/>
            </a:pPr>
            <a:r>
              <a:rPr lang="en" sz="1600"/>
              <a:t>Knowledge-based Recommender</a:t>
            </a:r>
          </a:p>
          <a:p>
            <a:pPr indent="-330200" lvl="0" marL="914400" marR="0" rtl="0" algn="l">
              <a:lnSpc>
                <a:spcPct val="100000"/>
              </a:lnSpc>
              <a:spcBef>
                <a:spcPts val="0"/>
              </a:spcBef>
              <a:spcAft>
                <a:spcPts val="0"/>
              </a:spcAft>
              <a:buSzPct val="100000"/>
              <a:buChar char="-"/>
            </a:pPr>
            <a:r>
              <a:rPr lang="en" sz="1600"/>
              <a:t>Constraint-based</a:t>
            </a:r>
          </a:p>
          <a:p>
            <a:pPr indent="-330200" lvl="0" marL="914400" marR="0" rtl="0" algn="l">
              <a:lnSpc>
                <a:spcPct val="100000"/>
              </a:lnSpc>
              <a:spcBef>
                <a:spcPts val="0"/>
              </a:spcBef>
              <a:spcAft>
                <a:spcPts val="0"/>
              </a:spcAft>
              <a:buSzPct val="100000"/>
              <a:buChar char="-"/>
            </a:pPr>
            <a:r>
              <a:rPr lang="en" sz="1600"/>
              <a:t>Case-based (similarity between requirement and items)</a:t>
            </a:r>
          </a:p>
        </p:txBody>
      </p:sp>
      <p:pic>
        <p:nvPicPr>
          <p:cNvPr descr="gif.download" id="312" name="Shape 312"/>
          <p:cNvPicPr preferRelativeResize="0"/>
          <p:nvPr/>
        </p:nvPicPr>
        <p:blipFill>
          <a:blip r:embed="rId3">
            <a:alphaModFix/>
          </a:blip>
          <a:stretch>
            <a:fillRect/>
          </a:stretch>
        </p:blipFill>
        <p:spPr>
          <a:xfrm>
            <a:off x="3295499" y="1410199"/>
            <a:ext cx="1956741" cy="264424"/>
          </a:xfrm>
          <a:prstGeom prst="rect">
            <a:avLst/>
          </a:prstGeom>
          <a:noFill/>
          <a:ln>
            <a:noFill/>
          </a:ln>
        </p:spPr>
      </p:pic>
      <p:pic>
        <p:nvPicPr>
          <p:cNvPr descr="gif.download" id="313" name="Shape 313"/>
          <p:cNvPicPr preferRelativeResize="0"/>
          <p:nvPr/>
        </p:nvPicPr>
        <p:blipFill>
          <a:blip r:embed="rId4">
            <a:alphaModFix/>
          </a:blip>
          <a:stretch>
            <a:fillRect/>
          </a:stretch>
        </p:blipFill>
        <p:spPr>
          <a:xfrm>
            <a:off x="5760825" y="1110998"/>
            <a:ext cx="1237625" cy="767624"/>
          </a:xfrm>
          <a:prstGeom prst="rect">
            <a:avLst/>
          </a:prstGeom>
          <a:noFill/>
          <a:ln>
            <a:noFill/>
          </a:ln>
        </p:spPr>
      </p:pic>
      <p:pic>
        <p:nvPicPr>
          <p:cNvPr descr="gif.latex" id="314" name="Shape 314"/>
          <p:cNvPicPr preferRelativeResize="0"/>
          <p:nvPr/>
        </p:nvPicPr>
        <p:blipFill>
          <a:blip r:embed="rId5">
            <a:alphaModFix/>
          </a:blip>
          <a:stretch>
            <a:fillRect/>
          </a:stretch>
        </p:blipFill>
        <p:spPr>
          <a:xfrm>
            <a:off x="3286125" y="2109799"/>
            <a:ext cx="2932824" cy="264425"/>
          </a:xfrm>
          <a:prstGeom prst="rect">
            <a:avLst/>
          </a:prstGeom>
          <a:noFill/>
          <a:ln>
            <a:noFill/>
          </a:ln>
        </p:spPr>
      </p:pic>
      <p:pic>
        <p:nvPicPr>
          <p:cNvPr descr="gif.download" id="315" name="Shape 315"/>
          <p:cNvPicPr preferRelativeResize="0"/>
          <p:nvPr/>
        </p:nvPicPr>
        <p:blipFill>
          <a:blip r:embed="rId6">
            <a:alphaModFix/>
          </a:blip>
          <a:stretch>
            <a:fillRect/>
          </a:stretch>
        </p:blipFill>
        <p:spPr>
          <a:xfrm>
            <a:off x="3986224" y="2443174"/>
            <a:ext cx="4046499" cy="202675"/>
          </a:xfrm>
          <a:prstGeom prst="rect">
            <a:avLst/>
          </a:prstGeom>
          <a:noFill/>
          <a:ln>
            <a:noFill/>
          </a:ln>
        </p:spPr>
      </p:pic>
      <p:pic>
        <p:nvPicPr>
          <p:cNvPr descr="gif.download" id="316" name="Shape 316"/>
          <p:cNvPicPr preferRelativeResize="0"/>
          <p:nvPr/>
        </p:nvPicPr>
        <p:blipFill>
          <a:blip r:embed="rId7">
            <a:alphaModFix/>
          </a:blip>
          <a:stretch>
            <a:fillRect/>
          </a:stretch>
        </p:blipFill>
        <p:spPr>
          <a:xfrm>
            <a:off x="3990975" y="2747973"/>
            <a:ext cx="1636413" cy="202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Discussion</a:t>
            </a:r>
          </a:p>
        </p:txBody>
      </p:sp>
      <p:sp>
        <p:nvSpPr>
          <p:cNvPr id="322" name="Shape 322"/>
          <p:cNvSpPr txBox="1"/>
          <p:nvPr/>
        </p:nvSpPr>
        <p:spPr>
          <a:xfrm>
            <a:off x="442300" y="1090200"/>
            <a:ext cx="8291700" cy="3458400"/>
          </a:xfrm>
          <a:prstGeom prst="rect">
            <a:avLst/>
          </a:prstGeom>
          <a:noFill/>
          <a:ln>
            <a:noFill/>
          </a:ln>
        </p:spPr>
        <p:txBody>
          <a:bodyPr anchorCtr="0" anchor="t" bIns="91425" lIns="91425" rIns="91425" tIns="91425">
            <a:noAutofit/>
          </a:bodyPr>
          <a:lstStyle/>
          <a:p>
            <a:pPr indent="-330200" lvl="0" marL="457200" rtl="0">
              <a:spcBef>
                <a:spcPts val="0"/>
              </a:spcBef>
              <a:buClr>
                <a:schemeClr val="dk1"/>
              </a:buClr>
              <a:buSzPct val="100000"/>
              <a:buChar char="●"/>
            </a:pPr>
            <a:r>
              <a:rPr lang="en" sz="1600">
                <a:solidFill>
                  <a:schemeClr val="dk1"/>
                </a:solidFill>
              </a:rPr>
              <a:t>Our Implemented Methods (pros &amp; cons)</a:t>
            </a:r>
          </a:p>
          <a:p>
            <a:pPr indent="-330200" lvl="1" marL="914400" rtl="0">
              <a:spcBef>
                <a:spcPts val="0"/>
              </a:spcBef>
              <a:buClr>
                <a:schemeClr val="dk1"/>
              </a:buClr>
              <a:buSzPct val="100000"/>
              <a:buChar char="○"/>
            </a:pPr>
            <a:r>
              <a:rPr lang="en" sz="1600">
                <a:solidFill>
                  <a:schemeClr val="dk1"/>
                </a:solidFill>
              </a:rPr>
              <a:t>Random </a:t>
            </a:r>
          </a:p>
          <a:p>
            <a:pPr indent="-330200" lvl="1" marL="914400" rtl="0">
              <a:spcBef>
                <a:spcPts val="0"/>
              </a:spcBef>
              <a:buClr>
                <a:schemeClr val="dk1"/>
              </a:buClr>
              <a:buSzPct val="100000"/>
              <a:buChar char="○"/>
            </a:pPr>
            <a:r>
              <a:rPr lang="en" sz="1600">
                <a:solidFill>
                  <a:schemeClr val="dk1"/>
                </a:solidFill>
              </a:rPr>
              <a:t>Jaccard Similarity</a:t>
            </a:r>
          </a:p>
          <a:p>
            <a:pPr indent="-330200" lvl="1" marL="914400" rtl="0">
              <a:spcBef>
                <a:spcPts val="0"/>
              </a:spcBef>
              <a:buClr>
                <a:schemeClr val="dk1"/>
              </a:buClr>
              <a:buSzPct val="100000"/>
              <a:buChar char="○"/>
            </a:pPr>
            <a:r>
              <a:rPr lang="en" sz="1600">
                <a:solidFill>
                  <a:schemeClr val="dk1"/>
                </a:solidFill>
              </a:rPr>
              <a:t>Nonnegative Matrix Factorization</a:t>
            </a:r>
          </a:p>
          <a:p>
            <a:pPr indent="-330200" lvl="1" marL="914400" rtl="0">
              <a:spcBef>
                <a:spcPts val="0"/>
              </a:spcBef>
              <a:buClr>
                <a:schemeClr val="dk1"/>
              </a:buClr>
              <a:buSzPct val="100000"/>
              <a:buChar char="○"/>
            </a:pPr>
            <a:r>
              <a:rPr lang="en" sz="1600">
                <a:solidFill>
                  <a:schemeClr val="dk1"/>
                </a:solidFill>
              </a:rPr>
              <a:t>Popularity-based </a:t>
            </a:r>
          </a:p>
          <a:p>
            <a:pPr indent="-330200" lvl="1" marL="914400" rtl="0">
              <a:spcBef>
                <a:spcPts val="0"/>
              </a:spcBef>
              <a:buClr>
                <a:schemeClr val="dk1"/>
              </a:buClr>
              <a:buSzPct val="100000"/>
              <a:buChar char="○"/>
            </a:pPr>
            <a:r>
              <a:rPr lang="en" sz="1600">
                <a:solidFill>
                  <a:schemeClr val="dk1"/>
                </a:solidFill>
              </a:rPr>
              <a:t>BPR-FM </a:t>
            </a:r>
          </a:p>
          <a:p>
            <a:pPr indent="-330200" lvl="1" marL="914400" rtl="0">
              <a:spcBef>
                <a:spcPts val="0"/>
              </a:spcBef>
              <a:buClr>
                <a:schemeClr val="dk1"/>
              </a:buClr>
              <a:buSzPct val="100000"/>
              <a:buChar char="○"/>
            </a:pPr>
            <a:r>
              <a:rPr lang="en" sz="1600">
                <a:solidFill>
                  <a:schemeClr val="dk1"/>
                </a:solidFill>
              </a:rPr>
              <a:t>LDA</a:t>
            </a:r>
          </a:p>
          <a:p>
            <a:pPr indent="-330200" lvl="1" marL="914400" rtl="0">
              <a:spcBef>
                <a:spcPts val="0"/>
              </a:spcBef>
              <a:buClr>
                <a:schemeClr val="dk1"/>
              </a:buClr>
              <a:buSzPct val="100000"/>
              <a:buChar char="○"/>
            </a:pPr>
            <a:r>
              <a:rPr lang="en" sz="1600">
                <a:solidFill>
                  <a:schemeClr val="dk1"/>
                </a:solidFill>
              </a:rPr>
              <a:t>Filtering (constraint)</a:t>
            </a:r>
          </a:p>
          <a:p>
            <a:pPr indent="-330200" lvl="1" marL="914400" rtl="0">
              <a:spcBef>
                <a:spcPts val="0"/>
              </a:spcBef>
              <a:buClr>
                <a:srgbClr val="FF0000"/>
              </a:buClr>
              <a:buSzPct val="100000"/>
              <a:buChar char="○"/>
            </a:pPr>
            <a:r>
              <a:rPr lang="en" sz="1600">
                <a:solidFill>
                  <a:srgbClr val="FF0000"/>
                </a:solidFill>
              </a:rPr>
              <a:t>TBD</a:t>
            </a:r>
          </a:p>
          <a:p>
            <a:pPr indent="-330200" lvl="0" marL="457200" rtl="0">
              <a:spcBef>
                <a:spcPts val="0"/>
              </a:spcBef>
              <a:buClr>
                <a:schemeClr val="dk1"/>
              </a:buClr>
              <a:buSzPct val="100000"/>
              <a:buChar char="●"/>
            </a:pPr>
            <a:r>
              <a:rPr lang="en" sz="1600">
                <a:solidFill>
                  <a:schemeClr val="dk1"/>
                </a:solidFill>
              </a:rPr>
              <a:t>Success Criteria </a:t>
            </a:r>
          </a:p>
          <a:p>
            <a:pPr indent="-330200" lvl="1" marL="914400" rtl="0">
              <a:spcBef>
                <a:spcPts val="0"/>
              </a:spcBef>
              <a:buClr>
                <a:schemeClr val="dk1"/>
              </a:buClr>
              <a:buSzPct val="100000"/>
              <a:buChar char="○"/>
            </a:pPr>
            <a:r>
              <a:rPr lang="en" sz="1600">
                <a:solidFill>
                  <a:schemeClr val="dk1"/>
                </a:solidFill>
              </a:rPr>
              <a:t>Relevancy (accuracy and coverage)</a:t>
            </a:r>
          </a:p>
          <a:p>
            <a:pPr indent="-330200" lvl="1" marL="914400" rtl="0">
              <a:spcBef>
                <a:spcPts val="0"/>
              </a:spcBef>
              <a:buClr>
                <a:schemeClr val="dk1"/>
              </a:buClr>
              <a:buSzPct val="100000"/>
              <a:buChar char="○"/>
            </a:pPr>
            <a:r>
              <a:rPr lang="en" sz="1600">
                <a:solidFill>
                  <a:schemeClr val="dk1"/>
                </a:solidFill>
              </a:rPr>
              <a:t>Novelty (diversity) </a:t>
            </a:r>
          </a:p>
          <a:p>
            <a:pPr indent="-330200" lvl="1" marL="914400" rtl="0">
              <a:spcBef>
                <a:spcPts val="0"/>
              </a:spcBef>
              <a:buClr>
                <a:schemeClr val="dk1"/>
              </a:buClr>
              <a:buSzPct val="100000"/>
              <a:buChar char="○"/>
            </a:pPr>
            <a:r>
              <a:rPr lang="en" sz="1600">
                <a:solidFill>
                  <a:schemeClr val="dk1"/>
                </a:solidFill>
              </a:rPr>
              <a:t>Serendipity (unexpectedness and Usefulness)</a:t>
            </a:r>
          </a:p>
          <a:p>
            <a:pPr indent="-330200" lvl="1" marL="914400" rtl="0">
              <a:spcBef>
                <a:spcPts val="0"/>
              </a:spcBef>
              <a:buClr>
                <a:schemeClr val="dk1"/>
              </a:buClr>
              <a:buSzPct val="100000"/>
              <a:buChar char="○"/>
            </a:pPr>
            <a:r>
              <a:rPr lang="en" sz="1600">
                <a:solidFill>
                  <a:schemeClr val="dk1"/>
                </a:solidFill>
              </a:rPr>
              <a:t>Privacy and Trust Management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Recommender Algorithms in LibRec</a:t>
            </a:r>
          </a:p>
        </p:txBody>
      </p:sp>
      <p:pic>
        <p:nvPicPr>
          <p:cNvPr descr="librec.png" id="328" name="Shape 328"/>
          <p:cNvPicPr preferRelativeResize="0"/>
          <p:nvPr/>
        </p:nvPicPr>
        <p:blipFill>
          <a:blip r:embed="rId3">
            <a:alphaModFix/>
          </a:blip>
          <a:stretch>
            <a:fillRect/>
          </a:stretch>
        </p:blipFill>
        <p:spPr>
          <a:xfrm>
            <a:off x="311699" y="1084876"/>
            <a:ext cx="8520600" cy="33729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descr="TwoDimensionalRanking-final.png" id="333" name="Shape 333"/>
          <p:cNvPicPr preferRelativeResize="0"/>
          <p:nvPr/>
        </p:nvPicPr>
        <p:blipFill>
          <a:blip r:embed="rId3">
            <a:alphaModFix/>
          </a:blip>
          <a:stretch>
            <a:fillRect/>
          </a:stretch>
        </p:blipFill>
        <p:spPr>
          <a:xfrm>
            <a:off x="903225" y="757250"/>
            <a:ext cx="3440875" cy="3019399"/>
          </a:xfrm>
          <a:prstGeom prst="rect">
            <a:avLst/>
          </a:prstGeom>
          <a:noFill/>
          <a:ln>
            <a:noFill/>
          </a:ln>
        </p:spPr>
      </p:pic>
      <p:sp>
        <p:nvSpPr>
          <p:cNvPr id="334" name="Shape 334"/>
          <p:cNvSpPr txBox="1"/>
          <p:nvPr/>
        </p:nvSpPr>
        <p:spPr>
          <a:xfrm>
            <a:off x="-7075" y="3701825"/>
            <a:ext cx="5240400" cy="5208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dk1"/>
                </a:solidFill>
              </a:rPr>
              <a:t>f</a:t>
            </a:r>
            <a:r>
              <a:rPr baseline="-25000" lang="en">
                <a:solidFill>
                  <a:schemeClr val="dk1"/>
                </a:solidFill>
              </a:rPr>
              <a:t>rank</a:t>
            </a:r>
            <a:r>
              <a:rPr lang="en">
                <a:solidFill>
                  <a:schemeClr val="dk1"/>
                </a:solidFill>
              </a:rPr>
              <a:t>(u,v) = w</a:t>
            </a:r>
            <a:r>
              <a:rPr baseline="-25000" lang="en">
                <a:solidFill>
                  <a:schemeClr val="dk1"/>
                </a:solidFill>
              </a:rPr>
              <a:t>1</a:t>
            </a:r>
            <a:r>
              <a:rPr lang="en">
                <a:solidFill>
                  <a:schemeClr val="dk1"/>
                </a:solidFill>
              </a:rPr>
              <a:t> p(v) + w</a:t>
            </a:r>
            <a:r>
              <a:rPr baseline="-25000" lang="en">
                <a:solidFill>
                  <a:schemeClr val="dk1"/>
                </a:solidFill>
              </a:rPr>
              <a:t>2</a:t>
            </a:r>
            <a:r>
              <a:rPr lang="en">
                <a:solidFill>
                  <a:schemeClr val="dk1"/>
                </a:solidFill>
              </a:rPr>
              <a:t> r(u,v) + b, where u=user, </a:t>
            </a:r>
          </a:p>
          <a:p>
            <a:pPr lvl="0" rtl="0" algn="ctr">
              <a:spcBef>
                <a:spcPts val="0"/>
              </a:spcBef>
              <a:buNone/>
            </a:pPr>
            <a:r>
              <a:rPr lang="en">
                <a:solidFill>
                  <a:schemeClr val="dk1"/>
                </a:solidFill>
              </a:rPr>
              <a:t>v=video item, p=popularity and r=predicted rating</a:t>
            </a:r>
          </a:p>
        </p:txBody>
      </p:sp>
      <p:pic>
        <p:nvPicPr>
          <p:cNvPr descr="Ranking-FeaturesPerformance.png" id="335" name="Shape 335"/>
          <p:cNvPicPr preferRelativeResize="0"/>
          <p:nvPr/>
        </p:nvPicPr>
        <p:blipFill>
          <a:blip r:embed="rId4">
            <a:alphaModFix/>
          </a:blip>
          <a:stretch>
            <a:fillRect/>
          </a:stretch>
        </p:blipFill>
        <p:spPr>
          <a:xfrm>
            <a:off x="4648200" y="958100"/>
            <a:ext cx="4000675" cy="2360400"/>
          </a:xfrm>
          <a:prstGeom prst="rect">
            <a:avLst/>
          </a:prstGeom>
          <a:noFill/>
          <a:ln>
            <a:noFill/>
          </a:ln>
        </p:spPr>
      </p:pic>
      <p:sp>
        <p:nvSpPr>
          <p:cNvPr id="336" name="Shape 336"/>
          <p:cNvSpPr txBox="1"/>
          <p:nvPr/>
        </p:nvSpPr>
        <p:spPr>
          <a:xfrm>
            <a:off x="4645450" y="3318500"/>
            <a:ext cx="4069500" cy="11010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A</a:t>
            </a:r>
            <a:r>
              <a:rPr lang="en">
                <a:solidFill>
                  <a:schemeClr val="dk1"/>
                </a:solidFill>
              </a:rPr>
              <a:t> new feature does not show value because the model cannot learn it? Or, a more powerful model is not useful simply because you don't have the feature space that exploits its benefits?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Challenge!</a:t>
            </a:r>
          </a:p>
        </p:txBody>
      </p:sp>
      <p:sp>
        <p:nvSpPr>
          <p:cNvPr id="61" name="Shape 61"/>
          <p:cNvSpPr/>
          <p:nvPr/>
        </p:nvSpPr>
        <p:spPr>
          <a:xfrm>
            <a:off x="1959300" y="1852750"/>
            <a:ext cx="5335500" cy="215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1981675" y="2044750"/>
            <a:ext cx="2354472" cy="1162475"/>
          </a:xfrm>
          <a:custGeom>
            <a:pathLst>
              <a:path extrusionOk="0" h="46499" w="176233">
                <a:moveTo>
                  <a:pt x="0" y="25464"/>
                </a:moveTo>
                <a:cubicBezTo>
                  <a:pt x="3009" y="33154"/>
                  <a:pt x="5731" y="44075"/>
                  <a:pt x="13743" y="46079"/>
                </a:cubicBezTo>
                <a:cubicBezTo>
                  <a:pt x="24847" y="48856"/>
                  <a:pt x="42157" y="34099"/>
                  <a:pt x="39208" y="23039"/>
                </a:cubicBezTo>
                <a:cubicBezTo>
                  <a:pt x="37825" y="17856"/>
                  <a:pt x="27112" y="15892"/>
                  <a:pt x="23444" y="19806"/>
                </a:cubicBezTo>
                <a:cubicBezTo>
                  <a:pt x="19520" y="23991"/>
                  <a:pt x="16967" y="32353"/>
                  <a:pt x="20615" y="36782"/>
                </a:cubicBezTo>
                <a:cubicBezTo>
                  <a:pt x="22798" y="39433"/>
                  <a:pt x="27284" y="38803"/>
                  <a:pt x="30720" y="38803"/>
                </a:cubicBezTo>
                <a:cubicBezTo>
                  <a:pt x="39641" y="38803"/>
                  <a:pt x="49899" y="37835"/>
                  <a:pt x="56589" y="31932"/>
                </a:cubicBezTo>
                <a:cubicBezTo>
                  <a:pt x="60065" y="28864"/>
                  <a:pt x="63478" y="25093"/>
                  <a:pt x="64673" y="20614"/>
                </a:cubicBezTo>
                <a:cubicBezTo>
                  <a:pt x="65568" y="17254"/>
                  <a:pt x="62087" y="12126"/>
                  <a:pt x="58610" y="12126"/>
                </a:cubicBezTo>
                <a:cubicBezTo>
                  <a:pt x="53461" y="12126"/>
                  <a:pt x="52388" y="25183"/>
                  <a:pt x="56993" y="27486"/>
                </a:cubicBezTo>
                <a:cubicBezTo>
                  <a:pt x="66485" y="32232"/>
                  <a:pt x="83853" y="26737"/>
                  <a:pt x="86904" y="16572"/>
                </a:cubicBezTo>
                <a:cubicBezTo>
                  <a:pt x="87496" y="14597"/>
                  <a:pt x="82077" y="13710"/>
                  <a:pt x="80841" y="15359"/>
                </a:cubicBezTo>
                <a:cubicBezTo>
                  <a:pt x="79252" y="17476"/>
                  <a:pt x="80331" y="22260"/>
                  <a:pt x="82862" y="23039"/>
                </a:cubicBezTo>
                <a:cubicBezTo>
                  <a:pt x="93694" y="26372"/>
                  <a:pt x="106132" y="19331"/>
                  <a:pt x="115199" y="12530"/>
                </a:cubicBezTo>
                <a:cubicBezTo>
                  <a:pt x="116496" y="11556"/>
                  <a:pt x="116362" y="8092"/>
                  <a:pt x="114794" y="7680"/>
                </a:cubicBezTo>
                <a:cubicBezTo>
                  <a:pt x="110837" y="6638"/>
                  <a:pt x="106178" y="8655"/>
                  <a:pt x="103072" y="11317"/>
                </a:cubicBezTo>
                <a:cubicBezTo>
                  <a:pt x="102550" y="11764"/>
                  <a:pt x="102182" y="12852"/>
                  <a:pt x="102668" y="13338"/>
                </a:cubicBezTo>
                <a:cubicBezTo>
                  <a:pt x="106068" y="16738"/>
                  <a:pt x="112548" y="12727"/>
                  <a:pt x="116815" y="10509"/>
                </a:cubicBezTo>
                <a:cubicBezTo>
                  <a:pt x="119774" y="8969"/>
                  <a:pt x="125940" y="6413"/>
                  <a:pt x="124091" y="3637"/>
                </a:cubicBezTo>
                <a:cubicBezTo>
                  <a:pt x="123094" y="2140"/>
                  <a:pt x="118836" y="627"/>
                  <a:pt x="118836" y="2425"/>
                </a:cubicBezTo>
                <a:cubicBezTo>
                  <a:pt x="118836" y="4091"/>
                  <a:pt x="118589" y="4368"/>
                  <a:pt x="119645" y="5658"/>
                </a:cubicBezTo>
                <a:cubicBezTo>
                  <a:pt x="127107" y="14778"/>
                  <a:pt x="143351" y="4770"/>
                  <a:pt x="154811" y="2021"/>
                </a:cubicBezTo>
                <a:cubicBezTo>
                  <a:pt x="161785" y="347"/>
                  <a:pt x="169817" y="3207"/>
                  <a:pt x="176233" y="0"/>
                </a:cubicBezTo>
              </a:path>
            </a:pathLst>
          </a:custGeom>
          <a:noFill/>
          <a:ln cap="flat" cmpd="sng" w="9525">
            <a:solidFill>
              <a:srgbClr val="FF9900"/>
            </a:solidFill>
            <a:prstDash val="solid"/>
            <a:round/>
            <a:headEnd len="lg" w="lg" type="none"/>
            <a:tailEnd len="lg" w="lg" type="none"/>
          </a:ln>
        </p:spPr>
      </p:sp>
      <p:sp>
        <p:nvSpPr>
          <p:cNvPr id="63" name="Shape 63"/>
          <p:cNvSpPr/>
          <p:nvPr/>
        </p:nvSpPr>
        <p:spPr>
          <a:xfrm>
            <a:off x="4920100" y="1892262"/>
            <a:ext cx="1576417" cy="1358975"/>
          </a:xfrm>
          <a:custGeom>
            <a:pathLst>
              <a:path extrusionOk="0" h="54359" w="170978">
                <a:moveTo>
                  <a:pt x="170978" y="45675"/>
                </a:moveTo>
                <a:cubicBezTo>
                  <a:pt x="162692" y="49515"/>
                  <a:pt x="163284" y="51215"/>
                  <a:pt x="154406" y="53355"/>
                </a:cubicBezTo>
                <a:cubicBezTo>
                  <a:pt x="141411" y="56486"/>
                  <a:pt x="125929" y="51734"/>
                  <a:pt x="115602" y="43250"/>
                </a:cubicBezTo>
                <a:cubicBezTo>
                  <a:pt x="113016" y="41125"/>
                  <a:pt x="108239" y="38794"/>
                  <a:pt x="109135" y="35570"/>
                </a:cubicBezTo>
                <a:cubicBezTo>
                  <a:pt x="110982" y="28917"/>
                  <a:pt x="122136" y="28333"/>
                  <a:pt x="128941" y="29507"/>
                </a:cubicBezTo>
                <a:cubicBezTo>
                  <a:pt x="131569" y="29960"/>
                  <a:pt x="136819" y="33686"/>
                  <a:pt x="134600" y="35166"/>
                </a:cubicBezTo>
                <a:cubicBezTo>
                  <a:pt x="128069" y="39519"/>
                  <a:pt x="119405" y="39788"/>
                  <a:pt x="111560" y="40016"/>
                </a:cubicBezTo>
                <a:cubicBezTo>
                  <a:pt x="103477" y="40250"/>
                  <a:pt x="93036" y="41656"/>
                  <a:pt x="87712" y="35570"/>
                </a:cubicBezTo>
                <a:cubicBezTo>
                  <a:pt x="83068" y="30261"/>
                  <a:pt x="97259" y="17022"/>
                  <a:pt x="103072" y="21018"/>
                </a:cubicBezTo>
                <a:cubicBezTo>
                  <a:pt x="105567" y="22733"/>
                  <a:pt x="106876" y="26533"/>
                  <a:pt x="106305" y="29507"/>
                </a:cubicBezTo>
                <a:cubicBezTo>
                  <a:pt x="105414" y="34137"/>
                  <a:pt x="99557" y="36830"/>
                  <a:pt x="94988" y="37995"/>
                </a:cubicBezTo>
                <a:cubicBezTo>
                  <a:pt x="84490" y="40670"/>
                  <a:pt x="73483" y="41229"/>
                  <a:pt x="62651" y="41229"/>
                </a:cubicBezTo>
                <a:cubicBezTo>
                  <a:pt x="58811" y="41229"/>
                  <a:pt x="58808" y="41086"/>
                  <a:pt x="54971" y="41229"/>
                </a:cubicBezTo>
                <a:cubicBezTo>
                  <a:pt x="53343" y="41289"/>
                  <a:pt x="53263" y="42205"/>
                  <a:pt x="51738" y="41633"/>
                </a:cubicBezTo>
                <a:cubicBezTo>
                  <a:pt x="51543" y="41559"/>
                  <a:pt x="51009" y="34809"/>
                  <a:pt x="50929" y="34357"/>
                </a:cubicBezTo>
                <a:cubicBezTo>
                  <a:pt x="50000" y="29157"/>
                  <a:pt x="46949" y="23317"/>
                  <a:pt x="49312" y="18593"/>
                </a:cubicBezTo>
                <a:cubicBezTo>
                  <a:pt x="50856" y="15504"/>
                  <a:pt x="62011" y="20518"/>
                  <a:pt x="59013" y="22231"/>
                </a:cubicBezTo>
                <a:cubicBezTo>
                  <a:pt x="53308" y="25489"/>
                  <a:pt x="46207" y="19173"/>
                  <a:pt x="40016" y="16976"/>
                </a:cubicBezTo>
                <a:cubicBezTo>
                  <a:pt x="26360" y="12130"/>
                  <a:pt x="11591" y="8693"/>
                  <a:pt x="0" y="0"/>
                </a:cubicBezTo>
              </a:path>
            </a:pathLst>
          </a:custGeom>
          <a:noFill/>
          <a:ln cap="flat" cmpd="sng" w="9525">
            <a:solidFill>
              <a:srgbClr val="0000FF"/>
            </a:solidFill>
            <a:prstDash val="solid"/>
            <a:round/>
            <a:headEnd len="lg" w="lg" type="none"/>
            <a:tailEnd len="lg" w="lg" type="none"/>
          </a:ln>
        </p:spPr>
      </p:sp>
      <p:sp>
        <p:nvSpPr>
          <p:cNvPr id="64" name="Shape 64"/>
          <p:cNvSpPr txBox="1"/>
          <p:nvPr/>
        </p:nvSpPr>
        <p:spPr>
          <a:xfrm>
            <a:off x="1959300" y="1296150"/>
            <a:ext cx="5335500" cy="360600"/>
          </a:xfrm>
          <a:prstGeom prst="rect">
            <a:avLst/>
          </a:prstGeom>
          <a:noFill/>
          <a:ln>
            <a:noFill/>
          </a:ln>
        </p:spPr>
        <p:txBody>
          <a:bodyPr anchorCtr="0" anchor="t" bIns="91425" lIns="91425" rIns="91425" tIns="91425">
            <a:noAutofit/>
          </a:bodyPr>
          <a:lstStyle/>
          <a:p>
            <a:pPr lvl="0" algn="ctr">
              <a:spcBef>
                <a:spcPts val="0"/>
              </a:spcBef>
              <a:buNone/>
            </a:pPr>
            <a:r>
              <a:rPr b="1" lang="en"/>
              <a:t>Recommender Options: Popularity, BPR-FM, NMF, etc. (Today’s Focus)</a:t>
            </a:r>
          </a:p>
        </p:txBody>
      </p:sp>
      <p:sp>
        <p:nvSpPr>
          <p:cNvPr id="65" name="Shape 65"/>
          <p:cNvSpPr txBox="1"/>
          <p:nvPr/>
        </p:nvSpPr>
        <p:spPr>
          <a:xfrm rot="5400000">
            <a:off x="6628675" y="2632450"/>
            <a:ext cx="1920000" cy="360600"/>
          </a:xfrm>
          <a:prstGeom prst="rect">
            <a:avLst/>
          </a:prstGeom>
          <a:noFill/>
          <a:ln>
            <a:noFill/>
          </a:ln>
        </p:spPr>
        <p:txBody>
          <a:bodyPr anchorCtr="0" anchor="t" bIns="91425" lIns="91425" rIns="91425" tIns="91425">
            <a:noAutofit/>
          </a:bodyPr>
          <a:lstStyle/>
          <a:p>
            <a:pPr lvl="0" rtl="0" algn="ctr">
              <a:spcBef>
                <a:spcPts val="0"/>
              </a:spcBef>
              <a:buNone/>
            </a:pPr>
            <a:r>
              <a:rPr lang="en"/>
              <a:t>Goal: </a:t>
            </a:r>
            <a:r>
              <a:rPr lang="en" sz="1200"/>
              <a:t>CTR, $Rev, etc</a:t>
            </a:r>
          </a:p>
        </p:txBody>
      </p:sp>
      <p:sp>
        <p:nvSpPr>
          <p:cNvPr id="66" name="Shape 66"/>
          <p:cNvSpPr txBox="1"/>
          <p:nvPr/>
        </p:nvSpPr>
        <p:spPr>
          <a:xfrm>
            <a:off x="1959325" y="4012575"/>
            <a:ext cx="5335500" cy="360600"/>
          </a:xfrm>
          <a:prstGeom prst="rect">
            <a:avLst/>
          </a:prstGeom>
          <a:noFill/>
          <a:ln>
            <a:noFill/>
          </a:ln>
        </p:spPr>
        <p:txBody>
          <a:bodyPr anchorCtr="0" anchor="t" bIns="91425" lIns="91425" rIns="91425" tIns="91425">
            <a:noAutofit/>
          </a:bodyPr>
          <a:lstStyle/>
          <a:p>
            <a:pPr lvl="0" rtl="0" algn="ctr">
              <a:spcBef>
                <a:spcPts val="0"/>
              </a:spcBef>
              <a:buNone/>
            </a:pPr>
            <a:r>
              <a:rPr lang="en"/>
              <a:t>Use Cases (News, Magazine,...: email, web, mobile, …) </a:t>
            </a:r>
          </a:p>
        </p:txBody>
      </p:sp>
      <p:sp>
        <p:nvSpPr>
          <p:cNvPr id="67" name="Shape 67"/>
          <p:cNvSpPr txBox="1"/>
          <p:nvPr/>
        </p:nvSpPr>
        <p:spPr>
          <a:xfrm rot="-5400000">
            <a:off x="483125" y="2585800"/>
            <a:ext cx="2364600" cy="360600"/>
          </a:xfrm>
          <a:prstGeom prst="rect">
            <a:avLst/>
          </a:prstGeom>
          <a:noFill/>
          <a:ln>
            <a:noFill/>
          </a:ln>
        </p:spPr>
        <p:txBody>
          <a:bodyPr anchorCtr="0" anchor="t" bIns="91425" lIns="91425" rIns="91425" tIns="91425">
            <a:noAutofit/>
          </a:bodyPr>
          <a:lstStyle/>
          <a:p>
            <a:pPr lvl="0" rtl="0">
              <a:spcBef>
                <a:spcPts val="0"/>
              </a:spcBef>
              <a:buNone/>
            </a:pPr>
            <a:r>
              <a:rPr lang="en"/>
              <a:t>Metrics: </a:t>
            </a:r>
            <a:r>
              <a:rPr lang="en" sz="1200"/>
              <a:t>Accuracy, Novelty,...</a:t>
            </a:r>
          </a:p>
        </p:txBody>
      </p:sp>
      <p:sp>
        <p:nvSpPr>
          <p:cNvPr id="68" name="Shape 68"/>
          <p:cNvSpPr/>
          <p:nvPr/>
        </p:nvSpPr>
        <p:spPr>
          <a:xfrm>
            <a:off x="2302875" y="2879951"/>
            <a:ext cx="2093825" cy="1105049"/>
          </a:xfrm>
          <a:custGeom>
            <a:pathLst>
              <a:path extrusionOk="0" h="44202" w="83753">
                <a:moveTo>
                  <a:pt x="80033" y="44202"/>
                </a:moveTo>
                <a:cubicBezTo>
                  <a:pt x="75516" y="41942"/>
                  <a:pt x="72565" y="37384"/>
                  <a:pt x="69119" y="33692"/>
                </a:cubicBezTo>
                <a:cubicBezTo>
                  <a:pt x="68456" y="32981"/>
                  <a:pt x="66815" y="31953"/>
                  <a:pt x="67502" y="31267"/>
                </a:cubicBezTo>
                <a:cubicBezTo>
                  <a:pt x="71733" y="27035"/>
                  <a:pt x="78628" y="26200"/>
                  <a:pt x="82862" y="21970"/>
                </a:cubicBezTo>
                <a:cubicBezTo>
                  <a:pt x="85889" y="18945"/>
                  <a:pt x="80222" y="13221"/>
                  <a:pt x="76799" y="10653"/>
                </a:cubicBezTo>
                <a:cubicBezTo>
                  <a:pt x="68207" y="4208"/>
                  <a:pt x="52176" y="12458"/>
                  <a:pt x="46484" y="21566"/>
                </a:cubicBezTo>
                <a:cubicBezTo>
                  <a:pt x="45806" y="22649"/>
                  <a:pt x="44309" y="24362"/>
                  <a:pt x="45271" y="25204"/>
                </a:cubicBezTo>
                <a:cubicBezTo>
                  <a:pt x="50543" y="29817"/>
                  <a:pt x="61197" y="23203"/>
                  <a:pt x="64673" y="17120"/>
                </a:cubicBezTo>
                <a:cubicBezTo>
                  <a:pt x="67170" y="12749"/>
                  <a:pt x="65277" y="4505"/>
                  <a:pt x="60631" y="2569"/>
                </a:cubicBezTo>
                <a:cubicBezTo>
                  <a:pt x="53690" y="-322"/>
                  <a:pt x="46065" y="9319"/>
                  <a:pt x="42442" y="15907"/>
                </a:cubicBezTo>
                <a:cubicBezTo>
                  <a:pt x="40716" y="19043"/>
                  <a:pt x="41522" y="23682"/>
                  <a:pt x="38804" y="26012"/>
                </a:cubicBezTo>
                <a:cubicBezTo>
                  <a:pt x="31847" y="31974"/>
                  <a:pt x="12823" y="35049"/>
                  <a:pt x="11318" y="26012"/>
                </a:cubicBezTo>
                <a:cubicBezTo>
                  <a:pt x="10151" y="19008"/>
                  <a:pt x="22591" y="11460"/>
                  <a:pt x="29103" y="14291"/>
                </a:cubicBezTo>
                <a:cubicBezTo>
                  <a:pt x="38753" y="18486"/>
                  <a:pt x="42896" y="35662"/>
                  <a:pt x="53355" y="34501"/>
                </a:cubicBezTo>
                <a:cubicBezTo>
                  <a:pt x="64831" y="33226"/>
                  <a:pt x="79298" y="15317"/>
                  <a:pt x="72757" y="5802"/>
                </a:cubicBezTo>
                <a:cubicBezTo>
                  <a:pt x="66790" y="-2875"/>
                  <a:pt x="50949" y="-269"/>
                  <a:pt x="41229" y="3781"/>
                </a:cubicBezTo>
                <a:cubicBezTo>
                  <a:pt x="32974" y="7220"/>
                  <a:pt x="32997" y="19778"/>
                  <a:pt x="27486" y="26821"/>
                </a:cubicBezTo>
                <a:cubicBezTo>
                  <a:pt x="21644" y="34284"/>
                  <a:pt x="9194" y="36394"/>
                  <a:pt x="0" y="34097"/>
                </a:cubicBezTo>
              </a:path>
            </a:pathLst>
          </a:custGeom>
          <a:noFill/>
          <a:ln cap="flat" cmpd="sng" w="9525">
            <a:solidFill>
              <a:srgbClr val="00FF00"/>
            </a:solidFill>
            <a:prstDash val="solid"/>
            <a:round/>
            <a:headEnd len="lg" w="lg" type="none"/>
            <a:tailEnd len="lg" w="lg" type="none"/>
          </a:ln>
        </p:spPr>
      </p:sp>
      <p:sp>
        <p:nvSpPr>
          <p:cNvPr id="69" name="Shape 69"/>
          <p:cNvSpPr/>
          <p:nvPr/>
        </p:nvSpPr>
        <p:spPr>
          <a:xfrm>
            <a:off x="4970625" y="2293227"/>
            <a:ext cx="2344375" cy="1519975"/>
          </a:xfrm>
          <a:custGeom>
            <a:pathLst>
              <a:path extrusionOk="0" h="60799" w="93775">
                <a:moveTo>
                  <a:pt x="93775" y="26038"/>
                </a:moveTo>
                <a:cubicBezTo>
                  <a:pt x="85150" y="20801"/>
                  <a:pt x="77739" y="13572"/>
                  <a:pt x="68715" y="9061"/>
                </a:cubicBezTo>
                <a:cubicBezTo>
                  <a:pt x="64102" y="6755"/>
                  <a:pt x="53473" y="12936"/>
                  <a:pt x="55780" y="17549"/>
                </a:cubicBezTo>
                <a:cubicBezTo>
                  <a:pt x="58675" y="23339"/>
                  <a:pt x="71130" y="26940"/>
                  <a:pt x="74778" y="21591"/>
                </a:cubicBezTo>
                <a:cubicBezTo>
                  <a:pt x="78534" y="16080"/>
                  <a:pt x="77497" y="5483"/>
                  <a:pt x="71948" y="1785"/>
                </a:cubicBezTo>
                <a:cubicBezTo>
                  <a:pt x="70452" y="788"/>
                  <a:pt x="67816" y="-830"/>
                  <a:pt x="66694" y="573"/>
                </a:cubicBezTo>
                <a:cubicBezTo>
                  <a:pt x="59855" y="9121"/>
                  <a:pt x="56525" y="21843"/>
                  <a:pt x="59014" y="32505"/>
                </a:cubicBezTo>
                <a:cubicBezTo>
                  <a:pt x="60236" y="37743"/>
                  <a:pt x="62560" y="42705"/>
                  <a:pt x="65077" y="47460"/>
                </a:cubicBezTo>
                <a:cubicBezTo>
                  <a:pt x="65675" y="48589"/>
                  <a:pt x="67288" y="50299"/>
                  <a:pt x="66290" y="51098"/>
                </a:cubicBezTo>
                <a:cubicBezTo>
                  <a:pt x="61011" y="55318"/>
                  <a:pt x="50359" y="57945"/>
                  <a:pt x="46079" y="52715"/>
                </a:cubicBezTo>
                <a:cubicBezTo>
                  <a:pt x="43591" y="49674"/>
                  <a:pt x="46661" y="42504"/>
                  <a:pt x="50526" y="41802"/>
                </a:cubicBezTo>
                <a:cubicBezTo>
                  <a:pt x="51122" y="41693"/>
                  <a:pt x="51499" y="41244"/>
                  <a:pt x="51738" y="41802"/>
                </a:cubicBezTo>
                <a:cubicBezTo>
                  <a:pt x="53959" y="46987"/>
                  <a:pt x="44251" y="51248"/>
                  <a:pt x="38804" y="52715"/>
                </a:cubicBezTo>
                <a:cubicBezTo>
                  <a:pt x="28959" y="55365"/>
                  <a:pt x="20032" y="44195"/>
                  <a:pt x="12126" y="37760"/>
                </a:cubicBezTo>
                <a:cubicBezTo>
                  <a:pt x="9391" y="35533"/>
                  <a:pt x="1479" y="32390"/>
                  <a:pt x="4446" y="30484"/>
                </a:cubicBezTo>
                <a:cubicBezTo>
                  <a:pt x="8116" y="28124"/>
                  <a:pt x="13352" y="26784"/>
                  <a:pt x="17381" y="28463"/>
                </a:cubicBezTo>
                <a:cubicBezTo>
                  <a:pt x="21669" y="30250"/>
                  <a:pt x="21633" y="37160"/>
                  <a:pt x="21423" y="41802"/>
                </a:cubicBezTo>
                <a:cubicBezTo>
                  <a:pt x="20989" y="51336"/>
                  <a:pt x="9544" y="60799"/>
                  <a:pt x="0" y="60799"/>
                </a:cubicBezTo>
              </a:path>
            </a:pathLst>
          </a:custGeom>
          <a:noFill/>
          <a:ln cap="flat" cmpd="sng" w="9525">
            <a:solidFill>
              <a:srgbClr val="FF0000"/>
            </a:solidFill>
            <a:prstDash val="solid"/>
            <a:round/>
            <a:headEnd len="lg" w="lg" type="none"/>
            <a:tailEnd len="lg" w="lg"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descr="Screen Shot 2016-08-21 at 4.05.37 PM.png" id="74" name="Shape 74"/>
          <p:cNvPicPr preferRelativeResize="0"/>
          <p:nvPr/>
        </p:nvPicPr>
        <p:blipFill>
          <a:blip r:embed="rId3">
            <a:alphaModFix/>
          </a:blip>
          <a:stretch>
            <a:fillRect/>
          </a:stretch>
        </p:blipFill>
        <p:spPr>
          <a:xfrm>
            <a:off x="787602" y="0"/>
            <a:ext cx="7568794" cy="5143499"/>
          </a:xfrm>
          <a:prstGeom prst="rect">
            <a:avLst/>
          </a:prstGeom>
          <a:noFill/>
          <a:ln>
            <a:noFill/>
          </a:ln>
        </p:spPr>
      </p:pic>
      <p:sp>
        <p:nvSpPr>
          <p:cNvPr id="75" name="Shape 75"/>
          <p:cNvSpPr/>
          <p:nvPr/>
        </p:nvSpPr>
        <p:spPr>
          <a:xfrm>
            <a:off x="607350" y="894575"/>
            <a:ext cx="7804800" cy="549000"/>
          </a:xfrm>
          <a:prstGeom prst="rect">
            <a:avLst/>
          </a:prstGeom>
          <a:noFill/>
          <a:ln cap="flat" cmpd="sng" w="9525">
            <a:solidFill>
              <a:srgbClr val="FF0000"/>
            </a:solidFill>
            <a:prstDash val="dash"/>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76" name="Shape 76"/>
          <p:cNvSpPr txBox="1"/>
          <p:nvPr/>
        </p:nvSpPr>
        <p:spPr>
          <a:xfrm>
            <a:off x="1371100" y="2211925"/>
            <a:ext cx="727800" cy="477300"/>
          </a:xfrm>
          <a:prstGeom prst="rect">
            <a:avLst/>
          </a:prstGeom>
          <a:solidFill>
            <a:srgbClr val="4A86E8"/>
          </a:solidFill>
          <a:ln>
            <a:noFill/>
          </a:ln>
        </p:spPr>
        <p:txBody>
          <a:bodyPr anchorCtr="0" anchor="t" bIns="91425" lIns="91425" rIns="91425" tIns="91425">
            <a:noAutofit/>
          </a:bodyPr>
          <a:lstStyle/>
          <a:p>
            <a:pPr lvl="0" rtl="0">
              <a:spcBef>
                <a:spcPts val="0"/>
              </a:spcBef>
              <a:buNone/>
            </a:pPr>
            <a:r>
              <a:rPr lang="en">
                <a:solidFill>
                  <a:schemeClr val="lt1"/>
                </a:solidFill>
              </a:rPr>
              <a:t>Item1</a:t>
            </a:r>
          </a:p>
        </p:txBody>
      </p:sp>
      <p:sp>
        <p:nvSpPr>
          <p:cNvPr id="77" name="Shape 77"/>
          <p:cNvSpPr txBox="1"/>
          <p:nvPr/>
        </p:nvSpPr>
        <p:spPr>
          <a:xfrm>
            <a:off x="1371100" y="2745325"/>
            <a:ext cx="727800" cy="477300"/>
          </a:xfrm>
          <a:prstGeom prst="rect">
            <a:avLst/>
          </a:prstGeom>
          <a:solidFill>
            <a:srgbClr val="4A86E8"/>
          </a:solidFill>
          <a:ln>
            <a:noFill/>
          </a:ln>
        </p:spPr>
        <p:txBody>
          <a:bodyPr anchorCtr="0" anchor="t" bIns="91425" lIns="91425" rIns="91425" tIns="91425">
            <a:noAutofit/>
          </a:bodyPr>
          <a:lstStyle/>
          <a:p>
            <a:pPr lvl="0" rtl="0">
              <a:spcBef>
                <a:spcPts val="0"/>
              </a:spcBef>
              <a:buNone/>
            </a:pPr>
            <a:r>
              <a:rPr lang="en">
                <a:solidFill>
                  <a:schemeClr val="lt1"/>
                </a:solidFill>
              </a:rPr>
              <a:t>Item2</a:t>
            </a:r>
          </a:p>
        </p:txBody>
      </p:sp>
      <p:sp>
        <p:nvSpPr>
          <p:cNvPr id="78" name="Shape 78"/>
          <p:cNvSpPr txBox="1"/>
          <p:nvPr/>
        </p:nvSpPr>
        <p:spPr>
          <a:xfrm>
            <a:off x="1371100" y="3316825"/>
            <a:ext cx="727800" cy="477300"/>
          </a:xfrm>
          <a:prstGeom prst="rect">
            <a:avLst/>
          </a:prstGeom>
          <a:solidFill>
            <a:srgbClr val="4A86E8"/>
          </a:solidFill>
          <a:ln>
            <a:noFill/>
          </a:ln>
        </p:spPr>
        <p:txBody>
          <a:bodyPr anchorCtr="0" anchor="t" bIns="91425" lIns="91425" rIns="91425" tIns="91425">
            <a:noAutofit/>
          </a:bodyPr>
          <a:lstStyle/>
          <a:p>
            <a:pPr lvl="0" rtl="0">
              <a:spcBef>
                <a:spcPts val="0"/>
              </a:spcBef>
              <a:buNone/>
            </a:pPr>
            <a:r>
              <a:rPr lang="en">
                <a:solidFill>
                  <a:schemeClr val="lt1"/>
                </a:solidFill>
              </a:rPr>
              <a:t>Item3</a:t>
            </a:r>
          </a:p>
        </p:txBody>
      </p:sp>
      <p:sp>
        <p:nvSpPr>
          <p:cNvPr id="79" name="Shape 79"/>
          <p:cNvSpPr txBox="1"/>
          <p:nvPr/>
        </p:nvSpPr>
        <p:spPr>
          <a:xfrm>
            <a:off x="1371100" y="3888325"/>
            <a:ext cx="727800" cy="477300"/>
          </a:xfrm>
          <a:prstGeom prst="rect">
            <a:avLst/>
          </a:prstGeom>
          <a:solidFill>
            <a:srgbClr val="4A86E8"/>
          </a:solidFill>
          <a:ln>
            <a:noFill/>
          </a:ln>
        </p:spPr>
        <p:txBody>
          <a:bodyPr anchorCtr="0" anchor="t" bIns="91425" lIns="91425" rIns="91425" tIns="91425">
            <a:noAutofit/>
          </a:bodyPr>
          <a:lstStyle/>
          <a:p>
            <a:pPr lvl="0" rtl="0">
              <a:spcBef>
                <a:spcPts val="0"/>
              </a:spcBef>
              <a:buNone/>
            </a:pPr>
            <a:r>
              <a:rPr lang="en">
                <a:solidFill>
                  <a:schemeClr val="lt1"/>
                </a:solidFill>
              </a:rPr>
              <a:t>Item4</a:t>
            </a:r>
          </a:p>
        </p:txBody>
      </p:sp>
      <p:sp>
        <p:nvSpPr>
          <p:cNvPr id="80" name="Shape 80"/>
          <p:cNvSpPr txBox="1"/>
          <p:nvPr/>
        </p:nvSpPr>
        <p:spPr>
          <a:xfrm>
            <a:off x="6340200" y="278650"/>
            <a:ext cx="1074000" cy="477300"/>
          </a:xfrm>
          <a:prstGeom prst="rect">
            <a:avLst/>
          </a:prstGeom>
          <a:solidFill>
            <a:schemeClr val="lt1"/>
          </a:solidFill>
          <a:ln>
            <a:noFill/>
          </a:ln>
        </p:spPr>
        <p:txBody>
          <a:bodyPr anchorCtr="0" anchor="t" bIns="91425" lIns="91425" rIns="91425" tIns="91425">
            <a:noAutofit/>
          </a:bodyPr>
          <a:lstStyle/>
          <a:p>
            <a:pPr lvl="0" rtl="0" algn="ctr">
              <a:spcBef>
                <a:spcPts val="0"/>
              </a:spcBef>
              <a:buNone/>
            </a:pPr>
            <a:r>
              <a:rPr b="1" lang="en" sz="1300"/>
              <a:t>Context</a:t>
            </a:r>
          </a:p>
          <a:p>
            <a:pPr lvl="0" rtl="0">
              <a:spcBef>
                <a:spcPts val="0"/>
              </a:spcBef>
              <a:buNone/>
            </a:pPr>
            <a:r>
              <a:rPr b="1" lang="en" sz="1300"/>
              <a:t>(User-Item)</a:t>
            </a:r>
          </a:p>
        </p:txBody>
      </p:sp>
      <p:pic>
        <p:nvPicPr>
          <p:cNvPr descr="gif.download" id="81" name="Shape 81"/>
          <p:cNvPicPr preferRelativeResize="0"/>
          <p:nvPr/>
        </p:nvPicPr>
        <p:blipFill>
          <a:blip r:embed="rId4">
            <a:alphaModFix/>
          </a:blip>
          <a:stretch>
            <a:fillRect/>
          </a:stretch>
        </p:blipFill>
        <p:spPr>
          <a:xfrm>
            <a:off x="5980199" y="1085151"/>
            <a:ext cx="2228549" cy="252424"/>
          </a:xfrm>
          <a:prstGeom prst="rect">
            <a:avLst/>
          </a:prstGeom>
          <a:noFill/>
          <a:ln>
            <a:noFill/>
          </a:ln>
        </p:spPr>
      </p:pic>
      <p:sp>
        <p:nvSpPr>
          <p:cNvPr id="82" name="Shape 82"/>
          <p:cNvSpPr txBox="1"/>
          <p:nvPr/>
        </p:nvSpPr>
        <p:spPr>
          <a:xfrm rot="-1662">
            <a:off x="534776" y="852525"/>
            <a:ext cx="3724200" cy="357900"/>
          </a:xfrm>
          <a:prstGeom prst="rect">
            <a:avLst/>
          </a:prstGeom>
          <a:noFill/>
          <a:ln>
            <a:noFill/>
          </a:ln>
        </p:spPr>
        <p:txBody>
          <a:bodyPr anchorCtr="0" anchor="t" bIns="91425" lIns="91425" rIns="91425" tIns="91425">
            <a:noAutofit/>
          </a:bodyPr>
          <a:lstStyle/>
          <a:p>
            <a:pPr lvl="0" rtl="0">
              <a:spcBef>
                <a:spcPts val="0"/>
              </a:spcBef>
              <a:buNone/>
            </a:pPr>
            <a:r>
              <a:rPr lang="en"/>
              <a:t>Explicit (given or unsupervisedly learned)</a:t>
            </a:r>
          </a:p>
        </p:txBody>
      </p:sp>
      <p:sp>
        <p:nvSpPr>
          <p:cNvPr id="83" name="Shape 83"/>
          <p:cNvSpPr/>
          <p:nvPr/>
        </p:nvSpPr>
        <p:spPr>
          <a:xfrm>
            <a:off x="607350" y="1504175"/>
            <a:ext cx="7804800" cy="549000"/>
          </a:xfrm>
          <a:prstGeom prst="rect">
            <a:avLst/>
          </a:prstGeom>
          <a:noFill/>
          <a:ln cap="flat" cmpd="sng" w="9525">
            <a:solidFill>
              <a:srgbClr val="FF00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txBox="1"/>
          <p:nvPr/>
        </p:nvSpPr>
        <p:spPr>
          <a:xfrm>
            <a:off x="534599" y="1450600"/>
            <a:ext cx="3819900" cy="357900"/>
          </a:xfrm>
          <a:prstGeom prst="rect">
            <a:avLst/>
          </a:prstGeom>
          <a:noFill/>
          <a:ln>
            <a:noFill/>
          </a:ln>
        </p:spPr>
        <p:txBody>
          <a:bodyPr anchorCtr="0" anchor="t" bIns="91425" lIns="91425" rIns="91425" tIns="91425">
            <a:noAutofit/>
          </a:bodyPr>
          <a:lstStyle/>
          <a:p>
            <a:pPr lvl="0" rtl="0">
              <a:spcBef>
                <a:spcPts val="0"/>
              </a:spcBef>
              <a:buNone/>
            </a:pPr>
            <a:r>
              <a:rPr lang="en"/>
              <a:t>Latent (inferred from user-item interaction)</a:t>
            </a:r>
          </a:p>
        </p:txBody>
      </p:sp>
      <p:pic>
        <p:nvPicPr>
          <p:cNvPr descr="gif.download" id="85" name="Shape 85"/>
          <p:cNvPicPr preferRelativeResize="0"/>
          <p:nvPr/>
        </p:nvPicPr>
        <p:blipFill>
          <a:blip r:embed="rId5">
            <a:alphaModFix/>
          </a:blip>
          <a:stretch>
            <a:fillRect/>
          </a:stretch>
        </p:blipFill>
        <p:spPr>
          <a:xfrm>
            <a:off x="609600" y="1724025"/>
            <a:ext cx="2228549" cy="278568"/>
          </a:xfrm>
          <a:prstGeom prst="rect">
            <a:avLst/>
          </a:prstGeom>
          <a:noFill/>
          <a:ln>
            <a:noFill/>
          </a:ln>
        </p:spPr>
      </p:pic>
      <p:pic>
        <p:nvPicPr>
          <p:cNvPr descr="gif.download" id="86" name="Shape 86"/>
          <p:cNvPicPr preferRelativeResize="0"/>
          <p:nvPr/>
        </p:nvPicPr>
        <p:blipFill>
          <a:blip r:embed="rId6">
            <a:alphaModFix/>
          </a:blip>
          <a:stretch>
            <a:fillRect/>
          </a:stretch>
        </p:blipFill>
        <p:spPr>
          <a:xfrm>
            <a:off x="3409950" y="1719273"/>
            <a:ext cx="2203268" cy="279400"/>
          </a:xfrm>
          <a:prstGeom prst="rect">
            <a:avLst/>
          </a:prstGeom>
          <a:noFill/>
          <a:ln>
            <a:noFill/>
          </a:ln>
        </p:spPr>
      </p:pic>
      <p:pic>
        <p:nvPicPr>
          <p:cNvPr descr="gif.download" id="87" name="Shape 87"/>
          <p:cNvPicPr preferRelativeResize="0"/>
          <p:nvPr/>
        </p:nvPicPr>
        <p:blipFill>
          <a:blip r:embed="rId7">
            <a:alphaModFix/>
          </a:blip>
          <a:stretch>
            <a:fillRect/>
          </a:stretch>
        </p:blipFill>
        <p:spPr>
          <a:xfrm>
            <a:off x="633750" y="1094999"/>
            <a:ext cx="2171337" cy="279400"/>
          </a:xfrm>
          <a:prstGeom prst="rect">
            <a:avLst/>
          </a:prstGeom>
          <a:noFill/>
          <a:ln>
            <a:noFill/>
          </a:ln>
        </p:spPr>
      </p:pic>
      <p:pic>
        <p:nvPicPr>
          <p:cNvPr descr="gif.download" id="88" name="Shape 88"/>
          <p:cNvPicPr preferRelativeResize="0"/>
          <p:nvPr/>
        </p:nvPicPr>
        <p:blipFill>
          <a:blip r:embed="rId8">
            <a:alphaModFix/>
          </a:blip>
          <a:stretch>
            <a:fillRect/>
          </a:stretch>
        </p:blipFill>
        <p:spPr>
          <a:xfrm>
            <a:off x="3414700" y="1094599"/>
            <a:ext cx="1983399" cy="252424"/>
          </a:xfrm>
          <a:prstGeom prst="rect">
            <a:avLst/>
          </a:prstGeom>
          <a:noFill/>
          <a:ln>
            <a:noFill/>
          </a:ln>
        </p:spPr>
      </p:pic>
      <p:pic>
        <p:nvPicPr>
          <p:cNvPr descr="gif.download" id="89" name="Shape 89"/>
          <p:cNvPicPr preferRelativeResize="0"/>
          <p:nvPr/>
        </p:nvPicPr>
        <p:blipFill>
          <a:blip r:embed="rId9">
            <a:alphaModFix/>
          </a:blip>
          <a:stretch>
            <a:fillRect/>
          </a:stretch>
        </p:blipFill>
        <p:spPr>
          <a:xfrm>
            <a:off x="4544375" y="3038250"/>
            <a:ext cx="2447750" cy="278574"/>
          </a:xfrm>
          <a:prstGeom prst="rect">
            <a:avLst/>
          </a:prstGeom>
          <a:noFill/>
          <a:ln>
            <a:noFill/>
          </a:ln>
        </p:spPr>
      </p:pic>
      <p:sp>
        <p:nvSpPr>
          <p:cNvPr id="90" name="Shape 90"/>
          <p:cNvSpPr/>
          <p:nvPr/>
        </p:nvSpPr>
        <p:spPr>
          <a:xfrm>
            <a:off x="4468175" y="3028175"/>
            <a:ext cx="2568600" cy="357900"/>
          </a:xfrm>
          <a:prstGeom prst="rect">
            <a:avLst/>
          </a:prstGeom>
          <a:noFill/>
          <a:ln cap="flat" cmpd="sng" w="9525">
            <a:solidFill>
              <a:srgbClr val="FF00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nvSpPr>
        <p:spPr>
          <a:xfrm>
            <a:off x="1271125" y="994650"/>
            <a:ext cx="7769700" cy="3130200"/>
          </a:xfrm>
          <a:prstGeom prst="rect">
            <a:avLst/>
          </a:prstGeom>
          <a:noFill/>
          <a:ln>
            <a:noFill/>
          </a:ln>
        </p:spPr>
        <p:txBody>
          <a:bodyPr anchorCtr="0" anchor="t" bIns="91425" lIns="91425" rIns="91425" tIns="91425">
            <a:noAutofit/>
          </a:bodyPr>
          <a:lstStyle/>
          <a:p>
            <a:pPr lvl="0">
              <a:spcBef>
                <a:spcPts val="0"/>
              </a:spcBef>
              <a:buNone/>
            </a:pPr>
            <a:r>
              <a:rPr lang="en" sz="2000">
                <a:solidFill>
                  <a:schemeClr val="dk1"/>
                </a:solidFill>
              </a:rPr>
              <a:t>Using Rating Data with Gaussian Distribution for Illustration</a:t>
            </a:r>
          </a:p>
          <a:p>
            <a:pPr lvl="0" rtl="0">
              <a:spcBef>
                <a:spcPts val="0"/>
              </a:spcBef>
              <a:buNone/>
            </a:pPr>
            <a:r>
              <a:t/>
            </a:r>
            <a:endParaRPr sz="2000">
              <a:solidFill>
                <a:schemeClr val="dk1"/>
              </a:solidFill>
            </a:endParaRPr>
          </a:p>
          <a:p>
            <a:pPr lvl="0" rtl="0">
              <a:spcBef>
                <a:spcPts val="0"/>
              </a:spcBef>
              <a:buNone/>
            </a:pPr>
            <a:r>
              <a:rPr lang="en" sz="2800"/>
              <a:t>Likelihood: </a:t>
            </a:r>
          </a:p>
          <a:p>
            <a:pPr lvl="0" rtl="0">
              <a:spcBef>
                <a:spcPts val="0"/>
              </a:spcBef>
              <a:buNone/>
            </a:pPr>
            <a:r>
              <a:t/>
            </a:r>
            <a:endParaRPr sz="2800"/>
          </a:p>
          <a:p>
            <a:pPr lvl="0" rtl="0">
              <a:spcBef>
                <a:spcPts val="0"/>
              </a:spcBef>
              <a:buNone/>
            </a:pPr>
            <a:r>
              <a:t/>
            </a:r>
            <a:endParaRPr sz="2800"/>
          </a:p>
          <a:p>
            <a:pPr lvl="0" rtl="0">
              <a:spcBef>
                <a:spcPts val="0"/>
              </a:spcBef>
              <a:buNone/>
            </a:pPr>
            <a:r>
              <a:t/>
            </a:r>
            <a:endParaRPr sz="2800"/>
          </a:p>
          <a:p>
            <a:pPr lvl="0" rtl="0">
              <a:spcBef>
                <a:spcPts val="0"/>
              </a:spcBef>
              <a:buNone/>
            </a:pPr>
            <a:r>
              <a:rPr lang="en" sz="2800"/>
              <a:t>Prior Distribution: </a:t>
            </a:r>
          </a:p>
        </p:txBody>
      </p:sp>
      <p:pic>
        <p:nvPicPr>
          <p:cNvPr descr="gif.download" id="96" name="Shape 96"/>
          <p:cNvPicPr preferRelativeResize="0"/>
          <p:nvPr/>
        </p:nvPicPr>
        <p:blipFill>
          <a:blip r:embed="rId3">
            <a:alphaModFix/>
          </a:blip>
          <a:stretch>
            <a:fillRect/>
          </a:stretch>
        </p:blipFill>
        <p:spPr>
          <a:xfrm>
            <a:off x="2031279" y="2170125"/>
            <a:ext cx="3291995" cy="400210"/>
          </a:xfrm>
          <a:prstGeom prst="rect">
            <a:avLst/>
          </a:prstGeom>
          <a:noFill/>
          <a:ln>
            <a:noFill/>
          </a:ln>
        </p:spPr>
      </p:pic>
      <p:sp>
        <p:nvSpPr>
          <p:cNvPr id="97" name="Shape 97"/>
          <p:cNvSpPr txBox="1"/>
          <p:nvPr>
            <p:ph idx="4294967295"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sz="3200"/>
              <a:t>Recommender via Statistical Models </a:t>
            </a:r>
          </a:p>
        </p:txBody>
      </p:sp>
      <p:pic>
        <p:nvPicPr>
          <p:cNvPr descr="gif.download" id="98" name="Shape 98"/>
          <p:cNvPicPr preferRelativeResize="0"/>
          <p:nvPr/>
        </p:nvPicPr>
        <p:blipFill>
          <a:blip r:embed="rId4">
            <a:alphaModFix/>
          </a:blip>
          <a:stretch>
            <a:fillRect/>
          </a:stretch>
        </p:blipFill>
        <p:spPr>
          <a:xfrm>
            <a:off x="2025900" y="2581010"/>
            <a:ext cx="4414075" cy="455189"/>
          </a:xfrm>
          <a:prstGeom prst="rect">
            <a:avLst/>
          </a:prstGeom>
          <a:noFill/>
          <a:ln>
            <a:noFill/>
          </a:ln>
        </p:spPr>
      </p:pic>
      <p:pic>
        <p:nvPicPr>
          <p:cNvPr descr="gif.download" id="99" name="Shape 99"/>
          <p:cNvPicPr preferRelativeResize="0"/>
          <p:nvPr/>
        </p:nvPicPr>
        <p:blipFill>
          <a:blip r:embed="rId5">
            <a:alphaModFix/>
          </a:blip>
          <a:stretch>
            <a:fillRect/>
          </a:stretch>
        </p:blipFill>
        <p:spPr>
          <a:xfrm>
            <a:off x="2110425" y="3947000"/>
            <a:ext cx="4386821" cy="400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5107625" y="938750"/>
            <a:ext cx="3883200" cy="39456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5" name="Shape 105"/>
          <p:cNvSpPr/>
          <p:nvPr/>
        </p:nvSpPr>
        <p:spPr>
          <a:xfrm>
            <a:off x="478500" y="1987900"/>
            <a:ext cx="3670800" cy="28290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a:t>A Framework for Recommenders</a:t>
            </a:r>
          </a:p>
        </p:txBody>
      </p:sp>
      <p:sp>
        <p:nvSpPr>
          <p:cNvPr id="107" name="Shape 107"/>
          <p:cNvSpPr/>
          <p:nvPr/>
        </p:nvSpPr>
        <p:spPr>
          <a:xfrm>
            <a:off x="1485675" y="2795900"/>
            <a:ext cx="2454900" cy="183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sz="1800"/>
              <a:t>Interactions</a:t>
            </a:r>
            <a:r>
              <a:rPr lang="en" sz="2000"/>
              <a:t>  </a:t>
            </a:r>
          </a:p>
          <a:p>
            <a:pPr lvl="0" rtl="0" algn="l">
              <a:spcBef>
                <a:spcPts val="0"/>
              </a:spcBef>
              <a:buNone/>
            </a:pPr>
            <a:r>
              <a:t/>
            </a:r>
            <a:endParaRPr sz="1600"/>
          </a:p>
          <a:p>
            <a:pPr lvl="0" rtl="0" algn="l">
              <a:spcBef>
                <a:spcPts val="0"/>
              </a:spcBef>
              <a:buNone/>
            </a:pPr>
            <a:r>
              <a:t/>
            </a:r>
            <a:endParaRPr sz="1600"/>
          </a:p>
          <a:p>
            <a:pPr lvl="0" rtl="0" algn="l">
              <a:spcBef>
                <a:spcPts val="0"/>
              </a:spcBef>
              <a:buNone/>
            </a:pPr>
            <a:r>
              <a:t/>
            </a:r>
            <a:endParaRPr sz="1600"/>
          </a:p>
          <a:p>
            <a:pPr lvl="0" rtl="0" algn="ctr">
              <a:spcBef>
                <a:spcPts val="0"/>
              </a:spcBef>
              <a:buNone/>
            </a:pPr>
            <a:r>
              <a:rPr lang="en"/>
              <a:t>E.g., Rating, Click, #View</a:t>
            </a:r>
          </a:p>
        </p:txBody>
      </p:sp>
      <p:sp>
        <p:nvSpPr>
          <p:cNvPr id="108" name="Shape 108"/>
          <p:cNvSpPr txBox="1"/>
          <p:nvPr/>
        </p:nvSpPr>
        <p:spPr>
          <a:xfrm rot="-5400000">
            <a:off x="-237300" y="3511800"/>
            <a:ext cx="1830300" cy="398700"/>
          </a:xfrm>
          <a:prstGeom prst="rect">
            <a:avLst/>
          </a:prstGeom>
          <a:noFill/>
          <a:ln>
            <a:noFill/>
          </a:ln>
        </p:spPr>
        <p:txBody>
          <a:bodyPr anchorCtr="0" anchor="t" bIns="91425" lIns="91425" rIns="91425" tIns="91425">
            <a:noAutofit/>
          </a:bodyPr>
          <a:lstStyle/>
          <a:p>
            <a:pPr lvl="0" rtl="0" algn="r">
              <a:spcBef>
                <a:spcPts val="0"/>
              </a:spcBef>
              <a:buNone/>
            </a:pPr>
            <a:r>
              <a:rPr lang="en" sz="1800"/>
              <a:t>User Features</a:t>
            </a:r>
          </a:p>
        </p:txBody>
      </p:sp>
      <p:sp>
        <p:nvSpPr>
          <p:cNvPr id="109" name="Shape 109"/>
          <p:cNvSpPr txBox="1"/>
          <p:nvPr/>
        </p:nvSpPr>
        <p:spPr>
          <a:xfrm>
            <a:off x="1460800" y="1946349"/>
            <a:ext cx="2479800" cy="414000"/>
          </a:xfrm>
          <a:prstGeom prst="rect">
            <a:avLst/>
          </a:prstGeom>
          <a:noFill/>
          <a:ln>
            <a:noFill/>
          </a:ln>
        </p:spPr>
        <p:txBody>
          <a:bodyPr anchorCtr="0" anchor="t" bIns="91425" lIns="91425" rIns="91425" tIns="91425">
            <a:noAutofit/>
          </a:bodyPr>
          <a:lstStyle/>
          <a:p>
            <a:pPr lvl="0" rtl="0">
              <a:spcBef>
                <a:spcPts val="0"/>
              </a:spcBef>
              <a:buNone/>
            </a:pPr>
            <a:r>
              <a:rPr lang="en" sz="1800"/>
              <a:t>Item Features</a:t>
            </a:r>
          </a:p>
        </p:txBody>
      </p:sp>
      <p:sp>
        <p:nvSpPr>
          <p:cNvPr id="110" name="Shape 110"/>
          <p:cNvSpPr txBox="1"/>
          <p:nvPr/>
        </p:nvSpPr>
        <p:spPr>
          <a:xfrm>
            <a:off x="1495900" y="2336750"/>
            <a:ext cx="3108600" cy="413700"/>
          </a:xfrm>
          <a:prstGeom prst="rect">
            <a:avLst/>
          </a:prstGeom>
          <a:noFill/>
          <a:ln>
            <a:noFill/>
          </a:ln>
        </p:spPr>
        <p:txBody>
          <a:bodyPr anchorCtr="0" anchor="t" bIns="91425" lIns="91425" rIns="91425" tIns="91425">
            <a:noAutofit/>
          </a:bodyPr>
          <a:lstStyle/>
          <a:p>
            <a:pPr lvl="0" rtl="0">
              <a:spcBef>
                <a:spcPts val="0"/>
              </a:spcBef>
              <a:buNone/>
            </a:pPr>
            <a:r>
              <a:rPr b="1" lang="en" sz="1800"/>
              <a:t>y</a:t>
            </a:r>
            <a:r>
              <a:rPr lang="en" sz="1200"/>
              <a:t>1   </a:t>
            </a:r>
            <a:r>
              <a:rPr b="1" lang="en" sz="1800">
                <a:solidFill>
                  <a:schemeClr val="dk1"/>
                </a:solidFill>
              </a:rPr>
              <a:t>y</a:t>
            </a:r>
            <a:r>
              <a:rPr lang="en" sz="1200">
                <a:solidFill>
                  <a:schemeClr val="dk1"/>
                </a:solidFill>
              </a:rPr>
              <a:t>2</a:t>
            </a:r>
            <a:r>
              <a:rPr lang="en"/>
              <a:t> …    </a:t>
            </a:r>
            <a:r>
              <a:rPr b="1" lang="en" sz="1800">
                <a:solidFill>
                  <a:schemeClr val="dk1"/>
                </a:solidFill>
              </a:rPr>
              <a:t>y</a:t>
            </a:r>
            <a:r>
              <a:rPr lang="en" sz="1200">
                <a:solidFill>
                  <a:schemeClr val="dk1"/>
                </a:solidFill>
              </a:rPr>
              <a:t>j</a:t>
            </a:r>
            <a:r>
              <a:rPr lang="en"/>
              <a:t>  …          </a:t>
            </a:r>
            <a:r>
              <a:rPr b="1" lang="en" sz="1800">
                <a:solidFill>
                  <a:schemeClr val="dk1"/>
                </a:solidFill>
              </a:rPr>
              <a:t>y</a:t>
            </a:r>
            <a:r>
              <a:rPr lang="en" sz="1200">
                <a:solidFill>
                  <a:schemeClr val="dk1"/>
                </a:solidFill>
              </a:rPr>
              <a:t>J</a:t>
            </a:r>
            <a:r>
              <a:rPr lang="en"/>
              <a:t>      </a:t>
            </a:r>
          </a:p>
        </p:txBody>
      </p:sp>
      <p:sp>
        <p:nvSpPr>
          <p:cNvPr id="111" name="Shape 111"/>
          <p:cNvSpPr txBox="1"/>
          <p:nvPr/>
        </p:nvSpPr>
        <p:spPr>
          <a:xfrm>
            <a:off x="889900" y="2778150"/>
            <a:ext cx="570900" cy="1830300"/>
          </a:xfrm>
          <a:prstGeom prst="rect">
            <a:avLst/>
          </a:prstGeom>
          <a:noFill/>
          <a:ln>
            <a:noFill/>
          </a:ln>
        </p:spPr>
        <p:txBody>
          <a:bodyPr anchorCtr="0" anchor="t" bIns="91425" lIns="91425" rIns="91425" tIns="91425">
            <a:noAutofit/>
          </a:bodyPr>
          <a:lstStyle/>
          <a:p>
            <a:pPr lvl="0" rtl="0">
              <a:spcBef>
                <a:spcPts val="0"/>
              </a:spcBef>
              <a:buNone/>
            </a:pPr>
            <a:r>
              <a:rPr b="1" lang="en" sz="1800"/>
              <a:t>x</a:t>
            </a:r>
            <a:r>
              <a:rPr lang="en" sz="1200"/>
              <a:t>1</a:t>
            </a:r>
          </a:p>
          <a:p>
            <a:pPr lvl="0" rtl="0">
              <a:spcBef>
                <a:spcPts val="0"/>
              </a:spcBef>
              <a:buNone/>
            </a:pPr>
            <a:r>
              <a:rPr lang="en" sz="1200">
                <a:solidFill>
                  <a:schemeClr val="dk1"/>
                </a:solidFill>
              </a:rPr>
              <a:t>.</a:t>
            </a:r>
          </a:p>
          <a:p>
            <a:pPr lvl="0" rtl="0">
              <a:spcBef>
                <a:spcPts val="0"/>
              </a:spcBef>
              <a:buNone/>
            </a:pPr>
            <a:r>
              <a:rPr lang="en" sz="1200">
                <a:solidFill>
                  <a:schemeClr val="dk1"/>
                </a:solidFill>
              </a:rPr>
              <a:t>.</a:t>
            </a:r>
          </a:p>
          <a:p>
            <a:pPr lvl="0" rtl="0">
              <a:spcBef>
                <a:spcPts val="0"/>
              </a:spcBef>
              <a:buNone/>
            </a:pPr>
            <a:r>
              <a:rPr b="1" lang="en" sz="1800">
                <a:solidFill>
                  <a:schemeClr val="dk1"/>
                </a:solidFill>
              </a:rPr>
              <a:t>x</a:t>
            </a:r>
            <a:r>
              <a:rPr lang="en" sz="1200">
                <a:solidFill>
                  <a:schemeClr val="dk1"/>
                </a:solidFill>
              </a:rPr>
              <a:t>i</a:t>
            </a:r>
          </a:p>
          <a:p>
            <a:pPr lvl="0" rtl="0">
              <a:spcBef>
                <a:spcPts val="0"/>
              </a:spcBef>
              <a:buNone/>
            </a:pPr>
            <a:r>
              <a:rPr lang="en" sz="1200">
                <a:solidFill>
                  <a:schemeClr val="dk1"/>
                </a:solidFill>
              </a:rPr>
              <a:t>.</a:t>
            </a:r>
          </a:p>
          <a:p>
            <a:pPr lvl="0" rtl="0">
              <a:spcBef>
                <a:spcPts val="0"/>
              </a:spcBef>
              <a:buNone/>
            </a:pPr>
            <a:r>
              <a:rPr lang="en" sz="1200">
                <a:solidFill>
                  <a:schemeClr val="dk1"/>
                </a:solidFill>
              </a:rPr>
              <a:t>.</a:t>
            </a:r>
          </a:p>
          <a:p>
            <a:pPr lvl="0" rtl="0">
              <a:spcBef>
                <a:spcPts val="0"/>
              </a:spcBef>
              <a:buNone/>
            </a:pPr>
            <a:r>
              <a:rPr lang="en" sz="1200">
                <a:solidFill>
                  <a:schemeClr val="dk1"/>
                </a:solidFill>
              </a:rPr>
              <a:t>.</a:t>
            </a:r>
          </a:p>
          <a:p>
            <a:pPr lvl="0" rtl="0">
              <a:spcBef>
                <a:spcPts val="0"/>
              </a:spcBef>
              <a:buClr>
                <a:schemeClr val="dk1"/>
              </a:buClr>
              <a:buSzPct val="61111"/>
              <a:buFont typeface="Arial"/>
              <a:buNone/>
            </a:pPr>
            <a:r>
              <a:rPr b="1" lang="en" sz="1800">
                <a:solidFill>
                  <a:schemeClr val="dk1"/>
                </a:solidFill>
              </a:rPr>
              <a:t>x</a:t>
            </a:r>
            <a:r>
              <a:rPr lang="en" sz="1200">
                <a:solidFill>
                  <a:schemeClr val="dk1"/>
                </a:solidFill>
              </a:rPr>
              <a:t>I</a:t>
            </a:r>
          </a:p>
        </p:txBody>
      </p:sp>
      <p:sp>
        <p:nvSpPr>
          <p:cNvPr id="112" name="Shape 112"/>
          <p:cNvSpPr txBox="1"/>
          <p:nvPr/>
        </p:nvSpPr>
        <p:spPr>
          <a:xfrm>
            <a:off x="2184700" y="3406125"/>
            <a:ext cx="1290000" cy="413700"/>
          </a:xfrm>
          <a:prstGeom prst="rect">
            <a:avLst/>
          </a:prstGeom>
          <a:noFill/>
          <a:ln>
            <a:noFill/>
          </a:ln>
        </p:spPr>
        <p:txBody>
          <a:bodyPr anchorCtr="0" anchor="t" bIns="91425" lIns="91425" rIns="91425" tIns="91425">
            <a:noAutofit/>
          </a:bodyPr>
          <a:lstStyle/>
          <a:p>
            <a:pPr lvl="0" rtl="0">
              <a:spcBef>
                <a:spcPts val="0"/>
              </a:spcBef>
              <a:buNone/>
            </a:pPr>
            <a:r>
              <a:rPr b="1" lang="en" sz="1800"/>
              <a:t>      R</a:t>
            </a:r>
            <a:r>
              <a:rPr lang="en"/>
              <a:t>ij </a:t>
            </a:r>
          </a:p>
        </p:txBody>
      </p:sp>
      <p:sp>
        <p:nvSpPr>
          <p:cNvPr id="113" name="Shape 113"/>
          <p:cNvSpPr txBox="1"/>
          <p:nvPr/>
        </p:nvSpPr>
        <p:spPr>
          <a:xfrm>
            <a:off x="5044750" y="872475"/>
            <a:ext cx="3946200" cy="3525300"/>
          </a:xfrm>
          <a:prstGeom prst="rect">
            <a:avLst/>
          </a:prstGeom>
          <a:noFill/>
          <a:ln>
            <a:noFill/>
          </a:ln>
        </p:spPr>
        <p:txBody>
          <a:bodyPr anchorCtr="0" anchor="t" bIns="91425" lIns="91425" rIns="91425" tIns="91425">
            <a:noAutofit/>
          </a:bodyPr>
          <a:lstStyle/>
          <a:p>
            <a:pPr lvl="0" rtl="0">
              <a:lnSpc>
                <a:spcPct val="105000"/>
              </a:lnSpc>
              <a:spcBef>
                <a:spcPts val="0"/>
              </a:spcBef>
              <a:buNone/>
            </a:pPr>
            <a:r>
              <a:rPr lang="en"/>
              <a:t>Features </a:t>
            </a:r>
          </a:p>
          <a:p>
            <a:pPr indent="-228600" lvl="0" marL="457200" rtl="0">
              <a:lnSpc>
                <a:spcPct val="105000"/>
              </a:lnSpc>
              <a:spcBef>
                <a:spcPts val="0"/>
              </a:spcBef>
              <a:buClr>
                <a:schemeClr val="dk1"/>
              </a:buClr>
              <a:buChar char="●"/>
            </a:pPr>
            <a:r>
              <a:rPr lang="en">
                <a:solidFill>
                  <a:schemeClr val="dk1"/>
                </a:solidFill>
              </a:rPr>
              <a:t>User Attributes </a:t>
            </a:r>
          </a:p>
          <a:p>
            <a:pPr indent="-228600" lvl="0" marL="457200" rtl="0">
              <a:lnSpc>
                <a:spcPct val="105000"/>
              </a:lnSpc>
              <a:spcBef>
                <a:spcPts val="0"/>
              </a:spcBef>
              <a:buClr>
                <a:schemeClr val="dk1"/>
              </a:buClr>
              <a:buChar char="●"/>
            </a:pPr>
            <a:r>
              <a:rPr lang="en">
                <a:solidFill>
                  <a:schemeClr val="dk1"/>
                </a:solidFill>
              </a:rPr>
              <a:t>Item Attributes</a:t>
            </a:r>
          </a:p>
          <a:p>
            <a:pPr lvl="0" rtl="0">
              <a:lnSpc>
                <a:spcPct val="105000"/>
              </a:lnSpc>
              <a:spcBef>
                <a:spcPts val="0"/>
              </a:spcBef>
              <a:buNone/>
            </a:pPr>
            <a:r>
              <a:t/>
            </a:r>
            <a:endParaRPr>
              <a:solidFill>
                <a:schemeClr val="dk1"/>
              </a:solidFill>
            </a:endParaRPr>
          </a:p>
          <a:p>
            <a:pPr lvl="0" rtl="0">
              <a:lnSpc>
                <a:spcPct val="105000"/>
              </a:lnSpc>
              <a:spcBef>
                <a:spcPts val="0"/>
              </a:spcBef>
              <a:buNone/>
            </a:pPr>
            <a:r>
              <a:rPr lang="en">
                <a:solidFill>
                  <a:schemeClr val="dk1"/>
                </a:solidFill>
              </a:rPr>
              <a:t>Interactions </a:t>
            </a:r>
            <a:r>
              <a:rPr lang="en" sz="1200">
                <a:solidFill>
                  <a:schemeClr val="dk1"/>
                </a:solidFill>
              </a:rPr>
              <a:t>(Explicit: e.g., rating, Implicit:e.g., click):</a:t>
            </a:r>
          </a:p>
          <a:p>
            <a:pPr indent="-228600" lvl="0" marL="457200" rtl="0">
              <a:lnSpc>
                <a:spcPct val="105000"/>
              </a:lnSpc>
              <a:spcBef>
                <a:spcPts val="0"/>
              </a:spcBef>
              <a:buClr>
                <a:schemeClr val="dk1"/>
              </a:buClr>
              <a:buChar char="●"/>
            </a:pPr>
            <a:r>
              <a:rPr lang="en">
                <a:solidFill>
                  <a:schemeClr val="dk1"/>
                </a:solidFill>
              </a:rPr>
              <a:t>                                          </a:t>
            </a:r>
          </a:p>
          <a:p>
            <a:pPr lvl="0" rtl="0">
              <a:lnSpc>
                <a:spcPct val="105000"/>
              </a:lnSpc>
              <a:spcBef>
                <a:spcPts val="0"/>
              </a:spcBef>
              <a:buNone/>
            </a:pPr>
            <a:r>
              <a:rPr lang="en">
                <a:solidFill>
                  <a:schemeClr val="dk1"/>
                </a:solidFill>
              </a:rPr>
              <a:t>      </a:t>
            </a:r>
            <a:r>
              <a:rPr lang="en" sz="1200">
                <a:solidFill>
                  <a:schemeClr val="dk1"/>
                </a:solidFill>
              </a:rPr>
              <a:t>[default K=1]</a:t>
            </a:r>
          </a:p>
          <a:p>
            <a:pPr lvl="0" rtl="0">
              <a:lnSpc>
                <a:spcPct val="105000"/>
              </a:lnSpc>
              <a:spcBef>
                <a:spcPts val="0"/>
              </a:spcBef>
              <a:buNone/>
            </a:pPr>
            <a:r>
              <a:t/>
            </a:r>
            <a:endParaRPr>
              <a:solidFill>
                <a:schemeClr val="dk1"/>
              </a:solidFill>
            </a:endParaRPr>
          </a:p>
          <a:p>
            <a:pPr lvl="0" rtl="0">
              <a:lnSpc>
                <a:spcPct val="105000"/>
              </a:lnSpc>
              <a:spcBef>
                <a:spcPts val="0"/>
              </a:spcBef>
              <a:buNone/>
            </a:pPr>
            <a:r>
              <a:rPr lang="en">
                <a:solidFill>
                  <a:schemeClr val="dk1"/>
                </a:solidFill>
              </a:rPr>
              <a:t>Contexts of interactions (e.g., time, position): </a:t>
            </a:r>
          </a:p>
          <a:p>
            <a:pPr indent="-228600" lvl="0" marL="457200" rtl="0">
              <a:lnSpc>
                <a:spcPct val="105000"/>
              </a:lnSpc>
              <a:spcBef>
                <a:spcPts val="0"/>
              </a:spcBef>
              <a:buClr>
                <a:schemeClr val="dk1"/>
              </a:buClr>
              <a:buChar char="●"/>
            </a:pPr>
            <a:r>
              <a:rPr lang="en">
                <a:solidFill>
                  <a:schemeClr val="dk1"/>
                </a:solidFill>
              </a:rPr>
              <a:t> </a:t>
            </a:r>
          </a:p>
          <a:p>
            <a:pPr lvl="0" rtl="0">
              <a:lnSpc>
                <a:spcPct val="105000"/>
              </a:lnSpc>
              <a:spcBef>
                <a:spcPts val="0"/>
              </a:spcBef>
              <a:buNone/>
            </a:pPr>
            <a:r>
              <a:t/>
            </a:r>
            <a:endParaRPr>
              <a:solidFill>
                <a:schemeClr val="dk1"/>
              </a:solidFill>
            </a:endParaRPr>
          </a:p>
          <a:p>
            <a:pPr lvl="0" rtl="0">
              <a:lnSpc>
                <a:spcPct val="105000"/>
              </a:lnSpc>
              <a:spcBef>
                <a:spcPts val="0"/>
              </a:spcBef>
              <a:buNone/>
            </a:pPr>
            <a:r>
              <a:rPr lang="en">
                <a:solidFill>
                  <a:schemeClr val="dk1"/>
                </a:solidFill>
              </a:rPr>
              <a:t>Scores - Modeling Result:  </a:t>
            </a:r>
          </a:p>
          <a:p>
            <a:pPr indent="-228600" lvl="0" marL="457200" rtl="0">
              <a:lnSpc>
                <a:spcPct val="105000"/>
              </a:lnSpc>
              <a:spcBef>
                <a:spcPts val="0"/>
              </a:spcBef>
              <a:buClr>
                <a:schemeClr val="dk1"/>
              </a:buClr>
              <a:buChar char="●"/>
            </a:pPr>
            <a:r>
              <a:t/>
            </a:r>
            <a:endParaRPr>
              <a:solidFill>
                <a:schemeClr val="dk1"/>
              </a:solidFill>
            </a:endParaRPr>
          </a:p>
          <a:p>
            <a:pPr lvl="0" rtl="0">
              <a:lnSpc>
                <a:spcPct val="105000"/>
              </a:lnSpc>
              <a:spcBef>
                <a:spcPts val="0"/>
              </a:spcBef>
              <a:buNone/>
            </a:pPr>
            <a:r>
              <a:t/>
            </a:r>
            <a:endParaRPr>
              <a:solidFill>
                <a:schemeClr val="dk1"/>
              </a:solidFill>
            </a:endParaRPr>
          </a:p>
          <a:p>
            <a:pPr lvl="0" rtl="0">
              <a:lnSpc>
                <a:spcPct val="105000"/>
              </a:lnSpc>
              <a:spcBef>
                <a:spcPts val="0"/>
              </a:spcBef>
              <a:buNone/>
            </a:pPr>
            <a:r>
              <a:rPr lang="en">
                <a:solidFill>
                  <a:schemeClr val="dk1"/>
                </a:solidFill>
              </a:rPr>
              <a:t>Modeling:  </a:t>
            </a:r>
          </a:p>
          <a:p>
            <a:pPr indent="-228600" lvl="0" marL="457200" rtl="0">
              <a:lnSpc>
                <a:spcPct val="105000"/>
              </a:lnSpc>
              <a:spcBef>
                <a:spcPts val="0"/>
              </a:spcBef>
              <a:buClr>
                <a:schemeClr val="dk1"/>
              </a:buClr>
              <a:buChar char="●"/>
            </a:pPr>
            <a:r>
              <a:rPr lang="en">
                <a:solidFill>
                  <a:schemeClr val="dk1"/>
                </a:solidFill>
              </a:rPr>
              <a:t>Minimize  </a:t>
            </a:r>
          </a:p>
        </p:txBody>
      </p:sp>
      <p:sp>
        <p:nvSpPr>
          <p:cNvPr id="114" name="Shape 114"/>
          <p:cNvSpPr txBox="1"/>
          <p:nvPr/>
        </p:nvSpPr>
        <p:spPr>
          <a:xfrm>
            <a:off x="296250" y="905225"/>
            <a:ext cx="5754600" cy="928200"/>
          </a:xfrm>
          <a:prstGeom prst="rect">
            <a:avLst/>
          </a:prstGeom>
          <a:noFill/>
          <a:ln>
            <a:noFill/>
          </a:ln>
        </p:spPr>
        <p:txBody>
          <a:bodyPr anchorCtr="0" anchor="ctr" bIns="91425" lIns="91425" rIns="91425" tIns="91425">
            <a:noAutofit/>
          </a:bodyPr>
          <a:lstStyle/>
          <a:p>
            <a:pPr lvl="0" rtl="0">
              <a:spcBef>
                <a:spcPts val="0"/>
              </a:spcBef>
              <a:buNone/>
            </a:pPr>
            <a:r>
              <a:rPr lang="en">
                <a:solidFill>
                  <a:schemeClr val="dk1"/>
                </a:solidFill>
              </a:rPr>
              <a:t> Recommendations jointly made based on (Hybrid Solution)</a:t>
            </a:r>
          </a:p>
          <a:p>
            <a:pPr indent="-228600" lvl="0" marL="457200" rtl="0">
              <a:spcBef>
                <a:spcPts val="0"/>
              </a:spcBef>
              <a:buClr>
                <a:schemeClr val="dk1"/>
              </a:buClr>
              <a:buChar char="●"/>
            </a:pPr>
            <a:r>
              <a:rPr lang="en">
                <a:solidFill>
                  <a:schemeClr val="dk1"/>
                </a:solidFill>
              </a:rPr>
              <a:t>What we know about the items    </a:t>
            </a:r>
            <a:r>
              <a:rPr lang="en"/>
              <a:t>(Item-based)</a:t>
            </a:r>
          </a:p>
          <a:p>
            <a:pPr indent="-228600" lvl="0" marL="457200" rtl="0">
              <a:spcBef>
                <a:spcPts val="0"/>
              </a:spcBef>
              <a:buClr>
                <a:srgbClr val="000000"/>
              </a:buClr>
              <a:buChar char="●"/>
            </a:pPr>
            <a:r>
              <a:rPr lang="en"/>
              <a:t>What we know about the user      (User-based)</a:t>
            </a:r>
          </a:p>
          <a:p>
            <a:pPr indent="-228600" lvl="0" marL="457200" rtl="0">
              <a:spcBef>
                <a:spcPts val="0"/>
              </a:spcBef>
              <a:buClr>
                <a:srgbClr val="000000"/>
              </a:buClr>
              <a:buChar char="●"/>
            </a:pPr>
            <a:r>
              <a:rPr lang="en"/>
              <a:t>How users interact with items       (Collaborative)</a:t>
            </a:r>
          </a:p>
        </p:txBody>
      </p:sp>
      <p:pic>
        <p:nvPicPr>
          <p:cNvPr descr="gif.download" id="115" name="Shape 115"/>
          <p:cNvPicPr preferRelativeResize="0"/>
          <p:nvPr/>
        </p:nvPicPr>
        <p:blipFill>
          <a:blip r:embed="rId3">
            <a:alphaModFix/>
          </a:blip>
          <a:stretch>
            <a:fillRect/>
          </a:stretch>
        </p:blipFill>
        <p:spPr>
          <a:xfrm>
            <a:off x="5438775" y="2100275"/>
            <a:ext cx="2310959" cy="233774"/>
          </a:xfrm>
          <a:prstGeom prst="rect">
            <a:avLst/>
          </a:prstGeom>
          <a:noFill/>
          <a:ln>
            <a:noFill/>
          </a:ln>
        </p:spPr>
      </p:pic>
      <p:pic>
        <p:nvPicPr>
          <p:cNvPr descr="gif.download" id="116" name="Shape 116"/>
          <p:cNvPicPr preferRelativeResize="0"/>
          <p:nvPr/>
        </p:nvPicPr>
        <p:blipFill>
          <a:blip r:embed="rId4">
            <a:alphaModFix/>
          </a:blip>
          <a:stretch>
            <a:fillRect/>
          </a:stretch>
        </p:blipFill>
        <p:spPr>
          <a:xfrm>
            <a:off x="5420774" y="3077500"/>
            <a:ext cx="2063925" cy="233778"/>
          </a:xfrm>
          <a:prstGeom prst="rect">
            <a:avLst/>
          </a:prstGeom>
          <a:noFill/>
          <a:ln>
            <a:noFill/>
          </a:ln>
        </p:spPr>
      </p:pic>
      <p:pic>
        <p:nvPicPr>
          <p:cNvPr descr="gif.download" id="117" name="Shape 117"/>
          <p:cNvPicPr preferRelativeResize="0"/>
          <p:nvPr/>
        </p:nvPicPr>
        <p:blipFill>
          <a:blip r:embed="rId5">
            <a:alphaModFix/>
          </a:blip>
          <a:stretch>
            <a:fillRect/>
          </a:stretch>
        </p:blipFill>
        <p:spPr>
          <a:xfrm>
            <a:off x="5438773" y="3706375"/>
            <a:ext cx="2103541" cy="252425"/>
          </a:xfrm>
          <a:prstGeom prst="rect">
            <a:avLst/>
          </a:prstGeom>
          <a:noFill/>
          <a:ln>
            <a:noFill/>
          </a:ln>
        </p:spPr>
      </p:pic>
      <p:pic>
        <p:nvPicPr>
          <p:cNvPr descr="gif.download" id="118" name="Shape 118"/>
          <p:cNvPicPr preferRelativeResize="0"/>
          <p:nvPr/>
        </p:nvPicPr>
        <p:blipFill>
          <a:blip r:embed="rId6">
            <a:alphaModFix/>
          </a:blip>
          <a:stretch>
            <a:fillRect/>
          </a:stretch>
        </p:blipFill>
        <p:spPr>
          <a:xfrm>
            <a:off x="6835275" y="1108099"/>
            <a:ext cx="2171337" cy="279400"/>
          </a:xfrm>
          <a:prstGeom prst="rect">
            <a:avLst/>
          </a:prstGeom>
          <a:noFill/>
          <a:ln>
            <a:noFill/>
          </a:ln>
        </p:spPr>
      </p:pic>
      <p:pic>
        <p:nvPicPr>
          <p:cNvPr descr="gif.download" id="119" name="Shape 119"/>
          <p:cNvPicPr preferRelativeResize="0"/>
          <p:nvPr/>
        </p:nvPicPr>
        <p:blipFill>
          <a:blip r:embed="rId7">
            <a:alphaModFix/>
          </a:blip>
          <a:stretch>
            <a:fillRect/>
          </a:stretch>
        </p:blipFill>
        <p:spPr>
          <a:xfrm>
            <a:off x="6843700" y="1399399"/>
            <a:ext cx="1983399" cy="252424"/>
          </a:xfrm>
          <a:prstGeom prst="rect">
            <a:avLst/>
          </a:prstGeom>
          <a:noFill/>
          <a:ln>
            <a:noFill/>
          </a:ln>
        </p:spPr>
      </p:pic>
      <p:pic>
        <p:nvPicPr>
          <p:cNvPr descr="gif.download" id="120" name="Shape 120"/>
          <p:cNvPicPr preferRelativeResize="0"/>
          <p:nvPr/>
        </p:nvPicPr>
        <p:blipFill>
          <a:blip r:embed="rId8">
            <a:alphaModFix/>
          </a:blip>
          <a:stretch>
            <a:fillRect/>
          </a:stretch>
        </p:blipFill>
        <p:spPr>
          <a:xfrm>
            <a:off x="6391849" y="4387850"/>
            <a:ext cx="2454900" cy="5108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292625"/>
            <a:ext cx="8520600" cy="572700"/>
          </a:xfrm>
          <a:prstGeom prst="rect">
            <a:avLst/>
          </a:prstGeom>
        </p:spPr>
        <p:txBody>
          <a:bodyPr anchorCtr="0" anchor="t" bIns="91425" lIns="91425" rIns="91425" tIns="91425">
            <a:noAutofit/>
          </a:bodyPr>
          <a:lstStyle/>
          <a:p>
            <a:pPr lvl="0" algn="ctr">
              <a:spcBef>
                <a:spcPts val="0"/>
              </a:spcBef>
              <a:buNone/>
            </a:pPr>
            <a:r>
              <a:rPr lang="en"/>
              <a:t>Matrix-Vector Format </a:t>
            </a:r>
            <a:r>
              <a:rPr lang="en" sz="1800"/>
              <a:t>(using Gaussian for illustration)</a:t>
            </a:r>
          </a:p>
        </p:txBody>
      </p:sp>
      <p:grpSp>
        <p:nvGrpSpPr>
          <p:cNvPr id="126" name="Shape 126"/>
          <p:cNvGrpSpPr/>
          <p:nvPr/>
        </p:nvGrpSpPr>
        <p:grpSpPr>
          <a:xfrm>
            <a:off x="591000" y="939675"/>
            <a:ext cx="3940925" cy="3499900"/>
            <a:chOff x="1353000" y="939675"/>
            <a:chExt cx="3940925" cy="3499900"/>
          </a:xfrm>
        </p:grpSpPr>
        <p:sp>
          <p:nvSpPr>
            <p:cNvPr id="127" name="Shape 127"/>
            <p:cNvSpPr/>
            <p:nvPr/>
          </p:nvSpPr>
          <p:spPr>
            <a:xfrm>
              <a:off x="1353000" y="2295175"/>
              <a:ext cx="1452900" cy="21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2917625" y="2295175"/>
              <a:ext cx="2376300" cy="21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2917625" y="939675"/>
              <a:ext cx="2376300" cy="127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gif.download" id="130" name="Shape 130"/>
            <p:cNvPicPr preferRelativeResize="0"/>
            <p:nvPr/>
          </p:nvPicPr>
          <p:blipFill>
            <a:blip r:embed="rId3">
              <a:alphaModFix/>
            </a:blip>
            <a:stretch>
              <a:fillRect/>
            </a:stretch>
          </p:blipFill>
          <p:spPr>
            <a:xfrm>
              <a:off x="1447300" y="3230199"/>
              <a:ext cx="1180574" cy="215499"/>
            </a:xfrm>
            <a:prstGeom prst="rect">
              <a:avLst/>
            </a:prstGeom>
            <a:noFill/>
            <a:ln>
              <a:noFill/>
            </a:ln>
          </p:spPr>
        </p:pic>
        <p:pic>
          <p:nvPicPr>
            <p:cNvPr descr="gif.download" id="131" name="Shape 131"/>
            <p:cNvPicPr preferRelativeResize="0"/>
            <p:nvPr/>
          </p:nvPicPr>
          <p:blipFill>
            <a:blip r:embed="rId4">
              <a:alphaModFix/>
            </a:blip>
            <a:stretch>
              <a:fillRect/>
            </a:stretch>
          </p:blipFill>
          <p:spPr>
            <a:xfrm>
              <a:off x="1423987" y="2462212"/>
              <a:ext cx="1266825" cy="219075"/>
            </a:xfrm>
            <a:prstGeom prst="rect">
              <a:avLst/>
            </a:prstGeom>
            <a:noFill/>
            <a:ln>
              <a:noFill/>
            </a:ln>
          </p:spPr>
        </p:pic>
        <p:pic>
          <p:nvPicPr>
            <p:cNvPr descr="gif.download" id="132" name="Shape 132"/>
            <p:cNvPicPr preferRelativeResize="0"/>
            <p:nvPr/>
          </p:nvPicPr>
          <p:blipFill>
            <a:blip r:embed="rId5">
              <a:alphaModFix/>
            </a:blip>
            <a:stretch>
              <a:fillRect/>
            </a:stretch>
          </p:blipFill>
          <p:spPr>
            <a:xfrm>
              <a:off x="1441275" y="4124087"/>
              <a:ext cx="1276350" cy="219075"/>
            </a:xfrm>
            <a:prstGeom prst="rect">
              <a:avLst/>
            </a:prstGeom>
            <a:noFill/>
            <a:ln>
              <a:noFill/>
            </a:ln>
          </p:spPr>
        </p:pic>
        <p:pic>
          <p:nvPicPr>
            <p:cNvPr descr="gif.download" id="133" name="Shape 133"/>
            <p:cNvPicPr preferRelativeResize="0"/>
            <p:nvPr/>
          </p:nvPicPr>
          <p:blipFill>
            <a:blip r:embed="rId6">
              <a:alphaModFix/>
            </a:blip>
            <a:stretch>
              <a:fillRect/>
            </a:stretch>
          </p:blipFill>
          <p:spPr>
            <a:xfrm>
              <a:off x="3071812" y="3200400"/>
              <a:ext cx="2085975" cy="266700"/>
            </a:xfrm>
            <a:prstGeom prst="rect">
              <a:avLst/>
            </a:prstGeom>
            <a:noFill/>
            <a:ln>
              <a:noFill/>
            </a:ln>
          </p:spPr>
        </p:pic>
        <p:pic>
          <p:nvPicPr>
            <p:cNvPr descr="gif.download" id="134" name="Shape 134"/>
            <p:cNvPicPr preferRelativeResize="0"/>
            <p:nvPr/>
          </p:nvPicPr>
          <p:blipFill>
            <a:blip r:embed="rId7">
              <a:alphaModFix/>
            </a:blip>
            <a:stretch>
              <a:fillRect/>
            </a:stretch>
          </p:blipFill>
          <p:spPr>
            <a:xfrm>
              <a:off x="3038475" y="2438400"/>
              <a:ext cx="2152650" cy="266700"/>
            </a:xfrm>
            <a:prstGeom prst="rect">
              <a:avLst/>
            </a:prstGeom>
            <a:noFill/>
            <a:ln>
              <a:noFill/>
            </a:ln>
          </p:spPr>
        </p:pic>
        <p:pic>
          <p:nvPicPr>
            <p:cNvPr descr="gif.download" id="135" name="Shape 135"/>
            <p:cNvPicPr preferRelativeResize="0"/>
            <p:nvPr/>
          </p:nvPicPr>
          <p:blipFill>
            <a:blip r:embed="rId8">
              <a:alphaModFix/>
            </a:blip>
            <a:stretch>
              <a:fillRect/>
            </a:stretch>
          </p:blipFill>
          <p:spPr>
            <a:xfrm>
              <a:off x="3071825" y="4124100"/>
              <a:ext cx="2152650" cy="266700"/>
            </a:xfrm>
            <a:prstGeom prst="rect">
              <a:avLst/>
            </a:prstGeom>
            <a:noFill/>
            <a:ln>
              <a:noFill/>
            </a:ln>
          </p:spPr>
        </p:pic>
        <p:pic>
          <p:nvPicPr>
            <p:cNvPr descr="gif.download" id="136" name="Shape 136"/>
            <p:cNvPicPr preferRelativeResize="0"/>
            <p:nvPr/>
          </p:nvPicPr>
          <p:blipFill>
            <a:blip r:embed="rId9">
              <a:alphaModFix/>
            </a:blip>
            <a:stretch>
              <a:fillRect/>
            </a:stretch>
          </p:blipFill>
          <p:spPr>
            <a:xfrm rot="5400000">
              <a:off x="2652712" y="1466112"/>
              <a:ext cx="1209675" cy="219075"/>
            </a:xfrm>
            <a:prstGeom prst="rect">
              <a:avLst/>
            </a:prstGeom>
            <a:noFill/>
            <a:ln>
              <a:noFill/>
            </a:ln>
          </p:spPr>
        </p:pic>
        <p:pic>
          <p:nvPicPr>
            <p:cNvPr descr="gif.download" id="137" name="Shape 137"/>
            <p:cNvPicPr preferRelativeResize="0"/>
            <p:nvPr/>
          </p:nvPicPr>
          <p:blipFill>
            <a:blip r:embed="rId10">
              <a:alphaModFix/>
            </a:blip>
            <a:stretch>
              <a:fillRect/>
            </a:stretch>
          </p:blipFill>
          <p:spPr>
            <a:xfrm rot="5400000">
              <a:off x="4272062" y="1470700"/>
              <a:ext cx="1266825" cy="219075"/>
            </a:xfrm>
            <a:prstGeom prst="rect">
              <a:avLst/>
            </a:prstGeom>
            <a:noFill/>
            <a:ln>
              <a:noFill/>
            </a:ln>
          </p:spPr>
        </p:pic>
      </p:grpSp>
      <p:grpSp>
        <p:nvGrpSpPr>
          <p:cNvPr id="138" name="Shape 138"/>
          <p:cNvGrpSpPr/>
          <p:nvPr/>
        </p:nvGrpSpPr>
        <p:grpSpPr>
          <a:xfrm>
            <a:off x="4767262" y="1819425"/>
            <a:ext cx="4114187" cy="2561737"/>
            <a:chOff x="4767262" y="1514625"/>
            <a:chExt cx="4114187" cy="2561737"/>
          </a:xfrm>
        </p:grpSpPr>
        <p:pic>
          <p:nvPicPr>
            <p:cNvPr descr="gif.download" id="139" name="Shape 139"/>
            <p:cNvPicPr preferRelativeResize="0"/>
            <p:nvPr/>
          </p:nvPicPr>
          <p:blipFill>
            <a:blip r:embed="rId11">
              <a:alphaModFix/>
            </a:blip>
            <a:stretch>
              <a:fillRect/>
            </a:stretch>
          </p:blipFill>
          <p:spPr>
            <a:xfrm>
              <a:off x="4767262" y="1885587"/>
              <a:ext cx="3952875" cy="333375"/>
            </a:xfrm>
            <a:prstGeom prst="rect">
              <a:avLst/>
            </a:prstGeom>
            <a:noFill/>
            <a:ln>
              <a:noFill/>
            </a:ln>
          </p:spPr>
        </p:pic>
        <p:pic>
          <p:nvPicPr>
            <p:cNvPr descr="gif.download" id="140" name="Shape 140"/>
            <p:cNvPicPr preferRelativeResize="0"/>
            <p:nvPr/>
          </p:nvPicPr>
          <p:blipFill>
            <a:blip r:embed="rId12">
              <a:alphaModFix/>
            </a:blip>
            <a:stretch>
              <a:fillRect/>
            </a:stretch>
          </p:blipFill>
          <p:spPr>
            <a:xfrm>
              <a:off x="4811075" y="2510625"/>
              <a:ext cx="2209800" cy="342900"/>
            </a:xfrm>
            <a:prstGeom prst="rect">
              <a:avLst/>
            </a:prstGeom>
            <a:noFill/>
            <a:ln>
              <a:noFill/>
            </a:ln>
          </p:spPr>
        </p:pic>
        <p:pic>
          <p:nvPicPr>
            <p:cNvPr descr="gif.download" id="141" name="Shape 141"/>
            <p:cNvPicPr preferRelativeResize="0"/>
            <p:nvPr/>
          </p:nvPicPr>
          <p:blipFill>
            <a:blip r:embed="rId13">
              <a:alphaModFix/>
            </a:blip>
            <a:stretch>
              <a:fillRect/>
            </a:stretch>
          </p:blipFill>
          <p:spPr>
            <a:xfrm>
              <a:off x="4796775" y="3086837"/>
              <a:ext cx="2238375" cy="352425"/>
            </a:xfrm>
            <a:prstGeom prst="rect">
              <a:avLst/>
            </a:prstGeom>
            <a:noFill/>
            <a:ln>
              <a:noFill/>
            </a:ln>
          </p:spPr>
        </p:pic>
        <p:pic>
          <p:nvPicPr>
            <p:cNvPr descr="gif.download" id="142" name="Shape 142"/>
            <p:cNvPicPr preferRelativeResize="0"/>
            <p:nvPr/>
          </p:nvPicPr>
          <p:blipFill>
            <a:blip r:embed="rId14">
              <a:alphaModFix/>
            </a:blip>
            <a:stretch>
              <a:fillRect/>
            </a:stretch>
          </p:blipFill>
          <p:spPr>
            <a:xfrm>
              <a:off x="4843462" y="3723937"/>
              <a:ext cx="1704975" cy="352425"/>
            </a:xfrm>
            <a:prstGeom prst="rect">
              <a:avLst/>
            </a:prstGeom>
            <a:noFill/>
            <a:ln>
              <a:noFill/>
            </a:ln>
          </p:spPr>
        </p:pic>
        <p:sp>
          <p:nvSpPr>
            <p:cNvPr id="143" name="Shape 143"/>
            <p:cNvSpPr/>
            <p:nvPr/>
          </p:nvSpPr>
          <p:spPr>
            <a:xfrm>
              <a:off x="5511650" y="1579900"/>
              <a:ext cx="1763100" cy="697200"/>
            </a:xfrm>
            <a:prstGeom prst="rect">
              <a:avLst/>
            </a:prstGeom>
            <a:noFill/>
            <a:ln cap="flat" cmpd="sng" w="9525">
              <a:solidFill>
                <a:srgbClr val="FF00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txBox="1"/>
            <p:nvPr/>
          </p:nvSpPr>
          <p:spPr>
            <a:xfrm>
              <a:off x="5541150" y="1514625"/>
              <a:ext cx="1704900" cy="342900"/>
            </a:xfrm>
            <a:prstGeom prst="rect">
              <a:avLst/>
            </a:prstGeom>
            <a:noFill/>
            <a:ln>
              <a:noFill/>
            </a:ln>
          </p:spPr>
          <p:txBody>
            <a:bodyPr anchorCtr="0" anchor="t" bIns="91425" lIns="91425" rIns="91425" tIns="91425">
              <a:noAutofit/>
            </a:bodyPr>
            <a:lstStyle/>
            <a:p>
              <a:pPr lvl="0" algn="ctr">
                <a:spcBef>
                  <a:spcPts val="0"/>
                </a:spcBef>
                <a:buNone/>
              </a:pPr>
              <a:r>
                <a:rPr b="1" lang="en" sz="1200">
                  <a:solidFill>
                    <a:srgbClr val="FF0000"/>
                  </a:solidFill>
                </a:rPr>
                <a:t>Fixed Effects</a:t>
              </a:r>
            </a:p>
          </p:txBody>
        </p:sp>
        <p:sp>
          <p:nvSpPr>
            <p:cNvPr id="145" name="Shape 145"/>
            <p:cNvSpPr/>
            <p:nvPr/>
          </p:nvSpPr>
          <p:spPr>
            <a:xfrm>
              <a:off x="7492850" y="1580025"/>
              <a:ext cx="1339500" cy="697200"/>
            </a:xfrm>
            <a:prstGeom prst="rect">
              <a:avLst/>
            </a:prstGeom>
            <a:noFill/>
            <a:ln cap="flat" cmpd="sng" w="9525">
              <a:solidFill>
                <a:srgbClr val="FF99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txBox="1"/>
            <p:nvPr/>
          </p:nvSpPr>
          <p:spPr>
            <a:xfrm>
              <a:off x="7470850" y="1514625"/>
              <a:ext cx="1410600" cy="342900"/>
            </a:xfrm>
            <a:prstGeom prst="rect">
              <a:avLst/>
            </a:prstGeom>
            <a:noFill/>
            <a:ln>
              <a:noFill/>
            </a:ln>
          </p:spPr>
          <p:txBody>
            <a:bodyPr anchorCtr="0" anchor="t" bIns="91425" lIns="91425" rIns="91425" tIns="91425">
              <a:noAutofit/>
            </a:bodyPr>
            <a:lstStyle/>
            <a:p>
              <a:pPr lvl="0" rtl="0" algn="ctr">
                <a:spcBef>
                  <a:spcPts val="0"/>
                </a:spcBef>
                <a:buNone/>
              </a:pPr>
              <a:r>
                <a:rPr b="1" lang="en" sz="1200">
                  <a:solidFill>
                    <a:srgbClr val="FF9900"/>
                  </a:solidFill>
                </a:rPr>
                <a:t>Random</a:t>
              </a:r>
              <a:r>
                <a:rPr b="1" lang="en" sz="1200">
                  <a:solidFill>
                    <a:srgbClr val="FF9900"/>
                  </a:solidFill>
                </a:rPr>
                <a:t> Effects</a:t>
              </a:r>
            </a:p>
          </p:txBody>
        </p:sp>
      </p:grpSp>
      <p:sp>
        <p:nvSpPr>
          <p:cNvPr id="147" name="Shape 147"/>
          <p:cNvSpPr txBox="1"/>
          <p:nvPr/>
        </p:nvSpPr>
        <p:spPr>
          <a:xfrm>
            <a:off x="8113325" y="1913375"/>
            <a:ext cx="5820600" cy="6792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292625"/>
            <a:ext cx="8520600" cy="572700"/>
          </a:xfrm>
          <a:prstGeom prst="rect">
            <a:avLst/>
          </a:prstGeom>
        </p:spPr>
        <p:txBody>
          <a:bodyPr anchorCtr="0" anchor="t" bIns="91425" lIns="91425" rIns="91425" tIns="91425">
            <a:noAutofit/>
          </a:bodyPr>
          <a:lstStyle/>
          <a:p>
            <a:pPr lvl="0" rtl="0" algn="ctr">
              <a:spcBef>
                <a:spcPts val="0"/>
              </a:spcBef>
              <a:buNone/>
            </a:pPr>
            <a:r>
              <a:rPr lang="en"/>
              <a:t>Alternative Formulation</a:t>
            </a:r>
          </a:p>
        </p:txBody>
      </p:sp>
      <p:sp>
        <p:nvSpPr>
          <p:cNvPr id="153" name="Shape 153"/>
          <p:cNvSpPr/>
          <p:nvPr/>
        </p:nvSpPr>
        <p:spPr>
          <a:xfrm>
            <a:off x="1553150" y="1216125"/>
            <a:ext cx="6006900" cy="2496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4" name="Shape 154"/>
          <p:cNvCxnSpPr/>
          <p:nvPr/>
        </p:nvCxnSpPr>
        <p:spPr>
          <a:xfrm>
            <a:off x="7181700" y="1216125"/>
            <a:ext cx="40500" cy="2506200"/>
          </a:xfrm>
          <a:prstGeom prst="straightConnector1">
            <a:avLst/>
          </a:prstGeom>
          <a:noFill/>
          <a:ln cap="flat" cmpd="sng" w="9525">
            <a:solidFill>
              <a:schemeClr val="dk2"/>
            </a:solidFill>
            <a:prstDash val="solid"/>
            <a:round/>
            <a:headEnd len="lg" w="lg" type="none"/>
            <a:tailEnd len="lg" w="lg" type="none"/>
          </a:ln>
        </p:spPr>
      </p:cxnSp>
      <p:pic>
        <p:nvPicPr>
          <p:cNvPr descr="gif.download" id="155" name="Shape 155"/>
          <p:cNvPicPr preferRelativeResize="0"/>
          <p:nvPr/>
        </p:nvPicPr>
        <p:blipFill>
          <a:blip r:embed="rId3">
            <a:alphaModFix/>
          </a:blip>
          <a:stretch>
            <a:fillRect/>
          </a:stretch>
        </p:blipFill>
        <p:spPr>
          <a:xfrm>
            <a:off x="7181696" y="1316725"/>
            <a:ext cx="293050" cy="190824"/>
          </a:xfrm>
          <a:prstGeom prst="rect">
            <a:avLst/>
          </a:prstGeom>
          <a:noFill/>
          <a:ln>
            <a:noFill/>
          </a:ln>
        </p:spPr>
      </p:pic>
      <p:pic>
        <p:nvPicPr>
          <p:cNvPr descr="gif.download" id="156" name="Shape 156"/>
          <p:cNvPicPr preferRelativeResize="0"/>
          <p:nvPr/>
        </p:nvPicPr>
        <p:blipFill>
          <a:blip r:embed="rId4">
            <a:alphaModFix/>
          </a:blip>
          <a:stretch>
            <a:fillRect/>
          </a:stretch>
        </p:blipFill>
        <p:spPr>
          <a:xfrm>
            <a:off x="7211996" y="2302883"/>
            <a:ext cx="293049" cy="232937"/>
          </a:xfrm>
          <a:prstGeom prst="rect">
            <a:avLst/>
          </a:prstGeom>
          <a:noFill/>
          <a:ln>
            <a:noFill/>
          </a:ln>
        </p:spPr>
      </p:pic>
      <p:pic>
        <p:nvPicPr>
          <p:cNvPr descr="gif.download" id="157" name="Shape 157"/>
          <p:cNvPicPr preferRelativeResize="0"/>
          <p:nvPr/>
        </p:nvPicPr>
        <p:blipFill>
          <a:blip r:embed="rId5">
            <a:alphaModFix/>
          </a:blip>
          <a:stretch>
            <a:fillRect/>
          </a:stretch>
        </p:blipFill>
        <p:spPr>
          <a:xfrm>
            <a:off x="7220900" y="3305096"/>
            <a:ext cx="339244" cy="190824"/>
          </a:xfrm>
          <a:prstGeom prst="rect">
            <a:avLst/>
          </a:prstGeom>
          <a:noFill/>
          <a:ln>
            <a:noFill/>
          </a:ln>
        </p:spPr>
      </p:pic>
      <p:pic>
        <p:nvPicPr>
          <p:cNvPr descr="gif.download" id="158" name="Shape 158"/>
          <p:cNvPicPr preferRelativeResize="0"/>
          <p:nvPr/>
        </p:nvPicPr>
        <p:blipFill>
          <a:blip r:embed="rId6">
            <a:alphaModFix/>
          </a:blip>
          <a:stretch>
            <a:fillRect/>
          </a:stretch>
        </p:blipFill>
        <p:spPr>
          <a:xfrm>
            <a:off x="1651675" y="1319224"/>
            <a:ext cx="5500750" cy="184159"/>
          </a:xfrm>
          <a:prstGeom prst="rect">
            <a:avLst/>
          </a:prstGeom>
          <a:noFill/>
          <a:ln>
            <a:noFill/>
          </a:ln>
        </p:spPr>
      </p:pic>
      <p:pic>
        <p:nvPicPr>
          <p:cNvPr descr="gif.download" id="159" name="Shape 159"/>
          <p:cNvPicPr preferRelativeResize="0"/>
          <p:nvPr/>
        </p:nvPicPr>
        <p:blipFill>
          <a:blip r:embed="rId7">
            <a:alphaModFix/>
          </a:blip>
          <a:stretch>
            <a:fillRect/>
          </a:stretch>
        </p:blipFill>
        <p:spPr>
          <a:xfrm>
            <a:off x="1619211" y="2309824"/>
            <a:ext cx="5500738" cy="190825"/>
          </a:xfrm>
          <a:prstGeom prst="rect">
            <a:avLst/>
          </a:prstGeom>
          <a:noFill/>
          <a:ln>
            <a:noFill/>
          </a:ln>
        </p:spPr>
      </p:pic>
      <p:pic>
        <p:nvPicPr>
          <p:cNvPr descr="gif.download" id="160" name="Shape 160"/>
          <p:cNvPicPr preferRelativeResize="0"/>
          <p:nvPr/>
        </p:nvPicPr>
        <p:blipFill>
          <a:blip r:embed="rId8">
            <a:alphaModFix/>
          </a:blip>
          <a:stretch>
            <a:fillRect/>
          </a:stretch>
        </p:blipFill>
        <p:spPr>
          <a:xfrm>
            <a:off x="1604900" y="3335350"/>
            <a:ext cx="5576799" cy="178699"/>
          </a:xfrm>
          <a:prstGeom prst="rect">
            <a:avLst/>
          </a:prstGeom>
          <a:noFill/>
          <a:ln>
            <a:noFill/>
          </a:ln>
        </p:spPr>
      </p:pic>
      <p:sp>
        <p:nvSpPr>
          <p:cNvPr id="161" name="Shape 161"/>
          <p:cNvSpPr txBox="1"/>
          <p:nvPr/>
        </p:nvSpPr>
        <p:spPr>
          <a:xfrm>
            <a:off x="1651675" y="1610225"/>
            <a:ext cx="5885100" cy="572700"/>
          </a:xfrm>
          <a:prstGeom prst="rect">
            <a:avLst/>
          </a:prstGeom>
          <a:noFill/>
          <a:ln>
            <a:noFill/>
          </a:ln>
        </p:spPr>
        <p:txBody>
          <a:bodyPr anchorCtr="0" anchor="t" bIns="91425" lIns="91425" rIns="91425" tIns="91425">
            <a:noAutofit/>
          </a:bodyPr>
          <a:lstStyle/>
          <a:p>
            <a:pPr lvl="0" rtl="0">
              <a:spcBef>
                <a:spcPts val="0"/>
              </a:spcBef>
              <a:buNone/>
            </a:pPr>
            <a:r>
              <a:rPr lang="en"/>
              <a:t>………………………...</a:t>
            </a:r>
            <a:r>
              <a:rPr lang="en">
                <a:solidFill>
                  <a:schemeClr val="dk1"/>
                </a:solidFill>
              </a:rPr>
              <a:t>………………………...…………………………      .</a:t>
            </a:r>
          </a:p>
        </p:txBody>
      </p:sp>
      <p:sp>
        <p:nvSpPr>
          <p:cNvPr id="162" name="Shape 162"/>
          <p:cNvSpPr txBox="1"/>
          <p:nvPr/>
        </p:nvSpPr>
        <p:spPr>
          <a:xfrm>
            <a:off x="1651675" y="2677025"/>
            <a:ext cx="5823000" cy="572700"/>
          </a:xfrm>
          <a:prstGeom prst="rect">
            <a:avLst/>
          </a:prstGeom>
          <a:noFill/>
          <a:ln>
            <a:noFill/>
          </a:ln>
        </p:spPr>
        <p:txBody>
          <a:bodyPr anchorCtr="0" anchor="t" bIns="91425" lIns="91425" rIns="91425" tIns="91425">
            <a:noAutofit/>
          </a:bodyPr>
          <a:lstStyle/>
          <a:p>
            <a:pPr lvl="0" rtl="0">
              <a:spcBef>
                <a:spcPts val="0"/>
              </a:spcBef>
              <a:buNone/>
            </a:pPr>
            <a:r>
              <a:rPr lang="en"/>
              <a:t>………………………...</a:t>
            </a:r>
            <a:r>
              <a:rPr lang="en">
                <a:solidFill>
                  <a:schemeClr val="dk1"/>
                </a:solidFill>
              </a:rPr>
              <a:t>………………………...………………………….     .</a:t>
            </a:r>
          </a:p>
        </p:txBody>
      </p:sp>
      <p:sp>
        <p:nvSpPr>
          <p:cNvPr id="163" name="Shape 163"/>
          <p:cNvSpPr txBox="1"/>
          <p:nvPr/>
        </p:nvSpPr>
        <p:spPr>
          <a:xfrm>
            <a:off x="1553150" y="899175"/>
            <a:ext cx="6006900" cy="313200"/>
          </a:xfrm>
          <a:prstGeom prst="rect">
            <a:avLst/>
          </a:prstGeom>
          <a:noFill/>
          <a:ln>
            <a:noFill/>
          </a:ln>
        </p:spPr>
        <p:txBody>
          <a:bodyPr anchorCtr="0" anchor="t" bIns="91425" lIns="91425" rIns="91425" tIns="91425">
            <a:noAutofit/>
          </a:bodyPr>
          <a:lstStyle/>
          <a:p>
            <a:pPr lvl="0" rtl="0">
              <a:spcBef>
                <a:spcPts val="0"/>
              </a:spcBef>
              <a:buNone/>
            </a:pPr>
            <a:r>
              <a:rPr lang="en"/>
              <a:t>Predictors (I.V.)                                                                                        DV</a:t>
            </a:r>
          </a:p>
        </p:txBody>
      </p:sp>
      <p:sp>
        <p:nvSpPr>
          <p:cNvPr id="164" name="Shape 164"/>
          <p:cNvSpPr txBox="1"/>
          <p:nvPr/>
        </p:nvSpPr>
        <p:spPr>
          <a:xfrm>
            <a:off x="1599025" y="4547000"/>
            <a:ext cx="6006900" cy="572700"/>
          </a:xfrm>
          <a:prstGeom prst="rect">
            <a:avLst/>
          </a:prstGeom>
          <a:noFill/>
          <a:ln>
            <a:noFill/>
          </a:ln>
        </p:spPr>
        <p:txBody>
          <a:bodyPr anchorCtr="0" anchor="t" bIns="91425" lIns="91425" rIns="91425" tIns="91425">
            <a:noAutofit/>
          </a:bodyPr>
          <a:lstStyle/>
          <a:p>
            <a:pPr lvl="0" rtl="0" algn="r">
              <a:spcBef>
                <a:spcPts val="0"/>
              </a:spcBef>
              <a:buNone/>
            </a:pPr>
            <a:r>
              <a:rPr lang="en"/>
              <a:t>I.V. = Independent Variable;      DV = Dependent Variable</a:t>
            </a:r>
          </a:p>
        </p:txBody>
      </p:sp>
      <p:pic>
        <p:nvPicPr>
          <p:cNvPr descr="gif.download" id="165" name="Shape 165"/>
          <p:cNvPicPr preferRelativeResize="0"/>
          <p:nvPr/>
        </p:nvPicPr>
        <p:blipFill>
          <a:blip r:embed="rId9">
            <a:alphaModFix/>
          </a:blip>
          <a:stretch>
            <a:fillRect/>
          </a:stretch>
        </p:blipFill>
        <p:spPr>
          <a:xfrm>
            <a:off x="2221225" y="3863825"/>
            <a:ext cx="4762500" cy="333375"/>
          </a:xfrm>
          <a:prstGeom prst="rect">
            <a:avLst/>
          </a:prstGeom>
          <a:noFill/>
          <a:ln>
            <a:noFill/>
          </a:ln>
        </p:spPr>
      </p:pic>
      <p:sp>
        <p:nvSpPr>
          <p:cNvPr id="166" name="Shape 166"/>
          <p:cNvSpPr txBox="1"/>
          <p:nvPr/>
        </p:nvSpPr>
        <p:spPr>
          <a:xfrm>
            <a:off x="5747900" y="4120100"/>
            <a:ext cx="1574400" cy="192000"/>
          </a:xfrm>
          <a:prstGeom prst="rect">
            <a:avLst/>
          </a:prstGeom>
          <a:noFill/>
          <a:ln>
            <a:noFill/>
          </a:ln>
        </p:spPr>
        <p:txBody>
          <a:bodyPr anchorCtr="0" anchor="t" bIns="91425" lIns="91425" rIns="91425" tIns="91425">
            <a:noAutofit/>
          </a:bodyPr>
          <a:lstStyle/>
          <a:p>
            <a:pPr lvl="0">
              <a:spcBef>
                <a:spcPts val="0"/>
              </a:spcBef>
              <a:buNone/>
            </a:pPr>
            <a:r>
              <a:rPr lang="en" sz="1200"/>
              <a:t>Random Effects</a:t>
            </a:r>
          </a:p>
        </p:txBody>
      </p:sp>
      <p:sp>
        <p:nvSpPr>
          <p:cNvPr id="167" name="Shape 167"/>
          <p:cNvSpPr/>
          <p:nvPr/>
        </p:nvSpPr>
        <p:spPr>
          <a:xfrm>
            <a:off x="5738625" y="3762600"/>
            <a:ext cx="1381200" cy="784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2919225" y="3762600"/>
            <a:ext cx="2577000" cy="784500"/>
          </a:xfrm>
          <a:prstGeom prst="rect">
            <a:avLst/>
          </a:prstGeom>
          <a:noFill/>
          <a:ln cap="flat" cmpd="sng" w="9525">
            <a:solidFill>
              <a:schemeClr val="dk2"/>
            </a:solidFill>
            <a:prstDash val="solid"/>
            <a:round/>
            <a:headEnd len="med" w="med" type="none"/>
            <a:tailEnd len="med" w="med" type="none"/>
          </a:ln>
        </p:spPr>
        <p:txBody>
          <a:bodyPr anchorCtr="0" anchor="b" bIns="91425" lIns="91425" rIns="91425" tIns="91425">
            <a:noAutofit/>
          </a:bodyPr>
          <a:lstStyle/>
          <a:p>
            <a:pPr lvl="0" algn="ctr">
              <a:spcBef>
                <a:spcPts val="0"/>
              </a:spcBef>
              <a:buNone/>
            </a:pPr>
            <a:r>
              <a:rPr lang="en"/>
              <a:t>Fixed Effects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216425"/>
            <a:ext cx="8520600" cy="572700"/>
          </a:xfrm>
          <a:prstGeom prst="rect">
            <a:avLst/>
          </a:prstGeom>
        </p:spPr>
        <p:txBody>
          <a:bodyPr anchorCtr="0" anchor="t" bIns="91425" lIns="91425" rIns="91425" tIns="91425">
            <a:noAutofit/>
          </a:bodyPr>
          <a:lstStyle/>
          <a:p>
            <a:pPr lvl="0" rtl="0" algn="ctr">
              <a:spcBef>
                <a:spcPts val="0"/>
              </a:spcBef>
              <a:buNone/>
            </a:pPr>
            <a:r>
              <a:rPr lang="en"/>
              <a:t>Item/User Feature Vectors</a:t>
            </a:r>
          </a:p>
        </p:txBody>
      </p:sp>
      <p:grpSp>
        <p:nvGrpSpPr>
          <p:cNvPr id="174" name="Shape 174"/>
          <p:cNvGrpSpPr/>
          <p:nvPr/>
        </p:nvGrpSpPr>
        <p:grpSpPr>
          <a:xfrm>
            <a:off x="1186800" y="771325"/>
            <a:ext cx="3002800" cy="3836325"/>
            <a:chOff x="1263000" y="1152325"/>
            <a:chExt cx="3002800" cy="3836325"/>
          </a:xfrm>
        </p:grpSpPr>
        <p:sp>
          <p:nvSpPr>
            <p:cNvPr id="175" name="Shape 175"/>
            <p:cNvSpPr txBox="1"/>
            <p:nvPr/>
          </p:nvSpPr>
          <p:spPr>
            <a:xfrm>
              <a:off x="1263000" y="1152325"/>
              <a:ext cx="3002700" cy="3636000"/>
            </a:xfrm>
            <a:prstGeom prst="rect">
              <a:avLst/>
            </a:prstGeom>
            <a:noFill/>
            <a:ln>
              <a:noFill/>
            </a:ln>
          </p:spPr>
          <p:txBody>
            <a:bodyPr anchorCtr="0" anchor="t" bIns="91425" lIns="91425" rIns="91425" tIns="91425">
              <a:noAutofit/>
            </a:bodyPr>
            <a:lstStyle/>
            <a:p>
              <a:pPr lvl="0" rtl="0">
                <a:spcBef>
                  <a:spcPts val="0"/>
                </a:spcBef>
                <a:buNone/>
              </a:pPr>
              <a:r>
                <a:rPr lang="en" sz="1200"/>
                <a:t>Example of Item Features                 </a:t>
              </a:r>
              <a:r>
                <a:rPr b="1" lang="en" sz="1200"/>
                <a:t>Y</a:t>
              </a:r>
              <a:r>
                <a:rPr lang="en" sz="1200"/>
                <a:t>j</a:t>
              </a:r>
            </a:p>
            <a:p>
              <a:pPr lvl="0" rtl="0">
                <a:spcBef>
                  <a:spcPts val="0"/>
                </a:spcBef>
                <a:buNone/>
              </a:pPr>
              <a:r>
                <a:rPr lang="en" sz="1200"/>
                <a:t>________________________</a:t>
              </a:r>
            </a:p>
            <a:p>
              <a:pPr lvl="0" rtl="0">
                <a:spcBef>
                  <a:spcPts val="0"/>
                </a:spcBef>
                <a:buNone/>
              </a:pPr>
              <a:r>
                <a:rPr lang="en" sz="1200"/>
                <a:t>Category: Business </a:t>
              </a:r>
            </a:p>
            <a:p>
              <a:pPr lvl="0" rtl="0">
                <a:spcBef>
                  <a:spcPts val="0"/>
                </a:spcBef>
                <a:buNone/>
              </a:pPr>
              <a:r>
                <a:rPr lang="en" sz="1200"/>
                <a:t>Category: Entertainment</a:t>
              </a:r>
            </a:p>
            <a:p>
              <a:pPr lvl="0" rtl="0">
                <a:spcBef>
                  <a:spcPts val="0"/>
                </a:spcBef>
                <a:buNone/>
              </a:pPr>
              <a:r>
                <a:rPr lang="en" sz="1200"/>
                <a:t>…</a:t>
              </a:r>
            </a:p>
            <a:p>
              <a:pPr lvl="0" rtl="0">
                <a:spcBef>
                  <a:spcPts val="0"/>
                </a:spcBef>
                <a:buNone/>
              </a:pPr>
              <a:r>
                <a:rPr lang="en" sz="1200"/>
                <a:t>Category: Science </a:t>
              </a:r>
            </a:p>
            <a:p>
              <a:pPr lvl="0" rtl="0">
                <a:spcBef>
                  <a:spcPts val="0"/>
                </a:spcBef>
                <a:buNone/>
              </a:pPr>
              <a:r>
                <a:rPr lang="en" sz="1200"/>
                <a:t>________________________</a:t>
              </a:r>
            </a:p>
            <a:p>
              <a:pPr lvl="0" rtl="0">
                <a:spcBef>
                  <a:spcPts val="0"/>
                </a:spcBef>
                <a:buNone/>
              </a:pPr>
              <a:r>
                <a:rPr lang="en" sz="1200"/>
                <a:t>Words:  best</a:t>
              </a:r>
            </a:p>
            <a:p>
              <a:pPr lvl="0" rtl="0">
                <a:spcBef>
                  <a:spcPts val="0"/>
                </a:spcBef>
                <a:buNone/>
              </a:pPr>
              <a:r>
                <a:rPr lang="en" sz="1200"/>
                <a:t>Words:  worst</a:t>
              </a:r>
            </a:p>
            <a:p>
              <a:pPr lvl="0" rtl="0">
                <a:spcBef>
                  <a:spcPts val="0"/>
                </a:spcBef>
                <a:buNone/>
              </a:pPr>
              <a:r>
                <a:rPr lang="en" sz="1200"/>
                <a:t>…</a:t>
              </a:r>
            </a:p>
            <a:p>
              <a:pPr lvl="0" rtl="0">
                <a:spcBef>
                  <a:spcPts val="0"/>
                </a:spcBef>
                <a:buNone/>
              </a:pPr>
              <a:r>
                <a:rPr lang="en" sz="1200"/>
                <a:t>Words: Surprise </a:t>
              </a:r>
            </a:p>
            <a:p>
              <a:pPr lvl="0" rtl="0">
                <a:spcBef>
                  <a:spcPts val="0"/>
                </a:spcBef>
                <a:buNone/>
              </a:pPr>
              <a:r>
                <a:rPr lang="en" sz="1200"/>
                <a:t>________________________</a:t>
              </a:r>
            </a:p>
            <a:p>
              <a:pPr lvl="0" rtl="0">
                <a:spcBef>
                  <a:spcPts val="0"/>
                </a:spcBef>
                <a:buNone/>
              </a:pPr>
              <a:r>
                <a:rPr lang="en" sz="1200"/>
                <a:t>Doc2Vec </a:t>
              </a:r>
            </a:p>
            <a:p>
              <a:pPr lvl="0" rtl="0">
                <a:spcBef>
                  <a:spcPts val="0"/>
                </a:spcBef>
                <a:buNone/>
              </a:pPr>
              <a:r>
                <a:rPr lang="en" sz="1200"/>
                <a:t>Vec_1 </a:t>
              </a:r>
            </a:p>
            <a:p>
              <a:pPr lvl="0" rtl="0">
                <a:spcBef>
                  <a:spcPts val="0"/>
                </a:spcBef>
                <a:buNone/>
              </a:pPr>
              <a:r>
                <a:rPr lang="en" sz="1200"/>
                <a:t>…</a:t>
              </a:r>
            </a:p>
            <a:p>
              <a:pPr lvl="0" rtl="0">
                <a:spcBef>
                  <a:spcPts val="0"/>
                </a:spcBef>
                <a:buNone/>
              </a:pPr>
              <a:r>
                <a:rPr lang="en" sz="1200"/>
                <a:t>Vec_100</a:t>
              </a:r>
            </a:p>
            <a:p>
              <a:pPr lvl="0" rtl="0">
                <a:spcBef>
                  <a:spcPts val="0"/>
                </a:spcBef>
                <a:buNone/>
              </a:pPr>
              <a:r>
                <a:rPr lang="en" sz="1200"/>
                <a:t>________________________</a:t>
              </a:r>
            </a:p>
            <a:p>
              <a:pPr lvl="0" rtl="0">
                <a:spcBef>
                  <a:spcPts val="0"/>
                </a:spcBef>
                <a:buNone/>
              </a:pPr>
              <a:r>
                <a:rPr lang="en" sz="1200"/>
                <a:t>Other: Length </a:t>
              </a:r>
            </a:p>
            <a:p>
              <a:pPr lvl="0" rtl="0">
                <a:spcBef>
                  <a:spcPts val="0"/>
                </a:spcBef>
                <a:buNone/>
              </a:pPr>
              <a:r>
                <a:rPr lang="en" sz="1200"/>
                <a:t>…</a:t>
              </a:r>
            </a:p>
            <a:p>
              <a:pPr lvl="0" rtl="0">
                <a:spcBef>
                  <a:spcPts val="0"/>
                </a:spcBef>
                <a:buNone/>
              </a:pPr>
              <a:r>
                <a:rPr lang="en" sz="1200"/>
                <a:t>Other: Aging   </a:t>
              </a:r>
            </a:p>
          </p:txBody>
        </p:sp>
        <p:sp>
          <p:nvSpPr>
            <p:cNvPr id="176" name="Shape 176"/>
            <p:cNvSpPr/>
            <p:nvPr/>
          </p:nvSpPr>
          <p:spPr>
            <a:xfrm>
              <a:off x="3591700" y="1556650"/>
              <a:ext cx="674100" cy="343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buNone/>
              </a:pPr>
              <a:r>
                <a:rPr lang="en" sz="1200"/>
                <a:t>0.0</a:t>
              </a:r>
            </a:p>
            <a:p>
              <a:pPr lvl="0" rtl="0">
                <a:lnSpc>
                  <a:spcPct val="100000"/>
                </a:lnSpc>
                <a:spcBef>
                  <a:spcPts val="0"/>
                </a:spcBef>
                <a:buNone/>
              </a:pPr>
              <a:r>
                <a:rPr lang="en" sz="1200"/>
                <a:t>0.4</a:t>
              </a:r>
            </a:p>
            <a:p>
              <a:pPr lvl="0" rtl="0">
                <a:lnSpc>
                  <a:spcPct val="100000"/>
                </a:lnSpc>
                <a:spcBef>
                  <a:spcPts val="0"/>
                </a:spcBef>
                <a:buNone/>
              </a:pPr>
              <a:r>
                <a:rPr lang="en" sz="1200"/>
                <a:t>…</a:t>
              </a:r>
            </a:p>
            <a:p>
              <a:pPr lvl="0" rtl="0">
                <a:lnSpc>
                  <a:spcPct val="100000"/>
                </a:lnSpc>
                <a:spcBef>
                  <a:spcPts val="0"/>
                </a:spcBef>
                <a:buNone/>
              </a:pPr>
              <a:r>
                <a:rPr lang="en" sz="1200"/>
                <a:t>0.1</a:t>
              </a:r>
            </a:p>
            <a:p>
              <a:pPr lvl="0" rtl="0">
                <a:lnSpc>
                  <a:spcPct val="100000"/>
                </a:lnSpc>
                <a:spcBef>
                  <a:spcPts val="0"/>
                </a:spcBef>
                <a:buNone/>
              </a:pPr>
              <a:r>
                <a:t/>
              </a:r>
              <a:endParaRPr sz="1200"/>
            </a:p>
            <a:p>
              <a:pPr lvl="0" rtl="0">
                <a:lnSpc>
                  <a:spcPct val="100000"/>
                </a:lnSpc>
                <a:spcBef>
                  <a:spcPts val="0"/>
                </a:spcBef>
                <a:buNone/>
              </a:pPr>
              <a:r>
                <a:rPr lang="en" sz="1200"/>
                <a:t>0.0</a:t>
              </a:r>
            </a:p>
            <a:p>
              <a:pPr lvl="0" rtl="0">
                <a:lnSpc>
                  <a:spcPct val="100000"/>
                </a:lnSpc>
                <a:spcBef>
                  <a:spcPts val="0"/>
                </a:spcBef>
                <a:buNone/>
              </a:pPr>
              <a:r>
                <a:rPr lang="en" sz="1200"/>
                <a:t>0.2</a:t>
              </a:r>
            </a:p>
            <a:p>
              <a:pPr lvl="0" rtl="0">
                <a:lnSpc>
                  <a:spcPct val="100000"/>
                </a:lnSpc>
                <a:spcBef>
                  <a:spcPts val="0"/>
                </a:spcBef>
                <a:buNone/>
              </a:pPr>
              <a:r>
                <a:rPr lang="en" sz="1200"/>
                <a:t>…</a:t>
              </a:r>
            </a:p>
            <a:p>
              <a:pPr lvl="0" rtl="0">
                <a:lnSpc>
                  <a:spcPct val="100000"/>
                </a:lnSpc>
                <a:spcBef>
                  <a:spcPts val="0"/>
                </a:spcBef>
                <a:buNone/>
              </a:pPr>
              <a:r>
                <a:rPr lang="en" sz="1200"/>
                <a:t>0.3</a:t>
              </a:r>
            </a:p>
            <a:p>
              <a:pPr lvl="0" rtl="0">
                <a:lnSpc>
                  <a:spcPct val="100000"/>
                </a:lnSpc>
                <a:spcBef>
                  <a:spcPts val="0"/>
                </a:spcBef>
                <a:buNone/>
              </a:pPr>
              <a:r>
                <a:t/>
              </a:r>
              <a:endParaRPr sz="1200"/>
            </a:p>
            <a:p>
              <a:pPr lvl="0" rtl="0">
                <a:lnSpc>
                  <a:spcPct val="100000"/>
                </a:lnSpc>
                <a:spcBef>
                  <a:spcPts val="0"/>
                </a:spcBef>
                <a:buNone/>
              </a:pPr>
              <a:r>
                <a:t/>
              </a:r>
              <a:endParaRPr sz="1200"/>
            </a:p>
            <a:p>
              <a:pPr lvl="0" rtl="0">
                <a:lnSpc>
                  <a:spcPct val="100000"/>
                </a:lnSpc>
                <a:spcBef>
                  <a:spcPts val="0"/>
                </a:spcBef>
                <a:buNone/>
              </a:pPr>
              <a:r>
                <a:rPr lang="en" sz="1200"/>
                <a:t>0.9</a:t>
              </a:r>
            </a:p>
            <a:p>
              <a:pPr lvl="0" rtl="0">
                <a:lnSpc>
                  <a:spcPct val="100000"/>
                </a:lnSpc>
                <a:spcBef>
                  <a:spcPts val="0"/>
                </a:spcBef>
                <a:buNone/>
              </a:pPr>
              <a:r>
                <a:rPr lang="en" sz="1200"/>
                <a:t>...</a:t>
              </a:r>
            </a:p>
            <a:p>
              <a:pPr lvl="0" rtl="0">
                <a:lnSpc>
                  <a:spcPct val="100000"/>
                </a:lnSpc>
                <a:spcBef>
                  <a:spcPts val="0"/>
                </a:spcBef>
                <a:buNone/>
              </a:pPr>
              <a:r>
                <a:rPr lang="en" sz="1200"/>
                <a:t>-0.5</a:t>
              </a:r>
            </a:p>
            <a:p>
              <a:pPr lvl="0" rtl="0">
                <a:lnSpc>
                  <a:spcPct val="100000"/>
                </a:lnSpc>
                <a:spcBef>
                  <a:spcPts val="0"/>
                </a:spcBef>
                <a:buNone/>
              </a:pPr>
              <a:r>
                <a:t/>
              </a:r>
              <a:endParaRPr sz="1200"/>
            </a:p>
            <a:p>
              <a:pPr lvl="0" rtl="0">
                <a:lnSpc>
                  <a:spcPct val="100000"/>
                </a:lnSpc>
                <a:spcBef>
                  <a:spcPts val="0"/>
                </a:spcBef>
                <a:buNone/>
              </a:pPr>
              <a:r>
                <a:rPr lang="en" sz="1200"/>
                <a:t>100</a:t>
              </a:r>
            </a:p>
            <a:p>
              <a:pPr lvl="0" rtl="0">
                <a:lnSpc>
                  <a:spcPct val="100000"/>
                </a:lnSpc>
                <a:spcBef>
                  <a:spcPts val="0"/>
                </a:spcBef>
                <a:buNone/>
              </a:pPr>
              <a:r>
                <a:rPr lang="en" sz="1200"/>
                <a:t>…</a:t>
              </a:r>
            </a:p>
            <a:p>
              <a:pPr lvl="0" rtl="0">
                <a:lnSpc>
                  <a:spcPct val="100000"/>
                </a:lnSpc>
                <a:spcBef>
                  <a:spcPts val="0"/>
                </a:spcBef>
                <a:buNone/>
              </a:pPr>
              <a:r>
                <a:rPr lang="en" sz="1200"/>
                <a:t>20</a:t>
              </a:r>
            </a:p>
          </p:txBody>
        </p:sp>
      </p:grpSp>
      <p:grpSp>
        <p:nvGrpSpPr>
          <p:cNvPr id="177" name="Shape 177"/>
          <p:cNvGrpSpPr/>
          <p:nvPr/>
        </p:nvGrpSpPr>
        <p:grpSpPr>
          <a:xfrm>
            <a:off x="5134750" y="785450"/>
            <a:ext cx="3002800" cy="3836325"/>
            <a:chOff x="348600" y="1076125"/>
            <a:chExt cx="3002800" cy="3836325"/>
          </a:xfrm>
        </p:grpSpPr>
        <p:sp>
          <p:nvSpPr>
            <p:cNvPr id="178" name="Shape 178"/>
            <p:cNvSpPr txBox="1"/>
            <p:nvPr/>
          </p:nvSpPr>
          <p:spPr>
            <a:xfrm>
              <a:off x="348600" y="1076125"/>
              <a:ext cx="3002700" cy="3636000"/>
            </a:xfrm>
            <a:prstGeom prst="rect">
              <a:avLst/>
            </a:prstGeom>
            <a:noFill/>
            <a:ln>
              <a:noFill/>
            </a:ln>
          </p:spPr>
          <p:txBody>
            <a:bodyPr anchorCtr="0" anchor="t" bIns="91425" lIns="91425" rIns="91425" tIns="91425">
              <a:noAutofit/>
            </a:bodyPr>
            <a:lstStyle/>
            <a:p>
              <a:pPr lvl="0" rtl="0">
                <a:spcBef>
                  <a:spcPts val="0"/>
                </a:spcBef>
                <a:buNone/>
              </a:pPr>
              <a:r>
                <a:rPr lang="en" sz="1200"/>
                <a:t>Example of User Features               </a:t>
              </a:r>
              <a:r>
                <a:rPr b="1" lang="en" sz="1200"/>
                <a:t>X</a:t>
              </a:r>
              <a:r>
                <a:rPr lang="en" sz="1200"/>
                <a:t>i</a:t>
              </a:r>
            </a:p>
            <a:p>
              <a:pPr lvl="0" rtl="0">
                <a:spcBef>
                  <a:spcPts val="0"/>
                </a:spcBef>
                <a:buNone/>
              </a:pPr>
              <a:r>
                <a:rPr lang="en" sz="1200"/>
                <a:t>________________________</a:t>
              </a:r>
            </a:p>
            <a:p>
              <a:pPr lvl="0" rtl="0">
                <a:spcBef>
                  <a:spcPts val="0"/>
                </a:spcBef>
                <a:buNone/>
              </a:pPr>
              <a:r>
                <a:rPr lang="en" sz="1200"/>
                <a:t>Interest: </a:t>
              </a:r>
              <a:r>
                <a:rPr lang="en" sz="1200">
                  <a:solidFill>
                    <a:schemeClr val="dk1"/>
                  </a:solidFill>
                </a:rPr>
                <a:t>Business</a:t>
              </a:r>
              <a:r>
                <a:rPr lang="en" sz="1200"/>
                <a:t> </a:t>
              </a:r>
            </a:p>
            <a:p>
              <a:pPr lvl="0" rtl="0">
                <a:spcBef>
                  <a:spcPts val="0"/>
                </a:spcBef>
                <a:buNone/>
              </a:pPr>
              <a:r>
                <a:rPr lang="en" sz="1200"/>
                <a:t>Interest: Entertainment</a:t>
              </a:r>
            </a:p>
            <a:p>
              <a:pPr lvl="0" rtl="0">
                <a:spcBef>
                  <a:spcPts val="0"/>
                </a:spcBef>
                <a:buNone/>
              </a:pPr>
              <a:r>
                <a:rPr lang="en" sz="1200"/>
                <a:t>…</a:t>
              </a:r>
            </a:p>
            <a:p>
              <a:pPr lvl="0" rtl="0">
                <a:spcBef>
                  <a:spcPts val="0"/>
                </a:spcBef>
                <a:buNone/>
              </a:pPr>
              <a:r>
                <a:rPr lang="en" sz="1200"/>
                <a:t>Interest: Science</a:t>
              </a:r>
            </a:p>
            <a:p>
              <a:pPr lvl="0" rtl="0">
                <a:spcBef>
                  <a:spcPts val="0"/>
                </a:spcBef>
                <a:buNone/>
              </a:pPr>
              <a:r>
                <a:rPr lang="en" sz="1200"/>
                <a:t>________________________</a:t>
              </a:r>
            </a:p>
            <a:p>
              <a:pPr lvl="0" rtl="0">
                <a:spcBef>
                  <a:spcPts val="0"/>
                </a:spcBef>
                <a:buNone/>
              </a:pPr>
              <a:r>
                <a:rPr lang="en" sz="1200"/>
                <a:t>Words:  best</a:t>
              </a:r>
            </a:p>
            <a:p>
              <a:pPr lvl="0" rtl="0">
                <a:spcBef>
                  <a:spcPts val="0"/>
                </a:spcBef>
                <a:buNone/>
              </a:pPr>
              <a:r>
                <a:rPr lang="en" sz="1200"/>
                <a:t>Words:  worst</a:t>
              </a:r>
            </a:p>
            <a:p>
              <a:pPr lvl="0" rtl="0">
                <a:spcBef>
                  <a:spcPts val="0"/>
                </a:spcBef>
                <a:buNone/>
              </a:pPr>
              <a:r>
                <a:rPr lang="en" sz="1200"/>
                <a:t>…</a:t>
              </a:r>
            </a:p>
            <a:p>
              <a:pPr lvl="0" rtl="0">
                <a:spcBef>
                  <a:spcPts val="0"/>
                </a:spcBef>
                <a:buNone/>
              </a:pPr>
              <a:r>
                <a:rPr lang="en" sz="1200"/>
                <a:t>Words: Surprise </a:t>
              </a:r>
            </a:p>
            <a:p>
              <a:pPr lvl="0" rtl="0">
                <a:spcBef>
                  <a:spcPts val="0"/>
                </a:spcBef>
                <a:buNone/>
              </a:pPr>
              <a:r>
                <a:rPr lang="en" sz="1200"/>
                <a:t>________________________</a:t>
              </a:r>
            </a:p>
            <a:p>
              <a:pPr lvl="0" rtl="0">
                <a:spcBef>
                  <a:spcPts val="0"/>
                </a:spcBef>
                <a:buNone/>
              </a:pPr>
              <a:r>
                <a:rPr lang="en" sz="1200"/>
                <a:t>Profile2Vec </a:t>
              </a:r>
            </a:p>
            <a:p>
              <a:pPr lvl="0" rtl="0">
                <a:spcBef>
                  <a:spcPts val="0"/>
                </a:spcBef>
                <a:buNone/>
              </a:pPr>
              <a:r>
                <a:rPr lang="en" sz="1200"/>
                <a:t>Vec_1 </a:t>
              </a:r>
            </a:p>
            <a:p>
              <a:pPr lvl="0" rtl="0">
                <a:spcBef>
                  <a:spcPts val="0"/>
                </a:spcBef>
                <a:buNone/>
              </a:pPr>
              <a:r>
                <a:rPr lang="en" sz="1200"/>
                <a:t>…</a:t>
              </a:r>
            </a:p>
            <a:p>
              <a:pPr lvl="0" rtl="0">
                <a:spcBef>
                  <a:spcPts val="0"/>
                </a:spcBef>
                <a:buNone/>
              </a:pPr>
              <a:r>
                <a:rPr lang="en" sz="1200"/>
                <a:t>Vec_100</a:t>
              </a:r>
            </a:p>
            <a:p>
              <a:pPr lvl="0" rtl="0">
                <a:spcBef>
                  <a:spcPts val="0"/>
                </a:spcBef>
                <a:buNone/>
              </a:pPr>
              <a:r>
                <a:rPr lang="en" sz="1200"/>
                <a:t>________________________</a:t>
              </a:r>
            </a:p>
            <a:p>
              <a:pPr lvl="0" rtl="0">
                <a:spcBef>
                  <a:spcPts val="0"/>
                </a:spcBef>
                <a:buNone/>
              </a:pPr>
              <a:r>
                <a:rPr lang="en" sz="1200"/>
                <a:t>Other: #views </a:t>
              </a:r>
            </a:p>
            <a:p>
              <a:pPr lvl="0" rtl="0">
                <a:spcBef>
                  <a:spcPts val="0"/>
                </a:spcBef>
                <a:buNone/>
              </a:pPr>
              <a:r>
                <a:rPr lang="en" sz="1200"/>
                <a:t>…</a:t>
              </a:r>
            </a:p>
            <a:p>
              <a:pPr lvl="0" rtl="0">
                <a:spcBef>
                  <a:spcPts val="0"/>
                </a:spcBef>
                <a:buNone/>
              </a:pPr>
              <a:r>
                <a:rPr lang="en" sz="1200"/>
                <a:t>Other: Demographics  </a:t>
              </a:r>
            </a:p>
          </p:txBody>
        </p:sp>
        <p:sp>
          <p:nvSpPr>
            <p:cNvPr id="179" name="Shape 179"/>
            <p:cNvSpPr/>
            <p:nvPr/>
          </p:nvSpPr>
          <p:spPr>
            <a:xfrm>
              <a:off x="2677300" y="1480450"/>
              <a:ext cx="674100" cy="3432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buNone/>
              </a:pPr>
              <a:r>
                <a:rPr lang="en" sz="1200"/>
                <a:t>1.0</a:t>
              </a:r>
            </a:p>
            <a:p>
              <a:pPr lvl="0" rtl="0">
                <a:lnSpc>
                  <a:spcPct val="100000"/>
                </a:lnSpc>
                <a:spcBef>
                  <a:spcPts val="0"/>
                </a:spcBef>
                <a:buNone/>
              </a:pPr>
              <a:r>
                <a:rPr lang="en" sz="1200"/>
                <a:t>1.0</a:t>
              </a:r>
            </a:p>
            <a:p>
              <a:pPr lvl="0" rtl="0">
                <a:lnSpc>
                  <a:spcPct val="100000"/>
                </a:lnSpc>
                <a:spcBef>
                  <a:spcPts val="0"/>
                </a:spcBef>
                <a:buNone/>
              </a:pPr>
              <a:r>
                <a:rPr lang="en" sz="1200"/>
                <a:t>…</a:t>
              </a:r>
            </a:p>
            <a:p>
              <a:pPr lvl="0" rtl="0">
                <a:lnSpc>
                  <a:spcPct val="100000"/>
                </a:lnSpc>
                <a:spcBef>
                  <a:spcPts val="0"/>
                </a:spcBef>
                <a:buNone/>
              </a:pPr>
              <a:r>
                <a:rPr lang="en" sz="1200"/>
                <a:t>0.0</a:t>
              </a:r>
            </a:p>
            <a:p>
              <a:pPr lvl="0" rtl="0">
                <a:lnSpc>
                  <a:spcPct val="100000"/>
                </a:lnSpc>
                <a:spcBef>
                  <a:spcPts val="0"/>
                </a:spcBef>
                <a:buNone/>
              </a:pPr>
              <a:r>
                <a:t/>
              </a:r>
              <a:endParaRPr sz="1200"/>
            </a:p>
            <a:p>
              <a:pPr lvl="0" rtl="0">
                <a:lnSpc>
                  <a:spcPct val="100000"/>
                </a:lnSpc>
                <a:spcBef>
                  <a:spcPts val="0"/>
                </a:spcBef>
                <a:buNone/>
              </a:pPr>
              <a:r>
                <a:rPr lang="en" sz="1200"/>
                <a:t>0.3</a:t>
              </a:r>
            </a:p>
            <a:p>
              <a:pPr lvl="0" rtl="0">
                <a:lnSpc>
                  <a:spcPct val="100000"/>
                </a:lnSpc>
                <a:spcBef>
                  <a:spcPts val="0"/>
                </a:spcBef>
                <a:buNone/>
              </a:pPr>
              <a:r>
                <a:rPr lang="en" sz="1200"/>
                <a:t>0.1</a:t>
              </a:r>
            </a:p>
            <a:p>
              <a:pPr lvl="0" rtl="0">
                <a:lnSpc>
                  <a:spcPct val="100000"/>
                </a:lnSpc>
                <a:spcBef>
                  <a:spcPts val="0"/>
                </a:spcBef>
                <a:buNone/>
              </a:pPr>
              <a:r>
                <a:rPr lang="en" sz="1200"/>
                <a:t>…</a:t>
              </a:r>
            </a:p>
            <a:p>
              <a:pPr lvl="0" rtl="0">
                <a:lnSpc>
                  <a:spcPct val="100000"/>
                </a:lnSpc>
                <a:spcBef>
                  <a:spcPts val="0"/>
                </a:spcBef>
                <a:buNone/>
              </a:pPr>
              <a:r>
                <a:rPr lang="en" sz="1200"/>
                <a:t>0.1</a:t>
              </a:r>
            </a:p>
            <a:p>
              <a:pPr lvl="0" rtl="0">
                <a:lnSpc>
                  <a:spcPct val="100000"/>
                </a:lnSpc>
                <a:spcBef>
                  <a:spcPts val="0"/>
                </a:spcBef>
                <a:buNone/>
              </a:pPr>
              <a:r>
                <a:t/>
              </a:r>
              <a:endParaRPr sz="1200"/>
            </a:p>
            <a:p>
              <a:pPr lvl="0" rtl="0">
                <a:lnSpc>
                  <a:spcPct val="100000"/>
                </a:lnSpc>
                <a:spcBef>
                  <a:spcPts val="0"/>
                </a:spcBef>
                <a:buNone/>
              </a:pPr>
              <a:r>
                <a:t/>
              </a:r>
              <a:endParaRPr sz="1200"/>
            </a:p>
            <a:p>
              <a:pPr lvl="0" rtl="0">
                <a:lnSpc>
                  <a:spcPct val="100000"/>
                </a:lnSpc>
                <a:spcBef>
                  <a:spcPts val="0"/>
                </a:spcBef>
                <a:buNone/>
              </a:pPr>
              <a:r>
                <a:rPr lang="en" sz="1200"/>
                <a:t>0.7</a:t>
              </a:r>
            </a:p>
            <a:p>
              <a:pPr lvl="0" rtl="0">
                <a:lnSpc>
                  <a:spcPct val="100000"/>
                </a:lnSpc>
                <a:spcBef>
                  <a:spcPts val="0"/>
                </a:spcBef>
                <a:buNone/>
              </a:pPr>
              <a:r>
                <a:rPr lang="en" sz="1200"/>
                <a:t>...</a:t>
              </a:r>
            </a:p>
            <a:p>
              <a:pPr lvl="0" rtl="0">
                <a:lnSpc>
                  <a:spcPct val="100000"/>
                </a:lnSpc>
                <a:spcBef>
                  <a:spcPts val="0"/>
                </a:spcBef>
                <a:buNone/>
              </a:pPr>
              <a:r>
                <a:rPr lang="en" sz="1200"/>
                <a:t>-0.3</a:t>
              </a:r>
            </a:p>
            <a:p>
              <a:pPr lvl="0" rtl="0">
                <a:lnSpc>
                  <a:spcPct val="100000"/>
                </a:lnSpc>
                <a:spcBef>
                  <a:spcPts val="0"/>
                </a:spcBef>
                <a:buNone/>
              </a:pPr>
              <a:r>
                <a:t/>
              </a:r>
              <a:endParaRPr sz="1200"/>
            </a:p>
            <a:p>
              <a:pPr lvl="0" rtl="0">
                <a:lnSpc>
                  <a:spcPct val="100000"/>
                </a:lnSpc>
                <a:spcBef>
                  <a:spcPts val="0"/>
                </a:spcBef>
                <a:buNone/>
              </a:pPr>
              <a:r>
                <a:rPr lang="en" sz="1200"/>
                <a:t>80</a:t>
              </a:r>
            </a:p>
            <a:p>
              <a:pPr lvl="0" rtl="0">
                <a:lnSpc>
                  <a:spcPct val="100000"/>
                </a:lnSpc>
                <a:spcBef>
                  <a:spcPts val="0"/>
                </a:spcBef>
                <a:buNone/>
              </a:pPr>
              <a:r>
                <a:rPr lang="en" sz="1200"/>
                <a:t>…</a:t>
              </a:r>
            </a:p>
            <a:p>
              <a:pPr lvl="0" rtl="0">
                <a:lnSpc>
                  <a:spcPct val="100000"/>
                </a:lnSpc>
                <a:spcBef>
                  <a:spcPts val="0"/>
                </a:spcBef>
                <a:buNone/>
              </a:pPr>
              <a:r>
                <a:rPr lang="en" sz="1200"/>
                <a:t>30</a:t>
              </a:r>
            </a:p>
          </p:txBody>
        </p:sp>
      </p:grpSp>
      <p:sp>
        <p:nvSpPr>
          <p:cNvPr id="180" name="Shape 180"/>
          <p:cNvSpPr/>
          <p:nvPr/>
        </p:nvSpPr>
        <p:spPr>
          <a:xfrm>
            <a:off x="1146725" y="1143775"/>
            <a:ext cx="7156500" cy="27846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rot="-5400000">
            <a:off x="3331975" y="2336575"/>
            <a:ext cx="2660400" cy="399000"/>
          </a:xfrm>
          <a:prstGeom prst="rect">
            <a:avLst/>
          </a:prstGeom>
          <a:noFill/>
          <a:ln>
            <a:noFill/>
          </a:ln>
        </p:spPr>
        <p:txBody>
          <a:bodyPr anchorCtr="0" anchor="t" bIns="91425" lIns="91425" rIns="91425" tIns="91425">
            <a:noAutofit/>
          </a:bodyPr>
          <a:lstStyle/>
          <a:p>
            <a:pPr lvl="0" rtl="0" algn="ctr">
              <a:spcBef>
                <a:spcPts val="0"/>
              </a:spcBef>
              <a:buNone/>
            </a:pPr>
            <a:r>
              <a:rPr b="1" lang="en"/>
              <a:t>Common Features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nvSpPr>
        <p:spPr>
          <a:xfrm>
            <a:off x="424800" y="1164800"/>
            <a:ext cx="8202900" cy="3334500"/>
          </a:xfrm>
          <a:prstGeom prst="rect">
            <a:avLst/>
          </a:prstGeom>
          <a:noFill/>
          <a:ln>
            <a:noFill/>
          </a:ln>
        </p:spPr>
        <p:txBody>
          <a:bodyPr anchorCtr="0" anchor="t" bIns="91425" lIns="91425" rIns="91425" tIns="91425">
            <a:noAutofit/>
          </a:bodyPr>
          <a:lstStyle/>
          <a:p>
            <a:pPr lvl="0" rtl="0">
              <a:spcBef>
                <a:spcPts val="0"/>
              </a:spcBef>
              <a:buNone/>
            </a:pPr>
            <a:r>
              <a:t/>
            </a:r>
            <a:endParaRPr sz="1200">
              <a:solidFill>
                <a:srgbClr val="FF0000"/>
              </a:solidFill>
            </a:endParaRPr>
          </a:p>
          <a:p>
            <a:pPr indent="-228600" lvl="0" marL="457200" rtl="0">
              <a:spcBef>
                <a:spcPts val="0"/>
              </a:spcBef>
              <a:buChar char="●"/>
            </a:pPr>
            <a:r>
              <a:rPr lang="en"/>
              <a:t>Categorization &amp; Description</a:t>
            </a:r>
          </a:p>
          <a:p>
            <a:pPr indent="457200" lvl="0" rtl="0">
              <a:spcBef>
                <a:spcPts val="0"/>
              </a:spcBef>
              <a:buNone/>
            </a:pPr>
            <a:r>
              <a:rPr lang="en"/>
              <a:t>Industry Coding; Man-made Tags; Sources; Location; Image/Audio Features  	</a:t>
            </a:r>
          </a:p>
          <a:p>
            <a:pPr lvl="0" rtl="0">
              <a:spcBef>
                <a:spcPts val="0"/>
              </a:spcBef>
              <a:buNone/>
            </a:pPr>
            <a:r>
              <a:t/>
            </a:r>
            <a:endParaRPr/>
          </a:p>
          <a:p>
            <a:pPr indent="-228600" lvl="0" marL="457200" rtl="0">
              <a:spcBef>
                <a:spcPts val="0"/>
              </a:spcBef>
              <a:buChar char="●"/>
            </a:pPr>
            <a:r>
              <a:rPr lang="en"/>
              <a:t>Bag-of-Words:  </a:t>
            </a:r>
          </a:p>
          <a:p>
            <a:pPr indent="0" lvl="0" marL="457200" rtl="0">
              <a:spcBef>
                <a:spcPts val="0"/>
              </a:spcBef>
              <a:buNone/>
            </a:pPr>
            <a:r>
              <a:rPr lang="en"/>
              <a:t>TF, TF-IDF;  Phrase &amp; Entities; Synonym Expansion; Dimension Reduction (Feature Selection with L1/L2 Regularization; Singular Value Decomposition; Random Projection) </a:t>
            </a:r>
          </a:p>
          <a:p>
            <a:pPr lvl="0" rtl="0">
              <a:spcBef>
                <a:spcPts val="0"/>
              </a:spcBef>
              <a:buNone/>
            </a:pPr>
            <a:r>
              <a:t/>
            </a:r>
            <a:endParaRPr/>
          </a:p>
          <a:p>
            <a:pPr indent="-228600" lvl="0" marL="457200" rtl="0">
              <a:spcBef>
                <a:spcPts val="0"/>
              </a:spcBef>
              <a:buChar char="●"/>
            </a:pPr>
            <a:r>
              <a:rPr lang="en"/>
              <a:t>Topic Modeling </a:t>
            </a:r>
          </a:p>
          <a:p>
            <a:pPr lvl="0" rtl="0">
              <a:spcBef>
                <a:spcPts val="0"/>
              </a:spcBef>
              <a:buNone/>
            </a:pPr>
            <a:r>
              <a:rPr lang="en"/>
              <a:t>	Latent Dirichlet Allocation (LDA); Hierarchical Dirichlet Process (LDA); lda2Vec</a:t>
            </a:r>
          </a:p>
          <a:p>
            <a:pPr lvl="0" rtl="0">
              <a:spcBef>
                <a:spcPts val="0"/>
              </a:spcBef>
              <a:buNone/>
            </a:pPr>
            <a:r>
              <a:t/>
            </a:r>
            <a:endParaRPr sz="1500">
              <a:highlight>
                <a:srgbClr val="FFFFFF"/>
              </a:highlight>
            </a:endParaRPr>
          </a:p>
          <a:p>
            <a:pPr indent="-228600" lvl="0" marL="457200" rtl="0">
              <a:spcBef>
                <a:spcPts val="0"/>
              </a:spcBef>
              <a:buChar char="●"/>
            </a:pPr>
            <a:r>
              <a:rPr lang="en"/>
              <a:t>Semantics Modeling:</a:t>
            </a:r>
          </a:p>
          <a:p>
            <a:pPr indent="457200" lvl="0" rtl="0">
              <a:spcBef>
                <a:spcPts val="0"/>
              </a:spcBef>
              <a:buNone/>
            </a:pPr>
            <a:r>
              <a:rPr lang="en"/>
              <a:t>Word2Vec; lda2Vec</a:t>
            </a:r>
          </a:p>
        </p:txBody>
      </p:sp>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Clr>
                <a:schemeClr val="dk1"/>
              </a:buClr>
              <a:buSzPct val="39285"/>
              <a:buFont typeface="Arial"/>
              <a:buNone/>
            </a:pPr>
            <a:r>
              <a:rPr lang="en"/>
              <a:t>Approaches Creating Item Feature Vector: </a:t>
            </a:r>
            <a:r>
              <a:rPr b="1" lang="en"/>
              <a:t>Y</a:t>
            </a:r>
            <a:r>
              <a:rPr lang="en"/>
              <a:t>j</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