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1"/>
  </p:notesMasterIdLst>
  <p:sldIdLst>
    <p:sldId id="256" r:id="rId3"/>
    <p:sldId id="258" r:id="rId4"/>
    <p:sldId id="260" r:id="rId5"/>
    <p:sldId id="367" r:id="rId6"/>
    <p:sldId id="313" r:id="rId7"/>
    <p:sldId id="314" r:id="rId8"/>
    <p:sldId id="368" r:id="rId9"/>
    <p:sldId id="366" r:id="rId10"/>
    <p:sldId id="324" r:id="rId11"/>
    <p:sldId id="369" r:id="rId12"/>
    <p:sldId id="325" r:id="rId13"/>
    <p:sldId id="370" r:id="rId14"/>
    <p:sldId id="371" r:id="rId15"/>
    <p:sldId id="340" r:id="rId16"/>
    <p:sldId id="342" r:id="rId17"/>
    <p:sldId id="346" r:id="rId18"/>
    <p:sldId id="345" r:id="rId19"/>
    <p:sldId id="347" r:id="rId20"/>
    <p:sldId id="361" r:id="rId21"/>
    <p:sldId id="372" r:id="rId22"/>
    <p:sldId id="349" r:id="rId23"/>
    <p:sldId id="351" r:id="rId24"/>
    <p:sldId id="374" r:id="rId25"/>
    <p:sldId id="354" r:id="rId26"/>
    <p:sldId id="356" r:id="rId27"/>
    <p:sldId id="352" r:id="rId28"/>
    <p:sldId id="355" r:id="rId29"/>
    <p:sldId id="353" r:id="rId30"/>
    <p:sldId id="375" r:id="rId31"/>
    <p:sldId id="373" r:id="rId32"/>
    <p:sldId id="290" r:id="rId33"/>
    <p:sldId id="320" r:id="rId34"/>
    <p:sldId id="359" r:id="rId35"/>
    <p:sldId id="323" r:id="rId36"/>
    <p:sldId id="318" r:id="rId37"/>
    <p:sldId id="329" r:id="rId38"/>
    <p:sldId id="331" r:id="rId39"/>
    <p:sldId id="334" r:id="rId40"/>
  </p:sldIdLst>
  <p:sldSz cx="9144000" cy="5143500" type="screen16x9"/>
  <p:notesSz cx="6858000" cy="9144000"/>
  <p:embeddedFontLst>
    <p:embeddedFont>
      <p:font typeface="Alfa Slab One" panose="020B0604020202020204" charset="0"/>
      <p:regular r:id="rId42"/>
    </p:embeddedFont>
    <p:embeddedFont>
      <p:font typeface="Carter One" panose="020B0604020202020204" charset="0"/>
      <p:regular r:id="rId43"/>
    </p:embeddedFont>
    <p:embeddedFont>
      <p:font typeface="Livvic" pitchFamily="2" charset="0"/>
      <p:regular r:id="rId44"/>
      <p:bold r:id="rId45"/>
      <p:italic r:id="rId46"/>
      <p:boldItalic r:id="rId47"/>
    </p:embeddedFont>
    <p:embeddedFont>
      <p:font typeface="Open Sans" panose="020B0606030504020204" pitchFamily="34" charset="0"/>
      <p:regular r:id="rId48"/>
      <p:bold r:id="rId49"/>
      <p:italic r:id="rId50"/>
      <p:boldItalic r:id="rId51"/>
    </p:embeddedFont>
    <p:embeddedFont>
      <p:font typeface="Roboto" panose="02000000000000000000" pitchFamily="2" charset="0"/>
      <p:regular r:id="rId52"/>
      <p:bold r:id="rId53"/>
      <p:italic r:id="rId54"/>
      <p:boldItalic r:id="rId55"/>
    </p:embeddedFont>
    <p:embeddedFont>
      <p:font typeface="Roboto Black" panose="02000000000000000000" pitchFamily="2" charset="0"/>
      <p:bold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D2849A-FB89-4AB1-A999-E73544933B78}">
  <a:tblStyle styleId="{1CD2849A-FB89-4AB1-A999-E73544933B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0:29.506"/>
    </inkml:context>
    <inkml:brush xml:id="br0">
      <inkml:brushProperty name="width" value="0.035" units="cm"/>
      <inkml:brushProperty name="height" value="0.035" units="cm"/>
      <inkml:brushProperty name="color" value="#FFF6EC"/>
    </inkml:brush>
  </inkml:definitions>
  <inkml:trace contextRef="#ctx0" brushRef="#br0">1 59 24575,'6'-1'0,"-1"0"0,1 0 0,0 0 0,0 0 0,6-3 0,22-5 0,41 4 0,76 6 0,-60 1 0,-136-1 0,-54-2 0,98 1 0,0 0 0,-1 0 0,1 0 0,0 0 0,0-1 0,-1 1 0,1 0 0,0 0 0,0-1 0,0 1 0,0 0 0,-1-1 0,1 0 0,0 1 0,-1-2 0,2 1 0,0 0 0,0 0 0,0 0 0,0 1 0,1-1 0,-1 0 0,0 0 0,1 0 0,-1 0 0,1 1 0,-1-1 0,1 0 0,-1 0 0,1 1 0,0-1 0,0 0 0,0 0 0,-1 1 0,0 0 0,0 0 0,0-1 0,1 1 0,-1 0 0,0 0 0,0 0 0,0-1 0,0 1 0,0 0 0,0 0 0,0 0 0,0-1 0,1 1 0,-1 0 0,0 0 0,0-1 0,0 1 0,0 0 0,0 0 0,0-1 0,0 1 0,-1 0 0,1 0 0,0-1 0,0 1 0,0 0 0,0 0 0,0-1 0,0 1 0,0 0 0,0 0 0,-1 0 0,1-1 0,0 1 0,0 0 0,0 0 0,0 0 0,-1-1 0,-12-4 0,-15 2 0,28 3 0,-27-1 0,19 1 0,20 1 0,-9-1 0,1 0 0,0 0 0,0 1 0,-1-1 0,1 1 0,0 0 0,-1 0 0,1 0 0,6 4 0,-8-4 0,-1 0 0,1 0 0,-1 1 0,1-1 0,-1 0 0,0 1 0,0-1 0,1 1 0,-1-1 0,0 1 0,0-1 0,0 1 0,-1 0 0,1 0 0,0-1 0,-1 1 0,1 0 0,-1 0 0,1 0 0,-1 0 0,0 2 0,-1-5 6,1 0-1,-1 0 1,0 0-1,1 0 0,-1 0 1,0 0-1,0 0 1,0 0-1,0 0 1,0 0-1,0 0 1,0 1-1,0-1 0,0 0 1,-1 1-1,1-1 1,0 1-1,0-1 1,-1 1-1,1 0 1,-2-1-1,2 1-56,0 0 0,-1-1-1,1 1 1,0 0 0,0 0 0,-1 0 0,1 0-1,0 0 1,0 0 0,-1 0 0,1 0 0,0 0-1,0 0 1,-1 1 0,1-1 0,0 1-1,0-1 1,0 1 0,-1-1 0,1 1 0,0 0-1,0 0 1,0-1 0,0 1 0,0 0 0,1 0-1,-1 0 1,-1 1 0,-3 9-6775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27.236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0 0 24557,'2637'0'0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38.718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 0 24521,'4221'19'0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42.190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 1 24575,'574'0'0,"-572"0"-52,1-1-1,-1 1 1,0 0-1,0 0 1,0 0-1,1 0 1,-1 1-1,0-1 1,0 1-1,0-1 1,0 1-1,1 0 1,-1 0-1,0 0 1,0 0-1,-1 0 1,1 0-1,0 0 1,0 1-1,0-1 0,-1 1 1,1-1-1,-1 1 1,1-1-1,1 4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2:03.935"/>
    </inkml:context>
    <inkml:brush xml:id="br0">
      <inkml:brushProperty name="width" value="0.1" units="cm"/>
      <inkml:brushProperty name="height" value="0.1" units="cm"/>
      <inkml:brushProperty name="color" value="#FFF6EC"/>
    </inkml:brush>
  </inkml:definitions>
  <inkml:trace contextRef="#ctx0" brushRef="#br0">1547 26 24266,'-1547'0'0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0:41.949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 96 24575,'4'-1'0,"0"1"0,1-1 0,-1 0 0,0 0 0,7-3 0,12-3 0,25 2 0,0 2 0,62 4 0,-26 1 0,737-2 0,-801-1 0,0-1 0,20-4 0,-19 2 0,31-2 0,326 5 0,-183 3 0,-181-3 0,0-1 0,0 0 0,0-1 0,27-9 0,-27 8 0,0 0 0,0 0 0,1 1 0,22-1 0,46 5 0,44-2 0,-31-17-1365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0:54.057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0 336 24571,'0'-333'0,"266"533"0,-532-400 0,1928 3524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06.772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0 1 24251,'0'3171'0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0:58.768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 0 24575,'0'460'-1365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00.526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2 1 24575,'-2'145'0,"4"163"0,5-236 0,18 77 0,-3-19 0,-19-107 0,-2-9 0,1 0 0,1 0 0,0 0 0,1-1 0,0 1 0,7 14 0,9 19 0,-3 0 0,19 84 0,-9 15 0,-22-114-1365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02.833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 0 24575,'3'67'0,"14"80"0,-2-31 0,24 129 0,-15-114 0,-20-107 0,41 292 0,-19-61 0,-19-185 0,4 86 0,-12-106 0,0-15 0,1-1 0,9 63 0,34 187 0,-24-132 0,-14-108-49,-2 0-1,-3 50 0,-1-47-1166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18.283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1797 176 24575,'0'1'0,"1"1"0,-1-1 0,1 0 0,-1 0 0,1 0 0,-1 0 0,1 0 0,0 0 0,-1 0 0,1 0 0,0 0 0,0 0 0,0 0 0,0 0 0,0 0 0,0-1 0,0 1 0,0 0 0,1 0 0,24 12 0,-2-6 0,0-1 0,1 0 0,-1-2 0,1-1 0,32 0 0,16 2 0,96 7 0,-140-7 0,-24-3 0,1-1 0,-1 0 0,1 0 0,-1 0 0,1-1 0,7 0 0,-11 0 0,-1 0 0,1-1 0,-1 1 0,1-1 0,-1 1 0,1-1 0,-1 0 0,0 1 0,1-1 0,-1 0 0,0 0 0,0 0 0,1 0 0,-1 0 0,0 0 0,0 0 0,0-1 0,0 1 0,-1 0 0,1 0 0,0-1 0,0 1 0,-1-1 0,1 1 0,-1-1 0,1 1 0,-1-1 0,0-1 0,1 0 0,-1 1 0,0-1 0,0 1 0,0-1 0,0 0 0,0 1 0,-1-1 0,1 0 0,-1 1 0,0-1 0,0 1 0,0-1 0,0 1 0,0 0 0,-1-1 0,1 1 0,0 0 0,-1 0 0,0 0 0,-3-4 0,-6-4 0,0 0 0,-21-14 0,9 7 0,19 14 0,0-1 0,0 1 0,0 0 0,0 0 0,0 1 0,-1-1 0,0 1 0,-6-2 0,9 4 0,1-1 0,-1 1 0,0 0 0,0 0 0,0 1 0,0-1 0,0 0 0,1 0 0,-1 1 0,0-1 0,0 1 0,1 0 0,-1-1 0,0 1 0,1 0 0,-1 0 0,1 0 0,-1 0 0,1 0 0,-1 1 0,1-1 0,0 0 0,-1 1 0,1-1 0,-1 3 0,-3 3 0,1 0 0,-1 0 0,2 0 0,-1 1 0,1-1 0,0 1 0,1 0 0,0 0 0,-2 13 0,1 8 0,0 38 0,2-51 0,1-11 0,0 1 0,0-1 0,1 0 0,-1 1 0,1-1 0,0 0 0,1 1 0,2 8 0,-2-12 0,-1 1 0,1-1 0,-1 0 0,1 1 0,0-1 0,0 0 0,0 0 0,0 0 0,0-1 0,1 1 0,-1 0 0,0-1 0,1 1 0,-1-1 0,1 0 0,-1 0 0,1 0 0,4 1 0,4 0 0,0 0 0,0-1 0,0 0 0,0-1 0,0 0 0,0 0 0,0-2 0,0 1 0,0-1 0,0-1 0,17-6 0,-28 9 0,1 0 0,-1 0 0,1 0 0,-1 0 0,1 0 0,-1 0 0,1 0 0,-1 0 0,1 0 0,-1 0 0,1 0 0,-1 0 0,0 0 0,1 0 0,-1 1 0,1-1 0,-1 0 0,1 0 0,-1 0 0,1 1 0,-1-1 0,0 0 0,1 1 0,-1-1 0,0 0 0,1 1 0,-1-1 0,0 0 0,1 1 0,-1-1 0,0 1 0,0-1 0,1 0 0,-1 1 0,0-1 0,0 1 0,0-1 0,0 1 0,0-1 0,0 1 0,0-1 0,0 1 0,0-1 0,0 1 0,0 28 0,-1-18 0,2 2 0,1-1 0,-1 1 0,2-1 0,0 0 0,6 18 0,-6-22 0,1 0 0,-1 0 0,1-1 0,0 1 0,1-1 0,0 0 0,0 0 0,11 11 0,-15-17 0,-1-1 0,0 1 0,1-1 0,-1 0 0,1 1 0,-1-1 0,1 0 0,-1 0 0,1 1 0,-1-1 0,1 0 0,-1 0 0,1 0 0,-1 1 0,1-1 0,-1 0 0,1 0 0,-1 0 0,1 0 0,-1 0 0,1 0 0,-1 0 0,1 0 0,-1 0 0,1 0 0,-1-1 0,1 1 0,-1 0 0,1 0 0,-1 0 0,2-1 0,-1 0 0,0 0 0,0-1 0,0 1 0,0 0 0,0 0 0,0-1 0,0 1 0,-1-1 0,1 1 0,1-4 0,7-39 0,-4 9 0,-2-1 0,-2 1 0,-1-1 0,-1 0 0,-2 1 0,-8-36 0,9 67 0,0 0 0,0 0 0,0 0 0,0 0 0,0 0 0,-1 1 0,0-1 0,0 1 0,0 0 0,0 0 0,0 0 0,-1 0 0,1 0 0,-1 1 0,0 0 0,1 0 0,-1 0 0,0 0 0,-1 0 0,-6-1 0,-11-4 0,1 2 0,-39-5 0,54 9 0,-169-9 0,162 11 0,16 2 0,22 2 0,73 4 0,135-4 0,-151-5 0,-77 0 0,15-1 0,-20 1 0,0 0 0,0 0 0,0 0 0,0 0 0,0 0 0,0 0 0,0 0 0,0 0 0,0 0 0,0 0 0,0 0 0,0 0 0,0 0 0,0 0 0,0 0 0,0 0 0,0 0 0,0 0 0,0 0 0,0 0 0,0 0 0,0-1 0,0 1 0,0 0 0,0 0 0,0 0 0,0 0 0,0 0 0,0 0 0,0 0 0,0 0 0,0 0 0,0 0 0,0 0 0,0 0 0,0 0 0,0 0 0,-13-3 0,-880-132 0,751 112 0,-60-9 0,177 30 0,25 2 0,1 0 0,-1 0 0,0 0 0,0 0 0,0 0 0,0 0 0,0 0 0,0 0 0,0 0 0,0 0 0,0 0 0,1 0 0,-1 0 0,0 1 0,0-1 0,0 0 0,0 0 0,0 0 0,0 0 0,0 0 0,0 0 0,0 0 0,0 0 0,0 0 0,0 0 0,1 0 0,-1 1 0,0-1 0,0 0 0,0 0 0,0 0 0,0 0 0,0 0 0,0 0 0,0 0 0,0 0 0,0 1 0,0-1 0,0 0 0,0 0 0,0 0 0,0 0 0,0 0 0,0 0 0,0 0 0,0 0 0,0 0 0,0 1 0,-1-1 0,1 0 0,0 0 0,0 0 0,0 0 0,0 0 0,0 0 0,0 0 0,0 0 0,0 0 0,0 0 0,0 0 0,0 0 0,0 1 0,-1-1 0,39 14 0,348 77 0,-366-88 0,-15-2 0,1-1 0,-1 1 0,1 0 0,0 0 0,-1 1 0,0-1 0,1 1 0,-1 1 0,6 2 0,-12-1 0,-9 1 0,-10-1 0,0-1 0,-27 1 0,15-1 0,-371 41 0,244-26 0,159-18 0,-20 3 0,-1-1 0,0-1 0,-22-2 0,41 1 0,1 0 0,-1 0 0,1-1 0,-1 1 0,1 0 0,-1-1 0,1 1 0,-1-1 0,1 0 0,0 1 0,-2-2 0,2 1 0,1 1 0,0 0 0,-1-1 0,1 1 0,0 0 0,-1-1 0,1 1 0,0-1 0,0 1 0,0 0 0,-1-1 0,1 1 0,0-1 0,0 1 0,0-1 0,0 1 0,0-1 0,0 1 0,0-1 0,0 1 0,0-1 0,0 1 0,0-1 0,2-3 0,-1 1 0,1 0 0,0 0 0,0 0 0,0 0 0,0 0 0,3-4 0,8-11 0,-12 18 0,-1-1 0,0 1 0,0-1 0,0 0 0,0 1 0,0-1 0,0 1 0,0-1 0,-1 0 0,1 1 0,0-1 0,0 1 0,0-1 0,-1 1 0,1-1 0,0 1 0,0-1 0,-1 1 0,1-1 0,-1 1 0,1-1 0,0 1 0,-1-1 0,1 1 0,-1 0 0,1-1 0,-1 1 0,1 0 0,-1-1 0,1 1 0,-1 0 0,1 0 0,-1-1 0,0 1 0,1 0 0,-1 0 0,1 0 0,-2 0 0,-30-6 0,24 5 0,-248-26 0,10 2 0,204 16 0,-10-1 0,48 9 0,0 1 0,0-1 0,0 1 0,0 1 0,0-1 0,0 1 0,0-1 0,-1 1 0,-5 2 0,6-1 0,1 0 0,-1 1 0,0-1 0,1 1 0,-1 0 0,1 0 0,-3 3 0,4-3 0,-1-1 0,0 1 0,0 0 0,1-1 0,-1 0 0,-1 0 0,1 0 0,0 0 0,0 0 0,-6 1 0,-6 0 0,-1 0 0,-18 0 0,-20 4 0,22-2 214,23-4-440,1 0 1,-1 0-1,0 1 1,1 1-1,0-1 1,-16 8-1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7T16:01:20.628"/>
    </inkml:context>
    <inkml:brush xml:id="br0">
      <inkml:brushProperty name="width" value="0.2" units="cm"/>
      <inkml:brushProperty name="height" value="0.2" units="cm"/>
      <inkml:brushProperty name="color" value="#FFF6EC"/>
    </inkml:brush>
  </inkml:definitions>
  <inkml:trace contextRef="#ctx0" brushRef="#br0">2 0 24575,'-1'84'0,"2"97"0,4-133-682,16 76-1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Selamat </a:t>
            </a:r>
            <a:r>
              <a:rPr lang="en-US" dirty="0" err="1"/>
              <a:t>malam</a:t>
            </a:r>
            <a:r>
              <a:rPr lang="en-US" dirty="0"/>
              <a:t> Kak Riris dan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rekan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, </a:t>
            </a:r>
            <a:r>
              <a:rPr lang="en-US" dirty="0" err="1"/>
              <a:t>perkenalkan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Heryanto Jaya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data analyst Airbnb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membawakan</a:t>
            </a:r>
            <a:r>
              <a:rPr lang="en-US" dirty="0"/>
              <a:t> Airbnb Data review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FC8E33A-1BBF-8236-67E4-8A60869D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3B5C2FF3-96D2-CD04-2FA7-673373928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D7DD3C32-D484-5A84-AFD1-BA1890B68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Dalam Analisa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dipandu</a:t>
            </a:r>
            <a:r>
              <a:rPr lang="en-US" dirty="0"/>
              <a:t> oleh CBO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”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di </a:t>
            </a:r>
            <a:r>
              <a:rPr lang="en-US" dirty="0" err="1"/>
              <a:t>lapangan</a:t>
            </a:r>
            <a:r>
              <a:rPr lang="en-US" dirty="0"/>
              <a:t> dan Keputusan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pada CEO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9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6679B635-5FD9-3AE6-551E-8CD3B9CEA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>
            <a:extLst>
              <a:ext uri="{FF2B5EF4-FFF2-40B4-BE49-F238E27FC236}">
                <a16:creationId xmlns:a16="http://schemas.microsoft.com/office/drawing/2014/main" id="{FEF08FDA-3B06-0E1D-6B41-DD0CF236D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>
            <a:extLst>
              <a:ext uri="{FF2B5EF4-FFF2-40B4-BE49-F238E27FC236}">
                <a16:creationId xmlns:a16="http://schemas.microsoft.com/office/drawing/2014/main" id="{5021ADCB-4775-2A10-3B27-B63CB44987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6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50BA2F1-0DA3-6812-7DBC-9AD17855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D8E9151D-C922-6B62-827C-5060E17FC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1C7C7AB5-1E1A-030D-CFA8-E8943AADE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Untuk</a:t>
            </a:r>
            <a:r>
              <a:rPr lang="en-US" dirty="0"/>
              <a:t> Analisa yang </a:t>
            </a:r>
            <a:r>
              <a:rPr lang="en-US" dirty="0" err="1"/>
              <a:t>akurat</a:t>
            </a:r>
            <a:r>
              <a:rPr lang="en-US" dirty="0"/>
              <a:t>,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data set dan </a:t>
            </a:r>
            <a:r>
              <a:rPr lang="en-US" dirty="0" err="1"/>
              <a:t>penyesuaian</a:t>
            </a:r>
            <a:r>
              <a:rPr lang="en-US" dirty="0"/>
              <a:t> data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52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C2216330-6C58-61E3-3901-FDAE1C10A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DA2E88D1-4B02-2059-746A-6462EBC4A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4A440C19-8C15-9E6D-24C1-2BF265732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EDA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pada listing </a:t>
            </a:r>
            <a:r>
              <a:rPr lang="en-US" dirty="0" err="1"/>
              <a:t>tipe</a:t>
            </a:r>
            <a:r>
              <a:rPr lang="en-US" dirty="0"/>
              <a:t> Entire Room dan Host </a:t>
            </a:r>
            <a:r>
              <a:rPr lang="en-US" dirty="0" err="1"/>
              <a:t>Terverifikasi</a:t>
            </a:r>
            <a:r>
              <a:rPr lang="en-US" dirty="0"/>
              <a:t>, </a:t>
            </a:r>
            <a:r>
              <a:rPr lang="en-US" dirty="0" err="1"/>
              <a:t>Responsig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. Tapi </a:t>
            </a: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listing, </a:t>
            </a: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157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836C130F-A077-A16F-F0E7-1313689F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277F17B1-40ED-EB84-5257-48D8CE057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4953DB7F-EB4B-D74B-6035-5EF39E57E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8600 </a:t>
            </a:r>
            <a:r>
              <a:rPr lang="en-US" dirty="0" err="1"/>
              <a:t>atau</a:t>
            </a:r>
            <a:r>
              <a:rPr lang="en-US" dirty="0"/>
              <a:t> 16.7% </a:t>
            </a:r>
            <a:r>
              <a:rPr lang="en-US" dirty="0" err="1"/>
              <a:t>dari</a:t>
            </a:r>
            <a:r>
              <a:rPr lang="en-US" dirty="0"/>
              <a:t> total listing </a:t>
            </a:r>
            <a:r>
              <a:rPr lang="en-US" dirty="0" err="1"/>
              <a:t>memiliki</a:t>
            </a:r>
            <a:r>
              <a:rPr lang="en-US" dirty="0"/>
              <a:t> rating </a:t>
            </a:r>
            <a:r>
              <a:rPr lang="en-US" dirty="0" err="1"/>
              <a:t>dibawah</a:t>
            </a:r>
            <a:r>
              <a:rPr lang="en-US" dirty="0"/>
              <a:t> 90 </a:t>
            </a:r>
            <a:r>
              <a:rPr lang="en-US" dirty="0" err="1"/>
              <a:t>slama</a:t>
            </a:r>
            <a:r>
              <a:rPr lang="en-US" dirty="0"/>
              <a:t> 2012-2017. Dimana </a:t>
            </a:r>
            <a:r>
              <a:rPr lang="en-US" dirty="0" err="1"/>
              <a:t>nilai</a:t>
            </a:r>
            <a:r>
              <a:rPr lang="en-US" dirty="0"/>
              <a:t> minimum </a:t>
            </a:r>
            <a:r>
              <a:rPr lang="en-US" dirty="0" err="1"/>
              <a:t>adalah</a:t>
            </a:r>
            <a:r>
              <a:rPr lang="en-US" dirty="0"/>
              <a:t> 20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489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EC678930-D270-FCB2-ACC0-0CC579762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67E50546-5864-C279-9405-F0A93B36E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8BE1EDEC-3F65-E382-AF73-E3E72017F1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Dalam low rated listing, New York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factor </a:t>
            </a:r>
            <a:r>
              <a:rPr lang="en-US" dirty="0" err="1"/>
              <a:t>seperti</a:t>
            </a:r>
            <a:r>
              <a:rPr lang="en-US" dirty="0"/>
              <a:t> low host response,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host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terverifikasi</a:t>
            </a:r>
            <a:r>
              <a:rPr lang="en-US" dirty="0"/>
              <a:t> &amp; strict policies,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listing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diantara</a:t>
            </a:r>
            <a:r>
              <a:rPr lang="en-US" dirty="0"/>
              <a:t> 6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tersebut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Strict Policies di </a:t>
            </a:r>
            <a:r>
              <a:rPr lang="en-US" dirty="0" err="1"/>
              <a:t>sini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strict, super strict 30 days, super strict 60 days, Dimana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Airbnb policies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837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FACD8963-0F57-F4ED-3E5F-773E44847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FAC429BC-7957-D55B-16EF-C4F686BCB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7198E1B4-49DA-181A-9982-EB13FF7CF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33 </a:t>
            </a:r>
            <a:r>
              <a:rPr lang="en-US" dirty="0" err="1"/>
              <a:t>persen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listing yang rating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host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terverifikasi</a:t>
            </a:r>
            <a:r>
              <a:rPr lang="en-US" dirty="0"/>
              <a:t>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unit </a:t>
            </a:r>
            <a:r>
              <a:rPr lang="en-US" dirty="0" err="1"/>
              <a:t>mempengaruhi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460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51D86AB2-A245-35DA-BA17-73CBE731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DCD8967C-F0AD-96D8-D1C3-9B65756BAF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7A82E2DA-BF8D-232D-6E71-60CFAF135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Response Rate pada rating yang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persentasi</a:t>
            </a:r>
            <a:r>
              <a:rPr lang="en-US" dirty="0"/>
              <a:t> </a:t>
            </a:r>
            <a:r>
              <a:rPr lang="en-US" dirty="0" err="1"/>
              <a:t>terkecil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485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27B90507-2F1C-ADD7-1E46-50FEE4DCA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81958F70-31D1-C783-0BF9-1B77FCFD1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EA4B502A-DA19-6779-3F65-9B654C739C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listing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rating </a:t>
            </a:r>
            <a:r>
              <a:rPr lang="en-US" dirty="0" err="1"/>
              <a:t>dibwah</a:t>
            </a:r>
            <a:r>
              <a:rPr lang="en-US" dirty="0"/>
              <a:t> 90,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implementasi</a:t>
            </a:r>
            <a:r>
              <a:rPr lang="en-US" dirty="0"/>
              <a:t> strict policies </a:t>
            </a:r>
            <a:r>
              <a:rPr lang="en-US" dirty="0" err="1"/>
              <a:t>terbanyak</a:t>
            </a:r>
            <a:r>
              <a:rPr lang="en-US" dirty="0"/>
              <a:t> disbanding moderate dan flexible,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peimplementasian</a:t>
            </a:r>
            <a:r>
              <a:rPr lang="en-US" dirty="0"/>
              <a:t> strict policies and </a:t>
            </a:r>
            <a:r>
              <a:rPr lang="en-US" dirty="0" err="1"/>
              <a:t>ketidak</a:t>
            </a:r>
            <a:r>
              <a:rPr lang="en-US" dirty="0"/>
              <a:t> </a:t>
            </a:r>
            <a:r>
              <a:rPr lang="en-US" dirty="0" err="1"/>
              <a:t>puasan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5914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AA82C268-0403-EEE4-B3C1-65F17222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C9EAA9C5-68E0-B3F3-3941-FFEAB5EF3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7FE0A9F8-1301-FA3E-C447-186701E0F1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Entire Unit,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rata” </a:t>
            </a:r>
            <a:r>
              <a:rPr lang="en-US" dirty="0" err="1"/>
              <a:t>kapasitas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pada low rating,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, </a:t>
            </a: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Tingkat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42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abd52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abd52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</a:t>
            </a:r>
            <a:r>
              <a:rPr lang="en-US" dirty="0" err="1"/>
              <a:t>kesempatan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listing yang </a:t>
            </a:r>
            <a:r>
              <a:rPr lang="en-US" dirty="0" err="1"/>
              <a:t>memiliki</a:t>
            </a:r>
            <a:r>
              <a:rPr lang="en-US" dirty="0"/>
              <a:t> rating (Tingkat </a:t>
            </a:r>
            <a:r>
              <a:rPr lang="en-US" dirty="0" err="1"/>
              <a:t>kepuasan</a:t>
            </a:r>
            <a:r>
              <a:rPr lang="en-US" dirty="0"/>
              <a:t>) </a:t>
            </a:r>
            <a:r>
              <a:rPr lang="en-US" dirty="0" err="1"/>
              <a:t>rendah</a:t>
            </a:r>
            <a:r>
              <a:rPr lang="en-US" dirty="0"/>
              <a:t> Dimana </a:t>
            </a:r>
            <a:r>
              <a:rPr lang="en-US" dirty="0" err="1"/>
              <a:t>jumlahnya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2012 – 2017 pada 6 </a:t>
            </a:r>
            <a:r>
              <a:rPr lang="en-US" dirty="0" err="1"/>
              <a:t>kota</a:t>
            </a:r>
            <a:r>
              <a:rPr lang="en-US" dirty="0"/>
              <a:t> di USA dan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perbaikkan</a:t>
            </a:r>
            <a:r>
              <a:rPr lang="en-US" dirty="0"/>
              <a:t> demi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tamu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160CA52A-1D60-36D1-A66E-DB9594CA4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C713AAFA-AAE8-301A-148F-6849903CA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958D7E19-7324-B511-A88A-B76B08BE81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Analisa, </a:t>
            </a:r>
            <a:r>
              <a:rPr lang="en-US" dirty="0" err="1"/>
              <a:t>smakin</a:t>
            </a:r>
            <a:r>
              <a:rPr lang="en-US" dirty="0"/>
              <a:t> </a:t>
            </a:r>
            <a:r>
              <a:rPr lang="en-US" dirty="0" err="1"/>
              <a:t>puas</a:t>
            </a:r>
            <a:r>
              <a:rPr lang="en-US" dirty="0"/>
              <a:t> customer. </a:t>
            </a:r>
            <a:r>
              <a:rPr lang="en-US" dirty="0" err="1"/>
              <a:t>Menunjukkan</a:t>
            </a:r>
            <a:r>
              <a:rPr lang="en-US" dirty="0"/>
              <a:t> Tingkat </a:t>
            </a:r>
            <a:r>
              <a:rPr lang="en-US" dirty="0" err="1"/>
              <a:t>kepuasan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kausatif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1498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F8B3294C-6AC7-09EE-D325-3C2AA9B4C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>
            <a:extLst>
              <a:ext uri="{FF2B5EF4-FFF2-40B4-BE49-F238E27FC236}">
                <a16:creationId xmlns:a16="http://schemas.microsoft.com/office/drawing/2014/main" id="{5AD91539-BB92-4535-5F77-AE4EF62017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>
            <a:extLst>
              <a:ext uri="{FF2B5EF4-FFF2-40B4-BE49-F238E27FC236}">
                <a16:creationId xmlns:a16="http://schemas.microsoft.com/office/drawing/2014/main" id="{330A0025-B985-5AA8-E1D1-5FFC6771B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364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945B46D9-74DB-63C1-773E-7DE39F4D4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C362B956-3C9A-18EE-0D86-F2F1DC096B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D717C479-B627-0556-140D-EC197B7E57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York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yang paling </a:t>
            </a:r>
            <a:r>
              <a:rPr lang="en-US" dirty="0" err="1"/>
              <a:t>aktif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Tingkat </a:t>
            </a:r>
            <a:r>
              <a:rPr lang="en-US" dirty="0" err="1"/>
              <a:t>kepuasan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95990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4262A990-55A9-A2BF-E41A-62BDF8F3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A1D4A424-04B7-C857-A569-08DD3026C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8026CFB8-5E4A-0BFD-226B-B5BE2822B3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New York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listing </a:t>
            </a:r>
            <a:r>
              <a:rPr lang="en-US" dirty="0" err="1"/>
              <a:t>terbanyak</a:t>
            </a:r>
            <a:r>
              <a:rPr lang="en-US" dirty="0"/>
              <a:t>, </a:t>
            </a:r>
            <a:r>
              <a:rPr lang="en-US" dirty="0" err="1"/>
              <a:t>diikuti</a:t>
            </a:r>
            <a:r>
              <a:rPr lang="en-US" dirty="0"/>
              <a:t> oleh Los Angels</a:t>
            </a:r>
          </a:p>
        </p:txBody>
      </p:sp>
    </p:spTree>
    <p:extLst>
      <p:ext uri="{BB962C8B-B14F-4D97-AF65-F5344CB8AC3E}">
        <p14:creationId xmlns:p14="http://schemas.microsoft.com/office/powerpoint/2010/main" val="237196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F61B809D-FC80-E1F3-C63E-706ACAB6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F928E736-AF7D-FC93-8ADF-2C75E1286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B5745982-DE9A-4AC1-A02F-190EB250E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Rata”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pada Shared Room Type </a:t>
            </a:r>
            <a:r>
              <a:rPr lang="en-US" dirty="0" err="1"/>
              <a:t>kota</a:t>
            </a:r>
            <a:r>
              <a:rPr lang="en-US" dirty="0"/>
              <a:t> Boston, </a:t>
            </a:r>
            <a:r>
              <a:rPr lang="en-US" dirty="0" err="1"/>
              <a:t>tetapi</a:t>
            </a:r>
            <a:r>
              <a:rPr lang="en-US" dirty="0"/>
              <a:t> NYC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terendah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kamar</a:t>
            </a:r>
            <a:r>
              <a:rPr lang="en-US" dirty="0"/>
              <a:t> Entire dan Private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32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71A374B-FB98-E1B4-B232-E7BC349A8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0916F26A-CD07-25F0-80E3-EED3E7DFBA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3F705435-5DD0-ED3E-F850-DD3CE7D70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listing yang </a:t>
            </a:r>
            <a:r>
              <a:rPr lang="en-US" dirty="0" err="1"/>
              <a:t>memiliki</a:t>
            </a:r>
            <a:r>
              <a:rPr lang="en-US" dirty="0"/>
              <a:t> review rate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pada </a:t>
            </a:r>
            <a:r>
              <a:rPr lang="en-US" dirty="0" err="1"/>
              <a:t>tipe</a:t>
            </a:r>
            <a:r>
              <a:rPr lang="en-US" dirty="0"/>
              <a:t> Entire Room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30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EE9166B3-8BED-503E-8FB3-F4AE70A26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5D735626-3B09-DB69-FC95-57DE7ABA21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9F8A6856-B66E-7F19-DF23-296FC34BC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Juga entire room type </a:t>
            </a:r>
            <a:r>
              <a:rPr lang="en-US" dirty="0" err="1"/>
              <a:t>memiliki</a:t>
            </a:r>
            <a:r>
              <a:rPr lang="en-US" dirty="0"/>
              <a:t> unit </a:t>
            </a:r>
            <a:r>
              <a:rPr lang="en-US" dirty="0" err="1"/>
              <a:t>terbanyak</a:t>
            </a:r>
            <a:r>
              <a:rPr lang="en-US" dirty="0"/>
              <a:t> yang </a:t>
            </a:r>
            <a:r>
              <a:rPr lang="en-US" dirty="0" err="1"/>
              <a:t>mengimplementasikan</a:t>
            </a:r>
            <a:r>
              <a:rPr lang="en-US" dirty="0"/>
              <a:t> strict cancellation policies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08068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FB53C336-EB7F-24A1-DAC0-F6F16EB2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06E72C14-6E36-1625-B6F4-74221D1EF3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AD5D4021-EB47-620C-3DBE-D97A04BCC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Peningkatan</a:t>
            </a:r>
            <a:r>
              <a:rPr lang="en-US" dirty="0"/>
              <a:t> trend Low Rated Listing </a:t>
            </a:r>
            <a:r>
              <a:rPr lang="en-US" dirty="0" err="1"/>
              <a:t>dari</a:t>
            </a:r>
            <a:r>
              <a:rPr lang="en-US" dirty="0"/>
              <a:t> 2012 </a:t>
            </a:r>
            <a:r>
              <a:rPr lang="en-US" dirty="0" err="1"/>
              <a:t>ke</a:t>
            </a:r>
            <a:r>
              <a:rPr lang="en-US" dirty="0"/>
              <a:t> 2017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unit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09931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0C10B896-B4C9-9D23-49C2-D05BB6426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025FDC12-7D03-7A38-DAAC-E976083A3F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044EDE9E-A884-2252-440C-8492F151C2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Dan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dashboard, full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pada Tableau Public pada link </a:t>
            </a:r>
            <a:r>
              <a:rPr lang="en-US" dirty="0" err="1"/>
              <a:t>terlampir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9996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BC38B8DB-4D24-C56E-7107-370EC82A7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AB8BB2F5-39D0-7EDF-6FD6-A5125DDED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CC83E34B-C16B-945E-FBBB-DD7D284450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Peningkatan</a:t>
            </a:r>
            <a:r>
              <a:rPr lang="en-US" dirty="0"/>
              <a:t> trend Low Rated Listing </a:t>
            </a:r>
            <a:r>
              <a:rPr lang="en-US" dirty="0" err="1"/>
              <a:t>dari</a:t>
            </a:r>
            <a:r>
              <a:rPr lang="en-US" dirty="0"/>
              <a:t> 2012 </a:t>
            </a:r>
            <a:r>
              <a:rPr lang="en-US" dirty="0" err="1"/>
              <a:t>ke</a:t>
            </a:r>
            <a:r>
              <a:rPr lang="en-US" dirty="0"/>
              <a:t> 2017 </a:t>
            </a:r>
            <a:r>
              <a:rPr lang="en-US" dirty="0" err="1"/>
              <a:t>sejalan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 unit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3244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07d9a1b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07d9a1b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Perusahaan </a:t>
            </a:r>
            <a:r>
              <a:rPr lang="en-US" dirty="0" err="1"/>
              <a:t>aibnb</a:t>
            </a:r>
            <a:r>
              <a:rPr lang="en-US" dirty="0"/>
              <a:t>, Dimana model </a:t>
            </a:r>
            <a:r>
              <a:rPr lang="en-US" dirty="0" err="1"/>
              <a:t>bisinua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unit yang </a:t>
            </a:r>
            <a:r>
              <a:rPr lang="en-US" dirty="0" err="1"/>
              <a:t>disewakan</a:t>
            </a: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0733753-4645-CD89-6C0C-361B8A10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6202A8A3-BAE7-70FE-F3CE-5BB7C667C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BCC03B49-0A0D-78C5-5426-C946764EFA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Dari </a:t>
            </a:r>
            <a:r>
              <a:rPr lang="en-US" dirty="0" err="1"/>
              <a:t>keseluruhan</a:t>
            </a:r>
            <a:r>
              <a:rPr lang="en-US" dirty="0"/>
              <a:t> Analisa </a:t>
            </a:r>
            <a:r>
              <a:rPr lang="en-US" dirty="0" err="1"/>
              <a:t>tsb</a:t>
            </a:r>
            <a:r>
              <a:rPr lang="en-US" dirty="0"/>
              <a:t>,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,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City </a:t>
            </a:r>
            <a:r>
              <a:rPr lang="en-US" dirty="0" err="1"/>
              <a:t>untuk</a:t>
            </a:r>
            <a:r>
              <a:rPr lang="en-US" dirty="0"/>
              <a:t> Kota New York </a:t>
            </a:r>
            <a:r>
              <a:rPr lang="en-US" dirty="0" err="1"/>
              <a:t>adakan</a:t>
            </a:r>
            <a:r>
              <a:rPr lang="en-US" dirty="0"/>
              <a:t> </a:t>
            </a:r>
            <a:r>
              <a:rPr lang="en-US" dirty="0" err="1"/>
              <a:t>edukasi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host dan quality control pada </a:t>
            </a:r>
            <a:r>
              <a:rPr lang="en-US" dirty="0" err="1"/>
              <a:t>hunian</a:t>
            </a:r>
            <a:r>
              <a:rPr lang="en-US" dirty="0"/>
              <a:t> low rated,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teridentifikasi</a:t>
            </a:r>
            <a:r>
              <a:rPr lang="en-US" dirty="0"/>
              <a:t> Langkah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memberikat</a:t>
            </a:r>
            <a:r>
              <a:rPr lang="en-US" dirty="0"/>
              <a:t> </a:t>
            </a:r>
            <a:r>
              <a:rPr lang="en-US" dirty="0" err="1"/>
              <a:t>insentif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yang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rating </a:t>
            </a:r>
            <a:r>
              <a:rPr lang="en-US" dirty="0" err="1"/>
              <a:t>diatas</a:t>
            </a:r>
            <a:r>
              <a:rPr lang="en-US" dirty="0"/>
              <a:t> 90,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Boston,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investigasi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pada shared room Dimana </a:t>
            </a:r>
            <a:r>
              <a:rPr lang="en-US" dirty="0" err="1"/>
              <a:t>memiliki</a:t>
            </a:r>
            <a:r>
              <a:rPr lang="en-US" dirty="0"/>
              <a:t> rata” rating yang </a:t>
            </a:r>
            <a:r>
              <a:rPr lang="en-US" dirty="0" err="1"/>
              <a:t>rendah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Kedua</a:t>
            </a:r>
            <a:r>
              <a:rPr lang="en-US" dirty="0"/>
              <a:t>, Dalam </a:t>
            </a:r>
            <a:r>
              <a:rPr lang="en-US" dirty="0" err="1"/>
              <a:t>rangka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unit,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pengetatan</a:t>
            </a:r>
            <a:r>
              <a:rPr lang="en-US" dirty="0"/>
              <a:t> agar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aware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verifikasi</a:t>
            </a:r>
            <a:r>
              <a:rPr lang="en-US" dirty="0"/>
              <a:t> property dan </a:t>
            </a:r>
            <a:r>
              <a:rPr lang="en-US" dirty="0" err="1"/>
              <a:t>identitas</a:t>
            </a:r>
            <a:r>
              <a:rPr lang="en-US" dirty="0"/>
              <a:t>, dan </a:t>
            </a:r>
            <a:r>
              <a:rPr lang="en-US" dirty="0" err="1"/>
              <a:t>memberikan</a:t>
            </a:r>
            <a:r>
              <a:rPr lang="en-US" dirty="0"/>
              <a:t> platform, </a:t>
            </a:r>
            <a:r>
              <a:rPr lang="en-US" dirty="0" err="1"/>
              <a:t>insentif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training agar host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rensponsif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Ketika </a:t>
            </a:r>
            <a:r>
              <a:rPr lang="en-US" dirty="0" err="1"/>
              <a:t>dihubungi</a:t>
            </a:r>
            <a:r>
              <a:rPr lang="en-US" dirty="0"/>
              <a:t> oleh </a:t>
            </a:r>
            <a:r>
              <a:rPr lang="en-US" dirty="0" err="1"/>
              <a:t>tamu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pembatalan</a:t>
            </a:r>
            <a:r>
              <a:rPr lang="en-US" dirty="0"/>
              <a:t> unit </a:t>
            </a:r>
            <a:r>
              <a:rPr lang="en-US" dirty="0" err="1"/>
              <a:t>sesuai</a:t>
            </a:r>
            <a:r>
              <a:rPr lang="en-US" dirty="0"/>
              <a:t> 3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, </a:t>
            </a:r>
            <a:r>
              <a:rPr lang="en-US" dirty="0" err="1"/>
              <a:t>tipe</a:t>
            </a:r>
            <a:r>
              <a:rPr lang="en-US" dirty="0"/>
              <a:t> listing, dan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pemilik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Keempat</a:t>
            </a:r>
            <a:r>
              <a:rPr lang="en-US" dirty="0"/>
              <a:t>, </a:t>
            </a:r>
            <a:r>
              <a:rPr lang="en-US" dirty="0" err="1"/>
              <a:t>dibutuhkan</a:t>
            </a:r>
            <a:r>
              <a:rPr lang="en-US" dirty="0"/>
              <a:t> juga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pada strict cancellation policies pada Entire unit listings, dan </a:t>
            </a:r>
            <a:r>
              <a:rPr lang="en-US" dirty="0" err="1"/>
              <a:t>menjaga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kebersihan</a:t>
            </a:r>
            <a:r>
              <a:rPr lang="en-US" dirty="0"/>
              <a:t> dan </a:t>
            </a:r>
            <a:r>
              <a:rPr lang="en-US" dirty="0" err="1"/>
              <a:t>pemilik</a:t>
            </a:r>
            <a:r>
              <a:rPr lang="en-US" dirty="0"/>
              <a:t> yang </a:t>
            </a:r>
            <a:r>
              <a:rPr lang="en-US" dirty="0" err="1"/>
              <a:t>kooperatif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melayani</a:t>
            </a:r>
            <a:r>
              <a:rPr lang="en-US" dirty="0"/>
              <a:t> </a:t>
            </a:r>
            <a:r>
              <a:rPr lang="en-US" dirty="0" err="1"/>
              <a:t>tamu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Dan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kapasitas</a:t>
            </a:r>
            <a:r>
              <a:rPr lang="en-US" dirty="0"/>
              <a:t>, juga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efek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unit </a:t>
            </a:r>
            <a:r>
              <a:rPr lang="en-US" dirty="0" err="1"/>
              <a:t>berkapasitas</a:t>
            </a:r>
            <a:r>
              <a:rPr lang="en-US" dirty="0"/>
              <a:t> </a:t>
            </a:r>
            <a:r>
              <a:rPr lang="en-US" dirty="0" err="1"/>
              <a:t>pesar</a:t>
            </a:r>
            <a:r>
              <a:rPr lang="en-US" dirty="0"/>
              <a:t> pada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perlunya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 pada listing </a:t>
            </a:r>
            <a:r>
              <a:rPr lang="en-US" dirty="0" err="1"/>
              <a:t>berkapasitas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tersebut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yang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pada </a:t>
            </a:r>
            <a:r>
              <a:rPr lang="en-US" dirty="0" err="1"/>
              <a:t>fasilitas</a:t>
            </a:r>
            <a:r>
              <a:rPr lang="en-US" dirty="0"/>
              <a:t>, </a:t>
            </a:r>
            <a:r>
              <a:rPr lang="en-US" dirty="0" err="1"/>
              <a:t>perlunya</a:t>
            </a:r>
            <a:r>
              <a:rPr lang="en-US" dirty="0"/>
              <a:t> focus pada </a:t>
            </a:r>
            <a:r>
              <a:rPr lang="en-US" dirty="0" err="1"/>
              <a:t>penyediaan</a:t>
            </a:r>
            <a:r>
              <a:rPr lang="en-US" dirty="0"/>
              <a:t> dan </a:t>
            </a:r>
            <a:r>
              <a:rPr lang="en-US" dirty="0" err="1"/>
              <a:t>perhatian</a:t>
            </a:r>
            <a:r>
              <a:rPr lang="en-US" dirty="0"/>
              <a:t> pada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dan </a:t>
            </a:r>
            <a:r>
              <a:rPr lang="en-US" dirty="0" err="1"/>
              <a:t>perlengkapan</a:t>
            </a:r>
            <a:r>
              <a:rPr lang="en-US" dirty="0"/>
              <a:t> </a:t>
            </a:r>
            <a:r>
              <a:rPr lang="en-US" dirty="0" err="1"/>
              <a:t>dapur</a:t>
            </a:r>
            <a:r>
              <a:rPr lang="en-US" dirty="0"/>
              <a:t>, dan </a:t>
            </a:r>
            <a:r>
              <a:rPr lang="en-US" dirty="0" err="1"/>
              <a:t>dikomunikasikan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unit agar </a:t>
            </a:r>
            <a:r>
              <a:rPr lang="en-US" dirty="0" err="1"/>
              <a:t>mereka</a:t>
            </a:r>
            <a:r>
              <a:rPr lang="en-US" dirty="0"/>
              <a:t>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penyediaan</a:t>
            </a:r>
            <a:r>
              <a:rPr lang="en-US" dirty="0"/>
              <a:t> dan </a:t>
            </a:r>
            <a:r>
              <a:rPr lang="en-US" dirty="0" err="1"/>
              <a:t>perawatan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195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903916e60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903916e606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Terimakasih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waktunya</a:t>
            </a:r>
            <a:r>
              <a:rPr lang="en-US" dirty="0"/>
              <a:t> dan </a:t>
            </a:r>
            <a:r>
              <a:rPr lang="en-US" dirty="0" err="1"/>
              <a:t>semoga</a:t>
            </a:r>
            <a:r>
              <a:rPr lang="en-US" dirty="0"/>
              <a:t> Analisa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kemajuan</a:t>
            </a:r>
            <a:r>
              <a:rPr lang="en-US" dirty="0"/>
              <a:t> dan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Airbnb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9B55D20A-89FA-2B1D-D276-E61A949E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>
            <a:extLst>
              <a:ext uri="{FF2B5EF4-FFF2-40B4-BE49-F238E27FC236}">
                <a16:creationId xmlns:a16="http://schemas.microsoft.com/office/drawing/2014/main" id="{E3A7B1D2-3E16-7132-087D-0AD332912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>
            <a:extLst>
              <a:ext uri="{FF2B5EF4-FFF2-40B4-BE49-F238E27FC236}">
                <a16:creationId xmlns:a16="http://schemas.microsoft.com/office/drawing/2014/main" id="{6D0D8439-37BB-BE91-6F43-210850CE7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5661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15882CB-A877-8266-ABCB-5E6F633D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22F058DB-6080-43DC-5C85-45FB65E5D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BEBE4883-C303-2906-09BB-7B22A8A42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953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D6406E11-7956-150A-2DE0-4A73D5521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576F81EA-653E-2214-2EBB-238800D42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331C6570-BC26-1AD3-8EEF-6F5BD1E42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1587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FDB92F5F-6D69-6E96-7CDC-3B0CA7AD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E5952375-68E6-345D-B0A3-51A85890D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0604531F-CD16-3E20-E6D4-8CB12EC2F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8994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8225E42C-1CD4-B585-2122-FF258CA8C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0C276113-0F5C-C3EB-2E61-16F5CB403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2C6FFB0D-20BC-2C12-8E9D-2A5AAA7995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9784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866930A9-909D-D0B9-034A-57D1B0794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5546F1AB-6569-0249-EE1E-616B5FD116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B99FB2F8-8BFB-7D41-3CAA-8539F8944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4668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7F86FB6E-5271-190B-0AE5-F609FC90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E8A81A20-82A2-F8D0-EF32-B0B020A7A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8D6A5842-1E2B-71DC-E80A-60EA7FE33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90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BE80C305-884E-C63D-2378-5241FD37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abd52bdf_0_90:notes">
            <a:extLst>
              <a:ext uri="{FF2B5EF4-FFF2-40B4-BE49-F238E27FC236}">
                <a16:creationId xmlns:a16="http://schemas.microsoft.com/office/drawing/2014/main" id="{359D6F59-DE59-F445-9A4F-E6F645A59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abd52bdf_0_90:notes">
            <a:extLst>
              <a:ext uri="{FF2B5EF4-FFF2-40B4-BE49-F238E27FC236}">
                <a16:creationId xmlns:a16="http://schemas.microsoft.com/office/drawing/2014/main" id="{A1312F23-C43A-2A3E-B77F-B6A4A193B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poin</a:t>
            </a:r>
            <a:r>
              <a:rPr lang="en-US" dirty="0"/>
              <a:t>” </a:t>
            </a:r>
            <a:r>
              <a:rPr lang="en-US" dirty="0" err="1"/>
              <a:t>operasional</a:t>
            </a:r>
            <a:r>
              <a:rPr lang="en-US" dirty="0"/>
              <a:t> Airbnb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5768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49ECACAC-D6A8-3E33-7D86-132BEDB4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07d9a1b06_1_0:notes">
            <a:extLst>
              <a:ext uri="{FF2B5EF4-FFF2-40B4-BE49-F238E27FC236}">
                <a16:creationId xmlns:a16="http://schemas.microsoft.com/office/drawing/2014/main" id="{5FE1D4A4-C7C7-ADFF-9438-50021284AA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07d9a1b06_1_0:notes">
            <a:extLst>
              <a:ext uri="{FF2B5EF4-FFF2-40B4-BE49-F238E27FC236}">
                <a16:creationId xmlns:a16="http://schemas.microsoft.com/office/drawing/2014/main" id="{C1BC9BEB-75AF-55D8-B59B-0C7A17BCE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Kaggle, Dimana </a:t>
            </a:r>
            <a:r>
              <a:rPr lang="en-US" dirty="0" err="1"/>
              <a:t>asumsi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data </a:t>
            </a:r>
            <a:r>
              <a:rPr lang="en-US" dirty="0" err="1"/>
              <a:t>terupdate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31 October 2017 dan </a:t>
            </a:r>
            <a:r>
              <a:rPr lang="en-US" dirty="0" err="1"/>
              <a:t>smua</a:t>
            </a:r>
            <a:r>
              <a:rPr lang="en-US" dirty="0"/>
              <a:t> </a:t>
            </a:r>
            <a:r>
              <a:rPr lang="en-US" dirty="0" err="1"/>
              <a:t>penyewa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short-term stay, juga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633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>
          <a:extLst>
            <a:ext uri="{FF2B5EF4-FFF2-40B4-BE49-F238E27FC236}">
              <a16:creationId xmlns:a16="http://schemas.microsoft.com/office/drawing/2014/main" id="{87DB64A6-1428-F8D9-4044-3FCAEE10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907d9a1b06_1_22:notes">
            <a:extLst>
              <a:ext uri="{FF2B5EF4-FFF2-40B4-BE49-F238E27FC236}">
                <a16:creationId xmlns:a16="http://schemas.microsoft.com/office/drawing/2014/main" id="{4926876B-967D-EDBE-ACA8-2DEAF9CC0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907d9a1b06_1_22:notes">
            <a:extLst>
              <a:ext uri="{FF2B5EF4-FFF2-40B4-BE49-F238E27FC236}">
                <a16:creationId xmlns:a16="http://schemas.microsoft.com/office/drawing/2014/main" id="{D5872AAF-9B9F-17C6-CDEA-BC9D1B9FA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51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91708AA8-5CF8-7295-DF13-FC260F55D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DF6E047C-EC4A-4815-2D20-3DCDF677CD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A8893EDE-98BD-F029-2CA1-D2612F7E96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Pada Analisa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</a:t>
            </a:r>
            <a:r>
              <a:rPr lang="en-US" dirty="0" err="1"/>
              <a:t>permasalaha</a:t>
            </a:r>
            <a:r>
              <a:rPr lang="en-US" dirty="0"/>
              <a:t>,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menyebabkan</a:t>
            </a:r>
            <a:r>
              <a:rPr lang="en-US" dirty="0"/>
              <a:t> customer </a:t>
            </a:r>
            <a:r>
              <a:rPr lang="en-US" dirty="0" err="1"/>
              <a:t>memberikan</a:t>
            </a:r>
            <a:r>
              <a:rPr lang="en-US" dirty="0"/>
              <a:t> review </a:t>
            </a:r>
            <a:r>
              <a:rPr lang="en-US" dirty="0" err="1"/>
              <a:t>dibawah</a:t>
            </a:r>
            <a:r>
              <a:rPr lang="en-US" dirty="0"/>
              <a:t> 90 </a:t>
            </a:r>
            <a:r>
              <a:rPr lang="en-US" dirty="0" err="1"/>
              <a:t>saat</a:t>
            </a:r>
            <a:r>
              <a:rPr lang="en-US" dirty="0"/>
              <a:t> 2012-2017,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management </a:t>
            </a:r>
            <a:r>
              <a:rPr lang="en-US" dirty="0" err="1"/>
              <a:t>menargetkan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rating minimal 90 pada q2 2018. Dan Analisa metrics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091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abd52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abd52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Berikut</a:t>
            </a:r>
            <a:r>
              <a:rPr lang="en-US" dirty="0"/>
              <a:t> methodology </a:t>
            </a:r>
            <a:r>
              <a:rPr lang="en-US" dirty="0" err="1"/>
              <a:t>dalam</a:t>
            </a:r>
            <a:r>
              <a:rPr lang="en-US" dirty="0"/>
              <a:t> Analisa </a:t>
            </a:r>
            <a:r>
              <a:rPr lang="en-US" dirty="0" err="1"/>
              <a:t>ini</a:t>
            </a:r>
            <a:r>
              <a:rPr lang="en-US" dirty="0"/>
              <a:t>…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, data collection </a:t>
            </a:r>
            <a:r>
              <a:rPr lang="en-US" dirty="0" err="1"/>
              <a:t>dari</a:t>
            </a:r>
            <a:r>
              <a:rPr lang="en-US" dirty="0"/>
              <a:t> Kaggle, </a:t>
            </a:r>
            <a:r>
              <a:rPr lang="en-US" dirty="0" err="1"/>
              <a:t>lalu</a:t>
            </a:r>
            <a:r>
              <a:rPr lang="en-US" dirty="0"/>
              <a:t> cleaning dan analysis </a:t>
            </a:r>
            <a:r>
              <a:rPr lang="en-US" dirty="0" err="1"/>
              <a:t>memakai</a:t>
            </a:r>
            <a:r>
              <a:rPr lang="en-US" dirty="0"/>
              <a:t> google collab,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tablelau</a:t>
            </a:r>
            <a:r>
              <a:rPr lang="en-US" dirty="0"/>
              <a:t>, dan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rekomendasi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>
          <a:extLst>
            <a:ext uri="{FF2B5EF4-FFF2-40B4-BE49-F238E27FC236}">
              <a16:creationId xmlns:a16="http://schemas.microsoft.com/office/drawing/2014/main" id="{65286E06-C365-5E73-D1F7-50C204E6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07d9a1b06_1_154:notes">
            <a:extLst>
              <a:ext uri="{FF2B5EF4-FFF2-40B4-BE49-F238E27FC236}">
                <a16:creationId xmlns:a16="http://schemas.microsoft.com/office/drawing/2014/main" id="{F7018713-3A55-2AAD-EAB4-EF217DD84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07d9a1b06_1_154:notes">
            <a:extLst>
              <a:ext uri="{FF2B5EF4-FFF2-40B4-BE49-F238E27FC236}">
                <a16:creationId xmlns:a16="http://schemas.microsoft.com/office/drawing/2014/main" id="{67299FA1-2027-843A-716E-BCAF2EDDC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3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fasilitas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tmpt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, </a:t>
            </a:r>
            <a:r>
              <a:rPr lang="en-US" dirty="0" err="1"/>
              <a:t>peraturan</a:t>
            </a:r>
            <a:r>
              <a:rPr lang="en-US" dirty="0"/>
              <a:t>, dan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pemilik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Fully Verified Host yang </a:t>
            </a:r>
            <a:r>
              <a:rPr lang="en-US" dirty="0" err="1"/>
              <a:t>dimaksud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Analisa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Host yang </a:t>
            </a:r>
            <a:r>
              <a:rPr lang="en-US" dirty="0" err="1"/>
              <a:t>memiliki</a:t>
            </a:r>
            <a:r>
              <a:rPr lang="en-US" dirty="0"/>
              <a:t> profile picture dan ID yang </a:t>
            </a:r>
            <a:r>
              <a:rPr lang="en-US" dirty="0" err="1"/>
              <a:t>sdh</a:t>
            </a:r>
            <a:r>
              <a:rPr lang="en-US" dirty="0"/>
              <a:t> </a:t>
            </a:r>
            <a:r>
              <a:rPr lang="en-US" dirty="0" err="1"/>
              <a:t>diverifikasi</a:t>
            </a:r>
            <a:r>
              <a:rPr lang="en-US" dirty="0"/>
              <a:t> oleh </a:t>
            </a:r>
            <a:r>
              <a:rPr lang="en-US" dirty="0" err="1"/>
              <a:t>airbnb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515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www.freepik.com/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0676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290400"/>
            <a:ext cx="77175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7" name="Google Shape;17;p4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18" name="Google Shape;18;p4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075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9682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0" name="Google Shape;30;p6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31" name="Google Shape;31;p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68588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720000" y="2038625"/>
            <a:ext cx="2857200" cy="161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9" name="Google Shape;39;p7"/>
          <p:cNvGrpSpPr/>
          <p:nvPr/>
        </p:nvGrpSpPr>
        <p:grpSpPr>
          <a:xfrm>
            <a:off x="805575" y="4394071"/>
            <a:ext cx="1198043" cy="210331"/>
            <a:chOff x="1026623" y="2953314"/>
            <a:chExt cx="5688711" cy="1008300"/>
          </a:xfrm>
        </p:grpSpPr>
        <p:sp>
          <p:nvSpPr>
            <p:cNvPr id="40" name="Google Shape;40;p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2558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8"/>
          <p:cNvGrpSpPr/>
          <p:nvPr/>
        </p:nvGrpSpPr>
        <p:grpSpPr>
          <a:xfrm flipH="1">
            <a:off x="490871" y="1078975"/>
            <a:ext cx="4479425" cy="3051604"/>
            <a:chOff x="4109736" y="1499802"/>
            <a:chExt cx="3922782" cy="2672392"/>
          </a:xfrm>
        </p:grpSpPr>
        <p:sp>
          <p:nvSpPr>
            <p:cNvPr id="47" name="Google Shape;47;p8"/>
            <p:cNvSpPr/>
            <p:nvPr/>
          </p:nvSpPr>
          <p:spPr>
            <a:xfrm>
              <a:off x="4109736" y="1504509"/>
              <a:ext cx="3912250" cy="2453025"/>
            </a:xfrm>
            <a:custGeom>
              <a:avLst/>
              <a:gdLst/>
              <a:ahLst/>
              <a:cxnLst/>
              <a:rect l="l" t="t" r="r" b="b"/>
              <a:pathLst>
                <a:path w="156490" h="98121" extrusionOk="0">
                  <a:moveTo>
                    <a:pt x="3195" y="4448"/>
                  </a:moveTo>
                  <a:lnTo>
                    <a:pt x="147792" y="0"/>
                  </a:lnTo>
                  <a:lnTo>
                    <a:pt x="156490" y="98121"/>
                  </a:lnTo>
                  <a:lnTo>
                    <a:pt x="0" y="939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48" name="Google Shape;48;p8"/>
            <p:cNvSpPr/>
            <p:nvPr/>
          </p:nvSpPr>
          <p:spPr>
            <a:xfrm>
              <a:off x="7862810" y="1499802"/>
              <a:ext cx="119300" cy="1403200"/>
            </a:xfrm>
            <a:custGeom>
              <a:avLst/>
              <a:gdLst/>
              <a:ahLst/>
              <a:cxnLst/>
              <a:rect l="l" t="t" r="r" b="b"/>
              <a:pathLst>
                <a:path w="4772" h="56128" extrusionOk="0">
                  <a:moveTo>
                    <a:pt x="4772" y="56128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9" name="Google Shape;49;p8"/>
            <p:cNvSpPr/>
            <p:nvPr/>
          </p:nvSpPr>
          <p:spPr>
            <a:xfrm>
              <a:off x="7170468" y="3993519"/>
              <a:ext cx="862050" cy="178675"/>
            </a:xfrm>
            <a:custGeom>
              <a:avLst/>
              <a:gdLst/>
              <a:ahLst/>
              <a:cxnLst/>
              <a:rect l="l" t="t" r="r" b="b"/>
              <a:pathLst>
                <a:path w="34482" h="7147" extrusionOk="0">
                  <a:moveTo>
                    <a:pt x="34482" y="505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0" name="Google Shape;50;p8"/>
          <p:cNvSpPr txBox="1">
            <a:spLocks noGrp="1"/>
          </p:cNvSpPr>
          <p:nvPr>
            <p:ph type="ctrTitle"/>
          </p:nvPr>
        </p:nvSpPr>
        <p:spPr>
          <a:xfrm flipH="1">
            <a:off x="951250" y="4283550"/>
            <a:ext cx="3390900" cy="496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 flipH="1">
            <a:off x="951250" y="1284350"/>
            <a:ext cx="3390900" cy="235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rter One"/>
              <a:buNone/>
              <a:defRPr sz="22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lfa Slab One"/>
              <a:buNone/>
              <a:defRPr sz="2200">
                <a:solidFill>
                  <a:schemeClr val="dk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720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54" name="Google Shape;54;p9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avLst/>
              <a:gdLst/>
              <a:ahLst/>
              <a:cxnLst/>
              <a:rect l="l" t="t" r="r" b="b"/>
              <a:pathLst>
                <a:path w="200772" h="212886" extrusionOk="0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9"/>
            <p:cNvSpPr/>
            <p:nvPr/>
          </p:nvSpPr>
          <p:spPr>
            <a:xfrm>
              <a:off x="4162800" y="-94025"/>
              <a:ext cx="261375" cy="2045175"/>
            </a:xfrm>
            <a:custGeom>
              <a:avLst/>
              <a:gdLst/>
              <a:ahLst/>
              <a:cxnLst/>
              <a:rect l="l" t="t" r="r" b="b"/>
              <a:pathLst>
                <a:path w="10455" h="81807" extrusionOk="0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833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/>
          <p:nvPr/>
        </p:nvSpPr>
        <p:spPr>
          <a:xfrm>
            <a:off x="5259139" y="456758"/>
            <a:ext cx="4467398" cy="2801109"/>
          </a:xfrm>
          <a:custGeom>
            <a:avLst/>
            <a:gdLst/>
            <a:ahLst/>
            <a:cxnLst/>
            <a:rect l="l" t="t" r="r" b="b"/>
            <a:pathLst>
              <a:path w="156490" h="98121" extrusionOk="0">
                <a:moveTo>
                  <a:pt x="12012" y="3760"/>
                </a:moveTo>
                <a:lnTo>
                  <a:pt x="147792" y="0"/>
                </a:lnTo>
                <a:lnTo>
                  <a:pt x="156490" y="98121"/>
                </a:lnTo>
                <a:lnTo>
                  <a:pt x="0" y="939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 flipH="1">
            <a:off x="5541600" y="1540525"/>
            <a:ext cx="2882400" cy="1161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61" name="Google Shape;61;p1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62" name="Google Shape;62;p1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>
            <a:off x="5227350" y="3196050"/>
            <a:ext cx="1097200" cy="184025"/>
          </a:xfrm>
          <a:custGeom>
            <a:avLst/>
            <a:gdLst/>
            <a:ahLst/>
            <a:cxnLst/>
            <a:rect l="l" t="t" r="r" b="b"/>
            <a:pathLst>
              <a:path w="43888" h="7361" extrusionOk="0">
                <a:moveTo>
                  <a:pt x="0" y="7361"/>
                </a:moveTo>
                <a:lnTo>
                  <a:pt x="1026" y="0"/>
                </a:lnTo>
                <a:lnTo>
                  <a:pt x="43888" y="1211"/>
                </a:lnTo>
                <a:close/>
              </a:path>
            </a:pathLst>
          </a:custGeom>
          <a:solidFill>
            <a:srgbClr val="FFFAF5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97494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/>
          <p:nvPr/>
        </p:nvSpPr>
        <p:spPr>
          <a:xfrm>
            <a:off x="-131650" y="995375"/>
            <a:ext cx="9403125" cy="3612150"/>
          </a:xfrm>
          <a:custGeom>
            <a:avLst/>
            <a:gdLst/>
            <a:ahLst/>
            <a:cxnLst/>
            <a:rect l="l" t="t" r="r" b="b"/>
            <a:pathLst>
              <a:path w="376125" h="144486" extrusionOk="0">
                <a:moveTo>
                  <a:pt x="207" y="21909"/>
                </a:moveTo>
                <a:lnTo>
                  <a:pt x="0" y="144486"/>
                </a:lnTo>
                <a:lnTo>
                  <a:pt x="376125" y="121918"/>
                </a:lnTo>
                <a:lnTo>
                  <a:pt x="376085" y="9585"/>
                </a:lnTo>
                <a:lnTo>
                  <a:pt x="18575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70" name="Google Shape;70;p11"/>
          <p:cNvSpPr/>
          <p:nvPr/>
        </p:nvSpPr>
        <p:spPr>
          <a:xfrm>
            <a:off x="-128375" y="1252091"/>
            <a:ext cx="1787600" cy="207500"/>
          </a:xfrm>
          <a:custGeom>
            <a:avLst/>
            <a:gdLst/>
            <a:ahLst/>
            <a:cxnLst/>
            <a:rect l="l" t="t" r="r" b="b"/>
            <a:pathLst>
              <a:path w="71504" h="8300" extrusionOk="0">
                <a:moveTo>
                  <a:pt x="0" y="0"/>
                </a:moveTo>
                <a:lnTo>
                  <a:pt x="76" y="8300"/>
                </a:lnTo>
                <a:lnTo>
                  <a:pt x="71504" y="85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>
            <a:off x="7454325" y="4111650"/>
            <a:ext cx="1817150" cy="207500"/>
          </a:xfrm>
          <a:custGeom>
            <a:avLst/>
            <a:gdLst/>
            <a:ahLst/>
            <a:cxnLst/>
            <a:rect l="l" t="t" r="r" b="b"/>
            <a:pathLst>
              <a:path w="72686" h="8300" extrusionOk="0">
                <a:moveTo>
                  <a:pt x="72686" y="8300"/>
                </a:moveTo>
                <a:lnTo>
                  <a:pt x="72610" y="0"/>
                </a:lnTo>
                <a:lnTo>
                  <a:pt x="0" y="441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2019163" y="1793782"/>
            <a:ext cx="5101500" cy="1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2993550" y="2997150"/>
            <a:ext cx="3156900" cy="73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351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46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77" name="Google Shape;77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6" hasCustomPrompt="1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8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9" hasCustomPrompt="1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0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1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99" name="Google Shape;99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4058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column text">
  <p:cSld name="Two-column text">
    <p:bg>
      <p:bgPr>
        <a:solidFill>
          <a:schemeClr val="dk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subTitle" idx="1"/>
          </p:nvPr>
        </p:nvSpPr>
        <p:spPr>
          <a:xfrm>
            <a:off x="5413800" y="1633536"/>
            <a:ext cx="25836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5413800" y="1165025"/>
            <a:ext cx="2583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5413350" y="3352140"/>
            <a:ext cx="2584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5413350" y="3820650"/>
            <a:ext cx="25845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7112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">
  <p:cSld name="Three text 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11" name="Google Shape;111;p15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12" name="Google Shape;112;p15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1"/>
          </p:nvPr>
        </p:nvSpPr>
        <p:spPr>
          <a:xfrm>
            <a:off x="716700" y="2307515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2"/>
          </p:nvPr>
        </p:nvSpPr>
        <p:spPr>
          <a:xfrm>
            <a:off x="3476250" y="2307515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3"/>
          </p:nvPr>
        </p:nvSpPr>
        <p:spPr>
          <a:xfrm>
            <a:off x="6243450" y="2307515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title" idx="4"/>
          </p:nvPr>
        </p:nvSpPr>
        <p:spPr>
          <a:xfrm>
            <a:off x="716700" y="2054664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 idx="5"/>
          </p:nvPr>
        </p:nvSpPr>
        <p:spPr>
          <a:xfrm>
            <a:off x="3476250" y="2054664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 idx="6"/>
          </p:nvPr>
        </p:nvSpPr>
        <p:spPr>
          <a:xfrm>
            <a:off x="6243450" y="2054664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grpSp>
        <p:nvGrpSpPr>
          <p:cNvPr id="120" name="Google Shape;120;p15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21" name="Google Shape;121;p15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6809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 2">
  <p:cSld name="Three text columns 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2699500" y="762275"/>
            <a:ext cx="1738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 b="1"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4651176" y="762267"/>
            <a:ext cx="2943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2"/>
          </p:nvPr>
        </p:nvSpPr>
        <p:spPr>
          <a:xfrm>
            <a:off x="2699500" y="1624969"/>
            <a:ext cx="1738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 b="1"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3"/>
          </p:nvPr>
        </p:nvSpPr>
        <p:spPr>
          <a:xfrm>
            <a:off x="4651176" y="1624955"/>
            <a:ext cx="2943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title" idx="4"/>
          </p:nvPr>
        </p:nvSpPr>
        <p:spPr>
          <a:xfrm>
            <a:off x="2699500" y="2487750"/>
            <a:ext cx="17388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 b="1"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ivvic"/>
              <a:buNone/>
              <a:defRPr sz="18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5"/>
          </p:nvPr>
        </p:nvSpPr>
        <p:spPr>
          <a:xfrm>
            <a:off x="4651176" y="2487729"/>
            <a:ext cx="2943300" cy="52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134" name="Google Shape;134;p16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35" name="Google Shape;135;p16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136" name="Google Shape;136;p16"/>
          <p:cNvSpPr txBox="1">
            <a:spLocks noGrp="1"/>
          </p:cNvSpPr>
          <p:nvPr>
            <p:ph type="title" idx="6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138" name="Google Shape;138;p1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 txBox="1">
            <a:spLocks noGrp="1"/>
          </p:cNvSpPr>
          <p:nvPr>
            <p:ph type="title" idx="7" hasCustomPrompt="1"/>
          </p:nvPr>
        </p:nvSpPr>
        <p:spPr>
          <a:xfrm>
            <a:off x="1906209" y="882275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8" hasCustomPrompt="1"/>
          </p:nvPr>
        </p:nvSpPr>
        <p:spPr>
          <a:xfrm>
            <a:off x="1906209" y="1744969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 idx="9" hasCustomPrompt="1"/>
          </p:nvPr>
        </p:nvSpPr>
        <p:spPr>
          <a:xfrm>
            <a:off x="1906209" y="260775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0912619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columns">
  <p:cSld name="Four text columns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3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4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5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6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7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8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57" name="Google Shape;157;p1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51051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720000" y="1773125"/>
            <a:ext cx="3575700" cy="17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title" idx="2" hasCustomPrompt="1"/>
          </p:nvPr>
        </p:nvSpPr>
        <p:spPr>
          <a:xfrm>
            <a:off x="3846225" y="408825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1823034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4724400" y="1783184"/>
            <a:ext cx="3699600" cy="176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9144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title" idx="2" hasCustomPrompt="1"/>
          </p:nvPr>
        </p:nvSpPr>
        <p:spPr>
          <a:xfrm>
            <a:off x="4077104" y="376588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74818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 flipH="1">
            <a:off x="1378775" y="387600"/>
            <a:ext cx="6386700" cy="1062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213300" y="1854275"/>
            <a:ext cx="10977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04322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>
            <a:spLocks noGrp="1"/>
          </p:cNvSpPr>
          <p:nvPr>
            <p:ph type="title"/>
          </p:nvPr>
        </p:nvSpPr>
        <p:spPr>
          <a:xfrm flipH="1">
            <a:off x="7199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31255" y="615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7550164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 flipH="1">
            <a:off x="4710549" y="1504375"/>
            <a:ext cx="3586800" cy="2377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None/>
              <a:defRPr sz="5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341580" y="3767775"/>
            <a:ext cx="1327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97936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164588" y="1726850"/>
            <a:ext cx="29628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164588" y="1334538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2"/>
          </p:nvPr>
        </p:nvSpPr>
        <p:spPr>
          <a:xfrm>
            <a:off x="1163988" y="3114988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Livvic"/>
              <a:buNone/>
              <a:defRPr sz="2200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3"/>
          </p:nvPr>
        </p:nvSpPr>
        <p:spPr>
          <a:xfrm>
            <a:off x="1163988" y="3507300"/>
            <a:ext cx="2964000" cy="1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text columns">
  <p:cSld name="Six text column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>
            <a:spLocks noGrp="1"/>
          </p:cNvSpPr>
          <p:nvPr>
            <p:ph type="title"/>
          </p:nvPr>
        </p:nvSpPr>
        <p:spPr>
          <a:xfrm>
            <a:off x="1161012" y="2050916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1"/>
          </p:nvPr>
        </p:nvSpPr>
        <p:spPr>
          <a:xfrm>
            <a:off x="1161000" y="2309739"/>
            <a:ext cx="18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title" idx="2"/>
          </p:nvPr>
        </p:nvSpPr>
        <p:spPr>
          <a:xfrm>
            <a:off x="1161012" y="3875067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3"/>
          </p:nvPr>
        </p:nvSpPr>
        <p:spPr>
          <a:xfrm>
            <a:off x="1161000" y="4133887"/>
            <a:ext cx="186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 idx="4"/>
          </p:nvPr>
        </p:nvSpPr>
        <p:spPr>
          <a:xfrm>
            <a:off x="3639300" y="2050916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5"/>
          </p:nvPr>
        </p:nvSpPr>
        <p:spPr>
          <a:xfrm>
            <a:off x="3639300" y="2309739"/>
            <a:ext cx="18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title" idx="6"/>
          </p:nvPr>
        </p:nvSpPr>
        <p:spPr>
          <a:xfrm>
            <a:off x="3639300" y="3875067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7"/>
          </p:nvPr>
        </p:nvSpPr>
        <p:spPr>
          <a:xfrm>
            <a:off x="3639299" y="4133887"/>
            <a:ext cx="186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 idx="8"/>
          </p:nvPr>
        </p:nvSpPr>
        <p:spPr>
          <a:xfrm>
            <a:off x="6117584" y="2050916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9"/>
          </p:nvPr>
        </p:nvSpPr>
        <p:spPr>
          <a:xfrm>
            <a:off x="6117599" y="2309739"/>
            <a:ext cx="186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13"/>
          </p:nvPr>
        </p:nvSpPr>
        <p:spPr>
          <a:xfrm>
            <a:off x="6117584" y="3875067"/>
            <a:ext cx="18654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14"/>
          </p:nvPr>
        </p:nvSpPr>
        <p:spPr>
          <a:xfrm>
            <a:off x="6117598" y="4133887"/>
            <a:ext cx="1865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15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92" name="Google Shape;192;p2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053048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2">
  <p:cSld name="Two column text 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4"/>
          <p:cNvGrpSpPr/>
          <p:nvPr/>
        </p:nvGrpSpPr>
        <p:grpSpPr>
          <a:xfrm flipH="1">
            <a:off x="4248150" y="-323850"/>
            <a:ext cx="5143500" cy="5943600"/>
            <a:chOff x="-171450" y="-323850"/>
            <a:chExt cx="5143500" cy="5943600"/>
          </a:xfrm>
        </p:grpSpPr>
        <p:sp>
          <p:nvSpPr>
            <p:cNvPr id="199" name="Google Shape;199;p24"/>
            <p:cNvSpPr/>
            <p:nvPr/>
          </p:nvSpPr>
          <p:spPr>
            <a:xfrm flipH="1">
              <a:off x="-171450" y="-323850"/>
              <a:ext cx="5143500" cy="5943600"/>
            </a:xfrm>
            <a:custGeom>
              <a:avLst/>
              <a:gdLst/>
              <a:ahLst/>
              <a:cxnLst/>
              <a:rect l="l" t="t" r="r" b="b"/>
              <a:pathLst>
                <a:path w="205740" h="237744" extrusionOk="0">
                  <a:moveTo>
                    <a:pt x="25908" y="0"/>
                  </a:moveTo>
                  <a:lnTo>
                    <a:pt x="0" y="115824"/>
                  </a:lnTo>
                  <a:lnTo>
                    <a:pt x="16764" y="237744"/>
                  </a:lnTo>
                  <a:lnTo>
                    <a:pt x="205740" y="237744"/>
                  </a:lnTo>
                  <a:lnTo>
                    <a:pt x="205740" y="15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0" name="Google Shape;200;p24"/>
            <p:cNvSpPr/>
            <p:nvPr/>
          </p:nvSpPr>
          <p:spPr>
            <a:xfrm flipH="1">
              <a:off x="4371975" y="-323850"/>
              <a:ext cx="438150" cy="1962150"/>
            </a:xfrm>
            <a:custGeom>
              <a:avLst/>
              <a:gdLst/>
              <a:ahLst/>
              <a:cxnLst/>
              <a:rect l="l" t="t" r="r" b="b"/>
              <a:pathLst>
                <a:path w="17526" h="78486" extrusionOk="0">
                  <a:moveTo>
                    <a:pt x="17526" y="0"/>
                  </a:moveTo>
                  <a:lnTo>
                    <a:pt x="3429" y="0"/>
                  </a:lnTo>
                  <a:lnTo>
                    <a:pt x="0" y="784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01" name="Google Shape;201;p24"/>
          <p:cNvSpPr txBox="1">
            <a:spLocks noGrp="1"/>
          </p:cNvSpPr>
          <p:nvPr>
            <p:ph type="subTitle" idx="1"/>
          </p:nvPr>
        </p:nvSpPr>
        <p:spPr>
          <a:xfrm>
            <a:off x="1032469" y="3418962"/>
            <a:ext cx="29628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1032456" y="2874249"/>
            <a:ext cx="2962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title" idx="2"/>
          </p:nvPr>
        </p:nvSpPr>
        <p:spPr>
          <a:xfrm>
            <a:off x="5147531" y="2874249"/>
            <a:ext cx="296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3"/>
          </p:nvPr>
        </p:nvSpPr>
        <p:spPr>
          <a:xfrm>
            <a:off x="5147544" y="3418962"/>
            <a:ext cx="2964000" cy="110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56404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207" name="Google Shape;207;p25"/>
            <p:cNvSpPr/>
            <p:nvPr/>
          </p:nvSpPr>
          <p:spPr>
            <a:xfrm>
              <a:off x="-128375" y="765675"/>
              <a:ext cx="9396575" cy="3612150"/>
            </a:xfrm>
            <a:custGeom>
              <a:avLst/>
              <a:gdLst/>
              <a:ahLst/>
              <a:cxnLst/>
              <a:rect l="l" t="t" r="r" b="b"/>
              <a:pathLst>
                <a:path w="375863" h="144486" extrusionOk="0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8" name="Google Shape;208;p25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avLst/>
              <a:gdLst/>
              <a:ahLst/>
              <a:cxnLst/>
              <a:rect l="l" t="t" r="r" b="b"/>
              <a:pathLst>
                <a:path w="71504" h="8300" extrusionOk="0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9" name="Google Shape;209;p25"/>
            <p:cNvSpPr/>
            <p:nvPr/>
          </p:nvSpPr>
          <p:spPr>
            <a:xfrm>
              <a:off x="-131650" y="858850"/>
              <a:ext cx="1834750" cy="207500"/>
            </a:xfrm>
            <a:custGeom>
              <a:avLst/>
              <a:gdLst/>
              <a:ahLst/>
              <a:cxnLst/>
              <a:rect l="l" t="t" r="r" b="b"/>
              <a:pathLst>
                <a:path w="73390" h="8300" extrusionOk="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1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  <p:extLst>
      <p:ext uri="{BB962C8B-B14F-4D97-AF65-F5344CB8AC3E}">
        <p14:creationId xmlns:p14="http://schemas.microsoft.com/office/powerpoint/2010/main" val="2802757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 3">
  <p:cSld name="Three text columns 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subTitle" idx="1"/>
          </p:nvPr>
        </p:nvSpPr>
        <p:spPr>
          <a:xfrm>
            <a:off x="716700" y="3392950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2"/>
          </p:nvPr>
        </p:nvSpPr>
        <p:spPr>
          <a:xfrm>
            <a:off x="3476250" y="3392950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3"/>
          </p:nvPr>
        </p:nvSpPr>
        <p:spPr>
          <a:xfrm>
            <a:off x="6243450" y="3392950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716700" y="3140100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 idx="4"/>
          </p:nvPr>
        </p:nvSpPr>
        <p:spPr>
          <a:xfrm>
            <a:off x="3476250" y="3140100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title" idx="5"/>
          </p:nvPr>
        </p:nvSpPr>
        <p:spPr>
          <a:xfrm>
            <a:off x="6243450" y="3140100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title" idx="6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21" name="Google Shape;221;p26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22" name="Google Shape;222;p26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6"/>
          <p:cNvSpPr txBox="1">
            <a:spLocks noGrp="1"/>
          </p:cNvSpPr>
          <p:nvPr>
            <p:ph type="title" idx="7" hasCustomPrompt="1"/>
          </p:nvPr>
        </p:nvSpPr>
        <p:spPr>
          <a:xfrm>
            <a:off x="1411950" y="2659794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 idx="8" hasCustomPrompt="1"/>
          </p:nvPr>
        </p:nvSpPr>
        <p:spPr>
          <a:xfrm>
            <a:off x="4171500" y="2659794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9" hasCustomPrompt="1"/>
          </p:nvPr>
        </p:nvSpPr>
        <p:spPr>
          <a:xfrm>
            <a:off x="6938700" y="2659794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512776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text columns 4">
  <p:cSld name="Three text columns 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>
            <a:spLocks noGrp="1"/>
          </p:cNvSpPr>
          <p:nvPr>
            <p:ph type="subTitle" idx="1"/>
          </p:nvPr>
        </p:nvSpPr>
        <p:spPr>
          <a:xfrm>
            <a:off x="869100" y="3610713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ubTitle" idx="2"/>
          </p:nvPr>
        </p:nvSpPr>
        <p:spPr>
          <a:xfrm>
            <a:off x="3476250" y="3610713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ubTitle" idx="3"/>
          </p:nvPr>
        </p:nvSpPr>
        <p:spPr>
          <a:xfrm>
            <a:off x="6091050" y="3610713"/>
            <a:ext cx="2183100" cy="95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34" name="Google Shape;234;p27"/>
          <p:cNvSpPr txBox="1">
            <a:spLocks noGrp="1"/>
          </p:cNvSpPr>
          <p:nvPr>
            <p:ph type="title"/>
          </p:nvPr>
        </p:nvSpPr>
        <p:spPr>
          <a:xfrm>
            <a:off x="869100" y="3357863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35" name="Google Shape;235;p27"/>
          <p:cNvSpPr txBox="1">
            <a:spLocks noGrp="1"/>
          </p:cNvSpPr>
          <p:nvPr>
            <p:ph type="title" idx="4"/>
          </p:nvPr>
        </p:nvSpPr>
        <p:spPr>
          <a:xfrm>
            <a:off x="3476250" y="3357863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title" idx="5"/>
          </p:nvPr>
        </p:nvSpPr>
        <p:spPr>
          <a:xfrm>
            <a:off x="6091050" y="3357863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 idx="6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39" name="Google Shape;239;p2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58688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columns">
  <p:cSld name="1_Four text columns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573200" y="2050925"/>
            <a:ext cx="214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ubTitle" idx="1"/>
          </p:nvPr>
        </p:nvSpPr>
        <p:spPr>
          <a:xfrm>
            <a:off x="1573200" y="2309747"/>
            <a:ext cx="21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 idx="2"/>
          </p:nvPr>
        </p:nvSpPr>
        <p:spPr>
          <a:xfrm>
            <a:off x="1573200" y="3875061"/>
            <a:ext cx="21468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subTitle" idx="3"/>
          </p:nvPr>
        </p:nvSpPr>
        <p:spPr>
          <a:xfrm>
            <a:off x="1573200" y="4133880"/>
            <a:ext cx="21468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title" idx="4"/>
          </p:nvPr>
        </p:nvSpPr>
        <p:spPr>
          <a:xfrm>
            <a:off x="5424000" y="2050925"/>
            <a:ext cx="21468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ubTitle" idx="5"/>
          </p:nvPr>
        </p:nvSpPr>
        <p:spPr>
          <a:xfrm>
            <a:off x="5424000" y="2309747"/>
            <a:ext cx="2146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title" idx="6"/>
          </p:nvPr>
        </p:nvSpPr>
        <p:spPr>
          <a:xfrm>
            <a:off x="5424000" y="3875061"/>
            <a:ext cx="2146800" cy="3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7"/>
          </p:nvPr>
        </p:nvSpPr>
        <p:spPr>
          <a:xfrm>
            <a:off x="5424000" y="4133880"/>
            <a:ext cx="2146800" cy="57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3" name="Google Shape;253;p28"/>
          <p:cNvSpPr txBox="1">
            <a:spLocks noGrp="1"/>
          </p:cNvSpPr>
          <p:nvPr>
            <p:ph type="title" idx="8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54" name="Google Shape;254;p28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55" name="Google Shape;255;p28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28"/>
          <p:cNvSpPr txBox="1">
            <a:spLocks noGrp="1"/>
          </p:cNvSpPr>
          <p:nvPr>
            <p:ph type="title" idx="9" hasCustomPrompt="1"/>
          </p:nvPr>
        </p:nvSpPr>
        <p:spPr>
          <a:xfrm>
            <a:off x="2250300" y="165850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 idx="13" hasCustomPrompt="1"/>
          </p:nvPr>
        </p:nvSpPr>
        <p:spPr>
          <a:xfrm>
            <a:off x="6101100" y="165850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262" name="Google Shape;262;p28"/>
          <p:cNvSpPr txBox="1">
            <a:spLocks noGrp="1"/>
          </p:cNvSpPr>
          <p:nvPr>
            <p:ph type="title" idx="14" hasCustomPrompt="1"/>
          </p:nvPr>
        </p:nvSpPr>
        <p:spPr>
          <a:xfrm>
            <a:off x="2250300" y="348594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263" name="Google Shape;263;p28"/>
          <p:cNvSpPr txBox="1">
            <a:spLocks noGrp="1"/>
          </p:cNvSpPr>
          <p:nvPr>
            <p:ph type="title" idx="15" hasCustomPrompt="1"/>
          </p:nvPr>
        </p:nvSpPr>
        <p:spPr>
          <a:xfrm>
            <a:off x="6101100" y="348594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47123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numbers">
  <p:cSld name="Small numbers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 hasCustomPrompt="1"/>
          </p:nvPr>
        </p:nvSpPr>
        <p:spPr>
          <a:xfrm>
            <a:off x="3868350" y="3740350"/>
            <a:ext cx="13989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9pPr>
          </a:lstStyle>
          <a:p>
            <a:r>
              <a:t>xx%</a:t>
            </a:r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subTitle" idx="2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 idx="3" hasCustomPrompt="1"/>
          </p:nvPr>
        </p:nvSpPr>
        <p:spPr>
          <a:xfrm>
            <a:off x="1105650" y="3740350"/>
            <a:ext cx="14034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9pPr>
          </a:lstStyle>
          <a:p>
            <a:r>
              <a:t>xx%</a:t>
            </a:r>
          </a:p>
        </p:txBody>
      </p:sp>
      <p:sp>
        <p:nvSpPr>
          <p:cNvPr id="269" name="Google Shape;269;p29"/>
          <p:cNvSpPr txBox="1">
            <a:spLocks noGrp="1"/>
          </p:cNvSpPr>
          <p:nvPr>
            <p:ph type="subTitle" idx="4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5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 idx="6" hasCustomPrompt="1"/>
          </p:nvPr>
        </p:nvSpPr>
        <p:spPr>
          <a:xfrm>
            <a:off x="6637200" y="3740350"/>
            <a:ext cx="13989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/>
            </a:lvl9pPr>
          </a:lstStyle>
          <a:p>
            <a:r>
              <a:t>xx%</a:t>
            </a:r>
          </a:p>
        </p:txBody>
      </p:sp>
      <p:sp>
        <p:nvSpPr>
          <p:cNvPr id="272" name="Google Shape;272;p29"/>
          <p:cNvSpPr txBox="1">
            <a:spLocks noGrp="1"/>
          </p:cNvSpPr>
          <p:nvPr>
            <p:ph type="subTitle" idx="7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273" name="Google Shape;273;p29"/>
          <p:cNvSpPr txBox="1">
            <a:spLocks noGrp="1"/>
          </p:cNvSpPr>
          <p:nvPr>
            <p:ph type="subTitle" idx="8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4" name="Google Shape;274;p29"/>
          <p:cNvSpPr txBox="1">
            <a:spLocks noGrp="1"/>
          </p:cNvSpPr>
          <p:nvPr>
            <p:ph type="title" idx="9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276" name="Google Shape;276;p29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377220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3">
  <p:cSld name="Two column text 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83" name="Google Shape;283;p30"/>
          <p:cNvSpPr txBox="1">
            <a:spLocks noGrp="1"/>
          </p:cNvSpPr>
          <p:nvPr>
            <p:ph type="body" idx="1"/>
          </p:nvPr>
        </p:nvSpPr>
        <p:spPr>
          <a:xfrm>
            <a:off x="720000" y="1385236"/>
            <a:ext cx="3696600" cy="3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>
            <a:endParaRPr/>
          </a:p>
        </p:txBody>
      </p:sp>
      <p:grpSp>
        <p:nvGrpSpPr>
          <p:cNvPr id="284" name="Google Shape;284;p30"/>
          <p:cNvGrpSpPr/>
          <p:nvPr/>
        </p:nvGrpSpPr>
        <p:grpSpPr>
          <a:xfrm>
            <a:off x="7230637" y="781196"/>
            <a:ext cx="1198043" cy="210331"/>
            <a:chOff x="1026623" y="2953314"/>
            <a:chExt cx="5688711" cy="1008300"/>
          </a:xfrm>
        </p:grpSpPr>
        <p:sp>
          <p:nvSpPr>
            <p:cNvPr id="285" name="Google Shape;285;p30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" name="Google Shape;290;p30"/>
          <p:cNvSpPr txBox="1">
            <a:spLocks noGrp="1"/>
          </p:cNvSpPr>
          <p:nvPr>
            <p:ph type="body" idx="2"/>
          </p:nvPr>
        </p:nvSpPr>
        <p:spPr>
          <a:xfrm>
            <a:off x="4727400" y="2149200"/>
            <a:ext cx="3696600" cy="24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60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9"/>
          <p:cNvGrpSpPr/>
          <p:nvPr/>
        </p:nvGrpSpPr>
        <p:grpSpPr>
          <a:xfrm>
            <a:off x="-245023" y="-91675"/>
            <a:ext cx="4817022" cy="5326850"/>
            <a:chOff x="-245023" y="-94025"/>
            <a:chExt cx="4817022" cy="5326850"/>
          </a:xfrm>
        </p:grpSpPr>
        <p:sp>
          <p:nvSpPr>
            <p:cNvPr id="54" name="Google Shape;54;p9"/>
            <p:cNvSpPr/>
            <p:nvPr/>
          </p:nvSpPr>
          <p:spPr>
            <a:xfrm flipH="1">
              <a:off x="-245023" y="-89325"/>
              <a:ext cx="4817022" cy="5322150"/>
            </a:xfrm>
            <a:custGeom>
              <a:avLst/>
              <a:gdLst/>
              <a:ahLst/>
              <a:cxnLst/>
              <a:rect l="l" t="t" r="r" b="b"/>
              <a:pathLst>
                <a:path w="200772" h="212886" extrusionOk="0">
                  <a:moveTo>
                    <a:pt x="198515" y="0"/>
                  </a:moveTo>
                  <a:lnTo>
                    <a:pt x="20232" y="0"/>
                  </a:lnTo>
                  <a:lnTo>
                    <a:pt x="0" y="212134"/>
                  </a:lnTo>
                  <a:lnTo>
                    <a:pt x="200772" y="2128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5" name="Google Shape;55;p9"/>
            <p:cNvSpPr/>
            <p:nvPr/>
          </p:nvSpPr>
          <p:spPr>
            <a:xfrm>
              <a:off x="4162800" y="-94025"/>
              <a:ext cx="261375" cy="2045175"/>
            </a:xfrm>
            <a:custGeom>
              <a:avLst/>
              <a:gdLst/>
              <a:ahLst/>
              <a:cxnLst/>
              <a:rect l="l" t="t" r="r" b="b"/>
              <a:pathLst>
                <a:path w="10455" h="81807" extrusionOk="0">
                  <a:moveTo>
                    <a:pt x="6505" y="81807"/>
                  </a:moveTo>
                  <a:lnTo>
                    <a:pt x="10455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4965575" y="1763700"/>
            <a:ext cx="30699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4965575" y="2292800"/>
            <a:ext cx="3069900" cy="11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text columns">
  <p:cSld name="CUSTOM_2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858451" y="2041875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1"/>
          </p:nvPr>
        </p:nvSpPr>
        <p:spPr>
          <a:xfrm>
            <a:off x="858454" y="2318010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title" idx="2"/>
          </p:nvPr>
        </p:nvSpPr>
        <p:spPr>
          <a:xfrm>
            <a:off x="858451" y="3657533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subTitle" idx="3"/>
          </p:nvPr>
        </p:nvSpPr>
        <p:spPr>
          <a:xfrm>
            <a:off x="858454" y="3933663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17"/>
          <p:cNvSpPr txBox="1">
            <a:spLocks noGrp="1"/>
          </p:cNvSpPr>
          <p:nvPr>
            <p:ph type="title" idx="4"/>
          </p:nvPr>
        </p:nvSpPr>
        <p:spPr>
          <a:xfrm>
            <a:off x="2538097" y="2041875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subTitle" idx="5"/>
          </p:nvPr>
        </p:nvSpPr>
        <p:spPr>
          <a:xfrm>
            <a:off x="2538101" y="2318010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title" idx="6"/>
          </p:nvPr>
        </p:nvSpPr>
        <p:spPr>
          <a:xfrm>
            <a:off x="2538097" y="3657533"/>
            <a:ext cx="15795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Black"/>
              <a:buNone/>
              <a:defRPr sz="1600" b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7"/>
          </p:nvPr>
        </p:nvSpPr>
        <p:spPr>
          <a:xfrm>
            <a:off x="2538101" y="3933663"/>
            <a:ext cx="15795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title" idx="8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7230637" y="779827"/>
            <a:ext cx="1198043" cy="210331"/>
            <a:chOff x="1026623" y="2953314"/>
            <a:chExt cx="5688711" cy="1008300"/>
          </a:xfrm>
        </p:grpSpPr>
        <p:sp>
          <p:nvSpPr>
            <p:cNvPr id="157" name="Google Shape;157;p17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-131650" y="689475"/>
            <a:ext cx="9399850" cy="3612150"/>
            <a:chOff x="-131650" y="765675"/>
            <a:chExt cx="9399850" cy="3612150"/>
          </a:xfrm>
        </p:grpSpPr>
        <p:sp>
          <p:nvSpPr>
            <p:cNvPr id="207" name="Google Shape;207;p25"/>
            <p:cNvSpPr/>
            <p:nvPr/>
          </p:nvSpPr>
          <p:spPr>
            <a:xfrm>
              <a:off x="-128375" y="765675"/>
              <a:ext cx="9396575" cy="3612150"/>
            </a:xfrm>
            <a:custGeom>
              <a:avLst/>
              <a:gdLst/>
              <a:ahLst/>
              <a:cxnLst/>
              <a:rect l="l" t="t" r="r" b="b"/>
              <a:pathLst>
                <a:path w="375863" h="144486" extrusionOk="0">
                  <a:moveTo>
                    <a:pt x="375656" y="122577"/>
                  </a:moveTo>
                  <a:lnTo>
                    <a:pt x="375863" y="0"/>
                  </a:lnTo>
                  <a:lnTo>
                    <a:pt x="685" y="15555"/>
                  </a:lnTo>
                  <a:lnTo>
                    <a:pt x="0" y="140847"/>
                  </a:lnTo>
                  <a:lnTo>
                    <a:pt x="190113" y="1444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08" name="Google Shape;208;p25"/>
            <p:cNvSpPr/>
            <p:nvPr/>
          </p:nvSpPr>
          <p:spPr>
            <a:xfrm rot="10800000">
              <a:off x="7480600" y="3913609"/>
              <a:ext cx="1787600" cy="207500"/>
            </a:xfrm>
            <a:custGeom>
              <a:avLst/>
              <a:gdLst/>
              <a:ahLst/>
              <a:cxnLst/>
              <a:rect l="l" t="t" r="r" b="b"/>
              <a:pathLst>
                <a:path w="71504" h="8300" extrusionOk="0">
                  <a:moveTo>
                    <a:pt x="0" y="0"/>
                  </a:moveTo>
                  <a:lnTo>
                    <a:pt x="76" y="8300"/>
                  </a:lnTo>
                  <a:lnTo>
                    <a:pt x="71504" y="8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09" name="Google Shape;209;p25"/>
            <p:cNvSpPr/>
            <p:nvPr/>
          </p:nvSpPr>
          <p:spPr>
            <a:xfrm>
              <a:off x="-131650" y="858850"/>
              <a:ext cx="1834750" cy="207500"/>
            </a:xfrm>
            <a:custGeom>
              <a:avLst/>
              <a:gdLst/>
              <a:ahLst/>
              <a:cxnLst/>
              <a:rect l="l" t="t" r="r" b="b"/>
              <a:pathLst>
                <a:path w="73390" h="8300" extrusionOk="0">
                  <a:moveTo>
                    <a:pt x="0" y="0"/>
                  </a:moveTo>
                  <a:lnTo>
                    <a:pt x="76" y="8300"/>
                  </a:lnTo>
                  <a:lnTo>
                    <a:pt x="73390" y="56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1153400" y="1218750"/>
            <a:ext cx="33849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1"/>
          </p:nvPr>
        </p:nvSpPr>
        <p:spPr>
          <a:xfrm>
            <a:off x="1153400" y="2232725"/>
            <a:ext cx="3384900" cy="10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1153400" y="3251667"/>
            <a:ext cx="33849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CREDITS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Livvic"/>
                <a:ea typeface="Livvic"/>
                <a:cs typeface="Livvic"/>
                <a:sym typeface="Livv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able of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3"/>
          <p:cNvGrpSpPr/>
          <p:nvPr/>
        </p:nvGrpSpPr>
        <p:grpSpPr>
          <a:xfrm>
            <a:off x="-422592" y="2935225"/>
            <a:ext cx="6279736" cy="2795850"/>
            <a:chOff x="-422592" y="2935225"/>
            <a:chExt cx="6279736" cy="2795850"/>
          </a:xfrm>
        </p:grpSpPr>
        <p:sp>
          <p:nvSpPr>
            <p:cNvPr id="77" name="Google Shape;77;p13"/>
            <p:cNvSpPr/>
            <p:nvPr/>
          </p:nvSpPr>
          <p:spPr>
            <a:xfrm rot="10517393">
              <a:off x="-338139" y="3180080"/>
              <a:ext cx="6058579" cy="2306140"/>
            </a:xfrm>
            <a:custGeom>
              <a:avLst/>
              <a:gdLst/>
              <a:ahLst/>
              <a:cxnLst/>
              <a:rect l="l" t="t" r="r" b="b"/>
              <a:pathLst>
                <a:path w="178155" h="67813" extrusionOk="0">
                  <a:moveTo>
                    <a:pt x="7251" y="0"/>
                  </a:moveTo>
                  <a:lnTo>
                    <a:pt x="178155" y="14559"/>
                  </a:lnTo>
                  <a:lnTo>
                    <a:pt x="174777" y="67813"/>
                  </a:lnTo>
                  <a:lnTo>
                    <a:pt x="0" y="36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78" name="Google Shape;78;p13"/>
            <p:cNvSpPr/>
            <p:nvPr/>
          </p:nvSpPr>
          <p:spPr>
            <a:xfrm rot="10517393">
              <a:off x="5556029" y="4032681"/>
              <a:ext cx="251246" cy="1224945"/>
            </a:xfrm>
            <a:custGeom>
              <a:avLst/>
              <a:gdLst/>
              <a:ahLst/>
              <a:cxnLst/>
              <a:rect l="l" t="t" r="r" b="b"/>
              <a:pathLst>
                <a:path w="7388" h="36020" extrusionOk="0">
                  <a:moveTo>
                    <a:pt x="0" y="36020"/>
                  </a:moveTo>
                  <a:lnTo>
                    <a:pt x="2680" y="98"/>
                  </a:lnTo>
                  <a:lnTo>
                    <a:pt x="7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3867578"/>
            <a:ext cx="7710600" cy="102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200" b="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14110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3"/>
          </p:nvPr>
        </p:nvSpPr>
        <p:spPr>
          <a:xfrm>
            <a:off x="716700" y="1183149"/>
            <a:ext cx="21813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5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6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7158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3" hasCustomPrompt="1"/>
          </p:nvPr>
        </p:nvSpPr>
        <p:spPr>
          <a:xfrm>
            <a:off x="6940350" y="540000"/>
            <a:ext cx="7926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6" hasCustomPrompt="1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8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9" hasCustomPrompt="1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0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21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7230637" y="4394079"/>
            <a:ext cx="1198043" cy="210331"/>
            <a:chOff x="1026623" y="2953314"/>
            <a:chExt cx="5688711" cy="1008300"/>
          </a:xfrm>
        </p:grpSpPr>
        <p:sp>
          <p:nvSpPr>
            <p:cNvPr id="99" name="Google Shape;99;p13"/>
            <p:cNvSpPr/>
            <p:nvPr/>
          </p:nvSpPr>
          <p:spPr>
            <a:xfrm>
              <a:off x="1026623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2183600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3340578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497556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54534" y="2953314"/>
              <a:ext cx="1060800" cy="10083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370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5575" y="4034776"/>
            <a:ext cx="2242500" cy="5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397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37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32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35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63" r:id="rId6"/>
    <p:sldLayoutId id="2147483671" r:id="rId7"/>
    <p:sldLayoutId id="214748370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6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80575"/>
            <a:ext cx="77175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○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■"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8694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heryanto-jaya-47377098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slide" Target="slide38.xml"/><Relationship Id="rId4" Type="http://schemas.openxmlformats.org/officeDocument/2006/relationships/hyperlink" Target="https://docs.google.com/spreadsheets/d/1pMePJr6nQpF0Zv0HXq9CqaS8UnqO9A3n/edit?usp=drive_link&amp;ouid=116790423872071582451&amp;rtpof=true&amp;sd=true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www.airbnb.com/help/article/47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views/DEPPTableau/Dashboard1?:language=en-US&amp;publish=yes&amp;:sid=&amp;:redirect=auth&amp;:display_count=n&amp;:origin=viz_share_link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shared/WF426FWCC?:display_count=n&amp;:origin=viz_share_link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investors.airbnb.com/governance/default.asp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0.xml"/><Relationship Id="rId4" Type="http://schemas.openxmlformats.org/officeDocument/2006/relationships/hyperlink" Target="https://news.airbnb.com/airbnb-executive-team-update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ovishbansal123/airbnb-data/dat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lab.research.google.com/drive/19lvAYM1F5bdRjsmMytfzGbCHQSqUfH2B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3"/>
          <p:cNvPicPr preferRelativeResize="0"/>
          <p:nvPr/>
        </p:nvPicPr>
        <p:blipFill rotWithShape="1">
          <a:blip r:embed="rId3">
            <a:alphaModFix/>
          </a:blip>
          <a:srcRect l="11394" t="-210" r="4579" b="209"/>
          <a:stretch/>
        </p:blipFill>
        <p:spPr>
          <a:xfrm rot="138568">
            <a:off x="3813497" y="336886"/>
            <a:ext cx="5628880" cy="44697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33"/>
          <p:cNvGrpSpPr/>
          <p:nvPr/>
        </p:nvGrpSpPr>
        <p:grpSpPr>
          <a:xfrm>
            <a:off x="295607" y="865280"/>
            <a:ext cx="4711051" cy="3412937"/>
            <a:chOff x="3958700" y="1446124"/>
            <a:chExt cx="4125625" cy="2988823"/>
          </a:xfrm>
        </p:grpSpPr>
        <p:sp>
          <p:nvSpPr>
            <p:cNvPr id="301" name="Google Shape;301;p33"/>
            <p:cNvSpPr/>
            <p:nvPr/>
          </p:nvSpPr>
          <p:spPr>
            <a:xfrm>
              <a:off x="3996300" y="1504500"/>
              <a:ext cx="4080950" cy="2849150"/>
            </a:xfrm>
            <a:custGeom>
              <a:avLst/>
              <a:gdLst/>
              <a:ahLst/>
              <a:cxnLst/>
              <a:rect l="l" t="t" r="r" b="b"/>
              <a:pathLst>
                <a:path w="163238" h="113966" extrusionOk="0">
                  <a:moveTo>
                    <a:pt x="16550" y="3761"/>
                  </a:moveTo>
                  <a:lnTo>
                    <a:pt x="152330" y="0"/>
                  </a:lnTo>
                  <a:lnTo>
                    <a:pt x="163238" y="113966"/>
                  </a:lnTo>
                  <a:lnTo>
                    <a:pt x="0" y="842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02" name="Google Shape;302;p33"/>
            <p:cNvSpPr/>
            <p:nvPr/>
          </p:nvSpPr>
          <p:spPr>
            <a:xfrm>
              <a:off x="3958700" y="1904125"/>
              <a:ext cx="332425" cy="1694925"/>
            </a:xfrm>
            <a:custGeom>
              <a:avLst/>
              <a:gdLst/>
              <a:ahLst/>
              <a:cxnLst/>
              <a:rect l="l" t="t" r="r" b="b"/>
              <a:pathLst>
                <a:path w="13297" h="67797" extrusionOk="0">
                  <a:moveTo>
                    <a:pt x="0" y="67797"/>
                  </a:moveTo>
                  <a:lnTo>
                    <a:pt x="6151" y="0"/>
                  </a:lnTo>
                  <a:lnTo>
                    <a:pt x="13297" y="11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03" name="Google Shape;303;p33"/>
            <p:cNvSpPr/>
            <p:nvPr/>
          </p:nvSpPr>
          <p:spPr>
            <a:xfrm>
              <a:off x="4420426" y="1446124"/>
              <a:ext cx="1256700" cy="108150"/>
            </a:xfrm>
            <a:custGeom>
              <a:avLst/>
              <a:gdLst/>
              <a:ahLst/>
              <a:cxnLst/>
              <a:rect l="l" t="t" r="r" b="b"/>
              <a:pathLst>
                <a:path w="50268" h="4326" extrusionOk="0">
                  <a:moveTo>
                    <a:pt x="50268" y="3369"/>
                  </a:moveTo>
                  <a:lnTo>
                    <a:pt x="0" y="4326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4" name="Google Shape;304;p33"/>
            <p:cNvSpPr/>
            <p:nvPr/>
          </p:nvSpPr>
          <p:spPr>
            <a:xfrm>
              <a:off x="7846500" y="1499800"/>
              <a:ext cx="134400" cy="1403400"/>
            </a:xfrm>
            <a:custGeom>
              <a:avLst/>
              <a:gdLst/>
              <a:ahLst/>
              <a:cxnLst/>
              <a:rect l="l" t="t" r="r" b="b"/>
              <a:pathLst>
                <a:path w="5376" h="56136" extrusionOk="0">
                  <a:moveTo>
                    <a:pt x="5376" y="56136"/>
                  </a:moveTo>
                  <a:lnTo>
                    <a:pt x="0" y="94"/>
                  </a:lnTo>
                  <a:lnTo>
                    <a:pt x="41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305" name="Google Shape;305;p33"/>
            <p:cNvSpPr/>
            <p:nvPr/>
          </p:nvSpPr>
          <p:spPr>
            <a:xfrm>
              <a:off x="7212175" y="4256272"/>
              <a:ext cx="872150" cy="178675"/>
            </a:xfrm>
            <a:custGeom>
              <a:avLst/>
              <a:gdLst/>
              <a:ahLst/>
              <a:cxnLst/>
              <a:rect l="l" t="t" r="r" b="b"/>
              <a:pathLst>
                <a:path w="34886" h="7147" extrusionOk="0">
                  <a:moveTo>
                    <a:pt x="34886" y="5681"/>
                  </a:moveTo>
                  <a:lnTo>
                    <a:pt x="0" y="7147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  <p:sp>
        <p:nvSpPr>
          <p:cNvPr id="306" name="Google Shape;306;p33"/>
          <p:cNvSpPr txBox="1">
            <a:spLocks noGrp="1"/>
          </p:cNvSpPr>
          <p:nvPr>
            <p:ph type="ctrTitle"/>
          </p:nvPr>
        </p:nvSpPr>
        <p:spPr>
          <a:xfrm>
            <a:off x="655083" y="1629192"/>
            <a:ext cx="3992100" cy="17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AIRBNB</a:t>
            </a:r>
            <a:br>
              <a:rPr lang="en" dirty="0"/>
            </a:br>
            <a:r>
              <a:rPr lang="en" sz="4800" dirty="0"/>
              <a:t>Data Review</a:t>
            </a:r>
            <a:endParaRPr sz="3500" b="0" dirty="0">
              <a:latin typeface="Carter One"/>
              <a:ea typeface="Carter One"/>
              <a:cs typeface="Carter One"/>
              <a:sym typeface="Carter One"/>
            </a:endParaRPr>
          </a:p>
        </p:txBody>
      </p:sp>
      <p:sp>
        <p:nvSpPr>
          <p:cNvPr id="307" name="Google Shape;307;p33"/>
          <p:cNvSpPr txBox="1">
            <a:spLocks noGrp="1"/>
          </p:cNvSpPr>
          <p:nvPr>
            <p:ph type="subTitle" idx="1"/>
          </p:nvPr>
        </p:nvSpPr>
        <p:spPr>
          <a:xfrm>
            <a:off x="340507" y="4026874"/>
            <a:ext cx="2242500" cy="51672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Livvic"/>
                <a:ea typeface="Livvic"/>
                <a:cs typeface="Livvic"/>
                <a:sym typeface="Livvic"/>
              </a:rPr>
              <a:t>By </a:t>
            </a:r>
            <a:r>
              <a:rPr lang="en" dirty="0"/>
              <a:t>Heryanto Jaya</a:t>
            </a:r>
            <a:endParaRPr dirty="0"/>
          </a:p>
        </p:txBody>
      </p:sp>
      <p:sp>
        <p:nvSpPr>
          <p:cNvPr id="308" name="Google Shape;308;p33"/>
          <p:cNvSpPr/>
          <p:nvPr/>
        </p:nvSpPr>
        <p:spPr>
          <a:xfrm>
            <a:off x="7602425" y="270825"/>
            <a:ext cx="1647300" cy="117700"/>
          </a:xfrm>
          <a:custGeom>
            <a:avLst/>
            <a:gdLst/>
            <a:ahLst/>
            <a:cxnLst/>
            <a:rect l="l" t="t" r="r" b="b"/>
            <a:pathLst>
              <a:path w="65892" h="4708" extrusionOk="0">
                <a:moveTo>
                  <a:pt x="0" y="2143"/>
                </a:moveTo>
                <a:lnTo>
                  <a:pt x="65892" y="0"/>
                </a:lnTo>
                <a:lnTo>
                  <a:pt x="65501" y="4708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" name="Google Shape;307;p33">
            <a:extLst>
              <a:ext uri="{FF2B5EF4-FFF2-40B4-BE49-F238E27FC236}">
                <a16:creationId xmlns:a16="http://schemas.microsoft.com/office/drawing/2014/main" id="{F1CBFD05-25BE-45D1-383A-FADE8A1340CF}"/>
              </a:ext>
            </a:extLst>
          </p:cNvPr>
          <p:cNvSpPr txBox="1">
            <a:spLocks/>
          </p:cNvSpPr>
          <p:nvPr/>
        </p:nvSpPr>
        <p:spPr>
          <a:xfrm>
            <a:off x="338542" y="4395885"/>
            <a:ext cx="2519533" cy="51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vvic"/>
              <a:buNone/>
              <a:defRPr sz="18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Connect Me on </a:t>
            </a: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1AB12D78-0F97-312E-CF08-8509A648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DF53C4-5317-51C3-EA67-A06C2075FBC0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F1E05143-7867-E4F8-8FD6-488EC1A85BBF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5" y="91928"/>
            <a:ext cx="45192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+mj-lt"/>
              </a:rPr>
              <a:t>Segregation of Duties</a:t>
            </a:r>
            <a:endParaRPr sz="3000" b="1" dirty="0">
              <a:latin typeface="+mj-lt"/>
            </a:endParaRPr>
          </a:p>
        </p:txBody>
      </p:sp>
      <p:sp>
        <p:nvSpPr>
          <p:cNvPr id="3" name="Google Shape;645;p46">
            <a:extLst>
              <a:ext uri="{FF2B5EF4-FFF2-40B4-BE49-F238E27FC236}">
                <a16:creationId xmlns:a16="http://schemas.microsoft.com/office/drawing/2014/main" id="{0ABEA71E-D103-5FAA-1A76-B0F8401CE2B5}"/>
              </a:ext>
            </a:extLst>
          </p:cNvPr>
          <p:cNvSpPr txBox="1">
            <a:spLocks/>
          </p:cNvSpPr>
          <p:nvPr/>
        </p:nvSpPr>
        <p:spPr>
          <a:xfrm>
            <a:off x="5006984" y="352354"/>
            <a:ext cx="1840703" cy="2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US" sz="800" b="1" dirty="0">
                <a:solidFill>
                  <a:srgbClr val="00B0F0"/>
                </a:solidFill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Management Structure (slide 32)</a:t>
            </a:r>
            <a:endParaRPr lang="en-ID" sz="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Google Shape;645;p46">
            <a:extLst>
              <a:ext uri="{FF2B5EF4-FFF2-40B4-BE49-F238E27FC236}">
                <a16:creationId xmlns:a16="http://schemas.microsoft.com/office/drawing/2014/main" id="{2A2440B9-5034-1D0E-BC05-F6049048699E}"/>
              </a:ext>
            </a:extLst>
          </p:cNvPr>
          <p:cNvSpPr txBox="1">
            <a:spLocks/>
          </p:cNvSpPr>
          <p:nvPr/>
        </p:nvSpPr>
        <p:spPr>
          <a:xfrm>
            <a:off x="4955951" y="66004"/>
            <a:ext cx="2166744" cy="2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ID" sz="800" b="1" dirty="0">
                <a:solidFill>
                  <a:schemeClr val="tx1"/>
                </a:solidFill>
                <a:latin typeface="+mj-lt"/>
              </a:rPr>
              <a:t>Click link below to access appendix for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BCCEFA-4C8E-B018-B470-58E1258DD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68179"/>
              </p:ext>
            </p:extLst>
          </p:nvPr>
        </p:nvGraphicFramePr>
        <p:xfrm>
          <a:off x="110003" y="1178458"/>
          <a:ext cx="8923993" cy="3130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278">
                  <a:extLst>
                    <a:ext uri="{9D8B030D-6E8A-4147-A177-3AD203B41FA5}">
                      <a16:colId xmlns:a16="http://schemas.microsoft.com/office/drawing/2014/main" val="1421312957"/>
                    </a:ext>
                  </a:extLst>
                </a:gridCol>
                <a:gridCol w="7892715">
                  <a:extLst>
                    <a:ext uri="{9D8B030D-6E8A-4147-A177-3AD203B41FA5}">
                      <a16:colId xmlns:a16="http://schemas.microsoft.com/office/drawing/2014/main" val="4282726605"/>
                    </a:ext>
                  </a:extLst>
                </a:gridCol>
              </a:tblGrid>
              <a:tr h="31830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ROLE</a:t>
                      </a:r>
                      <a:endParaRPr lang="en-ID" sz="1200" b="1" i="0" u="none" strike="noStrike" kern="1200" cap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 cap="none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PIC - DUTIES</a:t>
                      </a:r>
                      <a:endParaRPr lang="en-ID" sz="1200" b="1" i="0" u="none" strike="noStrike" kern="1200" cap="none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48601"/>
                  </a:ext>
                </a:extLst>
              </a:tr>
              <a:tr h="29766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Decider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Executive Officer (CEO) - </a:t>
                      </a:r>
                      <a:r>
                        <a:rPr lang="en-US" sz="1200" dirty="0"/>
                        <a:t>Final approval for Business Initiatives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35817"/>
                  </a:ext>
                </a:extLst>
              </a:tr>
              <a:tr h="316229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Accountable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Business Officer (CBO) - Data Analyst guider in technical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69079"/>
                  </a:ext>
                </a:extLst>
              </a:tr>
              <a:tr h="66004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Responsible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Technology Officer (CTO) - </a:t>
                      </a:r>
                      <a:r>
                        <a:rPr lang="en-US" sz="1200" dirty="0"/>
                        <a:t>Ensures Data Analysts deliver accurate customer review tools and models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 Head of Operations (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GHoO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- </a:t>
                      </a:r>
                      <a:r>
                        <a:rPr lang="en-US" sz="1200" dirty="0"/>
                        <a:t>Gathers insights from ops/customer service and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                                                               integrates customer feedback.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78084"/>
                  </a:ext>
                </a:extLst>
              </a:tr>
              <a:tr h="71448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Consulted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Financial Officer (CFO) - </a:t>
                      </a:r>
                      <a:r>
                        <a:rPr lang="en-US" sz="1200" dirty="0"/>
                        <a:t>Considers cost impact of operational insights and actions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 Head of Marketing (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GHoM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- </a:t>
                      </a:r>
                      <a:r>
                        <a:rPr lang="en-US" sz="1200" dirty="0"/>
                        <a:t>Ensures alignment with branding and user perception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Strategy Officer (CSO) - </a:t>
                      </a:r>
                      <a:r>
                        <a:rPr lang="en-US" sz="1200" dirty="0"/>
                        <a:t>Assesses long-term strategic impact of host or policy changes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69208"/>
                  </a:ext>
                </a:extLst>
              </a:tr>
              <a:tr h="82370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Informed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 Head Policy &amp; Communication (GHPC) - </a:t>
                      </a:r>
                      <a:r>
                        <a:rPr lang="en-US" sz="1200" dirty="0"/>
                        <a:t>Stays informed if insights need public communication or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                                                                                PR handling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Chief Legal Officer (CLO) - </a:t>
                      </a:r>
                      <a:r>
                        <a:rPr lang="en-US" sz="1200" dirty="0"/>
                        <a:t>Must be informed of changes affecting legal compliance or host-guest policies</a:t>
                      </a:r>
                      <a:endParaRPr lang="en-ID" sz="12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7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11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8517F78F-BC42-E8CB-5D47-9FAED8C1B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>
            <a:extLst>
              <a:ext uri="{FF2B5EF4-FFF2-40B4-BE49-F238E27FC236}">
                <a16:creationId xmlns:a16="http://schemas.microsoft.com/office/drawing/2014/main" id="{612AFE77-FE10-F0A0-FE62-2AF6613A9E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59" t="-385" r="360" b="27563"/>
          <a:stretch/>
        </p:blipFill>
        <p:spPr>
          <a:xfrm rot="120004">
            <a:off x="845048" y="7817"/>
            <a:ext cx="7459454" cy="3621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8">
            <a:extLst>
              <a:ext uri="{FF2B5EF4-FFF2-40B4-BE49-F238E27FC236}">
                <a16:creationId xmlns:a16="http://schemas.microsoft.com/office/drawing/2014/main" id="{057036F9-0482-D83A-CFCD-71BFA0679830}"/>
              </a:ext>
            </a:extLst>
          </p:cNvPr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412" name="Google Shape;412;p38">
              <a:extLst>
                <a:ext uri="{FF2B5EF4-FFF2-40B4-BE49-F238E27FC236}">
                  <a16:creationId xmlns:a16="http://schemas.microsoft.com/office/drawing/2014/main" id="{DC347231-A86C-DAFD-EB0F-9C9D649BB4D5}"/>
                </a:ext>
              </a:extLst>
            </p:cNvPr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>
              <a:extLst>
                <a:ext uri="{FF2B5EF4-FFF2-40B4-BE49-F238E27FC236}">
                  <a16:creationId xmlns:a16="http://schemas.microsoft.com/office/drawing/2014/main" id="{F6CBA0BF-D948-4DDF-CA3A-A4BDDD577DFC}"/>
                </a:ext>
              </a:extLst>
            </p:cNvPr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>
              <a:extLst>
                <a:ext uri="{FF2B5EF4-FFF2-40B4-BE49-F238E27FC236}">
                  <a16:creationId xmlns:a16="http://schemas.microsoft.com/office/drawing/2014/main" id="{969985D6-B40B-C29B-1B46-7E13A00F5BD2}"/>
                </a:ext>
              </a:extLst>
            </p:cNvPr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>
              <a:extLst>
                <a:ext uri="{FF2B5EF4-FFF2-40B4-BE49-F238E27FC236}">
                  <a16:creationId xmlns:a16="http://schemas.microsoft.com/office/drawing/2014/main" id="{FCE0F638-2BFC-E125-EEF7-7DE9AE579A55}"/>
                </a:ext>
              </a:extLst>
            </p:cNvPr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6" name="Google Shape;416;p38">
            <a:extLst>
              <a:ext uri="{FF2B5EF4-FFF2-40B4-BE49-F238E27FC236}">
                <a16:creationId xmlns:a16="http://schemas.microsoft.com/office/drawing/2014/main" id="{3B272308-5BC0-029A-DE92-947FAFB3F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&amp; Analysis</a:t>
            </a:r>
            <a:endParaRPr dirty="0"/>
          </a:p>
        </p:txBody>
      </p:sp>
      <p:sp>
        <p:nvSpPr>
          <p:cNvPr id="417" name="Google Shape;417;p38">
            <a:extLst>
              <a:ext uri="{FF2B5EF4-FFF2-40B4-BE49-F238E27FC236}">
                <a16:creationId xmlns:a16="http://schemas.microsoft.com/office/drawing/2014/main" id="{07C55ABE-63C3-D6A8-1F3D-4D50C09C02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172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9B49633D-4166-4DC3-8EF0-06D7DB7B6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57985626-EE1F-942F-7AA1-F95DF7F33F7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84970" y="115574"/>
            <a:ext cx="22091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DATASET</a:t>
            </a:r>
            <a:endParaRPr sz="3000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45E23-6A1F-2B15-0237-971C8DE1D50D}"/>
              </a:ext>
            </a:extLst>
          </p:cNvPr>
          <p:cNvSpPr/>
          <p:nvPr/>
        </p:nvSpPr>
        <p:spPr>
          <a:xfrm>
            <a:off x="7205197" y="694394"/>
            <a:ext cx="1375038" cy="39876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A1362D-A3C3-65EA-5B26-8F1D1569AEA8}"/>
              </a:ext>
            </a:extLst>
          </p:cNvPr>
          <p:cNvSpPr/>
          <p:nvPr/>
        </p:nvSpPr>
        <p:spPr>
          <a:xfrm>
            <a:off x="329144" y="2314106"/>
            <a:ext cx="1436915" cy="61634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b="1" i="0" u="none" strike="noStrike" dirty="0">
                <a:solidFill>
                  <a:srgbClr val="FFFFFF"/>
                </a:solidFill>
                <a:effectLst/>
                <a:latin typeface="Livvic" pitchFamily="2" charset="0"/>
              </a:rPr>
              <a:t>Null &amp; Duplicates</a:t>
            </a:r>
            <a:endParaRPr lang="en-ID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FE1F47-4C31-1D50-45DE-35C678456F79}"/>
              </a:ext>
            </a:extLst>
          </p:cNvPr>
          <p:cNvGrpSpPr/>
          <p:nvPr/>
        </p:nvGrpSpPr>
        <p:grpSpPr>
          <a:xfrm>
            <a:off x="329142" y="1474010"/>
            <a:ext cx="1436915" cy="673338"/>
            <a:chOff x="347187" y="2021712"/>
            <a:chExt cx="1436915" cy="67333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ED76AB7-000F-367C-0DA2-4273F10661D7}"/>
                </a:ext>
              </a:extLst>
            </p:cNvPr>
            <p:cNvSpPr/>
            <p:nvPr/>
          </p:nvSpPr>
          <p:spPr>
            <a:xfrm>
              <a:off x="347187" y="2021712"/>
              <a:ext cx="1436915" cy="673338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3D78B9-E88F-E431-85E4-F36885182AE6}"/>
                </a:ext>
              </a:extLst>
            </p:cNvPr>
            <p:cNvSpPr txBox="1"/>
            <p:nvPr/>
          </p:nvSpPr>
          <p:spPr>
            <a:xfrm>
              <a:off x="405637" y="2096771"/>
              <a:ext cx="11928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ivvic" pitchFamily="2" charset="0"/>
                </a:rPr>
                <a:t>Dropping</a:t>
              </a:r>
              <a:br>
                <a:rPr lang="en-US" b="1" dirty="0">
                  <a:solidFill>
                    <a:schemeClr val="bg1"/>
                  </a:solidFill>
                  <a:latin typeface="Livvic" pitchFamily="2" charset="0"/>
                </a:rPr>
              </a:br>
              <a:r>
                <a:rPr lang="en-US" b="1" dirty="0">
                  <a:solidFill>
                    <a:schemeClr val="bg1"/>
                  </a:solidFill>
                  <a:latin typeface="Livvic" pitchFamily="2" charset="0"/>
                </a:rPr>
                <a:t>Columns</a:t>
              </a:r>
              <a:endParaRPr lang="en-ID" b="1" dirty="0">
                <a:solidFill>
                  <a:schemeClr val="bg1"/>
                </a:solidFill>
                <a:latin typeface="Livvic" pitchFamily="2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7DEEED-3F80-9496-89BA-37ECF38529A5}"/>
              </a:ext>
            </a:extLst>
          </p:cNvPr>
          <p:cNvGrpSpPr/>
          <p:nvPr/>
        </p:nvGrpSpPr>
        <p:grpSpPr>
          <a:xfrm>
            <a:off x="333441" y="889274"/>
            <a:ext cx="1826512" cy="453762"/>
            <a:chOff x="336880" y="1096413"/>
            <a:chExt cx="1826512" cy="4537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66B03D-9665-51BF-3D14-6AE999EDC9E3}"/>
                </a:ext>
              </a:extLst>
            </p:cNvPr>
            <p:cNvSpPr/>
            <p:nvPr/>
          </p:nvSpPr>
          <p:spPr>
            <a:xfrm>
              <a:off x="336880" y="1096413"/>
              <a:ext cx="1826512" cy="4537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6AD719C-C427-7F45-2023-5A19B2F96915}"/>
                </a:ext>
              </a:extLst>
            </p:cNvPr>
            <p:cNvSpPr txBox="1"/>
            <p:nvPr/>
          </p:nvSpPr>
          <p:spPr>
            <a:xfrm>
              <a:off x="405637" y="1166148"/>
              <a:ext cx="972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Livvic" pitchFamily="2" charset="0"/>
                </a:rPr>
                <a:t>Steps</a:t>
              </a:r>
              <a:endParaRPr lang="en-ID" b="1" dirty="0">
                <a:solidFill>
                  <a:schemeClr val="bg1"/>
                </a:solidFill>
                <a:latin typeface="Livvic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6F11AD-7998-8652-BA90-8E0ABF4D1C08}"/>
              </a:ext>
            </a:extLst>
          </p:cNvPr>
          <p:cNvGrpSpPr/>
          <p:nvPr/>
        </p:nvGrpSpPr>
        <p:grpSpPr>
          <a:xfrm>
            <a:off x="2459023" y="886016"/>
            <a:ext cx="1826512" cy="453762"/>
            <a:chOff x="2462462" y="1093155"/>
            <a:chExt cx="1826512" cy="45376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9068B5B-6B4A-7102-34D4-4AD560E5A3BA}"/>
                </a:ext>
              </a:extLst>
            </p:cNvPr>
            <p:cNvSpPr/>
            <p:nvPr/>
          </p:nvSpPr>
          <p:spPr>
            <a:xfrm>
              <a:off x="2462462" y="1093155"/>
              <a:ext cx="1826512" cy="4537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1DC8E-57DC-BBA5-9A8F-8BADEBA1BC2B}"/>
                </a:ext>
              </a:extLst>
            </p:cNvPr>
            <p:cNvSpPr txBox="1"/>
            <p:nvPr/>
          </p:nvSpPr>
          <p:spPr>
            <a:xfrm>
              <a:off x="3010189" y="1166147"/>
              <a:ext cx="9728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Before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1F073FD-09ED-0EA0-40F5-E861609678D5}"/>
              </a:ext>
            </a:extLst>
          </p:cNvPr>
          <p:cNvGrpSpPr/>
          <p:nvPr/>
        </p:nvGrpSpPr>
        <p:grpSpPr>
          <a:xfrm>
            <a:off x="4680854" y="886015"/>
            <a:ext cx="1826512" cy="453762"/>
            <a:chOff x="4684293" y="1093154"/>
            <a:chExt cx="1826512" cy="45376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AD30AE5-5C7E-1CA4-39A7-D09258238E6E}"/>
                </a:ext>
              </a:extLst>
            </p:cNvPr>
            <p:cNvSpPr/>
            <p:nvPr/>
          </p:nvSpPr>
          <p:spPr>
            <a:xfrm>
              <a:off x="4684293" y="1093154"/>
              <a:ext cx="1826512" cy="45376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3B71D5-B69C-CF03-10C9-40600CB23405}"/>
                </a:ext>
              </a:extLst>
            </p:cNvPr>
            <p:cNvSpPr txBox="1"/>
            <p:nvPr/>
          </p:nvSpPr>
          <p:spPr>
            <a:xfrm>
              <a:off x="5307648" y="1166146"/>
              <a:ext cx="6943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After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D2D230-5A8A-BB92-9DCA-1529520919EB}"/>
              </a:ext>
            </a:extLst>
          </p:cNvPr>
          <p:cNvSpPr/>
          <p:nvPr/>
        </p:nvSpPr>
        <p:spPr>
          <a:xfrm>
            <a:off x="329142" y="3130821"/>
            <a:ext cx="1436915" cy="61634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400" b="1" i="0" u="none" strike="noStrike" dirty="0">
                <a:solidFill>
                  <a:srgbClr val="FFFFFF"/>
                </a:solidFill>
                <a:effectLst/>
                <a:latin typeface="Livvic" pitchFamily="2" charset="0"/>
              </a:rPr>
              <a:t>Data Formatting</a:t>
            </a:r>
            <a:endParaRPr lang="en-ID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11C584D-F86A-53E8-944F-369AF33D10E7}"/>
              </a:ext>
            </a:extLst>
          </p:cNvPr>
          <p:cNvSpPr/>
          <p:nvPr/>
        </p:nvSpPr>
        <p:spPr>
          <a:xfrm>
            <a:off x="4284673" y="1685222"/>
            <a:ext cx="536265" cy="3366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9B1DC2-E71E-5038-76AF-6104822B5778}"/>
              </a:ext>
            </a:extLst>
          </p:cNvPr>
          <p:cNvSpPr/>
          <p:nvPr/>
        </p:nvSpPr>
        <p:spPr>
          <a:xfrm>
            <a:off x="4299570" y="2453944"/>
            <a:ext cx="536265" cy="3366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6927920-F98E-D005-A3AF-1E238F9A3FCC}"/>
              </a:ext>
            </a:extLst>
          </p:cNvPr>
          <p:cNvSpPr/>
          <p:nvPr/>
        </p:nvSpPr>
        <p:spPr>
          <a:xfrm>
            <a:off x="4289260" y="3270660"/>
            <a:ext cx="536265" cy="3366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E143C8-7F92-16BE-8342-DA31EFBE2706}"/>
              </a:ext>
            </a:extLst>
          </p:cNvPr>
          <p:cNvGrpSpPr/>
          <p:nvPr/>
        </p:nvGrpSpPr>
        <p:grpSpPr>
          <a:xfrm>
            <a:off x="2458163" y="1499545"/>
            <a:ext cx="1436915" cy="647803"/>
            <a:chOff x="2462462" y="1699123"/>
            <a:chExt cx="1436915" cy="64780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049205C-3017-7E0D-B699-9938FDE182BD}"/>
                </a:ext>
              </a:extLst>
            </p:cNvPr>
            <p:cNvSpPr/>
            <p:nvPr/>
          </p:nvSpPr>
          <p:spPr>
            <a:xfrm>
              <a:off x="2462462" y="1699123"/>
              <a:ext cx="1436915" cy="6478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4B36C64-A382-7C02-4E2A-35F8E14DFCA3}"/>
                </a:ext>
              </a:extLst>
            </p:cNvPr>
            <p:cNvSpPr txBox="1"/>
            <p:nvPr/>
          </p:nvSpPr>
          <p:spPr>
            <a:xfrm>
              <a:off x="2634918" y="1856368"/>
              <a:ext cx="1194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36 Columns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2350739-8753-236C-0323-22C33A7E4A38}"/>
              </a:ext>
            </a:extLst>
          </p:cNvPr>
          <p:cNvGrpSpPr/>
          <p:nvPr/>
        </p:nvGrpSpPr>
        <p:grpSpPr>
          <a:xfrm>
            <a:off x="5069590" y="1499545"/>
            <a:ext cx="1436915" cy="647803"/>
            <a:chOff x="5073889" y="1699123"/>
            <a:chExt cx="1436915" cy="64780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1C3E110-D6B4-8DF2-E044-0B34FD012A45}"/>
                </a:ext>
              </a:extLst>
            </p:cNvPr>
            <p:cNvSpPr/>
            <p:nvPr/>
          </p:nvSpPr>
          <p:spPr>
            <a:xfrm>
              <a:off x="5073889" y="1699123"/>
              <a:ext cx="1436915" cy="6478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CD8D61-8832-9D86-2D24-3CDD5B8A90BF}"/>
                </a:ext>
              </a:extLst>
            </p:cNvPr>
            <p:cNvSpPr txBox="1"/>
            <p:nvPr/>
          </p:nvSpPr>
          <p:spPr>
            <a:xfrm>
              <a:off x="5195063" y="1869135"/>
              <a:ext cx="1194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19 Columns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9F09BE0-C0EE-689D-3BEB-FEDBEEF51DC3}"/>
              </a:ext>
            </a:extLst>
          </p:cNvPr>
          <p:cNvGrpSpPr/>
          <p:nvPr/>
        </p:nvGrpSpPr>
        <p:grpSpPr>
          <a:xfrm>
            <a:off x="2471916" y="2314105"/>
            <a:ext cx="1436915" cy="616349"/>
            <a:chOff x="2476213" y="2554946"/>
            <a:chExt cx="1436915" cy="61634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2F97060-C7EB-53D7-7FBA-F7CEFFBEF344}"/>
                </a:ext>
              </a:extLst>
            </p:cNvPr>
            <p:cNvSpPr/>
            <p:nvPr/>
          </p:nvSpPr>
          <p:spPr>
            <a:xfrm>
              <a:off x="2476213" y="2554946"/>
              <a:ext cx="1436915" cy="6163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39CFD3-D37B-0D7B-2568-F32BB52841B1}"/>
                </a:ext>
              </a:extLst>
            </p:cNvPr>
            <p:cNvSpPr txBox="1"/>
            <p:nvPr/>
          </p:nvSpPr>
          <p:spPr>
            <a:xfrm>
              <a:off x="2597389" y="2726035"/>
              <a:ext cx="1194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74097 Rows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1DAAF20-C3C3-2A56-FD86-B991B88D2F0E}"/>
              </a:ext>
            </a:extLst>
          </p:cNvPr>
          <p:cNvGrpSpPr/>
          <p:nvPr/>
        </p:nvGrpSpPr>
        <p:grpSpPr>
          <a:xfrm>
            <a:off x="5069590" y="2330909"/>
            <a:ext cx="1436915" cy="616349"/>
            <a:chOff x="5073887" y="2571750"/>
            <a:chExt cx="1436915" cy="61634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6FCB5EE-E462-478B-ABCB-43E2EB1DB107}"/>
                </a:ext>
              </a:extLst>
            </p:cNvPr>
            <p:cNvSpPr/>
            <p:nvPr/>
          </p:nvSpPr>
          <p:spPr>
            <a:xfrm>
              <a:off x="5073887" y="2571750"/>
              <a:ext cx="1436915" cy="6163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94360B-9553-F050-807E-804D2DBBD948}"/>
                </a:ext>
              </a:extLst>
            </p:cNvPr>
            <p:cNvSpPr txBox="1"/>
            <p:nvPr/>
          </p:nvSpPr>
          <p:spPr>
            <a:xfrm>
              <a:off x="5230871" y="2727868"/>
              <a:ext cx="11945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52713 Rows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E0137F-C843-C802-7AB3-9D62207361B6}"/>
              </a:ext>
            </a:extLst>
          </p:cNvPr>
          <p:cNvGrpSpPr/>
          <p:nvPr/>
        </p:nvGrpSpPr>
        <p:grpSpPr>
          <a:xfrm>
            <a:off x="2461606" y="3130819"/>
            <a:ext cx="1436915" cy="621163"/>
            <a:chOff x="2476213" y="3379315"/>
            <a:chExt cx="1436915" cy="62116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DE3A75B-ECDA-BE28-FBB1-2A6F2AA5A087}"/>
                </a:ext>
              </a:extLst>
            </p:cNvPr>
            <p:cNvSpPr/>
            <p:nvPr/>
          </p:nvSpPr>
          <p:spPr>
            <a:xfrm>
              <a:off x="2476213" y="3379315"/>
              <a:ext cx="1436915" cy="62116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D5A525-BA72-A7EA-4CDA-D89BF13AA8F3}"/>
                </a:ext>
              </a:extLst>
            </p:cNvPr>
            <p:cNvSpPr txBox="1"/>
            <p:nvPr/>
          </p:nvSpPr>
          <p:spPr>
            <a:xfrm>
              <a:off x="2812380" y="3548048"/>
              <a:ext cx="737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Object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A5EA7-C5E8-D489-86CE-057760D3EC05}"/>
              </a:ext>
            </a:extLst>
          </p:cNvPr>
          <p:cNvGrpSpPr/>
          <p:nvPr/>
        </p:nvGrpSpPr>
        <p:grpSpPr>
          <a:xfrm>
            <a:off x="5059281" y="3130821"/>
            <a:ext cx="1436915" cy="616349"/>
            <a:chOff x="5073888" y="3379317"/>
            <a:chExt cx="1436915" cy="61634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FF912E6-7979-F716-DCCF-9608AB57D314}"/>
                </a:ext>
              </a:extLst>
            </p:cNvPr>
            <p:cNvSpPr/>
            <p:nvPr/>
          </p:nvSpPr>
          <p:spPr>
            <a:xfrm>
              <a:off x="5073888" y="3379317"/>
              <a:ext cx="1436915" cy="61634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18C807B-A4AF-98B1-724A-A900B6AEA7F2}"/>
                </a:ext>
              </a:extLst>
            </p:cNvPr>
            <p:cNvSpPr txBox="1"/>
            <p:nvPr/>
          </p:nvSpPr>
          <p:spPr>
            <a:xfrm>
              <a:off x="5157247" y="3440326"/>
              <a:ext cx="1341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Float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Livvic" pitchFamily="2" charset="0"/>
                </a:rPr>
                <a:t>Datetime</a:t>
              </a:r>
              <a:endParaRPr lang="en-ID" dirty="0">
                <a:solidFill>
                  <a:schemeClr val="tx1"/>
                </a:solidFill>
                <a:latin typeface="Livvic" pitchFamily="2" charset="0"/>
              </a:endParaRPr>
            </a:p>
          </p:txBody>
        </p:sp>
      </p:grpSp>
      <p:sp>
        <p:nvSpPr>
          <p:cNvPr id="36" name="Google Shape;405;p37">
            <a:extLst>
              <a:ext uri="{FF2B5EF4-FFF2-40B4-BE49-F238E27FC236}">
                <a16:creationId xmlns:a16="http://schemas.microsoft.com/office/drawing/2014/main" id="{DC066A1D-1096-A5B4-FC25-6BA78D0BA289}"/>
              </a:ext>
            </a:extLst>
          </p:cNvPr>
          <p:cNvSpPr txBox="1">
            <a:spLocks/>
          </p:cNvSpPr>
          <p:nvPr/>
        </p:nvSpPr>
        <p:spPr>
          <a:xfrm>
            <a:off x="225812" y="4006595"/>
            <a:ext cx="8931680" cy="84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 cleaning </a:t>
            </a:r>
            <a:r>
              <a:rPr lang="en-US" dirty="0">
                <a:solidFill>
                  <a:srgbClr val="00B0F0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dictionary on google </a:t>
            </a:r>
            <a:r>
              <a:rPr lang="en-US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sheet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formatting </a:t>
            </a:r>
            <a:r>
              <a:rPr lang="en-US" dirty="0">
                <a:solidFill>
                  <a:srgbClr val="00B0F0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steps</a:t>
            </a: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12669E0-C226-B752-03C4-1942148E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6FF857DD-7B13-027F-DBD3-A09278795F8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624879" y="102234"/>
            <a:ext cx="589424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EXPLORATORY DATA ANALYSIS</a:t>
            </a:r>
            <a:endParaRPr sz="2400" b="1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15767A-80DF-720E-7177-F4A7FAAA0EFE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Google Shape;405;p37">
            <a:extLst>
              <a:ext uri="{FF2B5EF4-FFF2-40B4-BE49-F238E27FC236}">
                <a16:creationId xmlns:a16="http://schemas.microsoft.com/office/drawing/2014/main" id="{695E9BD2-6260-9D80-4052-3DAA58CB210E}"/>
              </a:ext>
            </a:extLst>
          </p:cNvPr>
          <p:cNvSpPr txBox="1">
            <a:spLocks/>
          </p:cNvSpPr>
          <p:nvPr/>
        </p:nvSpPr>
        <p:spPr>
          <a:xfrm>
            <a:off x="4699294" y="932785"/>
            <a:ext cx="4194804" cy="3448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tend to be </a:t>
            </a:r>
            <a:r>
              <a:rPr lang="en-US" b="1" i="1" dirty="0"/>
              <a:t>satisfied with</a:t>
            </a:r>
            <a:r>
              <a:rPr lang="en-US" i="1" dirty="0"/>
              <a:t> </a:t>
            </a:r>
            <a:r>
              <a:rPr lang="en-US" dirty="0"/>
              <a:t>the listing that has </a:t>
            </a:r>
            <a:r>
              <a:rPr lang="en-US" b="1" i="1" dirty="0"/>
              <a:t>Verified Host</a:t>
            </a:r>
            <a:r>
              <a:rPr lang="en-US" i="1" dirty="0"/>
              <a:t> </a:t>
            </a:r>
            <a:r>
              <a:rPr lang="en-US" b="1" i="1" dirty="0"/>
              <a:t>(has verified Id &amp; photos)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/>
              <a:t>Entire Room Type 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Host </a:t>
            </a:r>
            <a:r>
              <a:rPr lang="en-US" dirty="0"/>
              <a:t>and </a:t>
            </a:r>
            <a:r>
              <a:rPr lang="en-US" b="1" i="1" dirty="0"/>
              <a:t>decent Provided Amenities boost </a:t>
            </a:r>
            <a:r>
              <a:rPr lang="en-US" dirty="0"/>
              <a:t>customer satisfaction rate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</a:t>
            </a:r>
            <a:r>
              <a:rPr lang="en-US" b="1" i="1" dirty="0"/>
              <a:t>more capacity (Accommodates)</a:t>
            </a:r>
          </a:p>
          <a:p>
            <a:r>
              <a:rPr lang="en-US" dirty="0"/>
              <a:t>       in listing </a:t>
            </a:r>
            <a:r>
              <a:rPr lang="en-US" b="1" i="1" dirty="0"/>
              <a:t>dragging</a:t>
            </a:r>
            <a:r>
              <a:rPr lang="en-US" dirty="0"/>
              <a:t> satisfaction rate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664C37-0CDB-F4A9-7505-C5889A0D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891086"/>
              </p:ext>
            </p:extLst>
          </p:nvPr>
        </p:nvGraphicFramePr>
        <p:xfrm>
          <a:off x="150098" y="795740"/>
          <a:ext cx="4125330" cy="2472184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1826430">
                  <a:extLst>
                    <a:ext uri="{9D8B030D-6E8A-4147-A177-3AD203B41FA5}">
                      <a16:colId xmlns:a16="http://schemas.microsoft.com/office/drawing/2014/main" val="3383364678"/>
                    </a:ext>
                  </a:extLst>
                </a:gridCol>
                <a:gridCol w="2298900">
                  <a:extLst>
                    <a:ext uri="{9D8B030D-6E8A-4147-A177-3AD203B41FA5}">
                      <a16:colId xmlns:a16="http://schemas.microsoft.com/office/drawing/2014/main" val="939984996"/>
                    </a:ext>
                  </a:extLst>
                </a:gridCol>
              </a:tblGrid>
              <a:tr h="38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Factors - Host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Average Review Rate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559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Verified Host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94.31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24600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Unverified Host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93.30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36521"/>
                  </a:ext>
                </a:extLst>
              </a:tr>
              <a:tr h="357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Factors - Room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Average Review Rate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291903"/>
                  </a:ext>
                </a:extLst>
              </a:tr>
              <a:tr h="35751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Entire Room Type 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94.23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8016"/>
                  </a:ext>
                </a:extLst>
              </a:tr>
              <a:tr h="238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Private Room Type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93.85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33240"/>
                  </a:ext>
                </a:extLst>
              </a:tr>
              <a:tr h="3483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Shared Room Type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92.10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31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9D9B7B-430D-2D3A-3722-07435702D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75026"/>
              </p:ext>
            </p:extLst>
          </p:nvPr>
        </p:nvGraphicFramePr>
        <p:xfrm>
          <a:off x="150098" y="3267924"/>
          <a:ext cx="4128489" cy="1755668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1829956">
                  <a:extLst>
                    <a:ext uri="{9D8B030D-6E8A-4147-A177-3AD203B41FA5}">
                      <a16:colId xmlns:a16="http://schemas.microsoft.com/office/drawing/2014/main" val="3383364678"/>
                    </a:ext>
                  </a:extLst>
                </a:gridCol>
                <a:gridCol w="2298533">
                  <a:extLst>
                    <a:ext uri="{9D8B030D-6E8A-4147-A177-3AD203B41FA5}">
                      <a16:colId xmlns:a16="http://schemas.microsoft.com/office/drawing/2014/main" val="9399849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Factors - Host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Correlation Review Rate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559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Host Resp. Rate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0.07 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24600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Factors - Listing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Correlation Review Rate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184451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No of Amenities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0.13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36521"/>
                  </a:ext>
                </a:extLst>
              </a:tr>
              <a:tr h="35751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Accommodates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-0.03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88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EE95372-0CE3-042C-E45B-3CECFB490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5E6D2-D0A3-C9C7-9D48-340187153FD9}"/>
              </a:ext>
            </a:extLst>
          </p:cNvPr>
          <p:cNvSpPr/>
          <p:nvPr/>
        </p:nvSpPr>
        <p:spPr>
          <a:xfrm>
            <a:off x="7239573" y="769739"/>
            <a:ext cx="1258158" cy="3850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90824ECE-5842-31F7-1323-46C4A4A35C8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38425" y="530450"/>
            <a:ext cx="8854416" cy="504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b="1" dirty="0">
                <a:latin typeface="+mj-lt"/>
              </a:rPr>
              <a:t>16.7% of listings across 6 cities in USA from 2012 – 2017 are low rated </a:t>
            </a:r>
            <a:endParaRPr lang="en-US" sz="2000" b="1" i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313AED9D-3F69-DF36-8813-FC2F99844023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BBBEC4-5210-B97D-C037-D1B2E3118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95" y="1660607"/>
            <a:ext cx="4161694" cy="34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405;p37">
            <a:extLst>
              <a:ext uri="{FF2B5EF4-FFF2-40B4-BE49-F238E27FC236}">
                <a16:creationId xmlns:a16="http://schemas.microsoft.com/office/drawing/2014/main" id="{18436EB3-1B2F-B1CD-D6D5-2E0678192DEB}"/>
              </a:ext>
            </a:extLst>
          </p:cNvPr>
          <p:cNvSpPr txBox="1">
            <a:spLocks/>
          </p:cNvSpPr>
          <p:nvPr/>
        </p:nvSpPr>
        <p:spPr>
          <a:xfrm>
            <a:off x="6098292" y="1902483"/>
            <a:ext cx="3300090" cy="83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US" i="1" dirty="0"/>
              <a:t>Stats on customer review score please find on </a:t>
            </a:r>
            <a:r>
              <a:rPr lang="en-US" i="1" dirty="0">
                <a:solidFill>
                  <a:srgbClr val="00B0F0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 35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15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C16E34A-8EB1-A76F-968E-594F47B29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C4EE13-8224-15DC-6BE8-B5F406C4B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34" y="1550231"/>
            <a:ext cx="2798201" cy="25822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C6F2BB-CD61-7523-8733-6B2100AB4E55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AD466774-398D-CFA7-F5BB-0979498CD27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0" y="379128"/>
            <a:ext cx="9037840" cy="933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+mj-lt"/>
              </a:rPr>
              <a:t>NYC has the most Low-Rated Listings, which has 50.7% contribution from 8661 low-rated listings </a:t>
            </a:r>
            <a:endParaRPr sz="24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7B5BA464-988D-D39E-F54E-38F63C5E26C4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82A41-A113-97B1-54CE-DD8DEF8E4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31680"/>
              </p:ext>
            </p:extLst>
          </p:nvPr>
        </p:nvGraphicFramePr>
        <p:xfrm>
          <a:off x="3545459" y="1561491"/>
          <a:ext cx="5351034" cy="2573995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895912">
                  <a:extLst>
                    <a:ext uri="{9D8B030D-6E8A-4147-A177-3AD203B41FA5}">
                      <a16:colId xmlns:a16="http://schemas.microsoft.com/office/drawing/2014/main" val="2697133853"/>
                    </a:ext>
                  </a:extLst>
                </a:gridCol>
                <a:gridCol w="962527">
                  <a:extLst>
                    <a:ext uri="{9D8B030D-6E8A-4147-A177-3AD203B41FA5}">
                      <a16:colId xmlns:a16="http://schemas.microsoft.com/office/drawing/2014/main" val="793864604"/>
                    </a:ext>
                  </a:extLst>
                </a:gridCol>
                <a:gridCol w="900650">
                  <a:extLst>
                    <a:ext uri="{9D8B030D-6E8A-4147-A177-3AD203B41FA5}">
                      <a16:colId xmlns:a16="http://schemas.microsoft.com/office/drawing/2014/main" val="2129117622"/>
                    </a:ext>
                  </a:extLst>
                </a:gridCol>
                <a:gridCol w="955651">
                  <a:extLst>
                    <a:ext uri="{9D8B030D-6E8A-4147-A177-3AD203B41FA5}">
                      <a16:colId xmlns:a16="http://schemas.microsoft.com/office/drawing/2014/main" val="2550126487"/>
                    </a:ext>
                  </a:extLst>
                </a:gridCol>
                <a:gridCol w="776896">
                  <a:extLst>
                    <a:ext uri="{9D8B030D-6E8A-4147-A177-3AD203B41FA5}">
                      <a16:colId xmlns:a16="http://schemas.microsoft.com/office/drawing/2014/main" val="4273156967"/>
                    </a:ext>
                  </a:extLst>
                </a:gridCol>
                <a:gridCol w="859398">
                  <a:extLst>
                    <a:ext uri="{9D8B030D-6E8A-4147-A177-3AD203B41FA5}">
                      <a16:colId xmlns:a16="http://schemas.microsoft.com/office/drawing/2014/main" val="1934218996"/>
                    </a:ext>
                  </a:extLst>
                </a:gridCol>
              </a:tblGrid>
              <a:tr h="126819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City</a:t>
                      </a:r>
                      <a:endParaRPr lang="en-ID" sz="1050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Average Resp Rate</a:t>
                      </a:r>
                      <a:endParaRPr lang="en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Unverified Host Count</a:t>
                      </a:r>
                      <a:endParaRPr lang="en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Average No  Amenities </a:t>
                      </a:r>
                      <a:endParaRPr lang="en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No Strict Policies</a:t>
                      </a:r>
                      <a:endParaRPr lang="en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Total Listing</a:t>
                      </a:r>
                      <a:endParaRPr lang="en-ID" sz="105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874432"/>
                  </a:ext>
                </a:extLst>
              </a:tr>
              <a:tr h="322905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ivvic" pitchFamily="2" charset="0"/>
                          <a:cs typeface="Arial"/>
                          <a:sym typeface="Arial"/>
                        </a:rPr>
                        <a:t>NYC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74%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7,171</a:t>
                      </a:r>
                      <a:endParaRPr lang="en-ID" dirty="0">
                        <a:highlight>
                          <a:srgbClr val="FFFF00"/>
                        </a:highlight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17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11,403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22,824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33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LA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86%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3,739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18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7,416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15,454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05495"/>
                  </a:ext>
                </a:extLst>
              </a:tr>
              <a:tr h="30999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SF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77%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1.094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19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2,033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4,490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02457"/>
                  </a:ext>
                </a:extLst>
              </a:tr>
              <a:tr h="31041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DC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83%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873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19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1,421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3,638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155512"/>
                  </a:ext>
                </a:extLst>
              </a:tr>
              <a:tr h="297085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Boston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85%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887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20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1,329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2,900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06910"/>
                  </a:ext>
                </a:extLst>
              </a:tr>
              <a:tr h="30438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Chicago</a:t>
                      </a:r>
                      <a:endParaRPr lang="en-ID" sz="1400" b="0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92%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529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20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1,311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vvic" pitchFamily="2" charset="0"/>
                        </a:rPr>
                        <a:t>2,532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92168"/>
                  </a:ext>
                </a:extLst>
              </a:tr>
              <a:tr h="304380"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1" u="none" strike="noStrike" cap="none" dirty="0">
                          <a:solidFill>
                            <a:schemeClr val="bg1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Total Listing from 6 Cities</a:t>
                      </a:r>
                      <a:endParaRPr lang="en-ID" sz="1400" b="1" i="1" u="none" strike="noStrike" cap="none" dirty="0">
                        <a:solidFill>
                          <a:schemeClr val="bg1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latin typeface="Livvic" pitchFamily="2" charset="0"/>
                        </a:rPr>
                        <a:t>51,838</a:t>
                      </a:r>
                      <a:endParaRPr lang="en-ID" b="1" i="1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229996"/>
                  </a:ext>
                </a:extLst>
              </a:tr>
            </a:tbl>
          </a:graphicData>
        </a:graphic>
      </p:graphicFrame>
      <p:sp>
        <p:nvSpPr>
          <p:cNvPr id="10" name="Google Shape;405;p37">
            <a:extLst>
              <a:ext uri="{FF2B5EF4-FFF2-40B4-BE49-F238E27FC236}">
                <a16:creationId xmlns:a16="http://schemas.microsoft.com/office/drawing/2014/main" id="{611D4B0B-649D-1434-7C96-4B5238E03796}"/>
              </a:ext>
            </a:extLst>
          </p:cNvPr>
          <p:cNvSpPr txBox="1">
            <a:spLocks/>
          </p:cNvSpPr>
          <p:nvPr/>
        </p:nvSpPr>
        <p:spPr>
          <a:xfrm>
            <a:off x="1123689" y="4604500"/>
            <a:ext cx="7160914" cy="39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US" sz="1400" b="1" i="1" dirty="0"/>
              <a:t>Strict Policies = strict + super_strict_30 + super_strict_60</a:t>
            </a:r>
            <a:r>
              <a:rPr lang="en-US" sz="1400" dirty="0"/>
              <a:t> (Source of Airbnb </a:t>
            </a:r>
            <a:r>
              <a:rPr lang="en-US" sz="1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Policies</a:t>
            </a:r>
            <a:r>
              <a:rPr lang="en-US" sz="1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833255-D96A-CD4A-C6EA-50986E59C8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242"/>
          <a:stretch/>
        </p:blipFill>
        <p:spPr>
          <a:xfrm>
            <a:off x="0" y="3830686"/>
            <a:ext cx="892379" cy="12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7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4B007D4C-9AEA-67BE-1EB1-7B7AFCDB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B86113-711E-EA2B-FF82-7C6DEBE01E97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F6AD3797-2D50-4427-ED63-FABEBD7C58FC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1088" y="103199"/>
            <a:ext cx="8781821" cy="153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33% of low-rated listings have unverified hosts, suggesting host verification may impact customer satisfaction</a:t>
            </a:r>
            <a:endParaRPr sz="3000" b="1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86BC6C-2672-9480-EDDC-7A97AD941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15" b="4500"/>
          <a:stretch/>
        </p:blipFill>
        <p:spPr bwMode="auto">
          <a:xfrm>
            <a:off x="2342040" y="1742774"/>
            <a:ext cx="4313004" cy="329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734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474DA4D5-3E43-52A9-4660-F863D6CC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6B569B-5B45-44CF-3B30-3E9791FC58D3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E1F9CCF4-B96C-C4F6-C6FC-757AE3F26FE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72801" y="699893"/>
            <a:ext cx="83761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AVERAGE RESPONSE RATE ACROSS LISTING CATEGORIES</a:t>
            </a:r>
            <a:endParaRPr sz="2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000CCB77-B098-B388-BC20-9A29E171A898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54519E-30E7-DA7B-B749-485B7F457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026264"/>
              </p:ext>
            </p:extLst>
          </p:nvPr>
        </p:nvGraphicFramePr>
        <p:xfrm>
          <a:off x="1120656" y="1601920"/>
          <a:ext cx="6194544" cy="1700596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3010366">
                  <a:extLst>
                    <a:ext uri="{9D8B030D-6E8A-4147-A177-3AD203B41FA5}">
                      <a16:colId xmlns:a16="http://schemas.microsoft.com/office/drawing/2014/main" val="3383364678"/>
                    </a:ext>
                  </a:extLst>
                </a:gridCol>
                <a:gridCol w="3184178">
                  <a:extLst>
                    <a:ext uri="{9D8B030D-6E8A-4147-A177-3AD203B41FA5}">
                      <a16:colId xmlns:a16="http://schemas.microsoft.com/office/drawing/2014/main" val="939984996"/>
                    </a:ext>
                  </a:extLst>
                </a:gridCol>
              </a:tblGrid>
              <a:tr h="444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Listing Category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Average Host Response Rate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5599"/>
                  </a:ext>
                </a:extLst>
              </a:tr>
              <a:tr h="40822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Low Rated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Livvic" pitchFamily="2" charset="0"/>
                        </a:rPr>
                        <a:t>74%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24600"/>
                  </a:ext>
                </a:extLst>
              </a:tr>
              <a:tr h="4319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Overall</a:t>
                      </a:r>
                      <a:endParaRPr lang="en-ID" b="1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Livvic" pitchFamily="2" charset="0"/>
                        </a:rPr>
                        <a:t>79%</a:t>
                      </a:r>
                      <a:endParaRPr lang="en-ID" i="1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36521"/>
                  </a:ext>
                </a:extLst>
              </a:tr>
              <a:tr h="415988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Rating &gt;= 90</a:t>
                      </a:r>
                      <a:endParaRPr lang="en-ID" sz="1400" b="1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81%</a:t>
                      </a:r>
                      <a:endParaRPr lang="en-ID" sz="1400" b="0" i="1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224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E133CA8A-5644-31A0-6625-F0039A4E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2A3655-5473-77C9-B15C-0396C76655D5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EE71B0CD-EF72-3CFD-161B-2204C3E3867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4" y="192315"/>
            <a:ext cx="8960576" cy="13063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+mj-lt"/>
              </a:rPr>
              <a:t>Strict cancellation policies are more common in low-rated listings, hinting at a link between inflexibility and poor customer experience</a:t>
            </a:r>
            <a:endParaRPr lang="en-US" sz="2400" b="1" i="1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28D31-625B-5EBD-E466-43A89D2A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02"/>
          <a:stretch/>
        </p:blipFill>
        <p:spPr>
          <a:xfrm>
            <a:off x="1473773" y="1687013"/>
            <a:ext cx="5291412" cy="3311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71E5A0-86EC-CED7-F313-8D4C97679717}"/>
                  </a:ext>
                </a:extLst>
              </p14:cNvPr>
              <p14:cNvContentPartPr/>
              <p14:nvPr/>
            </p14:nvContentPartPr>
            <p14:xfrm>
              <a:off x="2000626" y="1855992"/>
              <a:ext cx="141480" cy="21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71E5A0-86EC-CED7-F313-8D4C976797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506" y="1849872"/>
                <a:ext cx="15372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5D663F6-E03C-EFE5-5609-60CBF2615825}"/>
                  </a:ext>
                </a:extLst>
              </p14:cNvPr>
              <p14:cNvContentPartPr/>
              <p14:nvPr/>
            </p14:nvContentPartPr>
            <p14:xfrm>
              <a:off x="2020786" y="1814952"/>
              <a:ext cx="860400" cy="34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5D663F6-E03C-EFE5-5609-60CBF26158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5146" y="1779312"/>
                <a:ext cx="9320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2307C3-743C-B2BE-39A4-4B9E659EDDF1}"/>
                  </a:ext>
                </a:extLst>
              </p14:cNvPr>
              <p14:cNvContentPartPr/>
              <p14:nvPr/>
            </p14:nvContentPartPr>
            <p14:xfrm>
              <a:off x="6187426" y="1897392"/>
              <a:ext cx="598680" cy="119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2307C3-743C-B2BE-39A4-4B9E659EDDF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51426" y="1861392"/>
                <a:ext cx="670320" cy="12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AC19D88-CE3A-3935-F709-87D755838E7D}"/>
                  </a:ext>
                </a:extLst>
              </p14:cNvPr>
              <p14:cNvContentPartPr/>
              <p14:nvPr/>
            </p14:nvContentPartPr>
            <p14:xfrm>
              <a:off x="6730666" y="3499032"/>
              <a:ext cx="720" cy="1141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AC19D88-CE3A-3935-F709-87D755838E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58666" y="3463392"/>
                <a:ext cx="144000" cy="121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36E19D4-F75A-6D44-4E79-767380DA17E4}"/>
              </a:ext>
            </a:extLst>
          </p:cNvPr>
          <p:cNvGrpSpPr/>
          <p:nvPr/>
        </p:nvGrpSpPr>
        <p:grpSpPr>
          <a:xfrm>
            <a:off x="5822746" y="1854552"/>
            <a:ext cx="963360" cy="2023560"/>
            <a:chOff x="5822746" y="1854552"/>
            <a:chExt cx="963360" cy="20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6D678C-A173-B25D-03B1-F3D038925D25}"/>
                    </a:ext>
                  </a:extLst>
                </p14:cNvPr>
                <p14:cNvContentPartPr/>
                <p14:nvPr/>
              </p14:nvContentPartPr>
              <p14:xfrm>
                <a:off x="6689266" y="2516232"/>
                <a:ext cx="360" cy="165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6D678C-A173-B25D-03B1-F3D038925D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53626" y="2480232"/>
                  <a:ext cx="72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9965D83-EA9E-F4D4-B7F0-2BFE427A8532}"/>
                    </a:ext>
                  </a:extLst>
                </p14:cNvPr>
                <p14:cNvContentPartPr/>
                <p14:nvPr/>
              </p14:nvContentPartPr>
              <p14:xfrm>
                <a:off x="6675226" y="2062272"/>
                <a:ext cx="69120" cy="483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9965D83-EA9E-F4D4-B7F0-2BFE427A853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39226" y="2026632"/>
                  <a:ext cx="14076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530A16-C9A0-A03C-F2BC-781D68ADD1B3}"/>
                    </a:ext>
                  </a:extLst>
                </p14:cNvPr>
                <p14:cNvContentPartPr/>
                <p14:nvPr/>
              </p14:nvContentPartPr>
              <p14:xfrm>
                <a:off x="6689266" y="3011232"/>
                <a:ext cx="96840" cy="86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530A16-C9A0-A03C-F2BC-781D68ADD1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53626" y="2975232"/>
                  <a:ext cx="168480" cy="9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C73D36-5776-AB59-A103-52C0EBF40734}"/>
                    </a:ext>
                  </a:extLst>
                </p14:cNvPr>
                <p14:cNvContentPartPr/>
                <p14:nvPr/>
              </p14:nvContentPartPr>
              <p14:xfrm>
                <a:off x="5822746" y="1854552"/>
                <a:ext cx="918360" cy="223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C73D36-5776-AB59-A103-52C0EBF407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87106" y="1818552"/>
                  <a:ext cx="9900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17B9F8-F790-4CCB-EA21-C1E2FBB436E2}"/>
                    </a:ext>
                  </a:extLst>
                </p14:cNvPr>
                <p14:cNvContentPartPr/>
                <p14:nvPr/>
              </p14:nvContentPartPr>
              <p14:xfrm>
                <a:off x="6675226" y="2722512"/>
                <a:ext cx="10440" cy="15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17B9F8-F790-4CCB-EA21-C1E2FBB436E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39586" y="2686512"/>
                  <a:ext cx="82080" cy="22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E6A8A0-73DE-826A-7D2A-D715AB909ACD}"/>
                  </a:ext>
                </a:extLst>
              </p14:cNvPr>
              <p14:cNvContentPartPr/>
              <p14:nvPr/>
            </p14:nvContentPartPr>
            <p14:xfrm>
              <a:off x="3265666" y="1904232"/>
              <a:ext cx="949680" cy="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E6A8A0-73DE-826A-7D2A-D715AB909A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9666" y="1832232"/>
                <a:ext cx="1021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F0D107-8F34-1600-CB5B-F8666CC59465}"/>
                  </a:ext>
                </a:extLst>
              </p14:cNvPr>
              <p14:cNvContentPartPr/>
              <p14:nvPr/>
            </p14:nvContentPartPr>
            <p14:xfrm>
              <a:off x="4248466" y="1904232"/>
              <a:ext cx="1519920" cy="7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F0D107-8F34-1600-CB5B-F8666CC5946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12826" y="1868232"/>
                <a:ext cx="15915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CAC782E-FBD4-C56F-E5DB-5A3F1CC95A06}"/>
                  </a:ext>
                </a:extLst>
              </p14:cNvPr>
              <p14:cNvContentPartPr/>
              <p14:nvPr/>
            </p14:nvContentPartPr>
            <p14:xfrm>
              <a:off x="2990626" y="1883352"/>
              <a:ext cx="226080" cy="9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CAC782E-FBD4-C56F-E5DB-5A3F1CC95A0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54986" y="1847352"/>
                <a:ext cx="2977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01D12E4-1DD4-E169-1AEE-C88C9D9CD19D}"/>
                  </a:ext>
                </a:extLst>
              </p14:cNvPr>
              <p14:cNvContentPartPr/>
              <p14:nvPr/>
            </p14:nvContentPartPr>
            <p14:xfrm>
              <a:off x="2399146" y="1869672"/>
              <a:ext cx="557280" cy="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01D12E4-1DD4-E169-1AEE-C88C9D9CD19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81146" y="1833672"/>
                <a:ext cx="59292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66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BF9ECA0-9F42-86DA-BF9C-FD143A7AD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6D1BCE9-48EE-3D1F-B68F-25F5D3628710}"/>
              </a:ext>
            </a:extLst>
          </p:cNvPr>
          <p:cNvSpPr/>
          <p:nvPr/>
        </p:nvSpPr>
        <p:spPr>
          <a:xfrm>
            <a:off x="7191447" y="776896"/>
            <a:ext cx="1278785" cy="2268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42E49646-2946-3714-3B16-1091589D163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8126" y="112911"/>
            <a:ext cx="9095874" cy="8908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+mj-lt"/>
              </a:rPr>
              <a:t>This statistics, support the correlation before, higher capacity, lower the average review rating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8051DA-1427-E152-4EE3-25FD8DAB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11" y="1617974"/>
            <a:ext cx="959280" cy="95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8D72E4F-B56B-A08A-E318-8EC9A5C3CE63}"/>
              </a:ext>
            </a:extLst>
          </p:cNvPr>
          <p:cNvSpPr/>
          <p:nvPr/>
        </p:nvSpPr>
        <p:spPr>
          <a:xfrm>
            <a:off x="1370240" y="2719670"/>
            <a:ext cx="1739423" cy="453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ivvic" pitchFamily="2" charset="0"/>
              </a:rPr>
              <a:t>Entire Unit</a:t>
            </a:r>
            <a:endParaRPr lang="en-ID" b="1" dirty="0">
              <a:solidFill>
                <a:schemeClr val="tx1"/>
              </a:solidFill>
              <a:latin typeface="Livvic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43F7-90C1-1B4A-493E-045E3E892FED}"/>
              </a:ext>
            </a:extLst>
          </p:cNvPr>
          <p:cNvSpPr txBox="1"/>
          <p:nvPr/>
        </p:nvSpPr>
        <p:spPr>
          <a:xfrm>
            <a:off x="1370240" y="3247980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4.25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Low Rated Listing</a:t>
            </a:r>
            <a:endParaRPr lang="en-ID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7EB4DB-BBB9-0943-400E-500855E2C964}"/>
              </a:ext>
            </a:extLst>
          </p:cNvPr>
          <p:cNvCxnSpPr/>
          <p:nvPr/>
        </p:nvCxnSpPr>
        <p:spPr>
          <a:xfrm>
            <a:off x="1432117" y="3987608"/>
            <a:ext cx="1595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50C5CBA-A380-B637-6D77-B612466F8946}"/>
              </a:ext>
            </a:extLst>
          </p:cNvPr>
          <p:cNvSpPr txBox="1"/>
          <p:nvPr/>
        </p:nvSpPr>
        <p:spPr>
          <a:xfrm>
            <a:off x="1370240" y="4121129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3.92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Rated &gt;= 90</a:t>
            </a:r>
            <a:endParaRPr lang="en-ID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768383D-6E5C-61AC-D31B-78DE5512B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853" y="1476340"/>
            <a:ext cx="1146293" cy="114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31D39A-F802-D0DA-C9D8-506E326BCA84}"/>
              </a:ext>
            </a:extLst>
          </p:cNvPr>
          <p:cNvSpPr/>
          <p:nvPr/>
        </p:nvSpPr>
        <p:spPr>
          <a:xfrm>
            <a:off x="3702287" y="2719669"/>
            <a:ext cx="1739423" cy="453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ivvic" pitchFamily="2" charset="0"/>
              </a:rPr>
              <a:t>Entire Room</a:t>
            </a:r>
            <a:endParaRPr lang="en-ID" b="1" dirty="0">
              <a:solidFill>
                <a:schemeClr val="tx1"/>
              </a:solidFill>
              <a:latin typeface="Livvic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49EF5-397C-CE9F-9B6D-D120B2A36F8F}"/>
              </a:ext>
            </a:extLst>
          </p:cNvPr>
          <p:cNvSpPr txBox="1"/>
          <p:nvPr/>
        </p:nvSpPr>
        <p:spPr>
          <a:xfrm>
            <a:off x="3702287" y="3247980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2.12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Low Rated Listing</a:t>
            </a:r>
            <a:endParaRPr lang="en-ID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D6489-6ACE-C9F0-EC57-769DEFC27E19}"/>
              </a:ext>
            </a:extLst>
          </p:cNvPr>
          <p:cNvCxnSpPr/>
          <p:nvPr/>
        </p:nvCxnSpPr>
        <p:spPr>
          <a:xfrm>
            <a:off x="3764164" y="3987608"/>
            <a:ext cx="1595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00F16D-69CB-D55A-2CAE-2103C528A656}"/>
              </a:ext>
            </a:extLst>
          </p:cNvPr>
          <p:cNvSpPr txBox="1"/>
          <p:nvPr/>
        </p:nvSpPr>
        <p:spPr>
          <a:xfrm>
            <a:off x="3702287" y="4121129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2.01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Rated &gt;= 90</a:t>
            </a:r>
            <a:endParaRPr lang="en-ID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9465013-3A38-7AA5-2D18-2BECE1B3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407" y="1476340"/>
            <a:ext cx="1146293" cy="114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26BA07D-C23C-0E11-9B28-09C85C343B09}"/>
              </a:ext>
            </a:extLst>
          </p:cNvPr>
          <p:cNvSpPr/>
          <p:nvPr/>
        </p:nvSpPr>
        <p:spPr>
          <a:xfrm>
            <a:off x="6178713" y="2719669"/>
            <a:ext cx="1739423" cy="45376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Livvic" pitchFamily="2" charset="0"/>
              </a:rPr>
              <a:t>Shared Room</a:t>
            </a:r>
            <a:endParaRPr lang="en-ID" b="1" dirty="0">
              <a:solidFill>
                <a:schemeClr val="tx1"/>
              </a:solidFill>
              <a:latin typeface="Livvic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5F9654-AD13-E28F-93CC-582F2C960AB6}"/>
              </a:ext>
            </a:extLst>
          </p:cNvPr>
          <p:cNvSpPr txBox="1"/>
          <p:nvPr/>
        </p:nvSpPr>
        <p:spPr>
          <a:xfrm>
            <a:off x="6178713" y="3247980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2.35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Low Rated Listing</a:t>
            </a:r>
            <a:endParaRPr lang="en-ID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7507B-0C16-0807-FE82-76AED6ED757E}"/>
              </a:ext>
            </a:extLst>
          </p:cNvPr>
          <p:cNvCxnSpPr/>
          <p:nvPr/>
        </p:nvCxnSpPr>
        <p:spPr>
          <a:xfrm>
            <a:off x="6240590" y="3987608"/>
            <a:ext cx="159504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33F8D2-D250-5F09-E01B-5EDCFDBB96BE}"/>
              </a:ext>
            </a:extLst>
          </p:cNvPr>
          <p:cNvSpPr txBox="1"/>
          <p:nvPr/>
        </p:nvSpPr>
        <p:spPr>
          <a:xfrm>
            <a:off x="6178713" y="4121129"/>
            <a:ext cx="16569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2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1.94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ID" sz="14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Rated &gt;= 90</a:t>
            </a:r>
            <a:endParaRPr lang="en-ID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E99730B-1BE1-8B22-57F0-A7ED1DBE4398}"/>
              </a:ext>
            </a:extLst>
          </p:cNvPr>
          <p:cNvSpPr/>
          <p:nvPr/>
        </p:nvSpPr>
        <p:spPr>
          <a:xfrm>
            <a:off x="1432117" y="991531"/>
            <a:ext cx="6486019" cy="45376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Livvic" pitchFamily="2" charset="0"/>
              </a:rPr>
              <a:t>Average Capacity per Room Type</a:t>
            </a:r>
            <a:endParaRPr lang="en-ID" b="1" dirty="0">
              <a:solidFill>
                <a:schemeClr val="bg1"/>
              </a:solidFill>
              <a:latin typeface="Livvi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3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 rot="6842566">
            <a:off x="7043606" y="2352088"/>
            <a:ext cx="513477" cy="581949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6" name="Google Shape;326;p35"/>
          <p:cNvSpPr/>
          <p:nvPr/>
        </p:nvSpPr>
        <p:spPr>
          <a:xfrm rot="-1900099">
            <a:off x="4061784" y="2356790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8" name="Google Shape;328;p35"/>
          <p:cNvSpPr/>
          <p:nvPr/>
        </p:nvSpPr>
        <p:spPr>
          <a:xfrm rot="-2036374">
            <a:off x="1514803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9" name="Google Shape;329;p35"/>
          <p:cNvSpPr/>
          <p:nvPr/>
        </p:nvSpPr>
        <p:spPr>
          <a:xfrm rot="8899901">
            <a:off x="4348004" y="287718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0" name="Google Shape;330;p35"/>
          <p:cNvSpPr/>
          <p:nvPr/>
        </p:nvSpPr>
        <p:spPr>
          <a:xfrm rot="2036374" flipH="1">
            <a:off x="7126878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387250" y="4049485"/>
            <a:ext cx="4608271" cy="859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Executive Summary</a:t>
            </a:r>
            <a:endParaRPr sz="3600"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subTitle" idx="3"/>
          </p:nvPr>
        </p:nvSpPr>
        <p:spPr>
          <a:xfrm>
            <a:off x="716700" y="1183149"/>
            <a:ext cx="2181300" cy="859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Airbnb connects hosts with guests for short-term &amp; long-term stays</a:t>
            </a:r>
            <a:endParaRPr dirty="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1"/>
          </p:nvPr>
        </p:nvSpPr>
        <p:spPr>
          <a:xfrm>
            <a:off x="716700" y="930312"/>
            <a:ext cx="21813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Business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4" name="Google Shape;334;p35"/>
          <p:cNvSpPr txBox="1">
            <a:spLocks noGrp="1"/>
          </p:cNvSpPr>
          <p:nvPr>
            <p:ph type="subTitle" idx="6"/>
          </p:nvPr>
        </p:nvSpPr>
        <p:spPr>
          <a:xfrm>
            <a:off x="3266127" y="3055722"/>
            <a:ext cx="21831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Averagely $4.73 per night for 51.838 units</a:t>
            </a:r>
            <a:endParaRPr dirty="0"/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5"/>
          </p:nvPr>
        </p:nvSpPr>
        <p:spPr>
          <a:xfrm>
            <a:off x="3266127" y="2802880"/>
            <a:ext cx="2183100" cy="281700"/>
          </a:xfrm>
          <a:prstGeom prst="rect">
            <a:avLst/>
          </a:prstGeom>
        </p:spPr>
        <p:txBody>
          <a:bodyPr spcFirstLastPara="1" wrap="square" lIns="91425" tIns="91425" rIns="223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Pricing &amp; Listings</a:t>
            </a:r>
            <a:endParaRPr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14"/>
          </p:nvPr>
        </p:nvSpPr>
        <p:spPr>
          <a:xfrm>
            <a:off x="6168257" y="1001504"/>
            <a:ext cx="2336785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Factors of Low Rated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subTitle" idx="15"/>
          </p:nvPr>
        </p:nvSpPr>
        <p:spPr>
          <a:xfrm>
            <a:off x="6083093" y="1219861"/>
            <a:ext cx="2531518" cy="97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 with bigger capacity &amp; strict cancellation Policy tend to have lower Customer Rating Review Score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17"/>
          </p:nvPr>
        </p:nvSpPr>
        <p:spPr>
          <a:xfrm>
            <a:off x="3456771" y="967025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Scope</a:t>
            </a: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8"/>
          </p:nvPr>
        </p:nvSpPr>
        <p:spPr>
          <a:xfrm>
            <a:off x="3210713" y="1219862"/>
            <a:ext cx="2626322" cy="9779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Increasing trend of low rated reviews (under 90 of 100)</a:t>
            </a:r>
            <a:br>
              <a:rPr lang="en" dirty="0"/>
            </a:br>
            <a:r>
              <a:rPr lang="en" dirty="0"/>
              <a:t>from 2012 – 2017 in some cities on USA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20"/>
          </p:nvPr>
        </p:nvSpPr>
        <p:spPr>
          <a:xfrm>
            <a:off x="6243014" y="3021850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Recommendation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21"/>
          </p:nvPr>
        </p:nvSpPr>
        <p:spPr>
          <a:xfrm>
            <a:off x="6164086" y="3256191"/>
            <a:ext cx="2340956" cy="97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Compensation on factors that boost customer satisfaction for units which tend to have low rating</a:t>
            </a:r>
            <a:endParaRPr dirty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4"/>
          </p:nvPr>
        </p:nvSpPr>
        <p:spPr>
          <a:xfrm>
            <a:off x="3961377" y="2412572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>
            <a:off x="14110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13"/>
          </p:nvPr>
        </p:nvSpPr>
        <p:spPr>
          <a:xfrm>
            <a:off x="69403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16"/>
          </p:nvPr>
        </p:nvSpPr>
        <p:spPr>
          <a:xfrm>
            <a:off x="4152321" y="576713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9"/>
          </p:nvPr>
        </p:nvSpPr>
        <p:spPr>
          <a:xfrm>
            <a:off x="6859636" y="2613041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B3401-915B-2F4E-E221-19DB794D1A71}"/>
              </a:ext>
            </a:extLst>
          </p:cNvPr>
          <p:cNvSpPr/>
          <p:nvPr/>
        </p:nvSpPr>
        <p:spPr>
          <a:xfrm>
            <a:off x="7150195" y="4406995"/>
            <a:ext cx="1464416" cy="345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ED5BAA4F-591A-81B6-4FC7-CA3994B4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34F81A-1861-A633-BF42-8BB617F036E6}"/>
              </a:ext>
            </a:extLst>
          </p:cNvPr>
          <p:cNvSpPr/>
          <p:nvPr/>
        </p:nvSpPr>
        <p:spPr>
          <a:xfrm>
            <a:off x="7136445" y="749395"/>
            <a:ext cx="1368163" cy="2543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3DE785EF-86DC-7A1E-4435-A90B4E4E8110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0" y="618767"/>
            <a:ext cx="9144000" cy="13475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+mj-lt"/>
              </a:rPr>
              <a:t>More amenities lead to higher customer satisfaction, </a:t>
            </a:r>
            <a:br>
              <a:rPr lang="en-US" sz="2400" b="1" dirty="0">
                <a:latin typeface="+mj-lt"/>
              </a:rPr>
            </a:br>
            <a:r>
              <a:rPr lang="en-US" sz="2400" b="1" dirty="0">
                <a:latin typeface="+mj-lt"/>
              </a:rPr>
              <a:t>support that both satisfaction review score and number of amenities are causative related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2B84F-76FE-CC54-7303-F7BE9DCA9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030681"/>
              </p:ext>
            </p:extLst>
          </p:nvPr>
        </p:nvGraphicFramePr>
        <p:xfrm>
          <a:off x="1241034" y="2446431"/>
          <a:ext cx="6005414" cy="1461531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2918454">
                  <a:extLst>
                    <a:ext uri="{9D8B030D-6E8A-4147-A177-3AD203B41FA5}">
                      <a16:colId xmlns:a16="http://schemas.microsoft.com/office/drawing/2014/main" val="3383364678"/>
                    </a:ext>
                  </a:extLst>
                </a:gridCol>
                <a:gridCol w="3086960">
                  <a:extLst>
                    <a:ext uri="{9D8B030D-6E8A-4147-A177-3AD203B41FA5}">
                      <a16:colId xmlns:a16="http://schemas.microsoft.com/office/drawing/2014/main" val="939984996"/>
                    </a:ext>
                  </a:extLst>
                </a:gridCol>
              </a:tblGrid>
              <a:tr h="381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Listing Category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Average No of Amenities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05599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Low Rated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Livvic" pitchFamily="2" charset="0"/>
                        </a:rPr>
                        <a:t>16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124600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Overall</a:t>
                      </a:r>
                      <a:endParaRPr lang="en-ID" b="1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Livvic" pitchFamily="2" charset="0"/>
                        </a:rPr>
                        <a:t>18</a:t>
                      </a:r>
                      <a:endParaRPr lang="en-ID" i="1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336521"/>
                  </a:ext>
                </a:extLst>
              </a:tr>
              <a:tr h="35751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Rating &gt;= 90</a:t>
                      </a:r>
                      <a:endParaRPr lang="en-ID" sz="1400" b="1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1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19</a:t>
                      </a:r>
                      <a:endParaRPr lang="en-ID" sz="1400" b="0" i="1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28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023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093C1E7F-6659-3E31-D06C-743888A9A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>
            <a:extLst>
              <a:ext uri="{FF2B5EF4-FFF2-40B4-BE49-F238E27FC236}">
                <a16:creationId xmlns:a16="http://schemas.microsoft.com/office/drawing/2014/main" id="{8325409D-9E22-9C6D-2909-2756761457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59" t="-385" r="360" b="27563"/>
          <a:stretch/>
        </p:blipFill>
        <p:spPr>
          <a:xfrm>
            <a:off x="845048" y="7817"/>
            <a:ext cx="7459454" cy="3621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8">
            <a:extLst>
              <a:ext uri="{FF2B5EF4-FFF2-40B4-BE49-F238E27FC236}">
                <a16:creationId xmlns:a16="http://schemas.microsoft.com/office/drawing/2014/main" id="{6393B452-C98A-4263-CEE7-B48FFEEE4DEC}"/>
              </a:ext>
            </a:extLst>
          </p:cNvPr>
          <p:cNvGrpSpPr/>
          <p:nvPr/>
        </p:nvGrpSpPr>
        <p:grpSpPr>
          <a:xfrm rot="548462">
            <a:off x="1022828" y="2040118"/>
            <a:ext cx="6715892" cy="3611865"/>
            <a:chOff x="3513333" y="-241700"/>
            <a:chExt cx="6224749" cy="3347724"/>
          </a:xfrm>
        </p:grpSpPr>
        <p:sp>
          <p:nvSpPr>
            <p:cNvPr id="412" name="Google Shape;412;p38">
              <a:extLst>
                <a:ext uri="{FF2B5EF4-FFF2-40B4-BE49-F238E27FC236}">
                  <a16:creationId xmlns:a16="http://schemas.microsoft.com/office/drawing/2014/main" id="{3286CB7D-E19E-69C0-6778-1BC20E166F77}"/>
                </a:ext>
              </a:extLst>
            </p:cNvPr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>
              <a:extLst>
                <a:ext uri="{FF2B5EF4-FFF2-40B4-BE49-F238E27FC236}">
                  <a16:creationId xmlns:a16="http://schemas.microsoft.com/office/drawing/2014/main" id="{8270E576-E335-84D6-27B8-BA016D1D17F9}"/>
                </a:ext>
              </a:extLst>
            </p:cNvPr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>
              <a:extLst>
                <a:ext uri="{FF2B5EF4-FFF2-40B4-BE49-F238E27FC236}">
                  <a16:creationId xmlns:a16="http://schemas.microsoft.com/office/drawing/2014/main" id="{D7070D0E-22AA-F6F4-A9AB-AA978F078CF9}"/>
                </a:ext>
              </a:extLst>
            </p:cNvPr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>
              <a:extLst>
                <a:ext uri="{FF2B5EF4-FFF2-40B4-BE49-F238E27FC236}">
                  <a16:creationId xmlns:a16="http://schemas.microsoft.com/office/drawing/2014/main" id="{21E85BB7-9418-EA9A-3402-C479CD848EC1}"/>
                </a:ext>
              </a:extLst>
            </p:cNvPr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6" name="Google Shape;416;p38">
            <a:extLst>
              <a:ext uri="{FF2B5EF4-FFF2-40B4-BE49-F238E27FC236}">
                <a16:creationId xmlns:a16="http://schemas.microsoft.com/office/drawing/2014/main" id="{E96C7D93-4148-4831-8569-EA69D05235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861" y="3495338"/>
            <a:ext cx="6338596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Visulatization</a:t>
            </a:r>
            <a:endParaRPr dirty="0"/>
          </a:p>
        </p:txBody>
      </p:sp>
      <p:sp>
        <p:nvSpPr>
          <p:cNvPr id="417" name="Google Shape;417;p38">
            <a:extLst>
              <a:ext uri="{FF2B5EF4-FFF2-40B4-BE49-F238E27FC236}">
                <a16:creationId xmlns:a16="http://schemas.microsoft.com/office/drawing/2014/main" id="{93504F11-B94F-D9A4-72F8-22E3634049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" name="Google Shape;405;p37">
            <a:extLst>
              <a:ext uri="{FF2B5EF4-FFF2-40B4-BE49-F238E27FC236}">
                <a16:creationId xmlns:a16="http://schemas.microsoft.com/office/drawing/2014/main" id="{C1CB2900-34D3-18DE-6FD0-3D14866BC127}"/>
              </a:ext>
            </a:extLst>
          </p:cNvPr>
          <p:cNvSpPr txBox="1">
            <a:spLocks/>
          </p:cNvSpPr>
          <p:nvPr/>
        </p:nvSpPr>
        <p:spPr>
          <a:xfrm>
            <a:off x="3526972" y="4497710"/>
            <a:ext cx="1465311" cy="416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US" dirty="0"/>
              <a:t>Using </a:t>
            </a:r>
            <a:r>
              <a:rPr lang="en-US" i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endParaRPr lang="en-US" i="1" dirty="0">
              <a:solidFill>
                <a:srgbClr val="00B0F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02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B9E04871-FE73-6170-FD44-DBDF2D7A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4601E9-3830-E7F5-4773-96DC04594B2F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8649EF73-5EFE-1701-7A8A-0EAE16ACEED1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97174" y="94948"/>
            <a:ext cx="8671818" cy="953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NYC has the most active guests who are giving customer review rate (524118 reviews)</a:t>
            </a:r>
            <a:endParaRPr sz="3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83FD0999-8A72-A50F-8EE4-B1343182B6A8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1951B5-A705-22BE-C700-F3A5D0BF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79" t="1680" r="18684" b="1228"/>
          <a:stretch/>
        </p:blipFill>
        <p:spPr>
          <a:xfrm>
            <a:off x="2075230" y="1392114"/>
            <a:ext cx="3781786" cy="37513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5BD419-50BE-7447-81CB-43905AA69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838" y="2571750"/>
            <a:ext cx="1270710" cy="188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23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2365EC7-D70F-260C-63C3-163258DF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8EE12D-1B84-E3D1-DA92-80FFE473AF12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7962DBC3-BA3A-A476-14BC-420F486F60C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89378" y="356207"/>
            <a:ext cx="8923993" cy="1087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+mj-lt"/>
              </a:rPr>
              <a:t>NYC has the most Airbnb listings across all room types, followed by LA</a:t>
            </a:r>
            <a:endParaRPr sz="3000" b="1" dirty="0"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4A5D60-1FF3-74E6-5683-E980B8446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280965"/>
              </p:ext>
            </p:extLst>
          </p:nvPr>
        </p:nvGraphicFramePr>
        <p:xfrm>
          <a:off x="1523999" y="1900740"/>
          <a:ext cx="6096000" cy="2595880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0935021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2460045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5764583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19002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City</a:t>
                      </a:r>
                      <a:endParaRPr lang="en-ID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Entire Unit</a:t>
                      </a:r>
                      <a:endParaRPr lang="en-ID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Private Room</a:t>
                      </a:r>
                      <a:endParaRPr lang="en-ID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Shared Room</a:t>
                      </a:r>
                      <a:endParaRPr lang="en-ID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53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latin typeface="Livvic" pitchFamily="2" charset="0"/>
                        </a:rPr>
                        <a:t>Boston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1,567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932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33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1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latin typeface="Livvic" pitchFamily="2" charset="0"/>
                        </a:rPr>
                        <a:t>Chicago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1,744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1,091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65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3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latin typeface="Livvic" pitchFamily="2" charset="0"/>
                        </a:rPr>
                        <a:t>DC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2,446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1,112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80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82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>
                          <a:latin typeface="Livvic" pitchFamily="2" charset="0"/>
                        </a:rPr>
                        <a:t>LA</a:t>
                      </a:r>
                      <a:endParaRPr lang="en-ID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9,433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5,569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452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05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NYC</a:t>
                      </a:r>
                      <a:endParaRPr lang="en-ID" dirty="0">
                        <a:highlight>
                          <a:srgbClr val="FFFF00"/>
                        </a:highlight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11,749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10,549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highlight>
                            <a:srgbClr val="FFFF00"/>
                          </a:highlight>
                          <a:latin typeface="Livvic" pitchFamily="2" charset="0"/>
                        </a:rPr>
                        <a:t>526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71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D" b="1">
                          <a:latin typeface="Livvic" pitchFamily="2" charset="0"/>
                        </a:rPr>
                        <a:t>SF</a:t>
                      </a:r>
                      <a:endParaRPr lang="en-ID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>
                          <a:latin typeface="Livvic" pitchFamily="2" charset="0"/>
                        </a:rPr>
                        <a:t>2,655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1,780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55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65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969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30950C5A-2A6B-7137-F0A6-86F15674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2AC5F6E-9F88-6E85-11C4-CFC7278256FE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4F65BCE6-789C-575A-B353-A6CBC879983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0" y="61617"/>
            <a:ext cx="9077455" cy="1230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>
                <a:latin typeface="+mj-lt"/>
              </a:rPr>
              <a:t>Boston's shared rooms have the lowest rating, while NYC shows generally lower ratings across all types despite high listings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2FAB92-6B1D-B928-9A7B-AA6E3006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3"/>
          <a:stretch/>
        </p:blipFill>
        <p:spPr>
          <a:xfrm>
            <a:off x="1647839" y="1376621"/>
            <a:ext cx="5357977" cy="370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297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751A5B7D-75C8-FF65-BA1F-F90A6563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0103B-928A-9A86-7F04-C22B94541CDB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07607DDC-63BB-B4C6-CF01-A8C99B2F83EC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493094" y="172797"/>
            <a:ext cx="7846796" cy="10009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Entire Unit  Type Has the biggest Number Listings with Low Rated Review Score</a:t>
            </a:r>
            <a:endParaRPr sz="3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DCDDF44A-3A46-D97A-4012-0556B90D5429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626FC-07EF-7240-9223-4D05C2354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30" y="1173752"/>
            <a:ext cx="6044924" cy="3796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0A71CE-BC30-538F-7665-7406836C4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510" y="4138565"/>
            <a:ext cx="2084887" cy="4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70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A6ADB64C-63FF-6339-F10A-B83124E80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1EEEC680-66B0-335B-DEBC-B11D888BD151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-1" y="0"/>
            <a:ext cx="8470233" cy="10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Entire Unit Type has the most Number of Strict Policy Implementations</a:t>
            </a:r>
            <a:endParaRPr sz="3000" b="1" dirty="0"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30E12-6EA3-EA1A-3FB6-D1B57E0AF0B6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C5F6D-15AB-24B1-DFE3-F9405BA5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48"/>
          <a:stretch/>
        </p:blipFill>
        <p:spPr>
          <a:xfrm>
            <a:off x="1297981" y="1237358"/>
            <a:ext cx="5838464" cy="368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77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0D624714-3F91-7118-87AB-F4E72DFC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F9103-226C-F538-D281-A30AA7298FBB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85E7E63C-719C-A7DD-93EE-9099B8D2CDB6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06159" y="48609"/>
            <a:ext cx="8762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Increasing Trend of Low Rated Listing consistent with Increasing Accomodates</a:t>
            </a:r>
            <a:endParaRPr sz="3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D82F0501-A3B2-3975-3ED6-A1D8320AA7B2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69D963-94A6-BC9A-7B94-87369010C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82" y="1048204"/>
            <a:ext cx="7986635" cy="409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74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5785C5D7-38A9-5775-1915-9CB4994EC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E1B7417F-A31F-4DE6-D1D9-6599A5226B55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917432" y="63339"/>
            <a:ext cx="744115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+mj-lt"/>
              </a:rPr>
              <a:t>Full Dashboard on </a:t>
            </a:r>
            <a:r>
              <a:rPr lang="en" b="1" dirty="0">
                <a:latin typeface="+mj-lt"/>
                <a:hlinkClick r:id="rId3"/>
              </a:rPr>
              <a:t>Tableau Public</a:t>
            </a:r>
            <a:endParaRPr sz="3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D3E96A2A-A8EC-11DA-3450-63CBF7131EB7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ACC5F-6D78-48B9-8635-902FF661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" y="636039"/>
            <a:ext cx="8989714" cy="44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99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D86F2A06-7282-6BCB-EBCA-CD2051F4B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774F6-2B48-2824-14FE-C67321C80766}"/>
              </a:ext>
            </a:extLst>
          </p:cNvPr>
          <p:cNvSpPr/>
          <p:nvPr/>
        </p:nvSpPr>
        <p:spPr>
          <a:xfrm>
            <a:off x="7122695" y="761854"/>
            <a:ext cx="1347537" cy="2863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17983104-F037-3879-BCD9-9ECEA5B2EB5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06159" y="48609"/>
            <a:ext cx="87628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+mj-lt"/>
              </a:rPr>
              <a:t>Insi</a:t>
            </a:r>
            <a:r>
              <a:rPr lang="en" b="1" dirty="0">
                <a:latin typeface="+mj-lt"/>
              </a:rPr>
              <a:t>ght Summary</a:t>
            </a:r>
            <a:endParaRPr sz="3000"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545E5DC4-0D02-A0CF-A838-2E12BDE3FB23}"/>
              </a:ext>
            </a:extLst>
          </p:cNvPr>
          <p:cNvSpPr txBox="1">
            <a:spLocks/>
          </p:cNvSpPr>
          <p:nvPr/>
        </p:nvSpPr>
        <p:spPr>
          <a:xfrm>
            <a:off x="1416289" y="845791"/>
            <a:ext cx="7621550" cy="13016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r>
              <a:rPr lang="en-US" b="1" i="1" dirty="0"/>
              <a:t>Host Verification &amp; Responsiveness Drive Satisfaction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Listings with </a:t>
            </a:r>
            <a:r>
              <a:rPr lang="en-US" b="1" dirty="0"/>
              <a:t>verified hosts</a:t>
            </a:r>
            <a:r>
              <a:rPr lang="en-US" dirty="0"/>
              <a:t> and </a:t>
            </a:r>
            <a:r>
              <a:rPr lang="en-US" b="1" dirty="0"/>
              <a:t>responsive communication</a:t>
            </a:r>
            <a:r>
              <a:rPr lang="en-US" dirty="0"/>
              <a:t> consistently receive higher customer ratings.</a:t>
            </a:r>
          </a:p>
        </p:txBody>
      </p:sp>
      <p:pic>
        <p:nvPicPr>
          <p:cNvPr id="4" name="Picture 3" descr="A hand holding a person&#10;&#10;AI-generated content may be incorrect.">
            <a:extLst>
              <a:ext uri="{FF2B5EF4-FFF2-40B4-BE49-F238E27FC236}">
                <a16:creationId xmlns:a16="http://schemas.microsoft.com/office/drawing/2014/main" id="{38C9ABB5-AFC1-C264-E9F5-35860461A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68" y="3714711"/>
            <a:ext cx="1301621" cy="12469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2C7FD6-99FF-CDD6-3304-470B950BE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9" y="2298523"/>
            <a:ext cx="1301621" cy="12469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Google Shape;405;p37">
            <a:extLst>
              <a:ext uri="{FF2B5EF4-FFF2-40B4-BE49-F238E27FC236}">
                <a16:creationId xmlns:a16="http://schemas.microsoft.com/office/drawing/2014/main" id="{C6DD0812-8556-9C66-DEDE-7D0469C59A04}"/>
              </a:ext>
            </a:extLst>
          </p:cNvPr>
          <p:cNvSpPr txBox="1">
            <a:spLocks/>
          </p:cNvSpPr>
          <p:nvPr/>
        </p:nvSpPr>
        <p:spPr>
          <a:xfrm>
            <a:off x="1416289" y="2298523"/>
            <a:ext cx="7621550" cy="124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 b="1" i="1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US" dirty="0"/>
              <a:t>Strict Policies &amp; High-Capacity Hurt Reviews</a:t>
            </a:r>
            <a:br>
              <a:rPr lang="en-US" dirty="0"/>
            </a:br>
            <a:br>
              <a:rPr lang="en-US" dirty="0"/>
            </a:br>
            <a:r>
              <a:rPr lang="en-US" b="0" i="0" dirty="0"/>
              <a:t>Units with </a:t>
            </a:r>
            <a:r>
              <a:rPr lang="en-US" i="0" dirty="0"/>
              <a:t>strict cancellation policies </a:t>
            </a:r>
            <a:r>
              <a:rPr lang="en-US" b="0" i="0" dirty="0"/>
              <a:t>and </a:t>
            </a:r>
            <a:r>
              <a:rPr lang="en-US" i="0" dirty="0"/>
              <a:t>higher guest capacity </a:t>
            </a:r>
            <a:r>
              <a:rPr lang="en-US" b="0" i="0" dirty="0"/>
              <a:t>tend to get lower review scores, indicating these are potential pain points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A5D871-89BA-D900-0050-5CBB0208E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68" y="845791"/>
            <a:ext cx="1301621" cy="13016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Google Shape;405;p37">
            <a:extLst>
              <a:ext uri="{FF2B5EF4-FFF2-40B4-BE49-F238E27FC236}">
                <a16:creationId xmlns:a16="http://schemas.microsoft.com/office/drawing/2014/main" id="{A9C97BD7-82C2-13B4-3203-274785FE1618}"/>
              </a:ext>
            </a:extLst>
          </p:cNvPr>
          <p:cNvSpPr txBox="1">
            <a:spLocks/>
          </p:cNvSpPr>
          <p:nvPr/>
        </p:nvSpPr>
        <p:spPr>
          <a:xfrm>
            <a:off x="1416289" y="3714711"/>
            <a:ext cx="7621550" cy="124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 b="1" i="1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ID" dirty="0"/>
              <a:t>More Amenities = Happier Guests</a:t>
            </a:r>
            <a:br>
              <a:rPr lang="en-US" dirty="0"/>
            </a:br>
            <a:br>
              <a:rPr lang="en-US" dirty="0"/>
            </a:br>
            <a:r>
              <a:rPr lang="en-US" b="0" i="0" dirty="0"/>
              <a:t>A </a:t>
            </a:r>
            <a:r>
              <a:rPr lang="en-US" i="0" dirty="0"/>
              <a:t>positive correlation </a:t>
            </a:r>
            <a:r>
              <a:rPr lang="en-US" b="0" i="0" dirty="0"/>
              <a:t>exists between the </a:t>
            </a:r>
            <a:r>
              <a:rPr lang="en-US" i="0" dirty="0"/>
              <a:t>number of amenities provided </a:t>
            </a:r>
            <a:r>
              <a:rPr lang="en-US" b="0" i="0" dirty="0"/>
              <a:t>and </a:t>
            </a:r>
            <a:r>
              <a:rPr lang="en-US" i="0" dirty="0"/>
              <a:t>customer satisfaction</a:t>
            </a:r>
            <a:r>
              <a:rPr lang="en-US" b="0" i="0" dirty="0"/>
              <a:t>, suggesting added value leads to better experiences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944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/>
          </p:nvPr>
        </p:nvSpPr>
        <p:spPr>
          <a:xfrm>
            <a:off x="5213081" y="129806"/>
            <a:ext cx="30699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405" name="Google Shape;405;p37"/>
          <p:cNvSpPr txBox="1">
            <a:spLocks noGrp="1"/>
          </p:cNvSpPr>
          <p:nvPr>
            <p:ph type="subTitle" idx="1"/>
          </p:nvPr>
        </p:nvSpPr>
        <p:spPr>
          <a:xfrm>
            <a:off x="4981952" y="711506"/>
            <a:ext cx="3903417" cy="1859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Industry: Hospitality and Tourism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Founded on 2007 in San Francisco, California, United States of America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8F9DD-29C5-FFCF-61D6-5A4624A1F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98" y="1757362"/>
            <a:ext cx="2819400" cy="1628775"/>
          </a:xfrm>
          <a:prstGeom prst="rect">
            <a:avLst/>
          </a:prstGeom>
        </p:spPr>
      </p:pic>
      <p:sp>
        <p:nvSpPr>
          <p:cNvPr id="2" name="Google Shape;363;p37">
            <a:extLst>
              <a:ext uri="{FF2B5EF4-FFF2-40B4-BE49-F238E27FC236}">
                <a16:creationId xmlns:a16="http://schemas.microsoft.com/office/drawing/2014/main" id="{88023DB8-1F5C-A561-A74B-F079A99EE496}"/>
              </a:ext>
            </a:extLst>
          </p:cNvPr>
          <p:cNvSpPr txBox="1">
            <a:spLocks/>
          </p:cNvSpPr>
          <p:nvPr/>
        </p:nvSpPr>
        <p:spPr>
          <a:xfrm>
            <a:off x="5288706" y="1989620"/>
            <a:ext cx="3069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rter One"/>
              <a:buNone/>
              <a:defRPr sz="2400" b="1" i="0" u="none" strike="noStrike" cap="none">
                <a:solidFill>
                  <a:schemeClr val="dk2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ID" dirty="0"/>
              <a:t>Business Model</a:t>
            </a:r>
          </a:p>
        </p:txBody>
      </p:sp>
      <p:sp>
        <p:nvSpPr>
          <p:cNvPr id="3" name="Google Shape;405;p37">
            <a:extLst>
              <a:ext uri="{FF2B5EF4-FFF2-40B4-BE49-F238E27FC236}">
                <a16:creationId xmlns:a16="http://schemas.microsoft.com/office/drawing/2014/main" id="{13BEF95B-5AB4-7770-BCA4-CD4AD932FA6E}"/>
              </a:ext>
            </a:extLst>
          </p:cNvPr>
          <p:cNvSpPr txBox="1">
            <a:spLocks/>
          </p:cNvSpPr>
          <p:nvPr/>
        </p:nvSpPr>
        <p:spPr>
          <a:xfrm>
            <a:off x="4981951" y="2571320"/>
            <a:ext cx="3903417" cy="231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r>
              <a:rPr lang="en-US" dirty="0"/>
              <a:t>Airbnb operates as a platform-based business that earns revenue mainly through service fees from guests and hosts. It follows a B2C model by </a:t>
            </a:r>
            <a:r>
              <a:rPr lang="en-US" b="1" i="1" dirty="0"/>
              <a:t>connecting travelers with individual hosts</a:t>
            </a:r>
            <a:r>
              <a:rPr lang="en-US" dirty="0"/>
              <a:t>, but also incorporates B2B elements through corporate travel partnerships and its Airbnb for Work offering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3DC0469F-B2B8-807E-49E0-A4B53ADE6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8B06FCE0-8C48-8611-80AD-9841F571CC0F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69FEB-5A8E-6181-8562-F029A7D0603E}"/>
              </a:ext>
            </a:extLst>
          </p:cNvPr>
          <p:cNvSpPr/>
          <p:nvPr/>
        </p:nvSpPr>
        <p:spPr>
          <a:xfrm>
            <a:off x="7225823" y="752955"/>
            <a:ext cx="1230658" cy="2301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765B8-3291-1A81-C46A-94FB2E0F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30953"/>
              </p:ext>
            </p:extLst>
          </p:nvPr>
        </p:nvGraphicFramePr>
        <p:xfrm>
          <a:off x="51158" y="138585"/>
          <a:ext cx="8868991" cy="4546600"/>
        </p:xfrm>
        <a:graphic>
          <a:graphicData uri="http://schemas.openxmlformats.org/drawingml/2006/table">
            <a:tbl>
              <a:tblPr firstRow="1" bandRow="1">
                <a:tableStyleId>{1CD2849A-FB89-4AB1-A999-E73544933B78}</a:tableStyleId>
              </a:tblPr>
              <a:tblGrid>
                <a:gridCol w="1159984">
                  <a:extLst>
                    <a:ext uri="{9D8B030D-6E8A-4147-A177-3AD203B41FA5}">
                      <a16:colId xmlns:a16="http://schemas.microsoft.com/office/drawing/2014/main" val="1321860064"/>
                    </a:ext>
                  </a:extLst>
                </a:gridCol>
                <a:gridCol w="7709007">
                  <a:extLst>
                    <a:ext uri="{9D8B030D-6E8A-4147-A177-3AD203B41FA5}">
                      <a16:colId xmlns:a16="http://schemas.microsoft.com/office/drawing/2014/main" val="2307571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Context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  <a:latin typeface="Livvic" pitchFamily="2" charset="0"/>
                        </a:rPr>
                        <a:t> Recommendations</a:t>
                      </a:r>
                      <a:endParaRPr lang="en-ID" b="1" dirty="0">
                        <a:solidFill>
                          <a:schemeClr val="bg1"/>
                        </a:solidFill>
                        <a:latin typeface="Livvic" pitchFamily="2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75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Cities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0" u="sng" dirty="0">
                          <a:latin typeface="Livvic" pitchFamily="2" charset="0"/>
                        </a:rPr>
                        <a:t>NYC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Targeted host education and quality control</a:t>
                      </a:r>
                      <a:r>
                        <a:rPr lang="en-US" i="1" dirty="0">
                          <a:latin typeface="Livvic" pitchFamily="2" charset="0"/>
                        </a:rPr>
                        <a:t> </a:t>
                      </a:r>
                      <a:r>
                        <a:rPr lang="en-US" dirty="0">
                          <a:latin typeface="Livvic" pitchFamily="2" charset="0"/>
                        </a:rPr>
                        <a:t>for low-rated listings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Incentives or support</a:t>
                      </a:r>
                      <a:r>
                        <a:rPr lang="en-US" i="1" dirty="0">
                          <a:latin typeface="Livvic" pitchFamily="2" charset="0"/>
                        </a:rPr>
                        <a:t> </a:t>
                      </a:r>
                      <a:r>
                        <a:rPr lang="en-US" dirty="0">
                          <a:latin typeface="Livvic" pitchFamily="2" charset="0"/>
                        </a:rPr>
                        <a:t>for highly rated hosts to maintain standards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u="sng" dirty="0">
                          <a:latin typeface="Livvic" pitchFamily="2" charset="0"/>
                        </a:rPr>
                        <a:t>Boston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Investigate</a:t>
                      </a:r>
                      <a:r>
                        <a:rPr lang="en-US" dirty="0">
                          <a:latin typeface="Livvic" pitchFamily="2" charset="0"/>
                        </a:rPr>
                        <a:t> shared quality room 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Livvic" pitchFamily="2" charset="0"/>
                        </a:rPr>
                        <a:t>Host</a:t>
                      </a:r>
                      <a:endParaRPr lang="en-ID" b="1" dirty="0">
                        <a:latin typeface="Livvic" pitchFamily="2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b="1" dirty="0">
                          <a:latin typeface="Livvic" pitchFamily="2" charset="0"/>
                        </a:rPr>
                        <a:t>Strengthen Host Verification </a:t>
                      </a:r>
                      <a:r>
                        <a:rPr lang="en-ID" b="0" dirty="0">
                          <a:latin typeface="Livvic" pitchFamily="2" charset="0"/>
                        </a:rPr>
                        <a:t>by </a:t>
                      </a:r>
                      <a:r>
                        <a:rPr lang="en-ID" dirty="0">
                          <a:latin typeface="Livvic" pitchFamily="2" charset="0"/>
                        </a:rPr>
                        <a:t>implementing stricter verification measures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D" dirty="0">
                          <a:latin typeface="Livvic" pitchFamily="2" charset="0"/>
                        </a:rPr>
                        <a:t>      on identity and property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b="1" dirty="0">
                          <a:latin typeface="Livvic" pitchFamily="2" charset="0"/>
                        </a:rPr>
                        <a:t>Improve Host Responsiveness</a:t>
                      </a:r>
                      <a:r>
                        <a:rPr lang="en-ID" dirty="0">
                          <a:latin typeface="Livvic" pitchFamily="2" charset="0"/>
                        </a:rPr>
                        <a:t> by </a:t>
                      </a:r>
                      <a:r>
                        <a:rPr lang="en-US" dirty="0">
                          <a:latin typeface="Livvic" pitchFamily="2" charset="0"/>
                        </a:rPr>
                        <a:t>introducing incentives for quick responses,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latin typeface="Livvic" pitchFamily="2" charset="0"/>
                        </a:rPr>
                        <a:t>       automated messaging tools, or host training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93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Policies</a:t>
                      </a:r>
                      <a:endParaRPr lang="en-ID" sz="1400" b="1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1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Adjust cancellation rules</a:t>
                      </a: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based on </a:t>
                      </a:r>
                      <a:r>
                        <a:rPr lang="en-US" sz="1400" b="1" i="1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demand, listing type, and host reliability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to balance flexibility and protection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6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Room Type</a:t>
                      </a:r>
                      <a:endParaRPr lang="en-ID" sz="1400" b="1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Reassess strict</a:t>
                      </a:r>
                      <a:r>
                        <a:rPr lang="en-US" dirty="0">
                          <a:latin typeface="Livvic" pitchFamily="2" charset="0"/>
                        </a:rPr>
                        <a:t> cancellation policies in </a:t>
                      </a:r>
                      <a:r>
                        <a:rPr lang="en-US" b="1" i="1" dirty="0">
                          <a:latin typeface="Livvic" pitchFamily="2" charset="0"/>
                        </a:rPr>
                        <a:t>Entire Unit</a:t>
                      </a:r>
                      <a:r>
                        <a:rPr lang="en-US" dirty="0">
                          <a:latin typeface="Livvic" pitchFamily="2" charset="0"/>
                        </a:rPr>
                        <a:t> listings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D" b="1" i="1" dirty="0">
                          <a:latin typeface="Livvic" pitchFamily="2" charset="0"/>
                        </a:rPr>
                        <a:t>Targeted quality assurance </a:t>
                      </a:r>
                      <a:r>
                        <a:rPr lang="en-ID" b="0" dirty="0">
                          <a:latin typeface="Livvic" pitchFamily="2" charset="0"/>
                        </a:rPr>
                        <a:t>such as </a:t>
                      </a:r>
                      <a:r>
                        <a:rPr lang="en-ID" b="1" i="1" dirty="0">
                          <a:latin typeface="Livvic" pitchFamily="2" charset="0"/>
                        </a:rPr>
                        <a:t>Cleanliness &amp; Enhanced Host Support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3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Capacities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Evaluate the impact </a:t>
                      </a:r>
                      <a:r>
                        <a:rPr lang="en-US" dirty="0">
                          <a:latin typeface="Livvic" pitchFamily="2" charset="0"/>
                        </a:rPr>
                        <a:t>of larger accommodations on guest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i="1" dirty="0">
                          <a:latin typeface="Livvic" pitchFamily="2" charset="0"/>
                        </a:rPr>
                        <a:t>Enhance service quality </a:t>
                      </a:r>
                      <a:r>
                        <a:rPr lang="en-US" dirty="0">
                          <a:latin typeface="Livvic" pitchFamily="2" charset="0"/>
                        </a:rPr>
                        <a:t>for high-capacity listings</a:t>
                      </a:r>
                      <a:endParaRPr lang="en-ID" dirty="0">
                        <a:latin typeface="Livvic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8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latin typeface="Livvic" pitchFamily="2" charset="0"/>
                          <a:cs typeface="Arial"/>
                          <a:sym typeface="Arial"/>
                        </a:rPr>
                        <a:t>Amenities</a:t>
                      </a:r>
                      <a:endParaRPr lang="en-ID" sz="1400" b="1" i="0" u="none" strike="noStrike" cap="none" dirty="0">
                        <a:solidFill>
                          <a:srgbClr val="000000"/>
                        </a:solidFill>
                        <a:latin typeface="Livvic" pitchFamily="2" charset="0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Livvic" pitchFamily="2" charset="0"/>
                        </a:rPr>
                        <a:t>Promote key amenities</a:t>
                      </a:r>
                      <a:r>
                        <a:rPr lang="en-US" dirty="0">
                          <a:latin typeface="Livvic" pitchFamily="2" charset="0"/>
                        </a:rPr>
                        <a:t> like Wi-Fi and kitchen essentials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Livvic" pitchFamily="2" charset="0"/>
                        </a:rPr>
                        <a:t>Give hosts data-driven insights on amenities that improve ratings 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49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92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67"/>
          <p:cNvSpPr txBox="1">
            <a:spLocks noGrp="1"/>
          </p:cNvSpPr>
          <p:nvPr>
            <p:ph type="title"/>
          </p:nvPr>
        </p:nvSpPr>
        <p:spPr>
          <a:xfrm>
            <a:off x="2972827" y="1985149"/>
            <a:ext cx="3384900" cy="11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168" name="Google Shape;1168;p67"/>
          <p:cNvSpPr txBox="1"/>
          <p:nvPr/>
        </p:nvSpPr>
        <p:spPr>
          <a:xfrm>
            <a:off x="3059997" y="4342666"/>
            <a:ext cx="302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Please keep this slide for attribution</a:t>
            </a:r>
            <a:endParaRPr sz="12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651821-8675-7E07-ACD8-74CF53F0FFCD}"/>
              </a:ext>
            </a:extLst>
          </p:cNvPr>
          <p:cNvSpPr/>
          <p:nvPr/>
        </p:nvSpPr>
        <p:spPr>
          <a:xfrm>
            <a:off x="1230659" y="3231338"/>
            <a:ext cx="3283413" cy="87314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9C285C-99DE-C80F-208B-FAFEB700E612}"/>
              </a:ext>
            </a:extLst>
          </p:cNvPr>
          <p:cNvSpPr/>
          <p:nvPr/>
        </p:nvSpPr>
        <p:spPr>
          <a:xfrm>
            <a:off x="3245089" y="4400120"/>
            <a:ext cx="2646947" cy="3124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9BE5DAE7-C44E-B00F-F2CC-426A4669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>
            <a:extLst>
              <a:ext uri="{FF2B5EF4-FFF2-40B4-BE49-F238E27FC236}">
                <a16:creationId xmlns:a16="http://schemas.microsoft.com/office/drawing/2014/main" id="{45F68637-5153-5A42-08FA-5FB71EB0D5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59" t="-385" r="360" b="27563"/>
          <a:stretch/>
        </p:blipFill>
        <p:spPr>
          <a:xfrm rot="120004">
            <a:off x="845048" y="7817"/>
            <a:ext cx="7459454" cy="3621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8">
            <a:extLst>
              <a:ext uri="{FF2B5EF4-FFF2-40B4-BE49-F238E27FC236}">
                <a16:creationId xmlns:a16="http://schemas.microsoft.com/office/drawing/2014/main" id="{AE651A46-FA70-482E-BC9A-6A73E80FEB50}"/>
              </a:ext>
            </a:extLst>
          </p:cNvPr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412" name="Google Shape;412;p38">
              <a:extLst>
                <a:ext uri="{FF2B5EF4-FFF2-40B4-BE49-F238E27FC236}">
                  <a16:creationId xmlns:a16="http://schemas.microsoft.com/office/drawing/2014/main" id="{266319B8-F05E-36AD-2D20-50A4FC81B153}"/>
                </a:ext>
              </a:extLst>
            </p:cNvPr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>
              <a:extLst>
                <a:ext uri="{FF2B5EF4-FFF2-40B4-BE49-F238E27FC236}">
                  <a16:creationId xmlns:a16="http://schemas.microsoft.com/office/drawing/2014/main" id="{342FF177-96AD-8507-AE01-609BF66B6FBC}"/>
                </a:ext>
              </a:extLst>
            </p:cNvPr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>
              <a:extLst>
                <a:ext uri="{FF2B5EF4-FFF2-40B4-BE49-F238E27FC236}">
                  <a16:creationId xmlns:a16="http://schemas.microsoft.com/office/drawing/2014/main" id="{E1946A48-97E0-4514-2153-B888E41EAA38}"/>
                </a:ext>
              </a:extLst>
            </p:cNvPr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>
              <a:extLst>
                <a:ext uri="{FF2B5EF4-FFF2-40B4-BE49-F238E27FC236}">
                  <a16:creationId xmlns:a16="http://schemas.microsoft.com/office/drawing/2014/main" id="{ECA52444-4737-B6A1-21FF-5F76C5324EB8}"/>
                </a:ext>
              </a:extLst>
            </p:cNvPr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6" name="Google Shape;416;p38">
            <a:extLst>
              <a:ext uri="{FF2B5EF4-FFF2-40B4-BE49-F238E27FC236}">
                <a16:creationId xmlns:a16="http://schemas.microsoft.com/office/drawing/2014/main" id="{FC34A43D-0203-0933-4DBC-58F9A44662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</a:t>
            </a:r>
            <a:endParaRPr dirty="0"/>
          </a:p>
        </p:txBody>
      </p:sp>
      <p:sp>
        <p:nvSpPr>
          <p:cNvPr id="417" name="Google Shape;417;p38">
            <a:extLst>
              <a:ext uri="{FF2B5EF4-FFF2-40B4-BE49-F238E27FC236}">
                <a16:creationId xmlns:a16="http://schemas.microsoft.com/office/drawing/2014/main" id="{F227A06D-FAB5-F663-3ABF-8C6782E53A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37778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26CD03E2-BA94-836F-B87A-91EFC86C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F04C925B-94CF-8505-4DE4-318A7731CBDC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Airbnb Management Structure</a:t>
            </a:r>
            <a:endParaRPr sz="3000" dirty="0"/>
          </a:p>
        </p:txBody>
      </p:sp>
      <p:sp>
        <p:nvSpPr>
          <p:cNvPr id="30" name="Google Shape;405;p37">
            <a:extLst>
              <a:ext uri="{FF2B5EF4-FFF2-40B4-BE49-F238E27FC236}">
                <a16:creationId xmlns:a16="http://schemas.microsoft.com/office/drawing/2014/main" id="{5FA42FAE-07BE-6AE4-4DDC-3D3D8C206E10}"/>
              </a:ext>
            </a:extLst>
          </p:cNvPr>
          <p:cNvSpPr txBox="1">
            <a:spLocks/>
          </p:cNvSpPr>
          <p:nvPr/>
        </p:nvSpPr>
        <p:spPr>
          <a:xfrm>
            <a:off x="638580" y="1282411"/>
            <a:ext cx="8216661" cy="342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algn="l">
              <a:buNone/>
            </a:pPr>
            <a:r>
              <a:rPr lang="en-ID" dirty="0"/>
              <a:t>As of April 6, 2025, Airbnb's executive management team is structured as follows:​</a:t>
            </a:r>
          </a:p>
          <a:p>
            <a:pPr algn="l">
              <a:buNone/>
            </a:pPr>
            <a:endParaRPr lang="en-ID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Brian Chesky</a:t>
            </a:r>
            <a:r>
              <a:rPr lang="en-ID" dirty="0"/>
              <a:t>: Co-founder and Chief Executive Officer (CEO).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Dave Stephenson</a:t>
            </a:r>
            <a:r>
              <a:rPr lang="en-ID" dirty="0"/>
              <a:t>: Chief Business Officer (CBO).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Ellie Mertz</a:t>
            </a:r>
            <a:r>
              <a:rPr lang="en-ID" dirty="0"/>
              <a:t>: Chief Financial Officer (CFO).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Ari Balogh</a:t>
            </a:r>
            <a:r>
              <a:rPr lang="en-ID" dirty="0"/>
              <a:t>: Chief Technology Officer (CTO).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Hiroki Asai</a:t>
            </a:r>
            <a:r>
              <a:rPr lang="en-ID" dirty="0"/>
              <a:t>: Global Head of Marketing.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Tara Bunch</a:t>
            </a:r>
            <a:r>
              <a:rPr lang="en-ID" dirty="0"/>
              <a:t>: Global Head of Operations.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Jay Carney</a:t>
            </a:r>
            <a:r>
              <a:rPr lang="en-ID" dirty="0"/>
              <a:t>: Global Head of Policy and Communications. 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D" b="1" dirty="0"/>
              <a:t>Ronald A. Klain</a:t>
            </a:r>
            <a:r>
              <a:rPr lang="en-ID" dirty="0"/>
              <a:t>: Chief Legal Officer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D" dirty="0"/>
          </a:p>
          <a:p>
            <a:pPr marL="127000" indent="0" algn="l"/>
            <a:r>
              <a:rPr lang="en-ID" dirty="0"/>
              <a:t>Source </a:t>
            </a:r>
            <a:r>
              <a:rPr lang="en-ID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ID" dirty="0">
                <a:solidFill>
                  <a:srgbClr val="0070C0"/>
                </a:solidFill>
              </a:rPr>
              <a:t>, </a:t>
            </a:r>
            <a:r>
              <a:rPr lang="en-ID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lang="en-ID" dirty="0"/>
          </a:p>
          <a:p>
            <a:pPr marL="0" indent="0" algn="l"/>
            <a:endParaRPr lang="en-US" dirty="0"/>
          </a:p>
        </p:txBody>
      </p:sp>
      <p:sp>
        <p:nvSpPr>
          <p:cNvPr id="31" name="Arrow: Left 30">
            <a:hlinkClick r:id="rId5" action="ppaction://hlinksldjump"/>
            <a:extLst>
              <a:ext uri="{FF2B5EF4-FFF2-40B4-BE49-F238E27FC236}">
                <a16:creationId xmlns:a16="http://schemas.microsoft.com/office/drawing/2014/main" id="{B29F377D-121D-1C66-0EBB-2E46FEA7D072}"/>
              </a:ext>
            </a:extLst>
          </p:cNvPr>
          <p:cNvSpPr/>
          <p:nvPr/>
        </p:nvSpPr>
        <p:spPr>
          <a:xfrm>
            <a:off x="7136445" y="4228241"/>
            <a:ext cx="563766" cy="37575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362D1C-E4F5-109B-FD7F-7929E932BF44}"/>
              </a:ext>
            </a:extLst>
          </p:cNvPr>
          <p:cNvSpPr txBox="1"/>
          <p:nvPr/>
        </p:nvSpPr>
        <p:spPr>
          <a:xfrm>
            <a:off x="6848770" y="3835358"/>
            <a:ext cx="215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slide 10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6314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F51F1BBD-DCEA-C6E9-AE78-D06F2440D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FB9F1C9E-EC62-1FB1-86A6-D4D0A87B3DAD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6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Possible Root Cause</a:t>
            </a:r>
            <a:endParaRPr sz="3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0F8999-C46C-CDA2-F4EA-54C3BDC000FF}"/>
              </a:ext>
            </a:extLst>
          </p:cNvPr>
          <p:cNvSpPr txBox="1"/>
          <p:nvPr/>
        </p:nvSpPr>
        <p:spPr>
          <a:xfrm>
            <a:off x="598141" y="2644656"/>
            <a:ext cx="1354412" cy="474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95B88F-F396-CB95-F2CE-D85E5225EC93}"/>
              </a:ext>
            </a:extLst>
          </p:cNvPr>
          <p:cNvSpPr txBox="1"/>
          <p:nvPr/>
        </p:nvSpPr>
        <p:spPr>
          <a:xfrm>
            <a:off x="598141" y="2599968"/>
            <a:ext cx="1464416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Low Customer Rating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4E2BB-34CE-B51C-A659-9C705D642C66}"/>
              </a:ext>
            </a:extLst>
          </p:cNvPr>
          <p:cNvSpPr txBox="1"/>
          <p:nvPr/>
        </p:nvSpPr>
        <p:spPr>
          <a:xfrm>
            <a:off x="3376863" y="1659213"/>
            <a:ext cx="1607648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Accommodation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F737A-2D18-DF7C-5810-3B84D0AE5B94}"/>
              </a:ext>
            </a:extLst>
          </p:cNvPr>
          <p:cNvSpPr txBox="1"/>
          <p:nvPr/>
        </p:nvSpPr>
        <p:spPr>
          <a:xfrm>
            <a:off x="3376863" y="3949796"/>
            <a:ext cx="630225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Host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7DDC66-C294-0AFE-4CD2-DFD29C147D19}"/>
              </a:ext>
            </a:extLst>
          </p:cNvPr>
          <p:cNvCxnSpPr>
            <a:stCxn id="21" idx="3"/>
            <a:endCxn id="6" idx="1"/>
          </p:cNvCxnSpPr>
          <p:nvPr/>
        </p:nvCxnSpPr>
        <p:spPr>
          <a:xfrm>
            <a:off x="2062557" y="2861578"/>
            <a:ext cx="1314306" cy="1242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3D7173-3E9D-EC4F-D006-91C46ADF737F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2062557" y="1813102"/>
            <a:ext cx="1314306" cy="104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CC6990-C385-991D-10CA-147CA0D93A9A}"/>
              </a:ext>
            </a:extLst>
          </p:cNvPr>
          <p:cNvSpPr txBox="1"/>
          <p:nvPr/>
        </p:nvSpPr>
        <p:spPr>
          <a:xfrm>
            <a:off x="6657474" y="1231818"/>
            <a:ext cx="1235241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Cleanliness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C3FE8-0B7E-D040-1B02-BC0C9DB4B6F7}"/>
              </a:ext>
            </a:extLst>
          </p:cNvPr>
          <p:cNvSpPr txBox="1"/>
          <p:nvPr/>
        </p:nvSpPr>
        <p:spPr>
          <a:xfrm>
            <a:off x="6657473" y="2337339"/>
            <a:ext cx="95335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Facilities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AE51F9-DABF-8492-8C84-BD8A825CFD7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4984511" y="1385707"/>
            <a:ext cx="1672963" cy="42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01BAA6-2A92-13EC-7AC2-265A0D69787A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30657" y="1824816"/>
            <a:ext cx="1726816" cy="66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13F258F-5946-599F-0A5E-33DB69910C87}"/>
              </a:ext>
            </a:extLst>
          </p:cNvPr>
          <p:cNvSpPr txBox="1"/>
          <p:nvPr/>
        </p:nvSpPr>
        <p:spPr>
          <a:xfrm>
            <a:off x="6657473" y="3114578"/>
            <a:ext cx="95335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Policies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ED1A9-1B45-F9EC-F54E-B5EED0DF6ED7}"/>
              </a:ext>
            </a:extLst>
          </p:cNvPr>
          <p:cNvSpPr txBox="1"/>
          <p:nvPr/>
        </p:nvSpPr>
        <p:spPr>
          <a:xfrm>
            <a:off x="6657473" y="4450111"/>
            <a:ext cx="138649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</a:rPr>
              <a:t>Characteristic</a:t>
            </a:r>
            <a:endParaRPr lang="en-ID" b="1" dirty="0">
              <a:solidFill>
                <a:schemeClr val="tx1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2D271F-7F02-59AC-09F2-C3485291AE1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04797" y="3268467"/>
            <a:ext cx="2652676" cy="83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B2F0C9-3A52-0A9B-7E31-801D6A2D1649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995056" y="4103684"/>
            <a:ext cx="2662417" cy="500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Arrow: Left 1">
            <a:hlinkClick r:id="rId3" action="ppaction://hlinksldjump"/>
            <a:extLst>
              <a:ext uri="{FF2B5EF4-FFF2-40B4-BE49-F238E27FC236}">
                <a16:creationId xmlns:a16="http://schemas.microsoft.com/office/drawing/2014/main" id="{FB44F2ED-A8E2-141D-2EF0-CB141C8FA1EC}"/>
              </a:ext>
            </a:extLst>
          </p:cNvPr>
          <p:cNvSpPr/>
          <p:nvPr/>
        </p:nvSpPr>
        <p:spPr>
          <a:xfrm>
            <a:off x="371260" y="4709504"/>
            <a:ext cx="501889" cy="30777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7915D-3F01-17AB-BA07-2ACA48A71B25}"/>
              </a:ext>
            </a:extLst>
          </p:cNvPr>
          <p:cNvSpPr txBox="1"/>
          <p:nvPr/>
        </p:nvSpPr>
        <p:spPr>
          <a:xfrm>
            <a:off x="83584" y="4353842"/>
            <a:ext cx="147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slide 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9997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C4CBBF8B-BEB8-03D0-754F-917ECB7A1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DFCADBCB-0CE9-614B-91F6-E179BCD0CACA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5" y="2655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Problem Prioritization</a:t>
            </a:r>
            <a:endParaRPr sz="3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7517C4-9767-7D8F-E5D7-351A7E441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98425"/>
              </p:ext>
            </p:extLst>
          </p:nvPr>
        </p:nvGraphicFramePr>
        <p:xfrm>
          <a:off x="128423" y="1036380"/>
          <a:ext cx="8465562" cy="269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639">
                  <a:extLst>
                    <a:ext uri="{9D8B030D-6E8A-4147-A177-3AD203B41FA5}">
                      <a16:colId xmlns:a16="http://schemas.microsoft.com/office/drawing/2014/main" val="4282726605"/>
                    </a:ext>
                  </a:extLst>
                </a:gridCol>
                <a:gridCol w="3820813">
                  <a:extLst>
                    <a:ext uri="{9D8B030D-6E8A-4147-A177-3AD203B41FA5}">
                      <a16:colId xmlns:a16="http://schemas.microsoft.com/office/drawing/2014/main" val="114846103"/>
                    </a:ext>
                  </a:extLst>
                </a:gridCol>
                <a:gridCol w="1861110">
                  <a:extLst>
                    <a:ext uri="{9D8B030D-6E8A-4147-A177-3AD203B41FA5}">
                      <a16:colId xmlns:a16="http://schemas.microsoft.com/office/drawing/2014/main" val="2462494010"/>
                    </a:ext>
                  </a:extLst>
                </a:gridCol>
              </a:tblGrid>
              <a:tr h="31803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Possible Root Cause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Priority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48601"/>
                  </a:ext>
                </a:extLst>
              </a:tr>
              <a:tr h="421494">
                <a:tc>
                  <a:txBody>
                    <a:bodyPr/>
                    <a:lstStyle/>
                    <a:p>
                      <a:pPr lvl="0" algn="l"/>
                      <a:r>
                        <a:rPr lang="en-US" sz="1200" dirty="0"/>
                        <a:t>Cleanliness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Dirty accommodation obviously drive away customer’s satisfaction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 (Relative Opinion)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35817"/>
                  </a:ext>
                </a:extLst>
              </a:tr>
              <a:tr h="51667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Facilities from Accommodation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Less Facilities and capacities, certain room type, and high price per night will drive away customer satisfaction score.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69079"/>
                  </a:ext>
                </a:extLst>
              </a:tr>
              <a:tr h="4214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will be more satisfied if the accommodation impose flexible policies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78084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Host’ Characteristic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Unclear information of Host verification and slow response rate will impair customer’s trust on the listing. Impairment of customer’s trust may drag the satisfaction rate.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69208"/>
                  </a:ext>
                </a:extLst>
              </a:tr>
            </a:tbl>
          </a:graphicData>
        </a:graphic>
      </p:graphicFrame>
      <p:sp>
        <p:nvSpPr>
          <p:cNvPr id="3" name="Arrow: Left 2">
            <a:hlinkClick r:id="rId3" action="ppaction://hlinksldjump"/>
            <a:extLst>
              <a:ext uri="{FF2B5EF4-FFF2-40B4-BE49-F238E27FC236}">
                <a16:creationId xmlns:a16="http://schemas.microsoft.com/office/drawing/2014/main" id="{7BC67152-52DD-14A3-01C7-12E9682C708F}"/>
              </a:ext>
            </a:extLst>
          </p:cNvPr>
          <p:cNvSpPr/>
          <p:nvPr/>
        </p:nvSpPr>
        <p:spPr>
          <a:xfrm>
            <a:off x="371260" y="4599501"/>
            <a:ext cx="501889" cy="3918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8281D-DDC9-B9F0-9DEE-2944918CE36F}"/>
              </a:ext>
            </a:extLst>
          </p:cNvPr>
          <p:cNvSpPr txBox="1"/>
          <p:nvPr/>
        </p:nvSpPr>
        <p:spPr>
          <a:xfrm>
            <a:off x="128423" y="4291724"/>
            <a:ext cx="1470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slide 9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152767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B8056974-D3FE-81C0-0F4B-1B09E572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26B740AB-D475-68D4-B828-B5973CD78FAB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5" y="265545"/>
            <a:ext cx="451920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STATISTICAL ANALYSIS</a:t>
            </a:r>
            <a:endParaRPr sz="3000" dirty="0"/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44EEBB71-4473-1623-8DF2-C8A9C002DB28}"/>
              </a:ext>
            </a:extLst>
          </p:cNvPr>
          <p:cNvSpPr txBox="1">
            <a:spLocks/>
          </p:cNvSpPr>
          <p:nvPr/>
        </p:nvSpPr>
        <p:spPr>
          <a:xfrm>
            <a:off x="106160" y="1134159"/>
            <a:ext cx="8931680" cy="83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endParaRPr lang="en-US" dirty="0"/>
          </a:p>
        </p:txBody>
      </p:sp>
      <p:sp>
        <p:nvSpPr>
          <p:cNvPr id="2" name="Google Shape;405;p37">
            <a:extLst>
              <a:ext uri="{FF2B5EF4-FFF2-40B4-BE49-F238E27FC236}">
                <a16:creationId xmlns:a16="http://schemas.microsoft.com/office/drawing/2014/main" id="{D3065880-9275-3C8A-0097-6F31C21BC984}"/>
              </a:ext>
            </a:extLst>
          </p:cNvPr>
          <p:cNvSpPr txBox="1">
            <a:spLocks/>
          </p:cNvSpPr>
          <p:nvPr/>
        </p:nvSpPr>
        <p:spPr>
          <a:xfrm>
            <a:off x="106160" y="976029"/>
            <a:ext cx="8931680" cy="3901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r>
              <a:rPr lang="en-US" dirty="0"/>
              <a:t>This analysis focus on Customer Rating Score, which have the details below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505F7-FED0-D521-79CE-2C65DBD58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25" y="1436914"/>
            <a:ext cx="2658797" cy="3578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686AB-F0F1-C8CA-522F-73F9906DA7EF}"/>
              </a:ext>
            </a:extLst>
          </p:cNvPr>
          <p:cNvSpPr txBox="1"/>
          <p:nvPr/>
        </p:nvSpPr>
        <p:spPr>
          <a:xfrm>
            <a:off x="4056361" y="2399441"/>
            <a:ext cx="1931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  <a:hlinkClick r:id="rId4" action="ppaction://hlinksldjump"/>
              </a:rPr>
              <a:t>Back to slide 14</a:t>
            </a:r>
            <a:endParaRPr lang="en-ID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6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F74AEFB3-AD14-91D7-48C6-09C1C145D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943A53C0-B6D2-4CA9-FD91-012AA5544F6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4" y="265545"/>
            <a:ext cx="73449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– DROPPING COLUMN </a:t>
            </a:r>
            <a:endParaRPr sz="3000" dirty="0"/>
          </a:p>
        </p:txBody>
      </p:sp>
      <p:sp>
        <p:nvSpPr>
          <p:cNvPr id="2" name="Google Shape;405;p37">
            <a:extLst>
              <a:ext uri="{FF2B5EF4-FFF2-40B4-BE49-F238E27FC236}">
                <a16:creationId xmlns:a16="http://schemas.microsoft.com/office/drawing/2014/main" id="{EEB78A75-5387-8DAC-DA17-177F65A3BEDA}"/>
              </a:ext>
            </a:extLst>
          </p:cNvPr>
          <p:cNvSpPr txBox="1">
            <a:spLocks/>
          </p:cNvSpPr>
          <p:nvPr/>
        </p:nvSpPr>
        <p:spPr>
          <a:xfrm>
            <a:off x="106160" y="1079406"/>
            <a:ext cx="8931680" cy="36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B071F8-9FAD-10A6-CBF5-AAD8D55E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1392"/>
            <a:ext cx="9037839" cy="3214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600"/>
              <a:buFont typeface="Livvic"/>
              <a:buNone/>
            </a:pPr>
            <a: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The columns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first_review</a:t>
            </a:r>
            <a: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name, description,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host_since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thumbnail_url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instant_bookable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latitude, longitude,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zipcode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</a:t>
            </a:r>
            <a:r>
              <a:rPr lang="en-US" altLang="en-US" sz="1600" b="1" i="1" dirty="0" err="1">
                <a:solidFill>
                  <a:schemeClr val="dk1"/>
                </a:solidFill>
                <a:latin typeface="Livvic"/>
                <a:ea typeface="Livvic"/>
                <a:cs typeface="Livvic"/>
              </a:rPr>
              <a:t>Neighbourhood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 and Unnamed: 29 to Unnamed: 35</a:t>
            </a:r>
            <a: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 were dropped from the dataset to focus on analysis</a:t>
            </a: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  <a:ea typeface="Livvic"/>
              <a:cs typeface="Livvic"/>
            </a:endParaRP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No Duplicated Data </a:t>
            </a:r>
            <a: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found in </a:t>
            </a: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Listing ID</a:t>
            </a:r>
            <a: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, which must be unique</a:t>
            </a: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endParaRPr lang="en-US" altLang="en-US" sz="1600" dirty="0">
              <a:solidFill>
                <a:schemeClr val="dk1"/>
              </a:solidFill>
              <a:latin typeface="Livvic"/>
              <a:ea typeface="Livvic"/>
              <a:cs typeface="Livvic"/>
            </a:endParaRP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r>
              <a:rPr lang="en-US" altLang="en-US" sz="1600" b="1" i="1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  <a:t>Null data in </a:t>
            </a:r>
            <a:r>
              <a:rPr lang="en-US" sz="1600" b="1" i="1" dirty="0">
                <a:solidFill>
                  <a:schemeClr val="dk1"/>
                </a:solidFill>
                <a:latin typeface="Livvic"/>
              </a:rPr>
              <a:t>'</a:t>
            </a:r>
            <a:r>
              <a:rPr lang="en-US" sz="1600" b="1" i="1" dirty="0" err="1">
                <a:solidFill>
                  <a:schemeClr val="dk1"/>
                </a:solidFill>
                <a:latin typeface="Livvic"/>
              </a:rPr>
              <a:t>last_review</a:t>
            </a:r>
            <a:r>
              <a:rPr lang="en-US" sz="1600" b="1" i="1" dirty="0">
                <a:solidFill>
                  <a:schemeClr val="dk1"/>
                </a:solidFill>
                <a:latin typeface="Livvic"/>
              </a:rPr>
              <a:t>', '</a:t>
            </a:r>
            <a:r>
              <a:rPr lang="en-US" sz="1600" b="1" i="1" dirty="0" err="1">
                <a:solidFill>
                  <a:schemeClr val="dk1"/>
                </a:solidFill>
                <a:latin typeface="Livvic"/>
              </a:rPr>
              <a:t>number_of_reviews</a:t>
            </a:r>
            <a:r>
              <a:rPr lang="en-US" sz="1600" dirty="0">
                <a:solidFill>
                  <a:schemeClr val="dk1"/>
                </a:solidFill>
                <a:latin typeface="Livvic"/>
              </a:rPr>
              <a:t>’ are initially </a:t>
            </a:r>
            <a:r>
              <a:rPr lang="en-US" sz="1600" b="1" i="1" dirty="0">
                <a:solidFill>
                  <a:schemeClr val="dk1"/>
                </a:solidFill>
                <a:latin typeface="Livvic"/>
              </a:rPr>
              <a:t>removed</a:t>
            </a:r>
            <a:r>
              <a:rPr lang="en-US" sz="1600" dirty="0">
                <a:solidFill>
                  <a:schemeClr val="dk1"/>
                </a:solidFill>
                <a:latin typeface="Livvic"/>
              </a:rPr>
              <a:t> as Review Score will be invalid if both of them are 0, while null in 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'</a:t>
            </a:r>
            <a:r>
              <a:rPr lang="en-ID" sz="1600" b="1" i="1" dirty="0" err="1">
                <a:solidFill>
                  <a:schemeClr val="dk1"/>
                </a:solidFill>
                <a:latin typeface="Livvic"/>
              </a:rPr>
              <a:t>bathrooms','bedrooms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’ and 'beds</a:t>
            </a:r>
            <a:r>
              <a:rPr lang="en-ID" sz="1600" dirty="0">
                <a:solidFill>
                  <a:schemeClr val="dk1"/>
                </a:solidFill>
                <a:latin typeface="Livvic"/>
              </a:rPr>
              <a:t>’ are 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removed</a:t>
            </a:r>
            <a:r>
              <a:rPr lang="en-ID" sz="1600" dirty="0">
                <a:solidFill>
                  <a:schemeClr val="dk1"/>
                </a:solidFill>
                <a:latin typeface="Livvic"/>
              </a:rPr>
              <a:t> subsequently</a:t>
            </a: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  <a:ea typeface="Livvic"/>
              <a:cs typeface="Livvic"/>
            </a:endParaRPr>
          </a:p>
          <a:p>
            <a:pPr>
              <a:buClr>
                <a:schemeClr val="dk1"/>
              </a:buClr>
              <a:buSzPts val="1600"/>
            </a:pPr>
            <a:r>
              <a:rPr lang="en-ID" sz="1600" dirty="0">
                <a:solidFill>
                  <a:schemeClr val="dk1"/>
                </a:solidFill>
                <a:latin typeface="Livvic"/>
              </a:rPr>
              <a:t>However, 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null data</a:t>
            </a:r>
            <a:r>
              <a:rPr lang="en-ID" sz="1600" dirty="0">
                <a:solidFill>
                  <a:schemeClr val="dk1"/>
                </a:solidFill>
                <a:latin typeface="Livvic"/>
              </a:rPr>
              <a:t> in 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Host Verification dan Response Rate</a:t>
            </a:r>
            <a:r>
              <a:rPr lang="en-ID" sz="1600" dirty="0">
                <a:solidFill>
                  <a:schemeClr val="dk1"/>
                </a:solidFill>
                <a:latin typeface="Livvic"/>
              </a:rPr>
              <a:t> can be </a:t>
            </a:r>
            <a:r>
              <a:rPr lang="en-ID" sz="1600" b="1" i="1" dirty="0">
                <a:solidFill>
                  <a:schemeClr val="dk1"/>
                </a:solidFill>
                <a:latin typeface="Livvic"/>
              </a:rPr>
              <a:t>imputed by 0</a:t>
            </a: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br>
              <a:rPr lang="en-US" altLang="en-US" sz="1600" dirty="0">
                <a:solidFill>
                  <a:schemeClr val="dk1"/>
                </a:solidFill>
                <a:latin typeface="Livvic"/>
                <a:ea typeface="Livvic"/>
                <a:cs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  <a:ea typeface="Livvic"/>
              <a:cs typeface="Livvic"/>
            </a:endParaRPr>
          </a:p>
        </p:txBody>
      </p:sp>
      <p:sp>
        <p:nvSpPr>
          <p:cNvPr id="3" name="Arrow: Right 2">
            <a:hlinkClick r:id="rId3" action="ppaction://hlinksldjump"/>
            <a:extLst>
              <a:ext uri="{FF2B5EF4-FFF2-40B4-BE49-F238E27FC236}">
                <a16:creationId xmlns:a16="http://schemas.microsoft.com/office/drawing/2014/main" id="{24CE4D74-AA9A-9BB8-56A6-F7198DFEB15E}"/>
              </a:ext>
            </a:extLst>
          </p:cNvPr>
          <p:cNvSpPr/>
          <p:nvPr/>
        </p:nvSpPr>
        <p:spPr>
          <a:xfrm rot="10800000">
            <a:off x="7803338" y="4623564"/>
            <a:ext cx="460638" cy="350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BA53-7079-E018-8457-2CBEB76A2EDF}"/>
              </a:ext>
            </a:extLst>
          </p:cNvPr>
          <p:cNvSpPr txBox="1"/>
          <p:nvPr/>
        </p:nvSpPr>
        <p:spPr>
          <a:xfrm>
            <a:off x="7291136" y="4337215"/>
            <a:ext cx="1485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 to slide 12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853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F87F995F-58BC-0851-BEFA-DE6D7887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34842317-B7BE-31FB-7E60-1778483D44A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4" y="265545"/>
            <a:ext cx="73449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ADJUSTMENT</a:t>
            </a:r>
            <a:endParaRPr sz="3000" dirty="0"/>
          </a:p>
        </p:txBody>
      </p:sp>
      <p:sp>
        <p:nvSpPr>
          <p:cNvPr id="2" name="Google Shape;405;p37">
            <a:extLst>
              <a:ext uri="{FF2B5EF4-FFF2-40B4-BE49-F238E27FC236}">
                <a16:creationId xmlns:a16="http://schemas.microsoft.com/office/drawing/2014/main" id="{0F636F62-63F9-AA53-D87A-F2F1CADC0248}"/>
              </a:ext>
            </a:extLst>
          </p:cNvPr>
          <p:cNvSpPr txBox="1">
            <a:spLocks/>
          </p:cNvSpPr>
          <p:nvPr/>
        </p:nvSpPr>
        <p:spPr>
          <a:xfrm>
            <a:off x="95544" y="1052698"/>
            <a:ext cx="8931680" cy="369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1"/>
                </a:solidFill>
                <a:latin typeface="Livvic"/>
                <a:ea typeface="Livvic"/>
                <a:cs typeface="Livvic"/>
              </a:defRPr>
            </a:lvl1pPr>
            <a:lvl2pPr marL="914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2pPr>
            <a:lvl3pPr marL="1371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3pPr>
            <a:lvl4pPr marL="1828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4pPr>
            <a:lvl5pPr marL="22860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5pPr>
            <a:lvl6pPr marL="27432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6pPr>
            <a:lvl7pPr marL="32004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7pPr>
            <a:lvl8pPr marL="36576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8pPr>
            <a:lvl9pPr marL="4114800" indent="-330200" algn="ctr">
              <a:buClr>
                <a:schemeClr val="dk1"/>
              </a:buClr>
              <a:buSzPts val="1600"/>
              <a:buFont typeface="Livvic"/>
              <a:buNone/>
              <a:defRPr sz="1600">
                <a:solidFill>
                  <a:schemeClr val="dk2"/>
                </a:solidFill>
                <a:latin typeface="Livvic"/>
                <a:ea typeface="Livvic"/>
                <a:cs typeface="Livvic"/>
              </a:defRPr>
            </a:lvl9pPr>
          </a:lstStyle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52EC87-CD10-33A8-E79E-7076F8736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33260"/>
            <a:ext cx="8686800" cy="513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  <a:latin typeface="Livvic"/>
              </a:rPr>
              <a:t>Adjusting data type for:</a:t>
            </a:r>
            <a:endParaRPr lang="en-ID" sz="1600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br>
              <a:rPr lang="en-US" altLang="en-US" sz="1600" dirty="0">
                <a:solidFill>
                  <a:schemeClr val="dk1"/>
                </a:solidFill>
                <a:latin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0979B9-056F-FA83-02DD-E385F850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6" y="1731219"/>
            <a:ext cx="9037840" cy="9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b="1" i="1" dirty="0">
                <a:solidFill>
                  <a:schemeClr val="dk1"/>
                </a:solidFill>
                <a:latin typeface="Livvic"/>
              </a:rPr>
              <a:t>Host Response Rate (from Object to Float):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host_response_rate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host_response_rate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.rstrip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'float64'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600"/>
            </a:pPr>
            <a:endParaRPr lang="en-US" sz="1600" b="1" i="1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</a:pPr>
            <a:endParaRPr lang="en-US" sz="1600" b="1" i="1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br>
              <a:rPr lang="en-US" altLang="en-US" sz="1600" dirty="0">
                <a:solidFill>
                  <a:schemeClr val="dk1"/>
                </a:solidFill>
                <a:latin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6CC826-A97E-5C2B-EC7A-A1357A440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4512"/>
            <a:ext cx="9037840" cy="9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600"/>
            </a:pPr>
            <a:r>
              <a:rPr lang="en-US" sz="1600" b="1" i="1" dirty="0">
                <a:solidFill>
                  <a:schemeClr val="dk1"/>
                </a:solidFill>
                <a:latin typeface="Livvic"/>
              </a:rPr>
              <a:t>Last Review (from Object to Datetime):</a:t>
            </a:r>
          </a:p>
          <a:p>
            <a:pPr>
              <a:buClr>
                <a:schemeClr val="dk1"/>
              </a:buClr>
              <a:buSzPts val="1600"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host_response_rate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host_response_rate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.rstrip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'%'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'float64'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/ 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buClr>
                <a:schemeClr val="dk1"/>
              </a:buClr>
              <a:buSzPts val="1600"/>
            </a:pPr>
            <a:endParaRPr lang="en-US" sz="1600" b="1" i="1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</a:pPr>
            <a:endParaRPr lang="en-US" sz="1600" b="1" i="1" dirty="0">
              <a:solidFill>
                <a:schemeClr val="dk1"/>
              </a:solidFill>
              <a:latin typeface="Livvic"/>
            </a:endParaRPr>
          </a:p>
          <a:p>
            <a:pPr>
              <a:buClr>
                <a:schemeClr val="dk1"/>
              </a:buClr>
              <a:buSzPts val="1600"/>
              <a:buFont typeface="Livvic"/>
              <a:buNone/>
            </a:pPr>
            <a:br>
              <a:rPr lang="en-US" altLang="en-US" sz="1600" dirty="0">
                <a:solidFill>
                  <a:schemeClr val="dk1"/>
                </a:solidFill>
                <a:latin typeface="Livvic"/>
              </a:rPr>
            </a:br>
            <a:endParaRPr lang="en-US" altLang="en-US" sz="1600" dirty="0">
              <a:solidFill>
                <a:schemeClr val="dk1"/>
              </a:solidFill>
              <a:latin typeface="Livvic"/>
            </a:endParaRPr>
          </a:p>
        </p:txBody>
      </p:sp>
      <p:sp>
        <p:nvSpPr>
          <p:cNvPr id="6" name="Arrow: Left 5">
            <a:hlinkClick r:id="rId3" action="ppaction://hlinksldjump"/>
            <a:extLst>
              <a:ext uri="{FF2B5EF4-FFF2-40B4-BE49-F238E27FC236}">
                <a16:creationId xmlns:a16="http://schemas.microsoft.com/office/drawing/2014/main" id="{CEC45C65-9589-D504-DC8E-A4D6F462E57C}"/>
              </a:ext>
            </a:extLst>
          </p:cNvPr>
          <p:cNvSpPr/>
          <p:nvPr/>
        </p:nvSpPr>
        <p:spPr>
          <a:xfrm>
            <a:off x="7665835" y="4372620"/>
            <a:ext cx="625642" cy="4331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0007-FF3C-5DF7-8893-A2999E9637CC}"/>
              </a:ext>
            </a:extLst>
          </p:cNvPr>
          <p:cNvSpPr txBox="1"/>
          <p:nvPr/>
        </p:nvSpPr>
        <p:spPr>
          <a:xfrm>
            <a:off x="7617708" y="4035735"/>
            <a:ext cx="735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889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>
          <a:extLst>
            <a:ext uri="{FF2B5EF4-FFF2-40B4-BE49-F238E27FC236}">
              <a16:creationId xmlns:a16="http://schemas.microsoft.com/office/drawing/2014/main" id="{88E09ED0-2047-0600-3A04-FDA90693F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>
            <a:extLst>
              <a:ext uri="{FF2B5EF4-FFF2-40B4-BE49-F238E27FC236}">
                <a16:creationId xmlns:a16="http://schemas.microsoft.com/office/drawing/2014/main" id="{D4037061-B374-46BD-40DE-111DFF646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250" y="4049485"/>
            <a:ext cx="4608271" cy="859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Key Process</a:t>
            </a:r>
            <a:endParaRPr sz="36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E5FE9D-2713-3F01-2FAD-40E8EF26C91C}"/>
              </a:ext>
            </a:extLst>
          </p:cNvPr>
          <p:cNvSpPr/>
          <p:nvPr/>
        </p:nvSpPr>
        <p:spPr>
          <a:xfrm>
            <a:off x="680645" y="501888"/>
            <a:ext cx="1608793" cy="6118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6C5548D-CF72-6B38-28AA-65798B271427}"/>
              </a:ext>
            </a:extLst>
          </p:cNvPr>
          <p:cNvSpPr/>
          <p:nvPr/>
        </p:nvSpPr>
        <p:spPr>
          <a:xfrm>
            <a:off x="632517" y="1113779"/>
            <a:ext cx="1691296" cy="1938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6FE870-68EC-07FB-0A86-5591F00EC062}"/>
              </a:ext>
            </a:extLst>
          </p:cNvPr>
          <p:cNvSpPr txBox="1"/>
          <p:nvPr/>
        </p:nvSpPr>
        <p:spPr>
          <a:xfrm>
            <a:off x="835335" y="546224"/>
            <a:ext cx="128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ivvic" pitchFamily="2" charset="0"/>
              </a:rPr>
              <a:t>Platform Model</a:t>
            </a:r>
            <a:endParaRPr lang="en-ID" b="1" dirty="0">
              <a:solidFill>
                <a:schemeClr val="bg2"/>
              </a:solidFill>
              <a:latin typeface="Livvic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4D3E4E-E9C4-596A-D38F-808B40A1461D}"/>
              </a:ext>
            </a:extLst>
          </p:cNvPr>
          <p:cNvSpPr txBox="1"/>
          <p:nvPr/>
        </p:nvSpPr>
        <p:spPr>
          <a:xfrm>
            <a:off x="653144" y="1368162"/>
            <a:ext cx="15537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Livvic" pitchFamily="2" charset="0"/>
              </a:rPr>
              <a:t>Airbnb operates as a digital platform connecting hosts and guests</a:t>
            </a:r>
            <a:endParaRPr lang="en-ID" dirty="0">
              <a:solidFill>
                <a:schemeClr val="tx1"/>
              </a:solidFill>
              <a:latin typeface="Livvic" pitchFamily="2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1215363-EFE5-0BD2-BD61-1BBC4E5023C5}"/>
              </a:ext>
            </a:extLst>
          </p:cNvPr>
          <p:cNvSpPr/>
          <p:nvPr/>
        </p:nvSpPr>
        <p:spPr>
          <a:xfrm>
            <a:off x="2899040" y="501888"/>
            <a:ext cx="1608793" cy="6118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162059-92AE-61A6-B745-0714CDD7A4AC}"/>
              </a:ext>
            </a:extLst>
          </p:cNvPr>
          <p:cNvSpPr/>
          <p:nvPr/>
        </p:nvSpPr>
        <p:spPr>
          <a:xfrm>
            <a:off x="2850912" y="1113779"/>
            <a:ext cx="1691296" cy="1938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85E03A-3F24-49FD-DE64-4E79997FF19A}"/>
              </a:ext>
            </a:extLst>
          </p:cNvPr>
          <p:cNvSpPr txBox="1"/>
          <p:nvPr/>
        </p:nvSpPr>
        <p:spPr>
          <a:xfrm>
            <a:off x="3060606" y="529388"/>
            <a:ext cx="128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ivvic" pitchFamily="2" charset="0"/>
              </a:rPr>
              <a:t>Fee Based</a:t>
            </a:r>
            <a:br>
              <a:rPr lang="en-US" b="1" dirty="0">
                <a:solidFill>
                  <a:schemeClr val="bg2"/>
                </a:solidFill>
                <a:latin typeface="Livvic" pitchFamily="2" charset="0"/>
              </a:rPr>
            </a:br>
            <a:r>
              <a:rPr lang="en-US" b="1" dirty="0">
                <a:solidFill>
                  <a:schemeClr val="bg2"/>
                </a:solidFill>
                <a:latin typeface="Livvic" pitchFamily="2" charset="0"/>
              </a:rPr>
              <a:t>Income</a:t>
            </a:r>
            <a:endParaRPr lang="en-ID" b="1" dirty="0">
              <a:solidFill>
                <a:schemeClr val="bg2"/>
              </a:solidFill>
              <a:latin typeface="Livvic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58CD7-DC38-377E-265A-64E044B5DDD3}"/>
              </a:ext>
            </a:extLst>
          </p:cNvPr>
          <p:cNvSpPr txBox="1"/>
          <p:nvPr/>
        </p:nvSpPr>
        <p:spPr>
          <a:xfrm>
            <a:off x="2954041" y="1681335"/>
            <a:ext cx="1553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  <a:latin typeface="Livvic" pitchFamily="2" charset="0"/>
              </a:defRPr>
            </a:lvl1pPr>
          </a:lstStyle>
          <a:p>
            <a:r>
              <a:rPr lang="en-US" dirty="0"/>
              <a:t>Charged to both Guest and Host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46C53A-ABB4-1739-04FB-F52CEA023952}"/>
              </a:ext>
            </a:extLst>
          </p:cNvPr>
          <p:cNvSpPr/>
          <p:nvPr/>
        </p:nvSpPr>
        <p:spPr>
          <a:xfrm>
            <a:off x="5083060" y="501888"/>
            <a:ext cx="1608793" cy="6118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657BC25-57C9-3EE5-E6FF-C3119F2889B2}"/>
              </a:ext>
            </a:extLst>
          </p:cNvPr>
          <p:cNvSpPr/>
          <p:nvPr/>
        </p:nvSpPr>
        <p:spPr>
          <a:xfrm>
            <a:off x="5034932" y="1113779"/>
            <a:ext cx="1691296" cy="1938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7B5C8F-FF65-2382-3FAF-F10BEE845A3E}"/>
              </a:ext>
            </a:extLst>
          </p:cNvPr>
          <p:cNvSpPr txBox="1"/>
          <p:nvPr/>
        </p:nvSpPr>
        <p:spPr>
          <a:xfrm>
            <a:off x="5244626" y="529388"/>
            <a:ext cx="128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ivvic" pitchFamily="2" charset="0"/>
              </a:rPr>
              <a:t>Diversity of Options</a:t>
            </a:r>
            <a:endParaRPr lang="en-ID" b="1" dirty="0">
              <a:solidFill>
                <a:schemeClr val="bg2"/>
              </a:solidFill>
              <a:latin typeface="Livvic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087640-5FB9-01D0-928D-449A97155BE7}"/>
              </a:ext>
            </a:extLst>
          </p:cNvPr>
          <p:cNvSpPr txBox="1"/>
          <p:nvPr/>
        </p:nvSpPr>
        <p:spPr>
          <a:xfrm>
            <a:off x="5034932" y="1282961"/>
            <a:ext cx="15858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  <a:latin typeface="Livvic" pitchFamily="2" charset="0"/>
              </a:defRPr>
            </a:lvl1pPr>
          </a:lstStyle>
          <a:p>
            <a:r>
              <a:rPr lang="en-US" dirty="0"/>
              <a:t>Unique stays ranging from apartments to treehouses, accommodating various travelers' needs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30804CA-AE9D-201C-41F5-D5794D71B5C3}"/>
              </a:ext>
            </a:extLst>
          </p:cNvPr>
          <p:cNvSpPr/>
          <p:nvPr/>
        </p:nvSpPr>
        <p:spPr>
          <a:xfrm>
            <a:off x="7339266" y="501887"/>
            <a:ext cx="1608793" cy="61189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9AF487D-1ECB-442D-CBB5-E9F0D14ACB97}"/>
              </a:ext>
            </a:extLst>
          </p:cNvPr>
          <p:cNvSpPr/>
          <p:nvPr/>
        </p:nvSpPr>
        <p:spPr>
          <a:xfrm>
            <a:off x="7291138" y="1113778"/>
            <a:ext cx="1691296" cy="1938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050CBB-6368-30F8-75B5-08A60847ADDE}"/>
              </a:ext>
            </a:extLst>
          </p:cNvPr>
          <p:cNvSpPr txBox="1"/>
          <p:nvPr/>
        </p:nvSpPr>
        <p:spPr>
          <a:xfrm>
            <a:off x="7429785" y="546222"/>
            <a:ext cx="1447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ivvic" pitchFamily="2" charset="0"/>
              </a:rPr>
              <a:t>Customer Relationships</a:t>
            </a:r>
            <a:endParaRPr lang="en-ID" b="1" dirty="0">
              <a:solidFill>
                <a:schemeClr val="bg2"/>
              </a:solidFill>
              <a:latin typeface="Livvic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600824-7065-0C3E-16EF-6343B6F6DC3D}"/>
              </a:ext>
            </a:extLst>
          </p:cNvPr>
          <p:cNvSpPr txBox="1"/>
          <p:nvPr/>
        </p:nvSpPr>
        <p:spPr>
          <a:xfrm>
            <a:off x="7291138" y="1368162"/>
            <a:ext cx="18047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solidFill>
                  <a:schemeClr val="tx1"/>
                </a:solidFill>
                <a:latin typeface="Livvic" pitchFamily="2" charset="0"/>
              </a:defRPr>
            </a:lvl1pPr>
          </a:lstStyle>
          <a:p>
            <a:pPr algn="l"/>
            <a:r>
              <a:rPr lang="en-US" dirty="0"/>
              <a:t>Focus on building community through reviews, ratings, and continuous support for both hosts and guests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20A1E5-7026-93EB-7751-3704DB40A72F}"/>
              </a:ext>
            </a:extLst>
          </p:cNvPr>
          <p:cNvSpPr/>
          <p:nvPr/>
        </p:nvSpPr>
        <p:spPr>
          <a:xfrm>
            <a:off x="7150195" y="4406995"/>
            <a:ext cx="1464416" cy="3458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3210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2350ADAC-C27C-899D-375C-7CE8B078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>
            <a:extLst>
              <a:ext uri="{FF2B5EF4-FFF2-40B4-BE49-F238E27FC236}">
                <a16:creationId xmlns:a16="http://schemas.microsoft.com/office/drawing/2014/main" id="{61150550-7111-8A30-137A-F222306C0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9332" y="130236"/>
            <a:ext cx="3069900" cy="5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Disclaimer</a:t>
            </a:r>
            <a:endParaRPr dirty="0"/>
          </a:p>
        </p:txBody>
      </p:sp>
      <p:sp>
        <p:nvSpPr>
          <p:cNvPr id="405" name="Google Shape;405;p37">
            <a:extLst>
              <a:ext uri="{FF2B5EF4-FFF2-40B4-BE49-F238E27FC236}">
                <a16:creationId xmlns:a16="http://schemas.microsoft.com/office/drawing/2014/main" id="{B8E93093-FC30-BBBB-7935-5537C6F14C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68872" y="643184"/>
            <a:ext cx="4430245" cy="421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r>
              <a:rPr lang="en-US" dirty="0"/>
              <a:t>Data Source:  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dirty="0">
              <a:solidFill>
                <a:srgbClr val="00B0F0"/>
              </a:solidFill>
            </a:endParaRP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Assumptions: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Data as per 31 October 2017 &amp; </a:t>
            </a:r>
          </a:p>
          <a:p>
            <a:pPr marL="0" indent="0" algn="l"/>
            <a:r>
              <a:rPr lang="en-US" dirty="0"/>
              <a:t>     short-term stay</a:t>
            </a:r>
          </a:p>
          <a:p>
            <a:pPr marL="0" indent="0" algn="l"/>
            <a:endParaRPr lang="en-US" dirty="0"/>
          </a:p>
          <a:p>
            <a:pPr marL="0" indent="0" algn="l"/>
            <a:r>
              <a:rPr lang="en-US" dirty="0"/>
              <a:t>2. Objective Customer Review Rate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9EFD5-AF18-53D6-1C46-B6D71EA92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98" y="1757362"/>
            <a:ext cx="2819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>
          <a:extLst>
            <a:ext uri="{FF2B5EF4-FFF2-40B4-BE49-F238E27FC236}">
              <a16:creationId xmlns:a16="http://schemas.microsoft.com/office/drawing/2014/main" id="{43416A91-A6ED-ECCA-62C7-241F53202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8">
            <a:extLst>
              <a:ext uri="{FF2B5EF4-FFF2-40B4-BE49-F238E27FC236}">
                <a16:creationId xmlns:a16="http://schemas.microsoft.com/office/drawing/2014/main" id="{4D6C41EB-C949-69CB-8A43-6FD5C50387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359" t="-385" r="360" b="27563"/>
          <a:stretch/>
        </p:blipFill>
        <p:spPr>
          <a:xfrm rot="120004">
            <a:off x="845048" y="7817"/>
            <a:ext cx="7459454" cy="36215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38">
            <a:extLst>
              <a:ext uri="{FF2B5EF4-FFF2-40B4-BE49-F238E27FC236}">
                <a16:creationId xmlns:a16="http://schemas.microsoft.com/office/drawing/2014/main" id="{2D4116BC-4435-5C5C-11CE-76AE57DC663D}"/>
              </a:ext>
            </a:extLst>
          </p:cNvPr>
          <p:cNvGrpSpPr/>
          <p:nvPr/>
        </p:nvGrpSpPr>
        <p:grpSpPr>
          <a:xfrm rot="548462">
            <a:off x="1262510" y="2184710"/>
            <a:ext cx="6715892" cy="3611865"/>
            <a:chOff x="3513333" y="-241700"/>
            <a:chExt cx="6224749" cy="3347724"/>
          </a:xfrm>
        </p:grpSpPr>
        <p:sp>
          <p:nvSpPr>
            <p:cNvPr id="412" name="Google Shape;412;p38">
              <a:extLst>
                <a:ext uri="{FF2B5EF4-FFF2-40B4-BE49-F238E27FC236}">
                  <a16:creationId xmlns:a16="http://schemas.microsoft.com/office/drawing/2014/main" id="{15E1B1DD-551C-605E-ED5D-9228213B6294}"/>
                </a:ext>
              </a:extLst>
            </p:cNvPr>
            <p:cNvSpPr/>
            <p:nvPr/>
          </p:nvSpPr>
          <p:spPr>
            <a:xfrm>
              <a:off x="3705107" y="-114301"/>
              <a:ext cx="6032975" cy="3206400"/>
            </a:xfrm>
            <a:custGeom>
              <a:avLst/>
              <a:gdLst/>
              <a:ahLst/>
              <a:cxnLst/>
              <a:rect l="l" t="t" r="r" b="b"/>
              <a:pathLst>
                <a:path w="241319" h="128256" extrusionOk="0">
                  <a:moveTo>
                    <a:pt x="11791" y="128256"/>
                  </a:moveTo>
                  <a:lnTo>
                    <a:pt x="241319" y="94038"/>
                  </a:lnTo>
                  <a:lnTo>
                    <a:pt x="222127" y="0"/>
                  </a:lnTo>
                  <a:lnTo>
                    <a:pt x="0" y="707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13" name="Google Shape;413;p38">
              <a:extLst>
                <a:ext uri="{FF2B5EF4-FFF2-40B4-BE49-F238E27FC236}">
                  <a16:creationId xmlns:a16="http://schemas.microsoft.com/office/drawing/2014/main" id="{C65CF4F3-1725-4C3F-9501-A003F15DB713}"/>
                </a:ext>
              </a:extLst>
            </p:cNvPr>
            <p:cNvSpPr/>
            <p:nvPr/>
          </p:nvSpPr>
          <p:spPr>
            <a:xfrm>
              <a:off x="3672453" y="2068574"/>
              <a:ext cx="248800" cy="1037450"/>
            </a:xfrm>
            <a:custGeom>
              <a:avLst/>
              <a:gdLst/>
              <a:ahLst/>
              <a:cxnLst/>
              <a:rect l="l" t="t" r="r" b="b"/>
              <a:pathLst>
                <a:path w="9952" h="41498" extrusionOk="0">
                  <a:moveTo>
                    <a:pt x="1952" y="0"/>
                  </a:moveTo>
                  <a:lnTo>
                    <a:pt x="0" y="41498"/>
                  </a:lnTo>
                  <a:lnTo>
                    <a:pt x="9952" y="406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4" name="Google Shape;414;p38">
              <a:extLst>
                <a:ext uri="{FF2B5EF4-FFF2-40B4-BE49-F238E27FC236}">
                  <a16:creationId xmlns:a16="http://schemas.microsoft.com/office/drawing/2014/main" id="{0C6498EE-DCEA-8FA5-7625-185C07022A57}"/>
                </a:ext>
              </a:extLst>
            </p:cNvPr>
            <p:cNvSpPr/>
            <p:nvPr/>
          </p:nvSpPr>
          <p:spPr>
            <a:xfrm>
              <a:off x="9330600" y="-241700"/>
              <a:ext cx="381100" cy="1323175"/>
            </a:xfrm>
            <a:custGeom>
              <a:avLst/>
              <a:gdLst/>
              <a:ahLst/>
              <a:cxnLst/>
              <a:rect l="l" t="t" r="r" b="b"/>
              <a:pathLst>
                <a:path w="15244" h="52927" extrusionOk="0">
                  <a:moveTo>
                    <a:pt x="10005" y="52927"/>
                  </a:moveTo>
                  <a:lnTo>
                    <a:pt x="15244" y="0"/>
                  </a:lnTo>
                  <a:lnTo>
                    <a:pt x="0" y="42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415" name="Google Shape;415;p38">
              <a:extLst>
                <a:ext uri="{FF2B5EF4-FFF2-40B4-BE49-F238E27FC236}">
                  <a16:creationId xmlns:a16="http://schemas.microsoft.com/office/drawing/2014/main" id="{6E16506F-898D-9F89-A5EB-11C75455A647}"/>
                </a:ext>
              </a:extLst>
            </p:cNvPr>
            <p:cNvSpPr/>
            <p:nvPr/>
          </p:nvSpPr>
          <p:spPr>
            <a:xfrm>
              <a:off x="3513333" y="646596"/>
              <a:ext cx="2526051" cy="917111"/>
            </a:xfrm>
            <a:custGeom>
              <a:avLst/>
              <a:gdLst/>
              <a:ahLst/>
              <a:cxnLst/>
              <a:rect l="l" t="t" r="r" b="b"/>
              <a:pathLst>
                <a:path w="113149" h="41080" extrusionOk="0">
                  <a:moveTo>
                    <a:pt x="0" y="0"/>
                  </a:moveTo>
                  <a:lnTo>
                    <a:pt x="7531" y="41080"/>
                  </a:lnTo>
                  <a:lnTo>
                    <a:pt x="113149" y="78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16" name="Google Shape;416;p38">
            <a:extLst>
              <a:ext uri="{FF2B5EF4-FFF2-40B4-BE49-F238E27FC236}">
                <a16:creationId xmlns:a16="http://schemas.microsoft.com/office/drawing/2014/main" id="{B7BD3B77-528C-3642-D102-C340FAC82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9500" y="3846050"/>
            <a:ext cx="6045000" cy="10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Problem </a:t>
            </a:r>
            <a:endParaRPr dirty="0"/>
          </a:p>
        </p:txBody>
      </p:sp>
      <p:sp>
        <p:nvSpPr>
          <p:cNvPr id="417" name="Google Shape;417;p38">
            <a:extLst>
              <a:ext uri="{FF2B5EF4-FFF2-40B4-BE49-F238E27FC236}">
                <a16:creationId xmlns:a16="http://schemas.microsoft.com/office/drawing/2014/main" id="{90248C10-A581-F4B0-41B3-CE9854C7F8A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44716" y="2669259"/>
            <a:ext cx="1095000" cy="9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847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5EC94A8D-0FB6-B962-0B75-D8D58D3A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ED3539-914E-C9AC-7675-63353CCBBD37}"/>
              </a:ext>
            </a:extLst>
          </p:cNvPr>
          <p:cNvSpPr/>
          <p:nvPr/>
        </p:nvSpPr>
        <p:spPr>
          <a:xfrm>
            <a:off x="7163945" y="779456"/>
            <a:ext cx="1533167" cy="33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B593974C-17EF-FEF5-21B5-3CC718FF9CB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55923" y="153036"/>
            <a:ext cx="47804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latin typeface="+mj-lt"/>
              </a:rPr>
              <a:t>Project Scope &amp; Analysis</a:t>
            </a:r>
            <a:endParaRPr b="1" dirty="0">
              <a:latin typeface="+mj-lt"/>
            </a:endParaRPr>
          </a:p>
        </p:txBody>
      </p:sp>
      <p:sp>
        <p:nvSpPr>
          <p:cNvPr id="6" name="Google Shape;405;p37">
            <a:extLst>
              <a:ext uri="{FF2B5EF4-FFF2-40B4-BE49-F238E27FC236}">
                <a16:creationId xmlns:a16="http://schemas.microsoft.com/office/drawing/2014/main" id="{1A1853B5-0753-C88C-1A37-66B75FB5310D}"/>
              </a:ext>
            </a:extLst>
          </p:cNvPr>
          <p:cNvSpPr txBox="1">
            <a:spLocks/>
          </p:cNvSpPr>
          <p:nvPr/>
        </p:nvSpPr>
        <p:spPr>
          <a:xfrm>
            <a:off x="100924" y="1093875"/>
            <a:ext cx="8931680" cy="79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None/>
              <a:defRPr sz="1600" b="0" i="0" u="none" strike="noStrike" cap="none">
                <a:solidFill>
                  <a:schemeClr val="dk2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 marL="0" indent="0" algn="l"/>
            <a:r>
              <a:rPr lang="en-US" dirty="0"/>
              <a:t>This project analyze customer satisfaction for Airbnb services per accommodation based on what does the unit provides, host information, and policies implemented on unit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E4F5DA7-EE87-BE53-B390-44613611C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7" y="2075185"/>
            <a:ext cx="496565" cy="4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8F30BA-86BC-6FD3-051C-9919D5CD8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8" y="3051531"/>
            <a:ext cx="496565" cy="4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95E4D83-1040-C8FE-8CE6-5F02A7BB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77" y="4027877"/>
            <a:ext cx="496565" cy="49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687A42-46E0-5922-15FF-CB02952066ED}"/>
              </a:ext>
            </a:extLst>
          </p:cNvPr>
          <p:cNvSpPr txBox="1"/>
          <p:nvPr/>
        </p:nvSpPr>
        <p:spPr>
          <a:xfrm>
            <a:off x="1777236" y="2051552"/>
            <a:ext cx="6919876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1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Problem</a:t>
            </a:r>
            <a:endParaRPr lang="en-ID" b="0" dirty="0">
              <a:effectLst/>
            </a:endParaRPr>
          </a:p>
          <a:p>
            <a:pPr rtl="0">
              <a:buNone/>
            </a:pP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What causes customer review score </a:t>
            </a:r>
            <a:r>
              <a:rPr lang="en-US" sz="15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rating less than 90</a:t>
            </a: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 during 2012-2017?</a:t>
            </a:r>
            <a:br>
              <a:rPr lang="en-ID" dirty="0"/>
            </a:b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B4572-6C47-2583-2EC1-F7F237D2FBB5}"/>
              </a:ext>
            </a:extLst>
          </p:cNvPr>
          <p:cNvSpPr txBox="1"/>
          <p:nvPr/>
        </p:nvSpPr>
        <p:spPr>
          <a:xfrm>
            <a:off x="1777235" y="2969488"/>
            <a:ext cx="7057381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1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Objectives</a:t>
            </a:r>
            <a:endParaRPr lang="en-ID" b="0" dirty="0">
              <a:effectLst/>
            </a:endParaRPr>
          </a:p>
          <a:p>
            <a:pPr>
              <a:buNone/>
            </a:pP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Aim to have overall review score </a:t>
            </a:r>
            <a:r>
              <a:rPr lang="en-US" sz="15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rating is at least 90 on Q2 2018</a:t>
            </a:r>
            <a:br>
              <a:rPr lang="en-ID" dirty="0"/>
            </a:br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AF18FD-CA64-944C-DF6A-6BB43F27D6BC}"/>
              </a:ext>
            </a:extLst>
          </p:cNvPr>
          <p:cNvSpPr txBox="1"/>
          <p:nvPr/>
        </p:nvSpPr>
        <p:spPr>
          <a:xfrm>
            <a:off x="1777235" y="4027877"/>
            <a:ext cx="6494988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D" sz="14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Analysis Method</a:t>
            </a:r>
            <a:endParaRPr lang="en-ID" b="0" dirty="0">
              <a:effectLst/>
            </a:endParaRPr>
          </a:p>
          <a:p>
            <a:pPr>
              <a:buNone/>
            </a:pP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Using </a:t>
            </a:r>
            <a:r>
              <a:rPr lang="en-US" sz="1500" b="0" i="0" u="sng" strike="noStrike" dirty="0">
                <a:solidFill>
                  <a:srgbClr val="00B0F0"/>
                </a:solidFill>
                <a:effectLst/>
                <a:latin typeface="Livvic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, create</a:t>
            </a:r>
            <a:r>
              <a:rPr lang="en-US" sz="1500" b="1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 analysis customer satisfaction score and metrics</a:t>
            </a:r>
            <a:r>
              <a:rPr lang="en-US" sz="1500" b="0" i="0" u="none" strike="noStrike" dirty="0">
                <a:solidFill>
                  <a:srgbClr val="916452"/>
                </a:solidFill>
                <a:effectLst/>
                <a:latin typeface="Livvic" pitchFamily="2" charset="0"/>
              </a:rPr>
              <a:t> </a:t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146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/>
          <p:nvPr/>
        </p:nvSpPr>
        <p:spPr>
          <a:xfrm rot="6842566">
            <a:off x="7124620" y="1709680"/>
            <a:ext cx="513477" cy="581949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6" name="Google Shape;326;p35"/>
          <p:cNvSpPr/>
          <p:nvPr/>
        </p:nvSpPr>
        <p:spPr>
          <a:xfrm rot="-1900099">
            <a:off x="4271907" y="1914851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7" name="Google Shape;327;p35"/>
          <p:cNvSpPr/>
          <p:nvPr/>
        </p:nvSpPr>
        <p:spPr>
          <a:xfrm rot="-7080163" flipH="1">
            <a:off x="1538201" y="1701090"/>
            <a:ext cx="513485" cy="581958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28" name="Google Shape;328;p35"/>
          <p:cNvSpPr/>
          <p:nvPr/>
        </p:nvSpPr>
        <p:spPr>
          <a:xfrm rot="-2036374">
            <a:off x="1514803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9" name="Google Shape;329;p35"/>
          <p:cNvSpPr/>
          <p:nvPr/>
        </p:nvSpPr>
        <p:spPr>
          <a:xfrm rot="8899901">
            <a:off x="4367483" y="251005"/>
            <a:ext cx="513499" cy="581974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30" name="Google Shape;330;p35"/>
          <p:cNvSpPr/>
          <p:nvPr/>
        </p:nvSpPr>
        <p:spPr>
          <a:xfrm rot="2036374" flipH="1">
            <a:off x="7126878" y="484442"/>
            <a:ext cx="513483" cy="581956"/>
          </a:xfrm>
          <a:custGeom>
            <a:avLst/>
            <a:gdLst/>
            <a:ahLst/>
            <a:cxnLst/>
            <a:rect l="l" t="t" r="r" b="b"/>
            <a:pathLst>
              <a:path w="20540" h="23279" extrusionOk="0">
                <a:moveTo>
                  <a:pt x="0" y="5477"/>
                </a:moveTo>
                <a:lnTo>
                  <a:pt x="19855" y="0"/>
                </a:lnTo>
                <a:lnTo>
                  <a:pt x="20540" y="2327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87481" y="3960351"/>
            <a:ext cx="4732025" cy="10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Methodology</a:t>
            </a:r>
            <a:endParaRPr sz="3600" dirty="0"/>
          </a:p>
        </p:txBody>
      </p:sp>
      <p:sp>
        <p:nvSpPr>
          <p:cNvPr id="332" name="Google Shape;332;p35"/>
          <p:cNvSpPr txBox="1">
            <a:spLocks noGrp="1"/>
          </p:cNvSpPr>
          <p:nvPr>
            <p:ph type="subTitle" idx="3"/>
          </p:nvPr>
        </p:nvSpPr>
        <p:spPr>
          <a:xfrm>
            <a:off x="391886" y="1183149"/>
            <a:ext cx="2921955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Undertand the business </a:t>
            </a:r>
            <a:br>
              <a:rPr lang="en" dirty="0"/>
            </a:br>
            <a:r>
              <a:rPr lang="en" dirty="0"/>
              <a:t>to effectively adress the problem </a:t>
            </a:r>
            <a:endParaRPr dirty="0"/>
          </a:p>
        </p:txBody>
      </p:sp>
      <p:sp>
        <p:nvSpPr>
          <p:cNvPr id="333" name="Google Shape;333;p35"/>
          <p:cNvSpPr txBox="1">
            <a:spLocks noGrp="1"/>
          </p:cNvSpPr>
          <p:nvPr>
            <p:ph type="subTitle" idx="1"/>
          </p:nvPr>
        </p:nvSpPr>
        <p:spPr>
          <a:xfrm>
            <a:off x="716699" y="930312"/>
            <a:ext cx="2494013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Business Undertanding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34" name="Google Shape;334;p35"/>
          <p:cNvSpPr txBox="1">
            <a:spLocks noGrp="1"/>
          </p:cNvSpPr>
          <p:nvPr>
            <p:ph type="subTitle" idx="6"/>
          </p:nvPr>
        </p:nvSpPr>
        <p:spPr>
          <a:xfrm>
            <a:off x="3476250" y="2613783"/>
            <a:ext cx="21831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Tableau to deliver better insights </a:t>
            </a:r>
            <a:endParaRPr dirty="0"/>
          </a:p>
        </p:txBody>
      </p:sp>
      <p:sp>
        <p:nvSpPr>
          <p:cNvPr id="335" name="Google Shape;335;p35"/>
          <p:cNvSpPr txBox="1">
            <a:spLocks noGrp="1"/>
          </p:cNvSpPr>
          <p:nvPr>
            <p:ph type="subTitle" idx="5"/>
          </p:nvPr>
        </p:nvSpPr>
        <p:spPr>
          <a:xfrm>
            <a:off x="3476250" y="2360941"/>
            <a:ext cx="2183100" cy="281700"/>
          </a:xfrm>
          <a:prstGeom prst="rect">
            <a:avLst/>
          </a:prstGeom>
        </p:spPr>
        <p:txBody>
          <a:bodyPr spcFirstLastPara="1" wrap="square" lIns="91425" tIns="91425" rIns="223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Visualization</a:t>
            </a:r>
            <a:endParaRPr dirty="0"/>
          </a:p>
        </p:txBody>
      </p:sp>
      <p:sp>
        <p:nvSpPr>
          <p:cNvPr id="336" name="Google Shape;336;p35"/>
          <p:cNvSpPr txBox="1">
            <a:spLocks noGrp="1"/>
          </p:cNvSpPr>
          <p:nvPr>
            <p:ph type="subTitle" idx="8"/>
          </p:nvPr>
        </p:nvSpPr>
        <p:spPr>
          <a:xfrm>
            <a:off x="715800" y="2360941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Analysis</a:t>
            </a:r>
            <a:endParaRPr dirty="0"/>
          </a:p>
        </p:txBody>
      </p:sp>
      <p:sp>
        <p:nvSpPr>
          <p:cNvPr id="337" name="Google Shape;337;p35"/>
          <p:cNvSpPr txBox="1">
            <a:spLocks noGrp="1"/>
          </p:cNvSpPr>
          <p:nvPr>
            <p:ph type="subTitle" idx="9"/>
          </p:nvPr>
        </p:nvSpPr>
        <p:spPr>
          <a:xfrm>
            <a:off x="704707" y="2629607"/>
            <a:ext cx="2296312" cy="76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Insight generations from </a:t>
            </a:r>
            <a:r>
              <a:rPr lang="en-US" dirty="0" err="1"/>
              <a:t>keystats</a:t>
            </a:r>
            <a:r>
              <a:rPr lang="en-US" dirty="0"/>
              <a:t> generated using Phyton (Google Collab)</a:t>
            </a:r>
            <a:endParaRPr dirty="0"/>
          </a:p>
        </p:txBody>
      </p:sp>
      <p:sp>
        <p:nvSpPr>
          <p:cNvPr id="338" name="Google Shape;338;p35"/>
          <p:cNvSpPr txBox="1">
            <a:spLocks noGrp="1"/>
          </p:cNvSpPr>
          <p:nvPr>
            <p:ph type="subTitle" idx="14"/>
          </p:nvPr>
        </p:nvSpPr>
        <p:spPr>
          <a:xfrm>
            <a:off x="624510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</a:t>
            </a:r>
            <a:endParaRPr dirty="0"/>
          </a:p>
        </p:txBody>
      </p:sp>
      <p:sp>
        <p:nvSpPr>
          <p:cNvPr id="339" name="Google Shape;339;p35"/>
          <p:cNvSpPr txBox="1">
            <a:spLocks noGrp="1"/>
          </p:cNvSpPr>
          <p:nvPr>
            <p:ph type="subTitle" idx="15"/>
          </p:nvPr>
        </p:nvSpPr>
        <p:spPr>
          <a:xfrm>
            <a:off x="6246750" y="1183149"/>
            <a:ext cx="21798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phyton to clear noises in dataset</a:t>
            </a:r>
            <a:endParaRPr dirty="0"/>
          </a:p>
        </p:txBody>
      </p:sp>
      <p:sp>
        <p:nvSpPr>
          <p:cNvPr id="340" name="Google Shape;340;p35"/>
          <p:cNvSpPr txBox="1">
            <a:spLocks noGrp="1"/>
          </p:cNvSpPr>
          <p:nvPr>
            <p:ph type="subTitle" idx="17"/>
          </p:nvPr>
        </p:nvSpPr>
        <p:spPr>
          <a:xfrm>
            <a:off x="3476250" y="930312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Collection</a:t>
            </a:r>
            <a:endParaRPr dirty="0"/>
          </a:p>
        </p:txBody>
      </p:sp>
      <p:sp>
        <p:nvSpPr>
          <p:cNvPr id="341" name="Google Shape;341;p35"/>
          <p:cNvSpPr txBox="1">
            <a:spLocks noGrp="1"/>
          </p:cNvSpPr>
          <p:nvPr>
            <p:ph type="subTitle" idx="18"/>
          </p:nvPr>
        </p:nvSpPr>
        <p:spPr>
          <a:xfrm>
            <a:off x="3476250" y="1183149"/>
            <a:ext cx="21831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listings in USA across 6 cities </a:t>
            </a:r>
            <a:endParaRPr dirty="0"/>
          </a:p>
        </p:txBody>
      </p:sp>
      <p:sp>
        <p:nvSpPr>
          <p:cNvPr id="342" name="Google Shape;342;p35"/>
          <p:cNvSpPr txBox="1">
            <a:spLocks noGrp="1"/>
          </p:cNvSpPr>
          <p:nvPr>
            <p:ph type="subTitle" idx="20"/>
          </p:nvPr>
        </p:nvSpPr>
        <p:spPr>
          <a:xfrm>
            <a:off x="6245100" y="2360941"/>
            <a:ext cx="21831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43" name="Google Shape;343;p35"/>
          <p:cNvSpPr txBox="1">
            <a:spLocks noGrp="1"/>
          </p:cNvSpPr>
          <p:nvPr>
            <p:ph type="subTitle" idx="21"/>
          </p:nvPr>
        </p:nvSpPr>
        <p:spPr>
          <a:xfrm>
            <a:off x="6245100" y="2613783"/>
            <a:ext cx="2183100" cy="63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Advice to address regarding issue</a:t>
            </a:r>
            <a:endParaRPr dirty="0"/>
          </a:p>
        </p:txBody>
      </p:sp>
      <p:sp>
        <p:nvSpPr>
          <p:cNvPr id="344" name="Google Shape;344;p35"/>
          <p:cNvSpPr txBox="1">
            <a:spLocks noGrp="1"/>
          </p:cNvSpPr>
          <p:nvPr>
            <p:ph type="title" idx="4"/>
          </p:nvPr>
        </p:nvSpPr>
        <p:spPr>
          <a:xfrm>
            <a:off x="4171500" y="1970633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5" name="Google Shape;345;p35"/>
          <p:cNvSpPr txBox="1">
            <a:spLocks noGrp="1"/>
          </p:cNvSpPr>
          <p:nvPr>
            <p:ph type="title" idx="7"/>
          </p:nvPr>
        </p:nvSpPr>
        <p:spPr>
          <a:xfrm>
            <a:off x="14113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46" name="Google Shape;346;p35"/>
          <p:cNvSpPr txBox="1">
            <a:spLocks noGrp="1"/>
          </p:cNvSpPr>
          <p:nvPr>
            <p:ph type="title" idx="2"/>
          </p:nvPr>
        </p:nvSpPr>
        <p:spPr>
          <a:xfrm>
            <a:off x="14110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47" name="Google Shape;347;p35"/>
          <p:cNvSpPr txBox="1">
            <a:spLocks noGrp="1"/>
          </p:cNvSpPr>
          <p:nvPr>
            <p:ph type="title" idx="13"/>
          </p:nvPr>
        </p:nvSpPr>
        <p:spPr>
          <a:xfrm>
            <a:off x="6940350" y="540000"/>
            <a:ext cx="7926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8" name="Google Shape;348;p35"/>
          <p:cNvSpPr txBox="1">
            <a:spLocks noGrp="1"/>
          </p:cNvSpPr>
          <p:nvPr>
            <p:ph type="title" idx="16"/>
          </p:nvPr>
        </p:nvSpPr>
        <p:spPr>
          <a:xfrm>
            <a:off x="4171800" y="540000"/>
            <a:ext cx="792000" cy="28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49" name="Google Shape;349;p35"/>
          <p:cNvSpPr txBox="1">
            <a:spLocks noGrp="1"/>
          </p:cNvSpPr>
          <p:nvPr>
            <p:ph type="title" idx="19"/>
          </p:nvPr>
        </p:nvSpPr>
        <p:spPr>
          <a:xfrm>
            <a:off x="6940650" y="1970633"/>
            <a:ext cx="792000" cy="2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>
          <a:extLst>
            <a:ext uri="{FF2B5EF4-FFF2-40B4-BE49-F238E27FC236}">
              <a16:creationId xmlns:a16="http://schemas.microsoft.com/office/drawing/2014/main" id="{25C5CA65-9E9A-268D-6EB9-30D903A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6">
            <a:extLst>
              <a:ext uri="{FF2B5EF4-FFF2-40B4-BE49-F238E27FC236}">
                <a16:creationId xmlns:a16="http://schemas.microsoft.com/office/drawing/2014/main" id="{243AF764-3914-3B11-6158-F5C8AFDF8D9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183425" y="265545"/>
            <a:ext cx="451920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>
                <a:latin typeface="+mj-lt"/>
              </a:rPr>
              <a:t>Focused Metrics </a:t>
            </a:r>
            <a:endParaRPr b="1" dirty="0"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699747-8702-5759-578D-22BDB9B64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41222"/>
              </p:ext>
            </p:extLst>
          </p:nvPr>
        </p:nvGraphicFramePr>
        <p:xfrm>
          <a:off x="128422" y="1036380"/>
          <a:ext cx="8898701" cy="3045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015">
                  <a:extLst>
                    <a:ext uri="{9D8B030D-6E8A-4147-A177-3AD203B41FA5}">
                      <a16:colId xmlns:a16="http://schemas.microsoft.com/office/drawing/2014/main" val="4282726605"/>
                    </a:ext>
                  </a:extLst>
                </a:gridCol>
                <a:gridCol w="3277079">
                  <a:extLst>
                    <a:ext uri="{9D8B030D-6E8A-4147-A177-3AD203B41FA5}">
                      <a16:colId xmlns:a16="http://schemas.microsoft.com/office/drawing/2014/main" val="114846103"/>
                    </a:ext>
                  </a:extLst>
                </a:gridCol>
                <a:gridCol w="2035055">
                  <a:extLst>
                    <a:ext uri="{9D8B030D-6E8A-4147-A177-3AD203B41FA5}">
                      <a16:colId xmlns:a16="http://schemas.microsoft.com/office/drawing/2014/main" val="2462494010"/>
                    </a:ext>
                  </a:extLst>
                </a:gridCol>
                <a:gridCol w="1842552">
                  <a:extLst>
                    <a:ext uri="{9D8B030D-6E8A-4147-A177-3AD203B41FA5}">
                      <a16:colId xmlns:a16="http://schemas.microsoft.com/office/drawing/2014/main" val="1858996720"/>
                    </a:ext>
                  </a:extLst>
                </a:gridCol>
              </a:tblGrid>
              <a:tr h="3936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Possible Root Cause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Hypothesis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Metrics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Rationale</a:t>
                      </a:r>
                      <a:endParaRPr lang="en-ID" sz="1200" b="1" kern="1200" dirty="0">
                        <a:solidFill>
                          <a:schemeClr val="tx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148601"/>
                  </a:ext>
                </a:extLst>
              </a:tr>
              <a:tr h="516670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Facilities from Accommodation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Dissatisfaction with listing from: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Less facilities and capacities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Certain room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Accommodates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# of Amenities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Room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Those metrics reflect accommodation’s value and facilities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269079"/>
                  </a:ext>
                </a:extLst>
              </a:tr>
              <a:tr h="4214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 will be more satisfied if the accommodation impose less obligation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Cancellation Policy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Cleaning Fee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Those two metrics are obligation for customer</a:t>
                      </a:r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478084"/>
                  </a:ext>
                </a:extLst>
              </a:tr>
              <a:tr h="3127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Host’ Characteristic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Unclear information of Host verification and slow response rate will impair customer’s trust on the listing. Impairment of customer’s trust may drag the satisfaction rate. 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Host’s Profile Pic</a:t>
                      </a:r>
                      <a:r>
                        <a:rPr lang="en-ID" sz="1200" dirty="0"/>
                        <a:t> &amp; ID Verified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ID" sz="1200" dirty="0"/>
                        <a:t>% Host Response Rate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Fully Verified mean Host has profile photo and ID verified by Airbnb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200" dirty="0"/>
                        <a:t>Will find the correlation of Response Rate with Cust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069208"/>
                  </a:ext>
                </a:extLst>
              </a:tr>
            </a:tbl>
          </a:graphicData>
        </a:graphic>
      </p:graphicFrame>
      <p:sp>
        <p:nvSpPr>
          <p:cNvPr id="3" name="Google Shape;645;p46">
            <a:extLst>
              <a:ext uri="{FF2B5EF4-FFF2-40B4-BE49-F238E27FC236}">
                <a16:creationId xmlns:a16="http://schemas.microsoft.com/office/drawing/2014/main" id="{8D65669C-F99A-EF7E-5350-D5146A22E3FF}"/>
              </a:ext>
            </a:extLst>
          </p:cNvPr>
          <p:cNvSpPr txBox="1">
            <a:spLocks/>
          </p:cNvSpPr>
          <p:nvPr/>
        </p:nvSpPr>
        <p:spPr>
          <a:xfrm>
            <a:off x="4955950" y="551895"/>
            <a:ext cx="1513601" cy="2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ID" sz="800" b="1" dirty="0">
                <a:solidFill>
                  <a:srgbClr val="00B0F0"/>
                </a:solidFill>
                <a:latin typeface="+mj-lt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Priority (slide 34)</a:t>
            </a:r>
            <a:endParaRPr lang="en-ID" sz="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4" name="Google Shape;645;p46">
            <a:extLst>
              <a:ext uri="{FF2B5EF4-FFF2-40B4-BE49-F238E27FC236}">
                <a16:creationId xmlns:a16="http://schemas.microsoft.com/office/drawing/2014/main" id="{0B6CDBAA-D564-8195-456C-223FDF133909}"/>
              </a:ext>
            </a:extLst>
          </p:cNvPr>
          <p:cNvSpPr txBox="1">
            <a:spLocks/>
          </p:cNvSpPr>
          <p:nvPr/>
        </p:nvSpPr>
        <p:spPr>
          <a:xfrm>
            <a:off x="4955950" y="326429"/>
            <a:ext cx="1348597" cy="2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ID" sz="800" b="1" dirty="0">
                <a:solidFill>
                  <a:srgbClr val="00B0F0"/>
                </a:solidFill>
                <a:latin typeface="+mj-lt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Tree (slide 33)</a:t>
            </a:r>
            <a:endParaRPr lang="en-ID" sz="800" b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5" name="Google Shape;645;p46">
            <a:extLst>
              <a:ext uri="{FF2B5EF4-FFF2-40B4-BE49-F238E27FC236}">
                <a16:creationId xmlns:a16="http://schemas.microsoft.com/office/drawing/2014/main" id="{84B412DA-E5F9-B017-ADAA-649E11121386}"/>
              </a:ext>
            </a:extLst>
          </p:cNvPr>
          <p:cNvSpPr txBox="1">
            <a:spLocks/>
          </p:cNvSpPr>
          <p:nvPr/>
        </p:nvSpPr>
        <p:spPr>
          <a:xfrm>
            <a:off x="4955951" y="100963"/>
            <a:ext cx="2166744" cy="28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0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rter One"/>
              <a:buNone/>
              <a:defRPr sz="3000" b="1" i="0" u="none" strike="noStrike" cap="none">
                <a:solidFill>
                  <a:schemeClr val="dk1"/>
                </a:solidFill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r>
              <a:rPr lang="en-ID" sz="800" dirty="0">
                <a:solidFill>
                  <a:schemeClr val="tx1"/>
                </a:solidFill>
                <a:latin typeface="+mn-lt"/>
              </a:rPr>
              <a:t>Click link below to access appendix </a:t>
            </a:r>
            <a:r>
              <a:rPr lang="en-ID" sz="800" dirty="0">
                <a:solidFill>
                  <a:schemeClr val="tx1"/>
                </a:solidFill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331009033"/>
      </p:ext>
    </p:extLst>
  </p:cSld>
  <p:clrMapOvr>
    <a:masterClrMapping/>
  </p:clrMapOvr>
</p:sld>
</file>

<file path=ppt/theme/theme1.xml><?xml version="1.0" encoding="utf-8"?>
<a:theme xmlns:a="http://schemas.openxmlformats.org/drawingml/2006/main" name="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otel Business Plan by Slidesgo">
  <a:themeElements>
    <a:clrScheme name="Simple Light">
      <a:dk1>
        <a:srgbClr val="916452"/>
      </a:dk1>
      <a:lt1>
        <a:srgbClr val="FFFFFF"/>
      </a:lt1>
      <a:dk2>
        <a:srgbClr val="FFF6EC"/>
      </a:dk2>
      <a:lt2>
        <a:srgbClr val="FFC0A7"/>
      </a:lt2>
      <a:accent1>
        <a:srgbClr val="FED3C2"/>
      </a:accent1>
      <a:accent2>
        <a:srgbClr val="C7D8D0"/>
      </a:accent2>
      <a:accent3>
        <a:srgbClr val="E1EAE7"/>
      </a:accent3>
      <a:accent4>
        <a:srgbClr val="FFF6EC"/>
      </a:accent4>
      <a:accent5>
        <a:srgbClr val="FED3C2"/>
      </a:accent5>
      <a:accent6>
        <a:srgbClr val="C7D8D0"/>
      </a:accent6>
      <a:hlink>
        <a:srgbClr val="8C62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7517</TotalTime>
  <Words>2749</Words>
  <Application>Microsoft Office PowerPoint</Application>
  <PresentationFormat>On-screen Show (16:9)</PresentationFormat>
  <Paragraphs>417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Open Sans</vt:lpstr>
      <vt:lpstr>Arial</vt:lpstr>
      <vt:lpstr>Alfa Slab One</vt:lpstr>
      <vt:lpstr>Roboto Black</vt:lpstr>
      <vt:lpstr>Livvic</vt:lpstr>
      <vt:lpstr>Courier New</vt:lpstr>
      <vt:lpstr>Carter One</vt:lpstr>
      <vt:lpstr>Roboto</vt:lpstr>
      <vt:lpstr>Hotel Business Plan by Slidesgo</vt:lpstr>
      <vt:lpstr>1_Hotel Business Plan by Slidesgo</vt:lpstr>
      <vt:lpstr>AIRBNB Data Review</vt:lpstr>
      <vt:lpstr>Executive Summary</vt:lpstr>
      <vt:lpstr>Overview</vt:lpstr>
      <vt:lpstr>Key Process</vt:lpstr>
      <vt:lpstr>Disclaimer</vt:lpstr>
      <vt:lpstr>Business Problem </vt:lpstr>
      <vt:lpstr>Project Scope &amp; Analysis</vt:lpstr>
      <vt:lpstr>Methodology</vt:lpstr>
      <vt:lpstr>Focused Metrics </vt:lpstr>
      <vt:lpstr>Segregation of Duties</vt:lpstr>
      <vt:lpstr>Data Cleaning &amp; Analysis</vt:lpstr>
      <vt:lpstr>DATASET</vt:lpstr>
      <vt:lpstr>EXPLORATORY DATA ANALYSIS</vt:lpstr>
      <vt:lpstr>16.7% of listings across 6 cities in USA from 2012 – 2017 are low rated </vt:lpstr>
      <vt:lpstr>NYC has the most Low-Rated Listings, which has 50.7% contribution from 8661 low-rated listings </vt:lpstr>
      <vt:lpstr>33% of low-rated listings have unverified hosts, suggesting host verification may impact customer satisfaction</vt:lpstr>
      <vt:lpstr>AVERAGE RESPONSE RATE ACROSS LISTING CATEGORIES</vt:lpstr>
      <vt:lpstr>Strict cancellation policies are more common in low-rated listings, hinting at a link between inflexibility and poor customer experience</vt:lpstr>
      <vt:lpstr>This statistics, support the correlation before, higher capacity, lower the average review rating</vt:lpstr>
      <vt:lpstr>More amenities lead to higher customer satisfaction,  support that both satisfaction review score and number of amenities are causative related</vt:lpstr>
      <vt:lpstr>Data Visulatization</vt:lpstr>
      <vt:lpstr>NYC has the most active guests who are giving customer review rate (524118 reviews)</vt:lpstr>
      <vt:lpstr>NYC has the most Airbnb listings across all room types, followed by LA</vt:lpstr>
      <vt:lpstr>Boston's shared rooms have the lowest rating, while NYC shows generally lower ratings across all types despite high listings</vt:lpstr>
      <vt:lpstr>Entire Unit  Type Has the biggest Number Listings with Low Rated Review Score</vt:lpstr>
      <vt:lpstr>Entire Unit Type has the most Number of Strict Policy Implementations</vt:lpstr>
      <vt:lpstr>Increasing Trend of Low Rated Listing consistent with Increasing Accomodates</vt:lpstr>
      <vt:lpstr>Full Dashboard on Tableau Public</vt:lpstr>
      <vt:lpstr>Insight Summary</vt:lpstr>
      <vt:lpstr>PowerPoint Presentation</vt:lpstr>
      <vt:lpstr>Thanks</vt:lpstr>
      <vt:lpstr>Appendix</vt:lpstr>
      <vt:lpstr>Airbnb Management Structure</vt:lpstr>
      <vt:lpstr>Possible Root Cause</vt:lpstr>
      <vt:lpstr>Problem Prioritization</vt:lpstr>
      <vt:lpstr>STATISTICAL ANALYSIS</vt:lpstr>
      <vt:lpstr>DATA CLEANING – DROPPING COLUMN </vt:lpstr>
      <vt:lpstr>DATA ADJUSTMENT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Heryanto</dc:creator>
  <cp:lastModifiedBy>Harry Jaya</cp:lastModifiedBy>
  <cp:revision>108</cp:revision>
  <dcterms:modified xsi:type="dcterms:W3CDTF">2025-05-28T13:11:56Z</dcterms:modified>
</cp:coreProperties>
</file>