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Quattrocento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22" Type="http://schemas.openxmlformats.org/officeDocument/2006/relationships/font" Target="fonts/QuattrocentoSans-bold.fntdata"/><Relationship Id="rId10" Type="http://schemas.openxmlformats.org/officeDocument/2006/relationships/slide" Target="slides/slide4.xml"/><Relationship Id="rId21" Type="http://schemas.openxmlformats.org/officeDocument/2006/relationships/font" Target="fonts/QuattrocentoSans-regular.fntdata"/><Relationship Id="rId13" Type="http://schemas.openxmlformats.org/officeDocument/2006/relationships/slide" Target="slides/slide7.xml"/><Relationship Id="rId24" Type="http://schemas.openxmlformats.org/officeDocument/2006/relationships/font" Target="fonts/QuattrocentoSans-boldItalic.fntdata"/><Relationship Id="rId12" Type="http://schemas.openxmlformats.org/officeDocument/2006/relationships/slide" Target="slides/slide6.xml"/><Relationship Id="rId23" Type="http://schemas.openxmlformats.org/officeDocument/2006/relationships/font" Target="fonts/Quattrocento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Montserrat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367309ecb6_1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g1367309ecb6_12_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367309ecb6_12_8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1367309ecb6_12_8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67309ecb6_1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g1367309ecb6_12_8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67309ecb6_1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1367309ecb6_12_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67309ecb6_12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1367309ecb6_12_19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b28cd7c63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13b28cd7c63_1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67309ecb6_12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1367309ecb6_12_2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67309ecb6_12_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1367309ecb6_12_7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67309ecb6_12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1367309ecb6_12_6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b28cd7c63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13b28cd7c63_1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7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Relationship Id="rId6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30914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5"/>
          <p:cNvSpPr/>
          <p:nvPr/>
        </p:nvSpPr>
        <p:spPr>
          <a:xfrm>
            <a:off x="5696425" y="3590550"/>
            <a:ext cx="3274800" cy="9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Prova de Aptidão Profissional</a:t>
            </a:r>
            <a:endParaRPr sz="13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9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Agrupamento de Escolas de Vergílio Ferreira</a:t>
            </a:r>
            <a:endParaRPr sz="9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9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   Curso Profissional de Técnico de Gestão e Programação de Sistemas informáticos</a:t>
            </a:r>
            <a:endParaRPr sz="9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8" name="Google Shape;58;p15"/>
          <p:cNvSpPr txBox="1"/>
          <p:nvPr/>
        </p:nvSpPr>
        <p:spPr>
          <a:xfrm>
            <a:off x="5257611" y="791897"/>
            <a:ext cx="3736800" cy="14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46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BetChain Casino</a:t>
            </a:r>
            <a:endParaRPr sz="400">
              <a:solidFill>
                <a:schemeClr val="accent6"/>
              </a:solidFill>
            </a:endParaRPr>
          </a:p>
        </p:txBody>
      </p:sp>
      <p:pic>
        <p:nvPicPr>
          <p:cNvPr id="59" name="Google Shape;5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960" y="140475"/>
            <a:ext cx="356942" cy="4589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5"/>
          <p:cNvSpPr/>
          <p:nvPr/>
        </p:nvSpPr>
        <p:spPr>
          <a:xfrm>
            <a:off x="5160026" y="2277200"/>
            <a:ext cx="38112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Aproveite e divirta-se neste ambiente descentralizado</a:t>
            </a:r>
            <a:endParaRPr sz="9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/>
          <p:nvPr/>
        </p:nvSpPr>
        <p:spPr>
          <a:xfrm flipH="1" rot="-8100000">
            <a:off x="4994352" y="2915122"/>
            <a:ext cx="2516111" cy="1961289"/>
          </a:xfrm>
          <a:custGeom>
            <a:rect b="b" l="l" r="r" t="t"/>
            <a:pathLst>
              <a:path extrusionOk="0" h="999" w="1282">
                <a:moveTo>
                  <a:pt x="280" y="0"/>
                </a:moveTo>
                <a:cubicBezTo>
                  <a:pt x="279" y="0"/>
                  <a:pt x="278" y="0"/>
                  <a:pt x="277" y="0"/>
                </a:cubicBezTo>
                <a:cubicBezTo>
                  <a:pt x="171" y="0"/>
                  <a:pt x="74" y="40"/>
                  <a:pt x="0" y="105"/>
                </a:cubicBezTo>
                <a:cubicBezTo>
                  <a:pt x="44" y="90"/>
                  <a:pt x="91" y="82"/>
                  <a:pt x="138" y="82"/>
                </a:cubicBezTo>
                <a:cubicBezTo>
                  <a:pt x="217" y="82"/>
                  <a:pt x="297" y="104"/>
                  <a:pt x="368" y="149"/>
                </a:cubicBezTo>
                <a:cubicBezTo>
                  <a:pt x="452" y="203"/>
                  <a:pt x="511" y="281"/>
                  <a:pt x="541" y="368"/>
                </a:cubicBezTo>
                <a:cubicBezTo>
                  <a:pt x="571" y="453"/>
                  <a:pt x="633" y="522"/>
                  <a:pt x="714" y="561"/>
                </a:cubicBezTo>
                <a:cubicBezTo>
                  <a:pt x="733" y="570"/>
                  <a:pt x="752" y="580"/>
                  <a:pt x="770" y="593"/>
                </a:cubicBezTo>
                <a:cubicBezTo>
                  <a:pt x="906" y="685"/>
                  <a:pt x="973" y="844"/>
                  <a:pt x="955" y="999"/>
                </a:cubicBezTo>
                <a:cubicBezTo>
                  <a:pt x="965" y="994"/>
                  <a:pt x="976" y="990"/>
                  <a:pt x="987" y="986"/>
                </a:cubicBezTo>
                <a:cubicBezTo>
                  <a:pt x="1159" y="927"/>
                  <a:pt x="1282" y="761"/>
                  <a:pt x="1276" y="567"/>
                </a:cubicBezTo>
                <a:cubicBezTo>
                  <a:pt x="1269" y="340"/>
                  <a:pt x="1083" y="157"/>
                  <a:pt x="856" y="152"/>
                </a:cubicBezTo>
                <a:cubicBezTo>
                  <a:pt x="853" y="152"/>
                  <a:pt x="850" y="152"/>
                  <a:pt x="848" y="152"/>
                </a:cubicBezTo>
                <a:cubicBezTo>
                  <a:pt x="829" y="152"/>
                  <a:pt x="810" y="154"/>
                  <a:pt x="791" y="156"/>
                </a:cubicBezTo>
                <a:cubicBezTo>
                  <a:pt x="777" y="158"/>
                  <a:pt x="762" y="159"/>
                  <a:pt x="748" y="159"/>
                </a:cubicBezTo>
                <a:cubicBezTo>
                  <a:pt x="674" y="159"/>
                  <a:pt x="601" y="134"/>
                  <a:pt x="542" y="89"/>
                </a:cubicBezTo>
                <a:cubicBezTo>
                  <a:pt x="469" y="33"/>
                  <a:pt x="379" y="0"/>
                  <a:pt x="280" y="0"/>
                </a:cubicBezTo>
              </a:path>
            </a:pathLst>
          </a:custGeom>
          <a:solidFill>
            <a:schemeClr val="lt1">
              <a:alpha val="3921"/>
            </a:schemeClr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4"/>
          <p:cNvSpPr/>
          <p:nvPr/>
        </p:nvSpPr>
        <p:spPr>
          <a:xfrm>
            <a:off x="8675534" y="2103286"/>
            <a:ext cx="468466" cy="936929"/>
          </a:xfrm>
          <a:custGeom>
            <a:rect b="b" l="l" r="r" t="t"/>
            <a:pathLst>
              <a:path extrusionOk="0" h="1249238" w="624621">
                <a:moveTo>
                  <a:pt x="624621" y="0"/>
                </a:moveTo>
                <a:lnTo>
                  <a:pt x="624621" y="211696"/>
                </a:lnTo>
                <a:cubicBezTo>
                  <a:pt x="396569" y="211696"/>
                  <a:pt x="211696" y="396568"/>
                  <a:pt x="211696" y="624619"/>
                </a:cubicBezTo>
                <a:cubicBezTo>
                  <a:pt x="211696" y="852670"/>
                  <a:pt x="396569" y="1037542"/>
                  <a:pt x="624621" y="1037542"/>
                </a:cubicBezTo>
                <a:lnTo>
                  <a:pt x="624621" y="1249238"/>
                </a:lnTo>
                <a:cubicBezTo>
                  <a:pt x="279652" y="1249238"/>
                  <a:pt x="0" y="969587"/>
                  <a:pt x="0" y="624619"/>
                </a:cubicBezTo>
                <a:cubicBezTo>
                  <a:pt x="0" y="279651"/>
                  <a:pt x="279652" y="0"/>
                  <a:pt x="62462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885075" y="17800"/>
            <a:ext cx="12914150" cy="5246024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4"/>
          <p:cNvSpPr txBox="1"/>
          <p:nvPr/>
        </p:nvSpPr>
        <p:spPr>
          <a:xfrm>
            <a:off x="2224200" y="17800"/>
            <a:ext cx="4695600" cy="8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5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Conclusão</a:t>
            </a:r>
            <a:endParaRPr sz="100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/>
          <p:nvPr/>
        </p:nvSpPr>
        <p:spPr>
          <a:xfrm>
            <a:off x="8675534" y="2103286"/>
            <a:ext cx="468466" cy="936929"/>
          </a:xfrm>
          <a:custGeom>
            <a:rect b="b" l="l" r="r" t="t"/>
            <a:pathLst>
              <a:path extrusionOk="0" h="1249238" w="624621">
                <a:moveTo>
                  <a:pt x="624621" y="0"/>
                </a:moveTo>
                <a:lnTo>
                  <a:pt x="624621" y="211696"/>
                </a:lnTo>
                <a:cubicBezTo>
                  <a:pt x="396569" y="211696"/>
                  <a:pt x="211696" y="396568"/>
                  <a:pt x="211696" y="624619"/>
                </a:cubicBezTo>
                <a:cubicBezTo>
                  <a:pt x="211696" y="852670"/>
                  <a:pt x="396569" y="1037542"/>
                  <a:pt x="624621" y="1037542"/>
                </a:cubicBezTo>
                <a:lnTo>
                  <a:pt x="624621" y="1249238"/>
                </a:lnTo>
                <a:cubicBezTo>
                  <a:pt x="279652" y="1249238"/>
                  <a:pt x="0" y="969587"/>
                  <a:pt x="0" y="624619"/>
                </a:cubicBezTo>
                <a:cubicBezTo>
                  <a:pt x="0" y="279651"/>
                  <a:pt x="279652" y="0"/>
                  <a:pt x="624621" y="0"/>
                </a:cubicBez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6"/>
          <p:cNvSpPr txBox="1"/>
          <p:nvPr/>
        </p:nvSpPr>
        <p:spPr>
          <a:xfrm>
            <a:off x="3015394" y="315518"/>
            <a:ext cx="31131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PT" sz="27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Sobre a</a:t>
            </a:r>
            <a:r>
              <a:rPr b="1" i="1" lang="pt-PT" sz="2700">
                <a:solidFill>
                  <a:schemeClr val="accen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b="1" i="1" lang="pt-PT" sz="2700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BetChain Casino</a:t>
            </a:r>
            <a:endParaRPr b="1" i="1" sz="2700">
              <a:solidFill>
                <a:schemeClr val="accent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7" name="Google Shape;67;p16"/>
          <p:cNvSpPr txBox="1"/>
          <p:nvPr/>
        </p:nvSpPr>
        <p:spPr>
          <a:xfrm>
            <a:off x="1174445" y="1534433"/>
            <a:ext cx="33159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Site onde os jogadores poderão interagir com os jogos através de BetCoins.</a:t>
            </a:r>
            <a:endParaRPr sz="1200"/>
          </a:p>
        </p:txBody>
      </p:sp>
      <p:sp>
        <p:nvSpPr>
          <p:cNvPr id="68" name="Google Shape;68;p16"/>
          <p:cNvSpPr txBox="1"/>
          <p:nvPr/>
        </p:nvSpPr>
        <p:spPr>
          <a:xfrm>
            <a:off x="1174446" y="1303601"/>
            <a:ext cx="13278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1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BetCasino</a:t>
            </a:r>
            <a:endParaRPr b="1" sz="11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" name="Google Shape;69;p16"/>
          <p:cNvSpPr/>
          <p:nvPr/>
        </p:nvSpPr>
        <p:spPr>
          <a:xfrm>
            <a:off x="961009" y="1634625"/>
            <a:ext cx="163286" cy="163286"/>
          </a:xfrm>
          <a:prstGeom prst="donut">
            <a:avLst>
              <a:gd fmla="val 25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6"/>
          <p:cNvSpPr txBox="1"/>
          <p:nvPr/>
        </p:nvSpPr>
        <p:spPr>
          <a:xfrm>
            <a:off x="4894733" y="1534433"/>
            <a:ext cx="32883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Carteira virtual que permite consultar a quantidade de moedas e efetuar </a:t>
            </a:r>
            <a:r>
              <a:rPr lang="pt-PT" sz="1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transferências.</a:t>
            </a:r>
            <a:endParaRPr sz="1200"/>
          </a:p>
        </p:txBody>
      </p:sp>
      <p:sp>
        <p:nvSpPr>
          <p:cNvPr id="71" name="Google Shape;71;p16"/>
          <p:cNvSpPr txBox="1"/>
          <p:nvPr/>
        </p:nvSpPr>
        <p:spPr>
          <a:xfrm>
            <a:off x="4894733" y="1303601"/>
            <a:ext cx="13278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1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BetWallet</a:t>
            </a:r>
            <a:endParaRPr b="1" sz="11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" name="Google Shape;72;p16"/>
          <p:cNvSpPr/>
          <p:nvPr/>
        </p:nvSpPr>
        <p:spPr>
          <a:xfrm>
            <a:off x="4681296" y="1634625"/>
            <a:ext cx="163286" cy="163286"/>
          </a:xfrm>
          <a:prstGeom prst="donut">
            <a:avLst>
              <a:gd fmla="val 25000" name="adj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A0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725" y="2350975"/>
            <a:ext cx="1473850" cy="147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5800" y="2350969"/>
            <a:ext cx="1524069" cy="147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/>
          <p:nvPr/>
        </p:nvSpPr>
        <p:spPr>
          <a:xfrm flipH="1" rot="5400000">
            <a:off x="-519545" y="519545"/>
            <a:ext cx="5143500" cy="4104409"/>
          </a:xfrm>
          <a:custGeom>
            <a:rect b="b" l="l" r="r" t="t"/>
            <a:pathLst>
              <a:path extrusionOk="0" h="4018154" w="12192000">
                <a:moveTo>
                  <a:pt x="8102991" y="1828"/>
                </a:moveTo>
                <a:cubicBezTo>
                  <a:pt x="8942363" y="-38031"/>
                  <a:pt x="10105293" y="585637"/>
                  <a:pt x="10846191" y="705212"/>
                </a:cubicBezTo>
                <a:cubicBezTo>
                  <a:pt x="11309252" y="779947"/>
                  <a:pt x="11726520" y="751188"/>
                  <a:pt x="12056782" y="728841"/>
                </a:cubicBezTo>
                <a:lnTo>
                  <a:pt x="12192000" y="720356"/>
                </a:lnTo>
                <a:lnTo>
                  <a:pt x="12192000" y="4018154"/>
                </a:lnTo>
                <a:lnTo>
                  <a:pt x="0" y="4018154"/>
                </a:lnTo>
                <a:lnTo>
                  <a:pt x="0" y="625982"/>
                </a:lnTo>
                <a:lnTo>
                  <a:pt x="58414" y="612399"/>
                </a:lnTo>
                <a:cubicBezTo>
                  <a:pt x="740093" y="456976"/>
                  <a:pt x="1592580" y="285526"/>
                  <a:pt x="2293034" y="297249"/>
                </a:cubicBezTo>
                <a:cubicBezTo>
                  <a:pt x="3413760" y="316006"/>
                  <a:pt x="4841632" y="993600"/>
                  <a:pt x="5809957" y="944363"/>
                </a:cubicBezTo>
                <a:cubicBezTo>
                  <a:pt x="6778283" y="895126"/>
                  <a:pt x="7263619" y="41687"/>
                  <a:pt x="8102991" y="18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8675534" y="2103286"/>
            <a:ext cx="468466" cy="936929"/>
          </a:xfrm>
          <a:custGeom>
            <a:rect b="b" l="l" r="r" t="t"/>
            <a:pathLst>
              <a:path extrusionOk="0" h="1249238" w="624621">
                <a:moveTo>
                  <a:pt x="624621" y="0"/>
                </a:moveTo>
                <a:lnTo>
                  <a:pt x="624621" y="211696"/>
                </a:lnTo>
                <a:cubicBezTo>
                  <a:pt x="396569" y="211696"/>
                  <a:pt x="211696" y="396568"/>
                  <a:pt x="211696" y="624619"/>
                </a:cubicBezTo>
                <a:cubicBezTo>
                  <a:pt x="211696" y="852670"/>
                  <a:pt x="396569" y="1037542"/>
                  <a:pt x="624621" y="1037542"/>
                </a:cubicBezTo>
                <a:lnTo>
                  <a:pt x="624621" y="1249238"/>
                </a:lnTo>
                <a:cubicBezTo>
                  <a:pt x="279652" y="1249238"/>
                  <a:pt x="0" y="969587"/>
                  <a:pt x="0" y="624619"/>
                </a:cubicBezTo>
                <a:cubicBezTo>
                  <a:pt x="0" y="279651"/>
                  <a:pt x="279652" y="0"/>
                  <a:pt x="624621" y="0"/>
                </a:cubicBez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4733500" y="1319850"/>
            <a:ext cx="3798300" cy="24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pt-PT" sz="1100">
                <a:solidFill>
                  <a:schemeClr val="lt1"/>
                </a:solidFill>
              </a:rPr>
              <a:t>Criar um sistema interativo onde os jogadores possam aproveitar dos jogos presentes no projeto.</a:t>
            </a:r>
            <a:endParaRPr sz="1100">
              <a:solidFill>
                <a:schemeClr val="lt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pt-PT" sz="1100">
                <a:solidFill>
                  <a:schemeClr val="lt1"/>
                </a:solidFill>
              </a:rPr>
              <a:t>Mostrar todo o conhecimento adquirido ao longo dos três anos de curso.</a:t>
            </a:r>
            <a:endParaRPr sz="1100">
              <a:solidFill>
                <a:schemeClr val="lt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pt-PT" sz="1100">
                <a:solidFill>
                  <a:schemeClr val="lt1"/>
                </a:solidFill>
              </a:rPr>
              <a:t>Promover o </a:t>
            </a:r>
            <a:r>
              <a:rPr lang="pt-PT" sz="1100">
                <a:solidFill>
                  <a:schemeClr val="lt1"/>
                </a:solidFill>
              </a:rPr>
              <a:t>entretenimento</a:t>
            </a:r>
            <a:r>
              <a:rPr lang="pt-PT" sz="1100">
                <a:solidFill>
                  <a:schemeClr val="lt1"/>
                </a:solidFill>
              </a:rPr>
              <a:t> e lazer dos </a:t>
            </a:r>
            <a:r>
              <a:rPr lang="pt-PT" sz="1100">
                <a:solidFill>
                  <a:schemeClr val="lt1"/>
                </a:solidFill>
              </a:rPr>
              <a:t>participantes.</a:t>
            </a:r>
            <a:endParaRPr sz="1100">
              <a:solidFill>
                <a:schemeClr val="lt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pt-PT" sz="1100">
                <a:solidFill>
                  <a:schemeClr val="lt1"/>
                </a:solidFill>
              </a:rPr>
              <a:t>Promover a importância da blockchain e a possibilidade do seu uso em paralelo com a base de dados.</a:t>
            </a:r>
            <a:endParaRPr sz="1100">
              <a:solidFill>
                <a:schemeClr val="lt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pt-PT" sz="1100">
                <a:solidFill>
                  <a:schemeClr val="lt1"/>
                </a:solidFill>
              </a:rPr>
              <a:t>Autonomia, criatividade e capacidade de </a:t>
            </a:r>
            <a:r>
              <a:rPr lang="pt-PT" sz="1100">
                <a:solidFill>
                  <a:schemeClr val="lt1"/>
                </a:solidFill>
              </a:rPr>
              <a:t>resolução de problemas.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5146281" y="586449"/>
            <a:ext cx="2294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PT" sz="27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Objetivos</a:t>
            </a:r>
            <a:endParaRPr b="1" i="1" sz="27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62325" y="586447"/>
            <a:ext cx="5411724" cy="5079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/>
          <p:nvPr/>
        </p:nvSpPr>
        <p:spPr>
          <a:xfrm rot="10800000">
            <a:off x="8284028" y="0"/>
            <a:ext cx="859973" cy="809320"/>
          </a:xfrm>
          <a:custGeom>
            <a:rect b="b" l="l" r="r" t="t"/>
            <a:pathLst>
              <a:path extrusionOk="0" h="2396" w="2200">
                <a:moveTo>
                  <a:pt x="1616" y="1942"/>
                </a:moveTo>
                <a:cubicBezTo>
                  <a:pt x="1288" y="1654"/>
                  <a:pt x="2200" y="574"/>
                  <a:pt x="1112" y="190"/>
                </a:cubicBezTo>
                <a:cubicBezTo>
                  <a:pt x="575" y="0"/>
                  <a:pt x="221" y="162"/>
                  <a:pt x="0" y="374"/>
                </a:cubicBezTo>
                <a:cubicBezTo>
                  <a:pt x="0" y="2396"/>
                  <a:pt x="0" y="2396"/>
                  <a:pt x="0" y="2396"/>
                </a:cubicBezTo>
                <a:cubicBezTo>
                  <a:pt x="2012" y="2396"/>
                  <a:pt x="2012" y="2396"/>
                  <a:pt x="2012" y="2396"/>
                </a:cubicBezTo>
                <a:cubicBezTo>
                  <a:pt x="1952" y="2240"/>
                  <a:pt x="1781" y="2087"/>
                  <a:pt x="1616" y="194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2807574" y="315518"/>
            <a:ext cx="3528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PT" sz="27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Linguagens</a:t>
            </a:r>
            <a:r>
              <a:rPr b="1" i="1" lang="pt-PT" sz="27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b="1" i="1" lang="pt-PT" sz="2700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Utilizadas</a:t>
            </a:r>
            <a:endParaRPr b="1" i="1" sz="2700">
              <a:solidFill>
                <a:schemeClr val="accent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1112746" y="1475646"/>
            <a:ext cx="3300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Linguagem utilizada para o desenvolvimento da BetWallet.</a:t>
            </a:r>
            <a:endParaRPr sz="11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1091962" y="1239591"/>
            <a:ext cx="30717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JAVA</a:t>
            </a:r>
            <a:endParaRPr b="1" sz="1400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4751807" y="1475577"/>
            <a:ext cx="33003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lt1"/>
                </a:solidFill>
              </a:rPr>
              <a:t>Sistema de gestão de base de dados.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4731022" y="1239522"/>
            <a:ext cx="30717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MySQL</a:t>
            </a:r>
            <a:endParaRPr b="1" sz="1400">
              <a:solidFill>
                <a:schemeClr val="accent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0650" y="1983900"/>
            <a:ext cx="2110950" cy="211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48137" y="2389326"/>
            <a:ext cx="2361226" cy="157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/>
          <p:nvPr/>
        </p:nvSpPr>
        <p:spPr>
          <a:xfrm rot="10800000">
            <a:off x="8284026" y="-1"/>
            <a:ext cx="859974" cy="809321"/>
          </a:xfrm>
          <a:custGeom>
            <a:rect b="b" l="l" r="r" t="t"/>
            <a:pathLst>
              <a:path extrusionOk="0" h="2396" w="2200">
                <a:moveTo>
                  <a:pt x="1616" y="1942"/>
                </a:moveTo>
                <a:cubicBezTo>
                  <a:pt x="1288" y="1654"/>
                  <a:pt x="2200" y="574"/>
                  <a:pt x="1112" y="190"/>
                </a:cubicBezTo>
                <a:cubicBezTo>
                  <a:pt x="575" y="0"/>
                  <a:pt x="221" y="162"/>
                  <a:pt x="0" y="374"/>
                </a:cubicBezTo>
                <a:cubicBezTo>
                  <a:pt x="0" y="2396"/>
                  <a:pt x="0" y="2396"/>
                  <a:pt x="0" y="2396"/>
                </a:cubicBezTo>
                <a:cubicBezTo>
                  <a:pt x="2012" y="2396"/>
                  <a:pt x="2012" y="2396"/>
                  <a:pt x="2012" y="2396"/>
                </a:cubicBezTo>
                <a:cubicBezTo>
                  <a:pt x="1952" y="2240"/>
                  <a:pt x="1781" y="2087"/>
                  <a:pt x="1616" y="194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2807574" y="315518"/>
            <a:ext cx="3528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PT" sz="27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Linguagens </a:t>
            </a:r>
            <a:r>
              <a:rPr b="1" i="1" lang="pt-PT" sz="2700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Utilizadas</a:t>
            </a:r>
            <a:endParaRPr b="1" i="1" sz="2700">
              <a:solidFill>
                <a:schemeClr val="accent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1112746" y="1475646"/>
            <a:ext cx="3300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As três linguagens principais usadas para a criação do BetCasino.</a:t>
            </a:r>
            <a:endParaRPr sz="11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1091962" y="1239591"/>
            <a:ext cx="30717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6D9EE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HTML CSS JAVAscript</a:t>
            </a:r>
            <a:endParaRPr b="1" sz="1400">
              <a:solidFill>
                <a:srgbClr val="6D9EEB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4979557" y="1460352"/>
            <a:ext cx="3300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lt1"/>
                </a:solidFill>
              </a:rPr>
              <a:t>Linguagem utilizada para o desenvolvimento do backend do site e da blockchain.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4979547" y="1239597"/>
            <a:ext cx="30717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Python</a:t>
            </a:r>
            <a:endParaRPr b="1" sz="1400">
              <a:solidFill>
                <a:schemeClr val="accent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700" y="1475650"/>
            <a:ext cx="4300725" cy="22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1338" y="3419398"/>
            <a:ext cx="2623850" cy="17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51663" y="1808327"/>
            <a:ext cx="28575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/>
          <p:nvPr/>
        </p:nvSpPr>
        <p:spPr>
          <a:xfrm>
            <a:off x="5403750" y="2967300"/>
            <a:ext cx="2591100" cy="18048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  <a:effectLst>
            <a:outerShdw blurRad="1270000" rotWithShape="0" algn="tr" dir="8100000" dist="762000">
              <a:srgbClr val="000000">
                <a:alpha val="6588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69925" y="3335399"/>
            <a:ext cx="1548600" cy="1385125"/>
          </a:xfrm>
          <a:prstGeom prst="rect">
            <a:avLst/>
          </a:prstGeom>
          <a:noFill/>
          <a:ln>
            <a:noFill/>
          </a:ln>
          <a:effectLst>
            <a:outerShdw blurRad="1270000" rotWithShape="0" algn="tr" dir="8100000" dist="762000">
              <a:srgbClr val="000000">
                <a:alpha val="65880"/>
              </a:srgbClr>
            </a:outerShdw>
          </a:effectLst>
        </p:spPr>
      </p:pic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88" y="0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16" name="Google Shape;116;p20"/>
          <p:cNvSpPr/>
          <p:nvPr/>
        </p:nvSpPr>
        <p:spPr>
          <a:xfrm>
            <a:off x="0" y="-348075"/>
            <a:ext cx="9144000" cy="5486400"/>
          </a:xfrm>
          <a:custGeom>
            <a:rect b="b" l="l" r="r" t="t"/>
            <a:pathLst>
              <a:path extrusionOk="0"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0"/>
          <p:cNvSpPr/>
          <p:nvPr/>
        </p:nvSpPr>
        <p:spPr>
          <a:xfrm>
            <a:off x="8675534" y="2103286"/>
            <a:ext cx="468466" cy="936929"/>
          </a:xfrm>
          <a:custGeom>
            <a:rect b="b" l="l" r="r" t="t"/>
            <a:pathLst>
              <a:path extrusionOk="0" h="1249238" w="624621">
                <a:moveTo>
                  <a:pt x="624621" y="0"/>
                </a:moveTo>
                <a:lnTo>
                  <a:pt x="624621" y="211696"/>
                </a:lnTo>
                <a:cubicBezTo>
                  <a:pt x="396569" y="211696"/>
                  <a:pt x="211696" y="396568"/>
                  <a:pt x="211696" y="624619"/>
                </a:cubicBezTo>
                <a:cubicBezTo>
                  <a:pt x="211696" y="852670"/>
                  <a:pt x="396569" y="1037542"/>
                  <a:pt x="624621" y="1037542"/>
                </a:cubicBezTo>
                <a:lnTo>
                  <a:pt x="624621" y="1249238"/>
                </a:lnTo>
                <a:cubicBezTo>
                  <a:pt x="279652" y="1249238"/>
                  <a:pt x="0" y="969587"/>
                  <a:pt x="0" y="624619"/>
                </a:cubicBezTo>
                <a:cubicBezTo>
                  <a:pt x="0" y="279651"/>
                  <a:pt x="279652" y="0"/>
                  <a:pt x="62462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2670675" y="-94525"/>
            <a:ext cx="3719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PT" sz="27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Base de Dados - </a:t>
            </a:r>
            <a:r>
              <a:rPr b="1" i="1" lang="pt-PT" sz="2700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DEA</a:t>
            </a:r>
            <a:endParaRPr b="1" i="1" sz="2700">
              <a:solidFill>
                <a:schemeClr val="accent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 rotWithShape="1">
          <a:blip r:embed="rId4">
            <a:alphaModFix/>
          </a:blip>
          <a:srcRect b="3753" l="0" r="3753" t="0"/>
          <a:stretch/>
        </p:blipFill>
        <p:spPr>
          <a:xfrm>
            <a:off x="2612250" y="550125"/>
            <a:ext cx="3945925" cy="41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/>
          <p:nvPr/>
        </p:nvSpPr>
        <p:spPr>
          <a:xfrm>
            <a:off x="2321077" y="1752041"/>
            <a:ext cx="980977" cy="1831061"/>
          </a:xfrm>
          <a:custGeom>
            <a:rect b="b" l="l" r="r" t="t"/>
            <a:pathLst>
              <a:path extrusionOk="0" h="2481" w="3607">
                <a:moveTo>
                  <a:pt x="3607" y="325"/>
                </a:moveTo>
                <a:lnTo>
                  <a:pt x="3607" y="2481"/>
                </a:lnTo>
                <a:lnTo>
                  <a:pt x="0" y="2481"/>
                </a:lnTo>
                <a:lnTo>
                  <a:pt x="0" y="325"/>
                </a:lnTo>
                <a:lnTo>
                  <a:pt x="1794" y="0"/>
                </a:lnTo>
                <a:lnTo>
                  <a:pt x="3607" y="325"/>
                </a:lnTo>
                <a:close/>
              </a:path>
            </a:pathLst>
          </a:custGeom>
          <a:solidFill>
            <a:srgbClr val="EFEDED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1"/>
          <p:cNvSpPr/>
          <p:nvPr/>
        </p:nvSpPr>
        <p:spPr>
          <a:xfrm>
            <a:off x="2321077" y="1752041"/>
            <a:ext cx="980977" cy="385694"/>
          </a:xfrm>
          <a:custGeom>
            <a:rect b="b" l="l" r="r" t="t"/>
            <a:pathLst>
              <a:path extrusionOk="0" h="840" w="3607">
                <a:moveTo>
                  <a:pt x="3607" y="840"/>
                </a:moveTo>
                <a:lnTo>
                  <a:pt x="3607" y="325"/>
                </a:lnTo>
                <a:lnTo>
                  <a:pt x="1794" y="0"/>
                </a:lnTo>
                <a:lnTo>
                  <a:pt x="0" y="325"/>
                </a:lnTo>
                <a:lnTo>
                  <a:pt x="0" y="840"/>
                </a:lnTo>
                <a:lnTo>
                  <a:pt x="3607" y="84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1"/>
          <p:cNvSpPr/>
          <p:nvPr/>
        </p:nvSpPr>
        <p:spPr>
          <a:xfrm>
            <a:off x="5631105" y="1752041"/>
            <a:ext cx="980977" cy="1831061"/>
          </a:xfrm>
          <a:custGeom>
            <a:rect b="b" l="l" r="r" t="t"/>
            <a:pathLst>
              <a:path extrusionOk="0" h="2481" w="3607">
                <a:moveTo>
                  <a:pt x="3607" y="325"/>
                </a:moveTo>
                <a:lnTo>
                  <a:pt x="3607" y="2481"/>
                </a:lnTo>
                <a:lnTo>
                  <a:pt x="0" y="2481"/>
                </a:lnTo>
                <a:lnTo>
                  <a:pt x="0" y="325"/>
                </a:lnTo>
                <a:lnTo>
                  <a:pt x="1794" y="0"/>
                </a:lnTo>
                <a:lnTo>
                  <a:pt x="3607" y="325"/>
                </a:lnTo>
                <a:close/>
              </a:path>
            </a:pathLst>
          </a:custGeom>
          <a:solidFill>
            <a:srgbClr val="EFEDED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1"/>
          <p:cNvSpPr/>
          <p:nvPr/>
        </p:nvSpPr>
        <p:spPr>
          <a:xfrm>
            <a:off x="5631105" y="1752041"/>
            <a:ext cx="980977" cy="385694"/>
          </a:xfrm>
          <a:custGeom>
            <a:rect b="b" l="l" r="r" t="t"/>
            <a:pathLst>
              <a:path extrusionOk="0" h="840" w="3607">
                <a:moveTo>
                  <a:pt x="3607" y="840"/>
                </a:moveTo>
                <a:lnTo>
                  <a:pt x="3607" y="325"/>
                </a:lnTo>
                <a:lnTo>
                  <a:pt x="1794" y="0"/>
                </a:lnTo>
                <a:lnTo>
                  <a:pt x="0" y="325"/>
                </a:lnTo>
                <a:lnTo>
                  <a:pt x="0" y="840"/>
                </a:lnTo>
                <a:lnTo>
                  <a:pt x="3607" y="84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8" name="Google Shape;128;p21"/>
          <p:cNvGrpSpPr/>
          <p:nvPr/>
        </p:nvGrpSpPr>
        <p:grpSpPr>
          <a:xfrm>
            <a:off x="4000358" y="2352827"/>
            <a:ext cx="980977" cy="1831061"/>
            <a:chOff x="888609" y="3619938"/>
            <a:chExt cx="5726112" cy="6330728"/>
          </a:xfrm>
        </p:grpSpPr>
        <p:sp>
          <p:nvSpPr>
            <p:cNvPr id="129" name="Google Shape;129;p21"/>
            <p:cNvSpPr/>
            <p:nvPr/>
          </p:nvSpPr>
          <p:spPr>
            <a:xfrm>
              <a:off x="888609" y="3619938"/>
              <a:ext cx="5726112" cy="6330728"/>
            </a:xfrm>
            <a:custGeom>
              <a:rect b="b" l="l" r="r" t="t"/>
              <a:pathLst>
                <a:path extrusionOk="0" h="2481" w="3607">
                  <a:moveTo>
                    <a:pt x="3607" y="325"/>
                  </a:moveTo>
                  <a:lnTo>
                    <a:pt x="3607" y="2481"/>
                  </a:lnTo>
                  <a:lnTo>
                    <a:pt x="0" y="2481"/>
                  </a:lnTo>
                  <a:lnTo>
                    <a:pt x="0" y="325"/>
                  </a:lnTo>
                  <a:lnTo>
                    <a:pt x="1794" y="0"/>
                  </a:lnTo>
                  <a:lnTo>
                    <a:pt x="3607" y="325"/>
                  </a:lnTo>
                  <a:close/>
                </a:path>
              </a:pathLst>
            </a:custGeom>
            <a:solidFill>
              <a:srgbClr val="EFEDE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21"/>
            <p:cNvSpPr/>
            <p:nvPr/>
          </p:nvSpPr>
          <p:spPr>
            <a:xfrm>
              <a:off x="888609" y="3619938"/>
              <a:ext cx="5726112" cy="1333500"/>
            </a:xfrm>
            <a:custGeom>
              <a:rect b="b" l="l" r="r" t="t"/>
              <a:pathLst>
                <a:path extrusionOk="0" h="840" w="3607">
                  <a:moveTo>
                    <a:pt x="3607" y="840"/>
                  </a:moveTo>
                  <a:lnTo>
                    <a:pt x="3607" y="325"/>
                  </a:lnTo>
                  <a:lnTo>
                    <a:pt x="1794" y="0"/>
                  </a:lnTo>
                  <a:lnTo>
                    <a:pt x="0" y="325"/>
                  </a:lnTo>
                  <a:lnTo>
                    <a:pt x="0" y="840"/>
                  </a:lnTo>
                  <a:lnTo>
                    <a:pt x="3607" y="84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" name="Google Shape;131;p21"/>
          <p:cNvGrpSpPr/>
          <p:nvPr/>
        </p:nvGrpSpPr>
        <p:grpSpPr>
          <a:xfrm>
            <a:off x="712782" y="2352827"/>
            <a:ext cx="980977" cy="1831061"/>
            <a:chOff x="888609" y="3619938"/>
            <a:chExt cx="5726112" cy="6330728"/>
          </a:xfrm>
        </p:grpSpPr>
        <p:sp>
          <p:nvSpPr>
            <p:cNvPr id="132" name="Google Shape;132;p21"/>
            <p:cNvSpPr/>
            <p:nvPr/>
          </p:nvSpPr>
          <p:spPr>
            <a:xfrm>
              <a:off x="888609" y="3619938"/>
              <a:ext cx="5726112" cy="6330728"/>
            </a:xfrm>
            <a:custGeom>
              <a:rect b="b" l="l" r="r" t="t"/>
              <a:pathLst>
                <a:path extrusionOk="0" h="2481" w="3607">
                  <a:moveTo>
                    <a:pt x="3607" y="325"/>
                  </a:moveTo>
                  <a:lnTo>
                    <a:pt x="3607" y="2481"/>
                  </a:lnTo>
                  <a:lnTo>
                    <a:pt x="0" y="2481"/>
                  </a:lnTo>
                  <a:lnTo>
                    <a:pt x="0" y="325"/>
                  </a:lnTo>
                  <a:lnTo>
                    <a:pt x="1794" y="0"/>
                  </a:lnTo>
                  <a:lnTo>
                    <a:pt x="3607" y="325"/>
                  </a:lnTo>
                  <a:close/>
                </a:path>
              </a:pathLst>
            </a:custGeom>
            <a:solidFill>
              <a:srgbClr val="EFEDE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21"/>
            <p:cNvSpPr/>
            <p:nvPr/>
          </p:nvSpPr>
          <p:spPr>
            <a:xfrm>
              <a:off x="888609" y="3619938"/>
              <a:ext cx="5726112" cy="1333500"/>
            </a:xfrm>
            <a:custGeom>
              <a:rect b="b" l="l" r="r" t="t"/>
              <a:pathLst>
                <a:path extrusionOk="0" h="840" w="3607">
                  <a:moveTo>
                    <a:pt x="3607" y="840"/>
                  </a:moveTo>
                  <a:lnTo>
                    <a:pt x="3607" y="325"/>
                  </a:lnTo>
                  <a:lnTo>
                    <a:pt x="1794" y="0"/>
                  </a:lnTo>
                  <a:lnTo>
                    <a:pt x="0" y="325"/>
                  </a:lnTo>
                  <a:lnTo>
                    <a:pt x="0" y="840"/>
                  </a:lnTo>
                  <a:lnTo>
                    <a:pt x="3607" y="8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4" name="Google Shape;134;p21"/>
          <p:cNvSpPr/>
          <p:nvPr/>
        </p:nvSpPr>
        <p:spPr>
          <a:xfrm>
            <a:off x="7287935" y="2352827"/>
            <a:ext cx="980977" cy="1831061"/>
          </a:xfrm>
          <a:custGeom>
            <a:rect b="b" l="l" r="r" t="t"/>
            <a:pathLst>
              <a:path extrusionOk="0" h="2481" w="3607">
                <a:moveTo>
                  <a:pt x="3607" y="325"/>
                </a:moveTo>
                <a:lnTo>
                  <a:pt x="3607" y="2481"/>
                </a:lnTo>
                <a:lnTo>
                  <a:pt x="0" y="2481"/>
                </a:lnTo>
                <a:lnTo>
                  <a:pt x="0" y="325"/>
                </a:lnTo>
                <a:lnTo>
                  <a:pt x="1794" y="0"/>
                </a:lnTo>
                <a:lnTo>
                  <a:pt x="3607" y="325"/>
                </a:lnTo>
                <a:close/>
              </a:path>
            </a:pathLst>
          </a:custGeom>
          <a:solidFill>
            <a:srgbClr val="EFEDED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1"/>
          <p:cNvSpPr/>
          <p:nvPr/>
        </p:nvSpPr>
        <p:spPr>
          <a:xfrm>
            <a:off x="7287935" y="2352827"/>
            <a:ext cx="980977" cy="385694"/>
          </a:xfrm>
          <a:custGeom>
            <a:rect b="b" l="l" r="r" t="t"/>
            <a:pathLst>
              <a:path extrusionOk="0" h="840" w="3607">
                <a:moveTo>
                  <a:pt x="3607" y="840"/>
                </a:moveTo>
                <a:lnTo>
                  <a:pt x="3607" y="325"/>
                </a:lnTo>
                <a:lnTo>
                  <a:pt x="1794" y="0"/>
                </a:lnTo>
                <a:lnTo>
                  <a:pt x="0" y="325"/>
                </a:lnTo>
                <a:lnTo>
                  <a:pt x="0" y="840"/>
                </a:lnTo>
                <a:lnTo>
                  <a:pt x="3607" y="8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2324131" y="2927518"/>
            <a:ext cx="981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rgbClr val="000A0B"/>
                </a:solidFill>
                <a:latin typeface="Calibri"/>
                <a:ea typeface="Calibri"/>
                <a:cs typeface="Calibri"/>
                <a:sym typeface="Calibri"/>
              </a:rPr>
              <a:t>Node recebe essa transação</a:t>
            </a:r>
            <a:endParaRPr sz="1300"/>
          </a:p>
        </p:txBody>
      </p:sp>
      <p:sp>
        <p:nvSpPr>
          <p:cNvPr id="137" name="Google Shape;137;p21"/>
          <p:cNvSpPr txBox="1"/>
          <p:nvPr/>
        </p:nvSpPr>
        <p:spPr>
          <a:xfrm>
            <a:off x="5648100" y="2700427"/>
            <a:ext cx="9810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rgbClr val="000A0B"/>
                </a:solidFill>
                <a:latin typeface="Calibri"/>
                <a:ea typeface="Calibri"/>
                <a:cs typeface="Calibri"/>
                <a:sym typeface="Calibri"/>
              </a:rPr>
              <a:t>Transmite a transação validada para os restantes nodes</a:t>
            </a:r>
            <a:endParaRPr sz="1300"/>
          </a:p>
        </p:txBody>
      </p:sp>
      <p:sp>
        <p:nvSpPr>
          <p:cNvPr id="138" name="Google Shape;138;p21"/>
          <p:cNvSpPr txBox="1"/>
          <p:nvPr/>
        </p:nvSpPr>
        <p:spPr>
          <a:xfrm>
            <a:off x="7295885" y="3268364"/>
            <a:ext cx="9810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rgbClr val="000A0B"/>
                </a:solidFill>
                <a:latin typeface="Calibri"/>
                <a:ea typeface="Calibri"/>
                <a:cs typeface="Calibri"/>
                <a:sym typeface="Calibri"/>
              </a:rPr>
              <a:t>O Node responsável pela validação recebe uma recompensa</a:t>
            </a:r>
            <a:endParaRPr sz="1300"/>
          </a:p>
        </p:txBody>
      </p:sp>
      <p:sp>
        <p:nvSpPr>
          <p:cNvPr id="139" name="Google Shape;139;p21"/>
          <p:cNvSpPr txBox="1"/>
          <p:nvPr/>
        </p:nvSpPr>
        <p:spPr>
          <a:xfrm>
            <a:off x="3984568" y="3479289"/>
            <a:ext cx="9810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rgbClr val="000A0B"/>
                </a:solidFill>
                <a:latin typeface="Calibri"/>
                <a:ea typeface="Calibri"/>
                <a:cs typeface="Calibri"/>
                <a:sym typeface="Calibri"/>
              </a:rPr>
              <a:t>Efetua a validação da transação</a:t>
            </a:r>
            <a:endParaRPr sz="1300"/>
          </a:p>
        </p:txBody>
      </p:sp>
      <p:sp>
        <p:nvSpPr>
          <p:cNvPr id="140" name="Google Shape;140;p21"/>
          <p:cNvSpPr txBox="1"/>
          <p:nvPr/>
        </p:nvSpPr>
        <p:spPr>
          <a:xfrm>
            <a:off x="682538" y="3309938"/>
            <a:ext cx="10686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rgbClr val="000A0B"/>
                </a:solidFill>
                <a:latin typeface="Calibri"/>
                <a:ea typeface="Calibri"/>
                <a:cs typeface="Calibri"/>
                <a:sym typeface="Calibri"/>
              </a:rPr>
              <a:t>Cliente efetua uma </a:t>
            </a:r>
            <a:r>
              <a:rPr lang="pt-PT" sz="1100">
                <a:solidFill>
                  <a:srgbClr val="000A0B"/>
                </a:solidFill>
                <a:latin typeface="Calibri"/>
                <a:ea typeface="Calibri"/>
                <a:cs typeface="Calibri"/>
                <a:sym typeface="Calibri"/>
              </a:rPr>
              <a:t>transação</a:t>
            </a:r>
            <a:r>
              <a:rPr lang="pt-PT" sz="1100">
                <a:solidFill>
                  <a:srgbClr val="000A0B"/>
                </a:solidFill>
                <a:latin typeface="Calibri"/>
                <a:ea typeface="Calibri"/>
                <a:cs typeface="Calibri"/>
                <a:sym typeface="Calibri"/>
              </a:rPr>
              <a:t> (aposta ou transferência direta)</a:t>
            </a:r>
            <a:endParaRPr sz="1300"/>
          </a:p>
        </p:txBody>
      </p:sp>
      <p:cxnSp>
        <p:nvCxnSpPr>
          <p:cNvPr id="141" name="Google Shape;141;p21"/>
          <p:cNvCxnSpPr/>
          <p:nvPr/>
        </p:nvCxnSpPr>
        <p:spPr>
          <a:xfrm>
            <a:off x="712657" y="3335537"/>
            <a:ext cx="981000" cy="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2" name="Google Shape;142;p21"/>
          <p:cNvCxnSpPr/>
          <p:nvPr/>
        </p:nvCxnSpPr>
        <p:spPr>
          <a:xfrm>
            <a:off x="2338576" y="2825046"/>
            <a:ext cx="981000" cy="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3" name="Google Shape;143;p21"/>
          <p:cNvCxnSpPr/>
          <p:nvPr/>
        </p:nvCxnSpPr>
        <p:spPr>
          <a:xfrm>
            <a:off x="4000358" y="3371470"/>
            <a:ext cx="980977" cy="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4" name="Google Shape;144;p21"/>
          <p:cNvCxnSpPr/>
          <p:nvPr/>
        </p:nvCxnSpPr>
        <p:spPr>
          <a:xfrm>
            <a:off x="5644091" y="2667571"/>
            <a:ext cx="981000" cy="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5" name="Google Shape;145;p21"/>
          <p:cNvCxnSpPr/>
          <p:nvPr/>
        </p:nvCxnSpPr>
        <p:spPr>
          <a:xfrm>
            <a:off x="7295984" y="3268375"/>
            <a:ext cx="981000" cy="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6" name="Google Shape;146;p21"/>
          <p:cNvSpPr/>
          <p:nvPr/>
        </p:nvSpPr>
        <p:spPr>
          <a:xfrm rot="-900000">
            <a:off x="1826000" y="2782737"/>
            <a:ext cx="362835" cy="16071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1"/>
          <p:cNvSpPr/>
          <p:nvPr/>
        </p:nvSpPr>
        <p:spPr>
          <a:xfrm rot="1800000">
            <a:off x="3470548" y="2780363"/>
            <a:ext cx="362835" cy="16071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1"/>
          <p:cNvSpPr/>
          <p:nvPr/>
        </p:nvSpPr>
        <p:spPr>
          <a:xfrm rot="-900000">
            <a:off x="5147053" y="2769611"/>
            <a:ext cx="362835" cy="16071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1"/>
          <p:cNvSpPr/>
          <p:nvPr/>
        </p:nvSpPr>
        <p:spPr>
          <a:xfrm rot="1800000">
            <a:off x="6768588" y="2780364"/>
            <a:ext cx="362835" cy="16071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0" name="Google Shape;150;p21"/>
          <p:cNvGrpSpPr/>
          <p:nvPr/>
        </p:nvGrpSpPr>
        <p:grpSpPr>
          <a:xfrm>
            <a:off x="7570888" y="2807574"/>
            <a:ext cx="431175" cy="320600"/>
            <a:chOff x="198" y="2642"/>
            <a:chExt cx="1923" cy="1645"/>
          </a:xfrm>
        </p:grpSpPr>
        <p:sp>
          <p:nvSpPr>
            <p:cNvPr id="151" name="Google Shape;151;p21"/>
            <p:cNvSpPr/>
            <p:nvPr/>
          </p:nvSpPr>
          <p:spPr>
            <a:xfrm>
              <a:off x="198" y="3638"/>
              <a:ext cx="290" cy="625"/>
            </a:xfrm>
            <a:custGeom>
              <a:rect b="b" l="l" r="r" t="t"/>
              <a:pathLst>
                <a:path extrusionOk="0" h="1250" w="580">
                  <a:moveTo>
                    <a:pt x="88" y="0"/>
                  </a:moveTo>
                  <a:lnTo>
                    <a:pt x="493" y="0"/>
                  </a:lnTo>
                  <a:lnTo>
                    <a:pt x="516" y="3"/>
                  </a:lnTo>
                  <a:lnTo>
                    <a:pt x="537" y="11"/>
                  </a:lnTo>
                  <a:lnTo>
                    <a:pt x="555" y="25"/>
                  </a:lnTo>
                  <a:lnTo>
                    <a:pt x="568" y="43"/>
                  </a:lnTo>
                  <a:lnTo>
                    <a:pt x="577" y="64"/>
                  </a:lnTo>
                  <a:lnTo>
                    <a:pt x="580" y="87"/>
                  </a:lnTo>
                  <a:lnTo>
                    <a:pt x="580" y="1163"/>
                  </a:lnTo>
                  <a:lnTo>
                    <a:pt x="577" y="1186"/>
                  </a:lnTo>
                  <a:lnTo>
                    <a:pt x="568" y="1207"/>
                  </a:lnTo>
                  <a:lnTo>
                    <a:pt x="555" y="1224"/>
                  </a:lnTo>
                  <a:lnTo>
                    <a:pt x="537" y="1238"/>
                  </a:lnTo>
                  <a:lnTo>
                    <a:pt x="516" y="1247"/>
                  </a:lnTo>
                  <a:lnTo>
                    <a:pt x="493" y="1250"/>
                  </a:lnTo>
                  <a:lnTo>
                    <a:pt x="88" y="1250"/>
                  </a:lnTo>
                  <a:lnTo>
                    <a:pt x="64" y="1247"/>
                  </a:lnTo>
                  <a:lnTo>
                    <a:pt x="43" y="1238"/>
                  </a:lnTo>
                  <a:lnTo>
                    <a:pt x="26" y="1224"/>
                  </a:lnTo>
                  <a:lnTo>
                    <a:pt x="12" y="1207"/>
                  </a:lnTo>
                  <a:lnTo>
                    <a:pt x="4" y="1186"/>
                  </a:lnTo>
                  <a:lnTo>
                    <a:pt x="0" y="1163"/>
                  </a:lnTo>
                  <a:lnTo>
                    <a:pt x="0" y="87"/>
                  </a:lnTo>
                  <a:lnTo>
                    <a:pt x="4" y="64"/>
                  </a:lnTo>
                  <a:lnTo>
                    <a:pt x="12" y="43"/>
                  </a:lnTo>
                  <a:lnTo>
                    <a:pt x="26" y="25"/>
                  </a:lnTo>
                  <a:lnTo>
                    <a:pt x="43" y="11"/>
                  </a:lnTo>
                  <a:lnTo>
                    <a:pt x="64" y="3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21"/>
            <p:cNvSpPr/>
            <p:nvPr/>
          </p:nvSpPr>
          <p:spPr>
            <a:xfrm>
              <a:off x="608" y="3396"/>
              <a:ext cx="290" cy="867"/>
            </a:xfrm>
            <a:custGeom>
              <a:rect b="b" l="l" r="r" t="t"/>
              <a:pathLst>
                <a:path extrusionOk="0" h="1734" w="579">
                  <a:moveTo>
                    <a:pt x="86" y="0"/>
                  </a:moveTo>
                  <a:lnTo>
                    <a:pt x="493" y="0"/>
                  </a:lnTo>
                  <a:lnTo>
                    <a:pt x="515" y="3"/>
                  </a:lnTo>
                  <a:lnTo>
                    <a:pt x="536" y="11"/>
                  </a:lnTo>
                  <a:lnTo>
                    <a:pt x="553" y="25"/>
                  </a:lnTo>
                  <a:lnTo>
                    <a:pt x="567" y="43"/>
                  </a:lnTo>
                  <a:lnTo>
                    <a:pt x="577" y="64"/>
                  </a:lnTo>
                  <a:lnTo>
                    <a:pt x="579" y="87"/>
                  </a:lnTo>
                  <a:lnTo>
                    <a:pt x="579" y="1647"/>
                  </a:lnTo>
                  <a:lnTo>
                    <a:pt x="577" y="1670"/>
                  </a:lnTo>
                  <a:lnTo>
                    <a:pt x="567" y="1691"/>
                  </a:lnTo>
                  <a:lnTo>
                    <a:pt x="553" y="1708"/>
                  </a:lnTo>
                  <a:lnTo>
                    <a:pt x="536" y="1722"/>
                  </a:lnTo>
                  <a:lnTo>
                    <a:pt x="515" y="1731"/>
                  </a:lnTo>
                  <a:lnTo>
                    <a:pt x="493" y="1734"/>
                  </a:lnTo>
                  <a:lnTo>
                    <a:pt x="86" y="1734"/>
                  </a:lnTo>
                  <a:lnTo>
                    <a:pt x="63" y="1731"/>
                  </a:lnTo>
                  <a:lnTo>
                    <a:pt x="43" y="1722"/>
                  </a:lnTo>
                  <a:lnTo>
                    <a:pt x="26" y="1708"/>
                  </a:lnTo>
                  <a:lnTo>
                    <a:pt x="12" y="1691"/>
                  </a:lnTo>
                  <a:lnTo>
                    <a:pt x="2" y="1670"/>
                  </a:lnTo>
                  <a:lnTo>
                    <a:pt x="0" y="1647"/>
                  </a:lnTo>
                  <a:lnTo>
                    <a:pt x="0" y="87"/>
                  </a:lnTo>
                  <a:lnTo>
                    <a:pt x="2" y="64"/>
                  </a:lnTo>
                  <a:lnTo>
                    <a:pt x="12" y="43"/>
                  </a:lnTo>
                  <a:lnTo>
                    <a:pt x="26" y="25"/>
                  </a:lnTo>
                  <a:lnTo>
                    <a:pt x="43" y="11"/>
                  </a:lnTo>
                  <a:lnTo>
                    <a:pt x="63" y="3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21"/>
            <p:cNvSpPr/>
            <p:nvPr/>
          </p:nvSpPr>
          <p:spPr>
            <a:xfrm>
              <a:off x="844" y="2642"/>
              <a:ext cx="636" cy="1621"/>
            </a:xfrm>
            <a:custGeom>
              <a:rect b="b" l="l" r="r" t="t"/>
              <a:pathLst>
                <a:path extrusionOk="0" h="3242" w="1273">
                  <a:moveTo>
                    <a:pt x="636" y="0"/>
                  </a:moveTo>
                  <a:lnTo>
                    <a:pt x="653" y="1"/>
                  </a:lnTo>
                  <a:lnTo>
                    <a:pt x="668" y="7"/>
                  </a:lnTo>
                  <a:lnTo>
                    <a:pt x="682" y="18"/>
                  </a:lnTo>
                  <a:lnTo>
                    <a:pt x="692" y="30"/>
                  </a:lnTo>
                  <a:lnTo>
                    <a:pt x="1262" y="946"/>
                  </a:lnTo>
                  <a:lnTo>
                    <a:pt x="1270" y="962"/>
                  </a:lnTo>
                  <a:lnTo>
                    <a:pt x="1273" y="980"/>
                  </a:lnTo>
                  <a:lnTo>
                    <a:pt x="1270" y="996"/>
                  </a:lnTo>
                  <a:lnTo>
                    <a:pt x="1264" y="1012"/>
                  </a:lnTo>
                  <a:lnTo>
                    <a:pt x="1254" y="1025"/>
                  </a:lnTo>
                  <a:lnTo>
                    <a:pt x="1241" y="1037"/>
                  </a:lnTo>
                  <a:lnTo>
                    <a:pt x="1225" y="1044"/>
                  </a:lnTo>
                  <a:lnTo>
                    <a:pt x="1207" y="1046"/>
                  </a:lnTo>
                  <a:lnTo>
                    <a:pt x="927" y="1046"/>
                  </a:lnTo>
                  <a:lnTo>
                    <a:pt x="927" y="1766"/>
                  </a:lnTo>
                  <a:lnTo>
                    <a:pt x="874" y="1830"/>
                  </a:lnTo>
                  <a:lnTo>
                    <a:pt x="828" y="1898"/>
                  </a:lnTo>
                  <a:lnTo>
                    <a:pt x="786" y="1970"/>
                  </a:lnTo>
                  <a:lnTo>
                    <a:pt x="749" y="2044"/>
                  </a:lnTo>
                  <a:lnTo>
                    <a:pt x="720" y="2122"/>
                  </a:lnTo>
                  <a:lnTo>
                    <a:pt x="696" y="2204"/>
                  </a:lnTo>
                  <a:lnTo>
                    <a:pt x="678" y="2287"/>
                  </a:lnTo>
                  <a:lnTo>
                    <a:pt x="668" y="2373"/>
                  </a:lnTo>
                  <a:lnTo>
                    <a:pt x="664" y="2460"/>
                  </a:lnTo>
                  <a:lnTo>
                    <a:pt x="668" y="2548"/>
                  </a:lnTo>
                  <a:lnTo>
                    <a:pt x="678" y="2634"/>
                  </a:lnTo>
                  <a:lnTo>
                    <a:pt x="696" y="2718"/>
                  </a:lnTo>
                  <a:lnTo>
                    <a:pt x="720" y="2799"/>
                  </a:lnTo>
                  <a:lnTo>
                    <a:pt x="749" y="2877"/>
                  </a:lnTo>
                  <a:lnTo>
                    <a:pt x="786" y="2953"/>
                  </a:lnTo>
                  <a:lnTo>
                    <a:pt x="828" y="3024"/>
                  </a:lnTo>
                  <a:lnTo>
                    <a:pt x="874" y="3091"/>
                  </a:lnTo>
                  <a:lnTo>
                    <a:pt x="926" y="3155"/>
                  </a:lnTo>
                  <a:lnTo>
                    <a:pt x="923" y="3179"/>
                  </a:lnTo>
                  <a:lnTo>
                    <a:pt x="914" y="3199"/>
                  </a:lnTo>
                  <a:lnTo>
                    <a:pt x="900" y="3216"/>
                  </a:lnTo>
                  <a:lnTo>
                    <a:pt x="883" y="3230"/>
                  </a:lnTo>
                  <a:lnTo>
                    <a:pt x="862" y="3239"/>
                  </a:lnTo>
                  <a:lnTo>
                    <a:pt x="839" y="3242"/>
                  </a:lnTo>
                  <a:lnTo>
                    <a:pt x="433" y="3242"/>
                  </a:lnTo>
                  <a:lnTo>
                    <a:pt x="410" y="3239"/>
                  </a:lnTo>
                  <a:lnTo>
                    <a:pt x="390" y="3230"/>
                  </a:lnTo>
                  <a:lnTo>
                    <a:pt x="371" y="3216"/>
                  </a:lnTo>
                  <a:lnTo>
                    <a:pt x="358" y="3199"/>
                  </a:lnTo>
                  <a:lnTo>
                    <a:pt x="349" y="3178"/>
                  </a:lnTo>
                  <a:lnTo>
                    <a:pt x="347" y="3155"/>
                  </a:lnTo>
                  <a:lnTo>
                    <a:pt x="347" y="1046"/>
                  </a:lnTo>
                  <a:lnTo>
                    <a:pt x="66" y="1046"/>
                  </a:lnTo>
                  <a:lnTo>
                    <a:pt x="48" y="1044"/>
                  </a:lnTo>
                  <a:lnTo>
                    <a:pt x="31" y="1037"/>
                  </a:lnTo>
                  <a:lnTo>
                    <a:pt x="18" y="1025"/>
                  </a:lnTo>
                  <a:lnTo>
                    <a:pt x="9" y="1012"/>
                  </a:lnTo>
                  <a:lnTo>
                    <a:pt x="2" y="996"/>
                  </a:lnTo>
                  <a:lnTo>
                    <a:pt x="0" y="980"/>
                  </a:lnTo>
                  <a:lnTo>
                    <a:pt x="3" y="962"/>
                  </a:lnTo>
                  <a:lnTo>
                    <a:pt x="10" y="946"/>
                  </a:lnTo>
                  <a:lnTo>
                    <a:pt x="580" y="30"/>
                  </a:lnTo>
                  <a:lnTo>
                    <a:pt x="592" y="18"/>
                  </a:lnTo>
                  <a:lnTo>
                    <a:pt x="605" y="7"/>
                  </a:lnTo>
                  <a:lnTo>
                    <a:pt x="620" y="1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1291" y="3458"/>
              <a:ext cx="830" cy="829"/>
            </a:xfrm>
            <a:custGeom>
              <a:rect b="b" l="l" r="r" t="t"/>
              <a:pathLst>
                <a:path extrusionOk="0" h="1659" w="1661">
                  <a:moveTo>
                    <a:pt x="801" y="264"/>
                  </a:moveTo>
                  <a:lnTo>
                    <a:pt x="785" y="265"/>
                  </a:lnTo>
                  <a:lnTo>
                    <a:pt x="773" y="269"/>
                  </a:lnTo>
                  <a:lnTo>
                    <a:pt x="766" y="276"/>
                  </a:lnTo>
                  <a:lnTo>
                    <a:pt x="763" y="287"/>
                  </a:lnTo>
                  <a:lnTo>
                    <a:pt x="762" y="305"/>
                  </a:lnTo>
                  <a:lnTo>
                    <a:pt x="762" y="349"/>
                  </a:lnTo>
                  <a:lnTo>
                    <a:pt x="762" y="365"/>
                  </a:lnTo>
                  <a:lnTo>
                    <a:pt x="760" y="378"/>
                  </a:lnTo>
                  <a:lnTo>
                    <a:pt x="758" y="386"/>
                  </a:lnTo>
                  <a:lnTo>
                    <a:pt x="753" y="392"/>
                  </a:lnTo>
                  <a:lnTo>
                    <a:pt x="746" y="398"/>
                  </a:lnTo>
                  <a:lnTo>
                    <a:pt x="735" y="403"/>
                  </a:lnTo>
                  <a:lnTo>
                    <a:pt x="718" y="409"/>
                  </a:lnTo>
                  <a:lnTo>
                    <a:pt x="686" y="423"/>
                  </a:lnTo>
                  <a:lnTo>
                    <a:pt x="655" y="439"/>
                  </a:lnTo>
                  <a:lnTo>
                    <a:pt x="628" y="458"/>
                  </a:lnTo>
                  <a:lnTo>
                    <a:pt x="605" y="478"/>
                  </a:lnTo>
                  <a:lnTo>
                    <a:pt x="585" y="503"/>
                  </a:lnTo>
                  <a:lnTo>
                    <a:pt x="569" y="530"/>
                  </a:lnTo>
                  <a:lnTo>
                    <a:pt x="557" y="560"/>
                  </a:lnTo>
                  <a:lnTo>
                    <a:pt x="549" y="594"/>
                  </a:lnTo>
                  <a:lnTo>
                    <a:pt x="544" y="629"/>
                  </a:lnTo>
                  <a:lnTo>
                    <a:pt x="544" y="665"/>
                  </a:lnTo>
                  <a:lnTo>
                    <a:pt x="550" y="698"/>
                  </a:lnTo>
                  <a:lnTo>
                    <a:pt x="561" y="728"/>
                  </a:lnTo>
                  <a:lnTo>
                    <a:pt x="575" y="756"/>
                  </a:lnTo>
                  <a:lnTo>
                    <a:pt x="595" y="782"/>
                  </a:lnTo>
                  <a:lnTo>
                    <a:pt x="617" y="805"/>
                  </a:lnTo>
                  <a:lnTo>
                    <a:pt x="642" y="826"/>
                  </a:lnTo>
                  <a:lnTo>
                    <a:pt x="672" y="845"/>
                  </a:lnTo>
                  <a:lnTo>
                    <a:pt x="710" y="866"/>
                  </a:lnTo>
                  <a:lnTo>
                    <a:pt x="751" y="883"/>
                  </a:lnTo>
                  <a:lnTo>
                    <a:pt x="792" y="899"/>
                  </a:lnTo>
                  <a:lnTo>
                    <a:pt x="832" y="917"/>
                  </a:lnTo>
                  <a:lnTo>
                    <a:pt x="862" y="932"/>
                  </a:lnTo>
                  <a:lnTo>
                    <a:pt x="890" y="951"/>
                  </a:lnTo>
                  <a:lnTo>
                    <a:pt x="906" y="967"/>
                  </a:lnTo>
                  <a:lnTo>
                    <a:pt x="917" y="987"/>
                  </a:lnTo>
                  <a:lnTo>
                    <a:pt x="923" y="1007"/>
                  </a:lnTo>
                  <a:lnTo>
                    <a:pt x="923" y="1027"/>
                  </a:lnTo>
                  <a:lnTo>
                    <a:pt x="917" y="1045"/>
                  </a:lnTo>
                  <a:lnTo>
                    <a:pt x="906" y="1063"/>
                  </a:lnTo>
                  <a:lnTo>
                    <a:pt x="891" y="1078"/>
                  </a:lnTo>
                  <a:lnTo>
                    <a:pt x="871" y="1089"/>
                  </a:lnTo>
                  <a:lnTo>
                    <a:pt x="837" y="1101"/>
                  </a:lnTo>
                  <a:lnTo>
                    <a:pt x="804" y="1105"/>
                  </a:lnTo>
                  <a:lnTo>
                    <a:pt x="769" y="1103"/>
                  </a:lnTo>
                  <a:lnTo>
                    <a:pt x="728" y="1096"/>
                  </a:lnTo>
                  <a:lnTo>
                    <a:pt x="688" y="1087"/>
                  </a:lnTo>
                  <a:lnTo>
                    <a:pt x="649" y="1074"/>
                  </a:lnTo>
                  <a:lnTo>
                    <a:pt x="612" y="1057"/>
                  </a:lnTo>
                  <a:lnTo>
                    <a:pt x="599" y="1051"/>
                  </a:lnTo>
                  <a:lnTo>
                    <a:pt x="590" y="1049"/>
                  </a:lnTo>
                  <a:lnTo>
                    <a:pt x="582" y="1050"/>
                  </a:lnTo>
                  <a:lnTo>
                    <a:pt x="575" y="1055"/>
                  </a:lnTo>
                  <a:lnTo>
                    <a:pt x="570" y="1063"/>
                  </a:lnTo>
                  <a:lnTo>
                    <a:pt x="565" y="1077"/>
                  </a:lnTo>
                  <a:lnTo>
                    <a:pt x="553" y="1117"/>
                  </a:lnTo>
                  <a:lnTo>
                    <a:pt x="542" y="1158"/>
                  </a:lnTo>
                  <a:lnTo>
                    <a:pt x="537" y="1175"/>
                  </a:lnTo>
                  <a:lnTo>
                    <a:pt x="537" y="1186"/>
                  </a:lnTo>
                  <a:lnTo>
                    <a:pt x="538" y="1197"/>
                  </a:lnTo>
                  <a:lnTo>
                    <a:pt x="544" y="1205"/>
                  </a:lnTo>
                  <a:lnTo>
                    <a:pt x="555" y="1212"/>
                  </a:lnTo>
                  <a:lnTo>
                    <a:pt x="570" y="1220"/>
                  </a:lnTo>
                  <a:lnTo>
                    <a:pt x="616" y="1239"/>
                  </a:lnTo>
                  <a:lnTo>
                    <a:pt x="662" y="1252"/>
                  </a:lnTo>
                  <a:lnTo>
                    <a:pt x="711" y="1261"/>
                  </a:lnTo>
                  <a:lnTo>
                    <a:pt x="728" y="1263"/>
                  </a:lnTo>
                  <a:lnTo>
                    <a:pt x="738" y="1267"/>
                  </a:lnTo>
                  <a:lnTo>
                    <a:pt x="745" y="1271"/>
                  </a:lnTo>
                  <a:lnTo>
                    <a:pt x="749" y="1280"/>
                  </a:lnTo>
                  <a:lnTo>
                    <a:pt x="751" y="1291"/>
                  </a:lnTo>
                  <a:lnTo>
                    <a:pt x="751" y="1309"/>
                  </a:lnTo>
                  <a:lnTo>
                    <a:pt x="752" y="1336"/>
                  </a:lnTo>
                  <a:lnTo>
                    <a:pt x="752" y="1362"/>
                  </a:lnTo>
                  <a:lnTo>
                    <a:pt x="755" y="1377"/>
                  </a:lnTo>
                  <a:lnTo>
                    <a:pt x="760" y="1388"/>
                  </a:lnTo>
                  <a:lnTo>
                    <a:pt x="771" y="1395"/>
                  </a:lnTo>
                  <a:lnTo>
                    <a:pt x="786" y="1397"/>
                  </a:lnTo>
                  <a:lnTo>
                    <a:pt x="825" y="1398"/>
                  </a:lnTo>
                  <a:lnTo>
                    <a:pt x="865" y="1397"/>
                  </a:lnTo>
                  <a:lnTo>
                    <a:pt x="880" y="1395"/>
                  </a:lnTo>
                  <a:lnTo>
                    <a:pt x="889" y="1388"/>
                  </a:lnTo>
                  <a:lnTo>
                    <a:pt x="896" y="1377"/>
                  </a:lnTo>
                  <a:lnTo>
                    <a:pt x="897" y="1364"/>
                  </a:lnTo>
                  <a:lnTo>
                    <a:pt x="898" y="1326"/>
                  </a:lnTo>
                  <a:lnTo>
                    <a:pt x="897" y="1290"/>
                  </a:lnTo>
                  <a:lnTo>
                    <a:pt x="898" y="1276"/>
                  </a:lnTo>
                  <a:lnTo>
                    <a:pt x="902" y="1266"/>
                  </a:lnTo>
                  <a:lnTo>
                    <a:pt x="908" y="1257"/>
                  </a:lnTo>
                  <a:lnTo>
                    <a:pt x="918" y="1250"/>
                  </a:lnTo>
                  <a:lnTo>
                    <a:pt x="931" y="1246"/>
                  </a:lnTo>
                  <a:lnTo>
                    <a:pt x="971" y="1232"/>
                  </a:lnTo>
                  <a:lnTo>
                    <a:pt x="1007" y="1212"/>
                  </a:lnTo>
                  <a:lnTo>
                    <a:pt x="1041" y="1187"/>
                  </a:lnTo>
                  <a:lnTo>
                    <a:pt x="1070" y="1157"/>
                  </a:lnTo>
                  <a:lnTo>
                    <a:pt x="1091" y="1126"/>
                  </a:lnTo>
                  <a:lnTo>
                    <a:pt x="1108" y="1092"/>
                  </a:lnTo>
                  <a:lnTo>
                    <a:pt x="1119" y="1058"/>
                  </a:lnTo>
                  <a:lnTo>
                    <a:pt x="1125" y="1022"/>
                  </a:lnTo>
                  <a:lnTo>
                    <a:pt x="1125" y="987"/>
                  </a:lnTo>
                  <a:lnTo>
                    <a:pt x="1120" y="952"/>
                  </a:lnTo>
                  <a:lnTo>
                    <a:pt x="1110" y="918"/>
                  </a:lnTo>
                  <a:lnTo>
                    <a:pt x="1096" y="885"/>
                  </a:lnTo>
                  <a:lnTo>
                    <a:pt x="1076" y="854"/>
                  </a:lnTo>
                  <a:lnTo>
                    <a:pt x="1051" y="826"/>
                  </a:lnTo>
                  <a:lnTo>
                    <a:pt x="1022" y="801"/>
                  </a:lnTo>
                  <a:lnTo>
                    <a:pt x="989" y="780"/>
                  </a:lnTo>
                  <a:lnTo>
                    <a:pt x="944" y="757"/>
                  </a:lnTo>
                  <a:lnTo>
                    <a:pt x="897" y="736"/>
                  </a:lnTo>
                  <a:lnTo>
                    <a:pt x="850" y="718"/>
                  </a:lnTo>
                  <a:lnTo>
                    <a:pt x="823" y="705"/>
                  </a:lnTo>
                  <a:lnTo>
                    <a:pt x="798" y="691"/>
                  </a:lnTo>
                  <a:lnTo>
                    <a:pt x="773" y="674"/>
                  </a:lnTo>
                  <a:lnTo>
                    <a:pt x="759" y="660"/>
                  </a:lnTo>
                  <a:lnTo>
                    <a:pt x="750" y="644"/>
                  </a:lnTo>
                  <a:lnTo>
                    <a:pt x="745" y="628"/>
                  </a:lnTo>
                  <a:lnTo>
                    <a:pt x="745" y="610"/>
                  </a:lnTo>
                  <a:lnTo>
                    <a:pt x="750" y="595"/>
                  </a:lnTo>
                  <a:lnTo>
                    <a:pt x="759" y="580"/>
                  </a:lnTo>
                  <a:lnTo>
                    <a:pt x="772" y="567"/>
                  </a:lnTo>
                  <a:lnTo>
                    <a:pt x="790" y="557"/>
                  </a:lnTo>
                  <a:lnTo>
                    <a:pt x="813" y="550"/>
                  </a:lnTo>
                  <a:lnTo>
                    <a:pt x="836" y="546"/>
                  </a:lnTo>
                  <a:lnTo>
                    <a:pt x="882" y="547"/>
                  </a:lnTo>
                  <a:lnTo>
                    <a:pt x="926" y="553"/>
                  </a:lnTo>
                  <a:lnTo>
                    <a:pt x="969" y="565"/>
                  </a:lnTo>
                  <a:lnTo>
                    <a:pt x="1013" y="581"/>
                  </a:lnTo>
                  <a:lnTo>
                    <a:pt x="1027" y="587"/>
                  </a:lnTo>
                  <a:lnTo>
                    <a:pt x="1038" y="588"/>
                  </a:lnTo>
                  <a:lnTo>
                    <a:pt x="1047" y="585"/>
                  </a:lnTo>
                  <a:lnTo>
                    <a:pt x="1052" y="576"/>
                  </a:lnTo>
                  <a:lnTo>
                    <a:pt x="1058" y="561"/>
                  </a:lnTo>
                  <a:lnTo>
                    <a:pt x="1072" y="516"/>
                  </a:lnTo>
                  <a:lnTo>
                    <a:pt x="1086" y="469"/>
                  </a:lnTo>
                  <a:lnTo>
                    <a:pt x="1089" y="455"/>
                  </a:lnTo>
                  <a:lnTo>
                    <a:pt x="1085" y="444"/>
                  </a:lnTo>
                  <a:lnTo>
                    <a:pt x="1078" y="433"/>
                  </a:lnTo>
                  <a:lnTo>
                    <a:pt x="1065" y="426"/>
                  </a:lnTo>
                  <a:lnTo>
                    <a:pt x="1029" y="412"/>
                  </a:lnTo>
                  <a:lnTo>
                    <a:pt x="993" y="400"/>
                  </a:lnTo>
                  <a:lnTo>
                    <a:pt x="954" y="393"/>
                  </a:lnTo>
                  <a:lnTo>
                    <a:pt x="936" y="390"/>
                  </a:lnTo>
                  <a:lnTo>
                    <a:pt x="923" y="388"/>
                  </a:lnTo>
                  <a:lnTo>
                    <a:pt x="913" y="383"/>
                  </a:lnTo>
                  <a:lnTo>
                    <a:pt x="908" y="377"/>
                  </a:lnTo>
                  <a:lnTo>
                    <a:pt x="905" y="368"/>
                  </a:lnTo>
                  <a:lnTo>
                    <a:pt x="904" y="354"/>
                  </a:lnTo>
                  <a:lnTo>
                    <a:pt x="904" y="335"/>
                  </a:lnTo>
                  <a:lnTo>
                    <a:pt x="904" y="308"/>
                  </a:lnTo>
                  <a:lnTo>
                    <a:pt x="903" y="290"/>
                  </a:lnTo>
                  <a:lnTo>
                    <a:pt x="898" y="277"/>
                  </a:lnTo>
                  <a:lnTo>
                    <a:pt x="891" y="269"/>
                  </a:lnTo>
                  <a:lnTo>
                    <a:pt x="878" y="265"/>
                  </a:lnTo>
                  <a:lnTo>
                    <a:pt x="858" y="264"/>
                  </a:lnTo>
                  <a:lnTo>
                    <a:pt x="833" y="264"/>
                  </a:lnTo>
                  <a:lnTo>
                    <a:pt x="801" y="264"/>
                  </a:lnTo>
                  <a:close/>
                  <a:moveTo>
                    <a:pt x="830" y="0"/>
                  </a:moveTo>
                  <a:lnTo>
                    <a:pt x="906" y="4"/>
                  </a:lnTo>
                  <a:lnTo>
                    <a:pt x="980" y="13"/>
                  </a:lnTo>
                  <a:lnTo>
                    <a:pt x="1051" y="30"/>
                  </a:lnTo>
                  <a:lnTo>
                    <a:pt x="1120" y="53"/>
                  </a:lnTo>
                  <a:lnTo>
                    <a:pt x="1187" y="80"/>
                  </a:lnTo>
                  <a:lnTo>
                    <a:pt x="1250" y="114"/>
                  </a:lnTo>
                  <a:lnTo>
                    <a:pt x="1309" y="152"/>
                  </a:lnTo>
                  <a:lnTo>
                    <a:pt x="1365" y="195"/>
                  </a:lnTo>
                  <a:lnTo>
                    <a:pt x="1418" y="243"/>
                  </a:lnTo>
                  <a:lnTo>
                    <a:pt x="1466" y="295"/>
                  </a:lnTo>
                  <a:lnTo>
                    <a:pt x="1509" y="351"/>
                  </a:lnTo>
                  <a:lnTo>
                    <a:pt x="1548" y="411"/>
                  </a:lnTo>
                  <a:lnTo>
                    <a:pt x="1581" y="474"/>
                  </a:lnTo>
                  <a:lnTo>
                    <a:pt x="1609" y="540"/>
                  </a:lnTo>
                  <a:lnTo>
                    <a:pt x="1632" y="609"/>
                  </a:lnTo>
                  <a:lnTo>
                    <a:pt x="1648" y="680"/>
                  </a:lnTo>
                  <a:lnTo>
                    <a:pt x="1657" y="754"/>
                  </a:lnTo>
                  <a:lnTo>
                    <a:pt x="1661" y="829"/>
                  </a:lnTo>
                  <a:lnTo>
                    <a:pt x="1657" y="905"/>
                  </a:lnTo>
                  <a:lnTo>
                    <a:pt x="1648" y="979"/>
                  </a:lnTo>
                  <a:lnTo>
                    <a:pt x="1632" y="1050"/>
                  </a:lnTo>
                  <a:lnTo>
                    <a:pt x="1609" y="1119"/>
                  </a:lnTo>
                  <a:lnTo>
                    <a:pt x="1581" y="1185"/>
                  </a:lnTo>
                  <a:lnTo>
                    <a:pt x="1548" y="1248"/>
                  </a:lnTo>
                  <a:lnTo>
                    <a:pt x="1509" y="1308"/>
                  </a:lnTo>
                  <a:lnTo>
                    <a:pt x="1466" y="1364"/>
                  </a:lnTo>
                  <a:lnTo>
                    <a:pt x="1418" y="1416"/>
                  </a:lnTo>
                  <a:lnTo>
                    <a:pt x="1365" y="1464"/>
                  </a:lnTo>
                  <a:lnTo>
                    <a:pt x="1309" y="1507"/>
                  </a:lnTo>
                  <a:lnTo>
                    <a:pt x="1250" y="1545"/>
                  </a:lnTo>
                  <a:lnTo>
                    <a:pt x="1187" y="1578"/>
                  </a:lnTo>
                  <a:lnTo>
                    <a:pt x="1120" y="1606"/>
                  </a:lnTo>
                  <a:lnTo>
                    <a:pt x="1051" y="1628"/>
                  </a:lnTo>
                  <a:lnTo>
                    <a:pt x="980" y="1645"/>
                  </a:lnTo>
                  <a:lnTo>
                    <a:pt x="906" y="1655"/>
                  </a:lnTo>
                  <a:lnTo>
                    <a:pt x="830" y="1659"/>
                  </a:lnTo>
                  <a:lnTo>
                    <a:pt x="756" y="1655"/>
                  </a:lnTo>
                  <a:lnTo>
                    <a:pt x="682" y="1645"/>
                  </a:lnTo>
                  <a:lnTo>
                    <a:pt x="610" y="1628"/>
                  </a:lnTo>
                  <a:lnTo>
                    <a:pt x="541" y="1606"/>
                  </a:lnTo>
                  <a:lnTo>
                    <a:pt x="475" y="1578"/>
                  </a:lnTo>
                  <a:lnTo>
                    <a:pt x="411" y="1545"/>
                  </a:lnTo>
                  <a:lnTo>
                    <a:pt x="352" y="1507"/>
                  </a:lnTo>
                  <a:lnTo>
                    <a:pt x="296" y="1464"/>
                  </a:lnTo>
                  <a:lnTo>
                    <a:pt x="244" y="1416"/>
                  </a:lnTo>
                  <a:lnTo>
                    <a:pt x="196" y="1364"/>
                  </a:lnTo>
                  <a:lnTo>
                    <a:pt x="152" y="1308"/>
                  </a:lnTo>
                  <a:lnTo>
                    <a:pt x="113" y="1248"/>
                  </a:lnTo>
                  <a:lnTo>
                    <a:pt x="81" y="1185"/>
                  </a:lnTo>
                  <a:lnTo>
                    <a:pt x="53" y="1119"/>
                  </a:lnTo>
                  <a:lnTo>
                    <a:pt x="30" y="1050"/>
                  </a:lnTo>
                  <a:lnTo>
                    <a:pt x="14" y="979"/>
                  </a:lnTo>
                  <a:lnTo>
                    <a:pt x="4" y="905"/>
                  </a:lnTo>
                  <a:lnTo>
                    <a:pt x="0" y="829"/>
                  </a:lnTo>
                  <a:lnTo>
                    <a:pt x="4" y="754"/>
                  </a:lnTo>
                  <a:lnTo>
                    <a:pt x="14" y="680"/>
                  </a:lnTo>
                  <a:lnTo>
                    <a:pt x="30" y="609"/>
                  </a:lnTo>
                  <a:lnTo>
                    <a:pt x="53" y="540"/>
                  </a:lnTo>
                  <a:lnTo>
                    <a:pt x="81" y="474"/>
                  </a:lnTo>
                  <a:lnTo>
                    <a:pt x="113" y="411"/>
                  </a:lnTo>
                  <a:lnTo>
                    <a:pt x="152" y="351"/>
                  </a:lnTo>
                  <a:lnTo>
                    <a:pt x="196" y="295"/>
                  </a:lnTo>
                  <a:lnTo>
                    <a:pt x="244" y="243"/>
                  </a:lnTo>
                  <a:lnTo>
                    <a:pt x="296" y="195"/>
                  </a:lnTo>
                  <a:lnTo>
                    <a:pt x="352" y="152"/>
                  </a:lnTo>
                  <a:lnTo>
                    <a:pt x="411" y="114"/>
                  </a:lnTo>
                  <a:lnTo>
                    <a:pt x="475" y="80"/>
                  </a:lnTo>
                  <a:lnTo>
                    <a:pt x="541" y="53"/>
                  </a:lnTo>
                  <a:lnTo>
                    <a:pt x="610" y="30"/>
                  </a:lnTo>
                  <a:lnTo>
                    <a:pt x="682" y="13"/>
                  </a:lnTo>
                  <a:lnTo>
                    <a:pt x="756" y="4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5" name="Google Shape;155;p21"/>
          <p:cNvSpPr/>
          <p:nvPr/>
        </p:nvSpPr>
        <p:spPr>
          <a:xfrm rot="10800000">
            <a:off x="0" y="0"/>
            <a:ext cx="862927" cy="816520"/>
          </a:xfrm>
          <a:custGeom>
            <a:rect b="b" l="l" r="r" t="t"/>
            <a:pathLst>
              <a:path extrusionOk="0" h="6199632" w="9187106">
                <a:moveTo>
                  <a:pt x="7964337" y="16"/>
                </a:moveTo>
                <a:cubicBezTo>
                  <a:pt x="8423959" y="-1885"/>
                  <a:pt x="8838528" y="162891"/>
                  <a:pt x="9187106" y="385973"/>
                </a:cubicBezTo>
                <a:lnTo>
                  <a:pt x="9187106" y="6199632"/>
                </a:lnTo>
                <a:cubicBezTo>
                  <a:pt x="9187106" y="6199632"/>
                  <a:pt x="9187106" y="6199632"/>
                  <a:pt x="27090" y="6199632"/>
                </a:cubicBezTo>
                <a:cubicBezTo>
                  <a:pt x="-297799" y="4703404"/>
                  <a:pt x="2396059" y="4545669"/>
                  <a:pt x="2942050" y="3630806"/>
                </a:cubicBezTo>
                <a:cubicBezTo>
                  <a:pt x="3510603" y="2684397"/>
                  <a:pt x="5107965" y="3387444"/>
                  <a:pt x="5920183" y="2981839"/>
                </a:cubicBezTo>
                <a:cubicBezTo>
                  <a:pt x="6732403" y="2576236"/>
                  <a:pt x="5811888" y="494135"/>
                  <a:pt x="7490472" y="61490"/>
                </a:cubicBezTo>
                <a:cubicBezTo>
                  <a:pt x="7652917" y="19803"/>
                  <a:pt x="7811129" y="650"/>
                  <a:pt x="7964337" y="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7490267" y="130852"/>
            <a:ext cx="152419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800">
                <a:solidFill>
                  <a:srgbClr val="000A0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Modern Template Here</a:t>
            </a:r>
            <a:endParaRPr sz="1100"/>
          </a:p>
        </p:txBody>
      </p:sp>
      <p:sp>
        <p:nvSpPr>
          <p:cNvPr id="157" name="Google Shape;157;p21"/>
          <p:cNvSpPr txBox="1"/>
          <p:nvPr/>
        </p:nvSpPr>
        <p:spPr>
          <a:xfrm>
            <a:off x="3267750" y="680742"/>
            <a:ext cx="26085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PT" sz="3400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Blockchain</a:t>
            </a:r>
            <a:endParaRPr b="1" i="1" sz="3400">
              <a:solidFill>
                <a:schemeClr val="accent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58" name="Google Shape;15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000" y="2700437"/>
            <a:ext cx="640300" cy="64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8913" y="2137726"/>
            <a:ext cx="640300" cy="64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38062" y="2778029"/>
            <a:ext cx="962963" cy="536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10537" y="2172012"/>
            <a:ext cx="431162" cy="431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22"/>
          <p:cNvGrpSpPr/>
          <p:nvPr/>
        </p:nvGrpSpPr>
        <p:grpSpPr>
          <a:xfrm>
            <a:off x="960970" y="970165"/>
            <a:ext cx="7222053" cy="3931082"/>
            <a:chOff x="4999038" y="4457700"/>
            <a:chExt cx="8137525" cy="4381500"/>
          </a:xfrm>
        </p:grpSpPr>
        <p:sp>
          <p:nvSpPr>
            <p:cNvPr id="167" name="Google Shape;167;p22"/>
            <p:cNvSpPr/>
            <p:nvPr/>
          </p:nvSpPr>
          <p:spPr>
            <a:xfrm>
              <a:off x="5970588" y="4457700"/>
              <a:ext cx="6194425" cy="4267200"/>
            </a:xfrm>
            <a:custGeom>
              <a:rect b="b" l="l" r="r" t="t"/>
              <a:pathLst>
                <a:path extrusionOk="0" h="448" w="650">
                  <a:moveTo>
                    <a:pt x="650" y="448"/>
                  </a:moveTo>
                  <a:cubicBezTo>
                    <a:pt x="650" y="445"/>
                    <a:pt x="650" y="443"/>
                    <a:pt x="650" y="441"/>
                  </a:cubicBezTo>
                  <a:cubicBezTo>
                    <a:pt x="650" y="32"/>
                    <a:pt x="650" y="32"/>
                    <a:pt x="650" y="32"/>
                  </a:cubicBezTo>
                  <a:cubicBezTo>
                    <a:pt x="650" y="14"/>
                    <a:pt x="636" y="0"/>
                    <a:pt x="619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441"/>
                    <a:pt x="0" y="441"/>
                    <a:pt x="0" y="441"/>
                  </a:cubicBezTo>
                  <a:cubicBezTo>
                    <a:pt x="0" y="443"/>
                    <a:pt x="0" y="445"/>
                    <a:pt x="0" y="448"/>
                  </a:cubicBezTo>
                  <a:lnTo>
                    <a:pt x="650" y="448"/>
                  </a:lnTo>
                  <a:close/>
                </a:path>
              </a:pathLst>
            </a:custGeom>
            <a:solidFill>
              <a:srgbClr val="10101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5970588" y="4457700"/>
              <a:ext cx="6194425" cy="352425"/>
            </a:xfrm>
            <a:custGeom>
              <a:rect b="b" l="l" r="r" t="t"/>
              <a:pathLst>
                <a:path extrusionOk="0" h="37" w="650">
                  <a:moveTo>
                    <a:pt x="619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20"/>
                    <a:pt x="14" y="6"/>
                    <a:pt x="31" y="6"/>
                  </a:cubicBezTo>
                  <a:cubicBezTo>
                    <a:pt x="619" y="6"/>
                    <a:pt x="619" y="6"/>
                    <a:pt x="619" y="6"/>
                  </a:cubicBezTo>
                  <a:cubicBezTo>
                    <a:pt x="636" y="6"/>
                    <a:pt x="650" y="20"/>
                    <a:pt x="650" y="37"/>
                  </a:cubicBezTo>
                  <a:cubicBezTo>
                    <a:pt x="650" y="32"/>
                    <a:pt x="650" y="32"/>
                    <a:pt x="650" y="32"/>
                  </a:cubicBezTo>
                  <a:cubicBezTo>
                    <a:pt x="650" y="14"/>
                    <a:pt x="636" y="0"/>
                    <a:pt x="619" y="0"/>
                  </a:cubicBez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4999038" y="8505825"/>
              <a:ext cx="8137525" cy="333375"/>
            </a:xfrm>
            <a:custGeom>
              <a:rect b="b" l="l" r="r" t="t"/>
              <a:pathLst>
                <a:path extrusionOk="0" h="35" w="854">
                  <a:moveTo>
                    <a:pt x="0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25"/>
                    <a:pt x="19" y="35"/>
                    <a:pt x="41" y="35"/>
                  </a:cubicBezTo>
                  <a:cubicBezTo>
                    <a:pt x="813" y="35"/>
                    <a:pt x="813" y="35"/>
                    <a:pt x="813" y="35"/>
                  </a:cubicBezTo>
                  <a:cubicBezTo>
                    <a:pt x="836" y="35"/>
                    <a:pt x="854" y="25"/>
                    <a:pt x="854" y="12"/>
                  </a:cubicBezTo>
                  <a:cubicBezTo>
                    <a:pt x="854" y="0"/>
                    <a:pt x="854" y="0"/>
                    <a:pt x="85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5008563" y="8677275"/>
              <a:ext cx="8118475" cy="161925"/>
            </a:xfrm>
            <a:custGeom>
              <a:rect b="b" l="l" r="r" t="t"/>
              <a:pathLst>
                <a:path extrusionOk="0" h="17" w="852">
                  <a:moveTo>
                    <a:pt x="0" y="0"/>
                  </a:moveTo>
                  <a:cubicBezTo>
                    <a:pt x="4" y="10"/>
                    <a:pt x="21" y="17"/>
                    <a:pt x="40" y="17"/>
                  </a:cubicBezTo>
                  <a:cubicBezTo>
                    <a:pt x="812" y="17"/>
                    <a:pt x="812" y="17"/>
                    <a:pt x="812" y="17"/>
                  </a:cubicBezTo>
                  <a:cubicBezTo>
                    <a:pt x="832" y="17"/>
                    <a:pt x="848" y="10"/>
                    <a:pt x="8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22"/>
            <p:cNvSpPr/>
            <p:nvPr/>
          </p:nvSpPr>
          <p:spPr>
            <a:xfrm>
              <a:off x="9001126" y="4562475"/>
              <a:ext cx="133350" cy="133350"/>
            </a:xfrm>
            <a:prstGeom prst="ellipse">
              <a:avLst/>
            </a:prstGeom>
            <a:solidFill>
              <a:srgbClr val="1E1E1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22"/>
            <p:cNvSpPr/>
            <p:nvPr/>
          </p:nvSpPr>
          <p:spPr>
            <a:xfrm>
              <a:off x="9010651" y="4572000"/>
              <a:ext cx="114300" cy="114300"/>
            </a:xfrm>
            <a:prstGeom prst="ellipse">
              <a:avLst/>
            </a:prstGeom>
            <a:solidFill>
              <a:srgbClr val="10101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7639051" y="8505825"/>
              <a:ext cx="2859088" cy="66675"/>
            </a:xfrm>
            <a:custGeom>
              <a:rect b="b" l="l" r="r" t="t"/>
              <a:pathLst>
                <a:path extrusionOk="0" h="42" w="1801">
                  <a:moveTo>
                    <a:pt x="1783" y="18"/>
                  </a:moveTo>
                  <a:lnTo>
                    <a:pt x="1783" y="18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1783" y="18"/>
                  </a:lnTo>
                  <a:close/>
                  <a:moveTo>
                    <a:pt x="1801" y="0"/>
                  </a:moveTo>
                  <a:lnTo>
                    <a:pt x="0" y="0"/>
                  </a:lnTo>
                  <a:lnTo>
                    <a:pt x="0" y="42"/>
                  </a:lnTo>
                  <a:lnTo>
                    <a:pt x="1801" y="42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7639051" y="8505825"/>
              <a:ext cx="2859088" cy="66675"/>
            </a:xfrm>
            <a:custGeom>
              <a:rect b="b" l="l" r="r" t="t"/>
              <a:pathLst>
                <a:path extrusionOk="0" h="42" w="1801">
                  <a:moveTo>
                    <a:pt x="1783" y="18"/>
                  </a:moveTo>
                  <a:lnTo>
                    <a:pt x="1783" y="18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1783" y="18"/>
                  </a:lnTo>
                  <a:moveTo>
                    <a:pt x="1801" y="0"/>
                  </a:moveTo>
                  <a:lnTo>
                    <a:pt x="0" y="0"/>
                  </a:lnTo>
                  <a:lnTo>
                    <a:pt x="0" y="42"/>
                  </a:lnTo>
                  <a:lnTo>
                    <a:pt x="1801" y="42"/>
                  </a:lnTo>
                  <a:lnTo>
                    <a:pt x="180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22"/>
            <p:cNvSpPr/>
            <p:nvPr/>
          </p:nvSpPr>
          <p:spPr>
            <a:xfrm>
              <a:off x="5180013" y="8534400"/>
              <a:ext cx="123825" cy="123825"/>
            </a:xfrm>
            <a:prstGeom prst="ellipse">
              <a:avLst/>
            </a:prstGeom>
            <a:solidFill>
              <a:srgbClr val="C9C9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2"/>
            <p:cNvSpPr/>
            <p:nvPr/>
          </p:nvSpPr>
          <p:spPr>
            <a:xfrm>
              <a:off x="5199063" y="8553450"/>
              <a:ext cx="85725" cy="85725"/>
            </a:xfrm>
            <a:prstGeom prst="ellipse">
              <a:avLst/>
            </a:prstGeom>
            <a:solidFill>
              <a:srgbClr val="67676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5370513" y="8534400"/>
              <a:ext cx="123825" cy="123825"/>
            </a:xfrm>
            <a:prstGeom prst="ellipse">
              <a:avLst/>
            </a:prstGeom>
            <a:solidFill>
              <a:srgbClr val="C9C9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5389563" y="8553450"/>
              <a:ext cx="85725" cy="85725"/>
            </a:xfrm>
            <a:prstGeom prst="ellipse">
              <a:avLst/>
            </a:prstGeom>
            <a:solidFill>
              <a:srgbClr val="67676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2"/>
            <p:cNvSpPr/>
            <p:nvPr/>
          </p:nvSpPr>
          <p:spPr>
            <a:xfrm>
              <a:off x="5561013" y="8534400"/>
              <a:ext cx="123825" cy="123825"/>
            </a:xfrm>
            <a:prstGeom prst="ellipse">
              <a:avLst/>
            </a:prstGeom>
            <a:solidFill>
              <a:srgbClr val="C9C9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2"/>
            <p:cNvSpPr/>
            <p:nvPr/>
          </p:nvSpPr>
          <p:spPr>
            <a:xfrm>
              <a:off x="5580063" y="8553450"/>
              <a:ext cx="85725" cy="85725"/>
            </a:xfrm>
            <a:prstGeom prst="ellipse">
              <a:avLst/>
            </a:prstGeom>
            <a:solidFill>
              <a:srgbClr val="67676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1" name="Google Shape;181;p22"/>
          <p:cNvSpPr/>
          <p:nvPr/>
        </p:nvSpPr>
        <p:spPr>
          <a:xfrm rot="10800000">
            <a:off x="-9848" y="-4931"/>
            <a:ext cx="872775" cy="821451"/>
          </a:xfrm>
          <a:custGeom>
            <a:rect b="b" l="l" r="r" t="t"/>
            <a:pathLst>
              <a:path extrusionOk="0" h="6199632" w="9187106">
                <a:moveTo>
                  <a:pt x="7964337" y="16"/>
                </a:moveTo>
                <a:cubicBezTo>
                  <a:pt x="8423959" y="-1885"/>
                  <a:pt x="8838528" y="162891"/>
                  <a:pt x="9187106" y="385973"/>
                </a:cubicBezTo>
                <a:lnTo>
                  <a:pt x="9187106" y="6199632"/>
                </a:lnTo>
                <a:cubicBezTo>
                  <a:pt x="9187106" y="6199632"/>
                  <a:pt x="9187106" y="6199632"/>
                  <a:pt x="27090" y="6199632"/>
                </a:cubicBezTo>
                <a:cubicBezTo>
                  <a:pt x="-297799" y="4703404"/>
                  <a:pt x="2396059" y="4545669"/>
                  <a:pt x="2942050" y="3630806"/>
                </a:cubicBezTo>
                <a:cubicBezTo>
                  <a:pt x="3510603" y="2684397"/>
                  <a:pt x="5107965" y="3387444"/>
                  <a:pt x="5920183" y="2981839"/>
                </a:cubicBezTo>
                <a:cubicBezTo>
                  <a:pt x="6732403" y="2576236"/>
                  <a:pt x="5811888" y="494135"/>
                  <a:pt x="7490472" y="61490"/>
                </a:cubicBezTo>
                <a:cubicBezTo>
                  <a:pt x="7652917" y="19803"/>
                  <a:pt x="7811129" y="650"/>
                  <a:pt x="7964337" y="1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2"/>
          <p:cNvSpPr txBox="1"/>
          <p:nvPr/>
        </p:nvSpPr>
        <p:spPr>
          <a:xfrm>
            <a:off x="3267675" y="315518"/>
            <a:ext cx="2608647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PT" sz="27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Site </a:t>
            </a:r>
            <a:r>
              <a:rPr b="1" i="1" lang="pt-PT" sz="2700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BetCasino</a:t>
            </a:r>
            <a:endParaRPr b="1" i="1" sz="2700">
              <a:solidFill>
                <a:schemeClr val="accent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83" name="Google Shape;18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5675" y="1364500"/>
            <a:ext cx="5295600" cy="28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23"/>
          <p:cNvGrpSpPr/>
          <p:nvPr/>
        </p:nvGrpSpPr>
        <p:grpSpPr>
          <a:xfrm>
            <a:off x="960970" y="970165"/>
            <a:ext cx="7222053" cy="3931082"/>
            <a:chOff x="4999038" y="4457700"/>
            <a:chExt cx="8137525" cy="4381500"/>
          </a:xfrm>
        </p:grpSpPr>
        <p:sp>
          <p:nvSpPr>
            <p:cNvPr id="189" name="Google Shape;189;p23"/>
            <p:cNvSpPr/>
            <p:nvPr/>
          </p:nvSpPr>
          <p:spPr>
            <a:xfrm>
              <a:off x="5970588" y="4457700"/>
              <a:ext cx="6194425" cy="4267200"/>
            </a:xfrm>
            <a:custGeom>
              <a:rect b="b" l="l" r="r" t="t"/>
              <a:pathLst>
                <a:path extrusionOk="0" h="448" w="650">
                  <a:moveTo>
                    <a:pt x="650" y="448"/>
                  </a:moveTo>
                  <a:cubicBezTo>
                    <a:pt x="650" y="445"/>
                    <a:pt x="650" y="443"/>
                    <a:pt x="650" y="441"/>
                  </a:cubicBezTo>
                  <a:cubicBezTo>
                    <a:pt x="650" y="32"/>
                    <a:pt x="650" y="32"/>
                    <a:pt x="650" y="32"/>
                  </a:cubicBezTo>
                  <a:cubicBezTo>
                    <a:pt x="650" y="14"/>
                    <a:pt x="636" y="0"/>
                    <a:pt x="619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441"/>
                    <a:pt x="0" y="441"/>
                    <a:pt x="0" y="441"/>
                  </a:cubicBezTo>
                  <a:cubicBezTo>
                    <a:pt x="0" y="443"/>
                    <a:pt x="0" y="445"/>
                    <a:pt x="0" y="448"/>
                  </a:cubicBezTo>
                  <a:lnTo>
                    <a:pt x="650" y="448"/>
                  </a:lnTo>
                  <a:close/>
                </a:path>
              </a:pathLst>
            </a:custGeom>
            <a:solidFill>
              <a:srgbClr val="10101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5970588" y="4457700"/>
              <a:ext cx="6194425" cy="352425"/>
            </a:xfrm>
            <a:custGeom>
              <a:rect b="b" l="l" r="r" t="t"/>
              <a:pathLst>
                <a:path extrusionOk="0" h="37" w="650">
                  <a:moveTo>
                    <a:pt x="619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20"/>
                    <a:pt x="14" y="6"/>
                    <a:pt x="31" y="6"/>
                  </a:cubicBezTo>
                  <a:cubicBezTo>
                    <a:pt x="619" y="6"/>
                    <a:pt x="619" y="6"/>
                    <a:pt x="619" y="6"/>
                  </a:cubicBezTo>
                  <a:cubicBezTo>
                    <a:pt x="636" y="6"/>
                    <a:pt x="650" y="20"/>
                    <a:pt x="650" y="37"/>
                  </a:cubicBezTo>
                  <a:cubicBezTo>
                    <a:pt x="650" y="32"/>
                    <a:pt x="650" y="32"/>
                    <a:pt x="650" y="32"/>
                  </a:cubicBezTo>
                  <a:cubicBezTo>
                    <a:pt x="650" y="14"/>
                    <a:pt x="636" y="0"/>
                    <a:pt x="619" y="0"/>
                  </a:cubicBez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3"/>
            <p:cNvSpPr/>
            <p:nvPr/>
          </p:nvSpPr>
          <p:spPr>
            <a:xfrm>
              <a:off x="4999038" y="8505825"/>
              <a:ext cx="8137525" cy="333375"/>
            </a:xfrm>
            <a:custGeom>
              <a:rect b="b" l="l" r="r" t="t"/>
              <a:pathLst>
                <a:path extrusionOk="0" h="35" w="854">
                  <a:moveTo>
                    <a:pt x="0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25"/>
                    <a:pt x="19" y="35"/>
                    <a:pt x="41" y="35"/>
                  </a:cubicBezTo>
                  <a:cubicBezTo>
                    <a:pt x="813" y="35"/>
                    <a:pt x="813" y="35"/>
                    <a:pt x="813" y="35"/>
                  </a:cubicBezTo>
                  <a:cubicBezTo>
                    <a:pt x="836" y="35"/>
                    <a:pt x="854" y="25"/>
                    <a:pt x="854" y="12"/>
                  </a:cubicBezTo>
                  <a:cubicBezTo>
                    <a:pt x="854" y="0"/>
                    <a:pt x="854" y="0"/>
                    <a:pt x="85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3"/>
            <p:cNvSpPr/>
            <p:nvPr/>
          </p:nvSpPr>
          <p:spPr>
            <a:xfrm>
              <a:off x="5008563" y="8677275"/>
              <a:ext cx="8118476" cy="161925"/>
            </a:xfrm>
            <a:custGeom>
              <a:rect b="b" l="l" r="r" t="t"/>
              <a:pathLst>
                <a:path extrusionOk="0" h="17" w="852">
                  <a:moveTo>
                    <a:pt x="0" y="0"/>
                  </a:moveTo>
                  <a:cubicBezTo>
                    <a:pt x="4" y="10"/>
                    <a:pt x="21" y="17"/>
                    <a:pt x="40" y="17"/>
                  </a:cubicBezTo>
                  <a:cubicBezTo>
                    <a:pt x="812" y="17"/>
                    <a:pt x="812" y="17"/>
                    <a:pt x="812" y="17"/>
                  </a:cubicBezTo>
                  <a:cubicBezTo>
                    <a:pt x="832" y="17"/>
                    <a:pt x="848" y="10"/>
                    <a:pt x="8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3"/>
            <p:cNvSpPr/>
            <p:nvPr/>
          </p:nvSpPr>
          <p:spPr>
            <a:xfrm>
              <a:off x="9001126" y="4562475"/>
              <a:ext cx="133500" cy="133500"/>
            </a:xfrm>
            <a:prstGeom prst="ellipse">
              <a:avLst/>
            </a:prstGeom>
            <a:solidFill>
              <a:srgbClr val="1E1E1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3"/>
            <p:cNvSpPr/>
            <p:nvPr/>
          </p:nvSpPr>
          <p:spPr>
            <a:xfrm>
              <a:off x="9010651" y="4572000"/>
              <a:ext cx="114300" cy="114300"/>
            </a:xfrm>
            <a:prstGeom prst="ellipse">
              <a:avLst/>
            </a:prstGeom>
            <a:solidFill>
              <a:srgbClr val="10101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3"/>
            <p:cNvSpPr/>
            <p:nvPr/>
          </p:nvSpPr>
          <p:spPr>
            <a:xfrm>
              <a:off x="7639051" y="8505825"/>
              <a:ext cx="2859088" cy="66675"/>
            </a:xfrm>
            <a:custGeom>
              <a:rect b="b" l="l" r="r" t="t"/>
              <a:pathLst>
                <a:path extrusionOk="0" h="42" w="1801">
                  <a:moveTo>
                    <a:pt x="1783" y="18"/>
                  </a:moveTo>
                  <a:lnTo>
                    <a:pt x="1783" y="18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1783" y="18"/>
                  </a:lnTo>
                  <a:close/>
                  <a:moveTo>
                    <a:pt x="1801" y="0"/>
                  </a:moveTo>
                  <a:lnTo>
                    <a:pt x="0" y="0"/>
                  </a:lnTo>
                  <a:lnTo>
                    <a:pt x="0" y="42"/>
                  </a:lnTo>
                  <a:lnTo>
                    <a:pt x="1801" y="42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7639051" y="8505825"/>
              <a:ext cx="2859088" cy="66675"/>
            </a:xfrm>
            <a:custGeom>
              <a:rect b="b" l="l" r="r" t="t"/>
              <a:pathLst>
                <a:path extrusionOk="0" h="42" w="1801">
                  <a:moveTo>
                    <a:pt x="1783" y="18"/>
                  </a:moveTo>
                  <a:lnTo>
                    <a:pt x="1783" y="18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1783" y="18"/>
                  </a:lnTo>
                  <a:moveTo>
                    <a:pt x="1801" y="0"/>
                  </a:moveTo>
                  <a:lnTo>
                    <a:pt x="0" y="0"/>
                  </a:lnTo>
                  <a:lnTo>
                    <a:pt x="0" y="42"/>
                  </a:lnTo>
                  <a:lnTo>
                    <a:pt x="1801" y="42"/>
                  </a:lnTo>
                  <a:lnTo>
                    <a:pt x="180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3"/>
            <p:cNvSpPr/>
            <p:nvPr/>
          </p:nvSpPr>
          <p:spPr>
            <a:xfrm>
              <a:off x="5180013" y="8534400"/>
              <a:ext cx="123900" cy="123900"/>
            </a:xfrm>
            <a:prstGeom prst="ellipse">
              <a:avLst/>
            </a:prstGeom>
            <a:solidFill>
              <a:srgbClr val="C9C9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3"/>
            <p:cNvSpPr/>
            <p:nvPr/>
          </p:nvSpPr>
          <p:spPr>
            <a:xfrm>
              <a:off x="5199063" y="8553450"/>
              <a:ext cx="85800" cy="85800"/>
            </a:xfrm>
            <a:prstGeom prst="ellipse">
              <a:avLst/>
            </a:prstGeom>
            <a:solidFill>
              <a:srgbClr val="67676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3"/>
            <p:cNvSpPr/>
            <p:nvPr/>
          </p:nvSpPr>
          <p:spPr>
            <a:xfrm>
              <a:off x="5370513" y="8534400"/>
              <a:ext cx="123900" cy="123900"/>
            </a:xfrm>
            <a:prstGeom prst="ellipse">
              <a:avLst/>
            </a:prstGeom>
            <a:solidFill>
              <a:srgbClr val="C9C9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3"/>
            <p:cNvSpPr/>
            <p:nvPr/>
          </p:nvSpPr>
          <p:spPr>
            <a:xfrm>
              <a:off x="5389563" y="8553450"/>
              <a:ext cx="85800" cy="85800"/>
            </a:xfrm>
            <a:prstGeom prst="ellipse">
              <a:avLst/>
            </a:prstGeom>
            <a:solidFill>
              <a:srgbClr val="67676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3"/>
            <p:cNvSpPr/>
            <p:nvPr/>
          </p:nvSpPr>
          <p:spPr>
            <a:xfrm>
              <a:off x="5561013" y="8534400"/>
              <a:ext cx="123900" cy="123900"/>
            </a:xfrm>
            <a:prstGeom prst="ellipse">
              <a:avLst/>
            </a:prstGeom>
            <a:solidFill>
              <a:srgbClr val="C9C9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3"/>
            <p:cNvSpPr/>
            <p:nvPr/>
          </p:nvSpPr>
          <p:spPr>
            <a:xfrm>
              <a:off x="5580063" y="8553450"/>
              <a:ext cx="85800" cy="85800"/>
            </a:xfrm>
            <a:prstGeom prst="ellipse">
              <a:avLst/>
            </a:prstGeom>
            <a:solidFill>
              <a:srgbClr val="67676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3" name="Google Shape;203;p23"/>
          <p:cNvSpPr/>
          <p:nvPr/>
        </p:nvSpPr>
        <p:spPr>
          <a:xfrm rot="10800000">
            <a:off x="-9848" y="-4931"/>
            <a:ext cx="872775" cy="821451"/>
          </a:xfrm>
          <a:custGeom>
            <a:rect b="b" l="l" r="r" t="t"/>
            <a:pathLst>
              <a:path extrusionOk="0" h="6199632" w="9187106">
                <a:moveTo>
                  <a:pt x="7964337" y="16"/>
                </a:moveTo>
                <a:cubicBezTo>
                  <a:pt x="8423959" y="-1885"/>
                  <a:pt x="8838528" y="162891"/>
                  <a:pt x="9187106" y="385973"/>
                </a:cubicBezTo>
                <a:lnTo>
                  <a:pt x="9187106" y="6199632"/>
                </a:lnTo>
                <a:cubicBezTo>
                  <a:pt x="9187106" y="6199632"/>
                  <a:pt x="9187106" y="6199632"/>
                  <a:pt x="27090" y="6199632"/>
                </a:cubicBezTo>
                <a:cubicBezTo>
                  <a:pt x="-297799" y="4703404"/>
                  <a:pt x="2396059" y="4545669"/>
                  <a:pt x="2942050" y="3630806"/>
                </a:cubicBezTo>
                <a:cubicBezTo>
                  <a:pt x="3510603" y="2684397"/>
                  <a:pt x="5107965" y="3387444"/>
                  <a:pt x="5920183" y="2981839"/>
                </a:cubicBezTo>
                <a:cubicBezTo>
                  <a:pt x="6732403" y="2576236"/>
                  <a:pt x="5811888" y="494135"/>
                  <a:pt x="7490472" y="61490"/>
                </a:cubicBezTo>
                <a:cubicBezTo>
                  <a:pt x="7652917" y="19803"/>
                  <a:pt x="7811129" y="650"/>
                  <a:pt x="7964337" y="16"/>
                </a:cubicBez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3"/>
          <p:cNvSpPr txBox="1"/>
          <p:nvPr/>
        </p:nvSpPr>
        <p:spPr>
          <a:xfrm>
            <a:off x="3267675" y="315518"/>
            <a:ext cx="2608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PT" sz="27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App </a:t>
            </a:r>
            <a:r>
              <a:rPr b="1" i="1" lang="pt-PT" sz="2700">
                <a:solidFill>
                  <a:srgbClr val="3D85C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BetWallet</a:t>
            </a:r>
            <a:endParaRPr b="1" i="1" sz="2700">
              <a:solidFill>
                <a:srgbClr val="3D85C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05" name="Google Shape;2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2425" y="1246225"/>
            <a:ext cx="4959150" cy="314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Pink">
      <a:dk1>
        <a:srgbClr val="000000"/>
      </a:dk1>
      <a:lt1>
        <a:srgbClr val="FFFFFF"/>
      </a:lt1>
      <a:dk2>
        <a:srgbClr val="011417"/>
      </a:dk2>
      <a:lt2>
        <a:srgbClr val="FEFAC9"/>
      </a:lt2>
      <a:accent1>
        <a:srgbClr val="B79214"/>
      </a:accent1>
      <a:accent2>
        <a:srgbClr val="F3A447"/>
      </a:accent2>
      <a:accent3>
        <a:srgbClr val="FFC000"/>
      </a:accent3>
      <a:accent4>
        <a:srgbClr val="CC8550"/>
      </a:accent4>
      <a:accent5>
        <a:srgbClr val="B79214"/>
      </a:accent5>
      <a:accent6>
        <a:srgbClr val="F3A447"/>
      </a:accent6>
      <a:hlink>
        <a:srgbClr val="6B3D8C"/>
      </a:hlink>
      <a:folHlink>
        <a:srgbClr val="5F535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