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1"/>
  </p:notesMasterIdLst>
  <p:handoutMasterIdLst>
    <p:handoutMasterId r:id="rId62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12" r:id="rId43"/>
    <p:sldId id="304" r:id="rId44"/>
    <p:sldId id="303" r:id="rId45"/>
    <p:sldId id="305" r:id="rId46"/>
    <p:sldId id="306" r:id="rId47"/>
    <p:sldId id="307" r:id="rId48"/>
    <p:sldId id="308" r:id="rId49"/>
    <p:sldId id="310" r:id="rId50"/>
    <p:sldId id="313" r:id="rId51"/>
    <p:sldId id="314" r:id="rId52"/>
    <p:sldId id="315" r:id="rId53"/>
    <p:sldId id="316" r:id="rId54"/>
    <p:sldId id="317" r:id="rId55"/>
    <p:sldId id="318" r:id="rId56"/>
    <p:sldId id="320" r:id="rId57"/>
    <p:sldId id="319" r:id="rId58"/>
    <p:sldId id="321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24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E610-D151-42F2-B569-4EC40AB1944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85D2-8B7B-4BBC-80E0-324D7B1D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9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DA81F-9C78-413C-BA59-0F02E939E2E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6B54F-B24D-46F1-8B10-74B114E2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15100D-E85C-4C99-852D-285E5DC2E0C4}" type="datetimeFigureOut">
              <a:rPr lang="en-US" smtClean="0"/>
              <a:t>12/4/2018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Ten*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Classes and Object-Oriented Programming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44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 smtClean="0"/>
              <a:t>*</a:t>
            </a:r>
            <a:r>
              <a:rPr lang="en-US" sz="1600" dirty="0" smtClean="0"/>
              <a:t>Based on </a:t>
            </a:r>
            <a:r>
              <a:rPr lang="en-US" sz="1600" i="1" dirty="0" smtClean="0"/>
              <a:t>Starting Out with Python</a:t>
            </a:r>
            <a:r>
              <a:rPr lang="en-US" sz="1600" dirty="0" smtClean="0"/>
              <a:t> by Tony Gaddis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43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not a stand-alone program</a:t>
            </a:r>
          </a:p>
          <a:p>
            <a:r>
              <a:rPr lang="en-US" dirty="0" smtClean="0"/>
              <a:t>It is used by other programs that need its services</a:t>
            </a:r>
          </a:p>
          <a:p>
            <a:r>
              <a:rPr lang="en-US" dirty="0" smtClean="0"/>
              <a:t>Example : Sharon, a programmer,  has created a set of objects to create 3D images which might require extensive programming and mathematical knowledge.</a:t>
            </a:r>
          </a:p>
          <a:p>
            <a:r>
              <a:rPr lang="en-US" dirty="0" smtClean="0"/>
              <a:t>Tom, an architect, needs 3D drawings of buildings but does not have time nor need to understand how they are created</a:t>
            </a:r>
          </a:p>
          <a:p>
            <a:r>
              <a:rPr lang="en-US" dirty="0" smtClean="0"/>
              <a:t>He can use Sharon’s 3D objects to produce the drawings he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Clock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your alarm clock is a software object.  It would have the following data attributes: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current_second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value in the range of 0-59)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current_minute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value in the range of 0-59)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current_hour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value in the range of 1-12)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alarm_time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valid hour and minute)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alarm_is_set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(True or False)</a:t>
            </a:r>
          </a:p>
          <a:p>
            <a:r>
              <a:rPr lang="en-US" dirty="0" smtClean="0"/>
              <a:t>These define the current state of the clock</a:t>
            </a:r>
          </a:p>
          <a:p>
            <a:r>
              <a:rPr lang="en-US" dirty="0" smtClean="0"/>
              <a:t>As the user of the alarm clock object, you cannot manipulate these data attributes because they are </a:t>
            </a:r>
            <a:r>
              <a:rPr lang="en-US" i="1" dirty="0" smtClean="0"/>
              <a:t>private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73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Clock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change a value of one of the data attributes, you must use one of the clock object’s methods: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set_time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set_alarm_time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set_alarm_on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set_alarm_off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Each one of these manipulates a data attribute </a:t>
            </a:r>
          </a:p>
          <a:p>
            <a:r>
              <a:rPr lang="en-US" dirty="0" smtClean="0"/>
              <a:t>Methods that can be accessed by entities (you) outside the object (clock) are known as </a:t>
            </a:r>
            <a:r>
              <a:rPr lang="en-US" i="1" dirty="0" smtClean="0"/>
              <a:t>public methods</a:t>
            </a:r>
          </a:p>
          <a:p>
            <a:r>
              <a:rPr lang="en-US" dirty="0" smtClean="0"/>
              <a:t>Methods that can be accessed only within the object, (it’s internal workings)are </a:t>
            </a:r>
            <a:r>
              <a:rPr lang="en-US" i="1" dirty="0" smtClean="0"/>
              <a:t>private methods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increment_current_second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increment_current_minute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increment_hour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sound_alarm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2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" y="30480"/>
            <a:ext cx="7620000" cy="1143000"/>
          </a:xfrm>
        </p:spPr>
        <p:txBody>
          <a:bodyPr/>
          <a:lstStyle/>
          <a:p>
            <a:r>
              <a:rPr lang="en-US" dirty="0" smtClean="0"/>
              <a:t>10.2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620000" cy="4800600"/>
          </a:xfrm>
        </p:spPr>
        <p:txBody>
          <a:bodyPr/>
          <a:lstStyle/>
          <a:p>
            <a:r>
              <a:rPr lang="en-US" dirty="0" smtClean="0"/>
              <a:t>Classes are code that allow us to implement an object by specifying data attributes and methods</a:t>
            </a:r>
          </a:p>
          <a:p>
            <a:r>
              <a:rPr lang="en-US" dirty="0" smtClean="0"/>
              <a:t>Before a class can be created in a program, it must be designed.  A class is like a blueprint for creating an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7543800" cy="393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9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620000" cy="1143000"/>
          </a:xfrm>
        </p:spPr>
        <p:txBody>
          <a:bodyPr/>
          <a:lstStyle/>
          <a:p>
            <a:r>
              <a:rPr lang="en-US" dirty="0" smtClean="0"/>
              <a:t>Cookie Cutter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620000" cy="34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876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think of classes and objects like cookie cutters and cookies: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cookie cutter is the class – it is used to make cookies but is not the object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cookie is the object – each object created from the cookie cutter is an </a:t>
            </a:r>
            <a:r>
              <a:rPr lang="en-US" i="1" dirty="0" smtClean="0"/>
              <a:t>instance</a:t>
            </a:r>
            <a:r>
              <a:rPr lang="en-US" dirty="0" smtClean="0"/>
              <a:t> of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Example: a program to catalog different types of insects</a:t>
            </a:r>
          </a:p>
          <a:p>
            <a:r>
              <a:rPr lang="en-US" dirty="0" smtClean="0"/>
              <a:t>We create a class called Insect which specifies characteristics common to all types of insects (six legs, three body parts, one set of </a:t>
            </a:r>
            <a:r>
              <a:rPr lang="en-US" dirty="0" err="1" smtClean="0"/>
              <a:t>attenae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We can create programming statements to create an object named housefly which is an instance of the class Insects.   It has it’s own area in memory and stores information about houseflies</a:t>
            </a:r>
          </a:p>
          <a:p>
            <a:r>
              <a:rPr lang="en-US" dirty="0" smtClean="0"/>
              <a:t>We also create a program to create mosquito, also an instance of the class Insects.   It has it’s own area in memory and stores data about a mosquito.</a:t>
            </a:r>
          </a:p>
          <a:p>
            <a:r>
              <a:rPr lang="en-US" dirty="0" smtClean="0"/>
              <a:t>Although they are separate entities in memory they were both created from the Insect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Insect Class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620000" cy="223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0.gstatic.com/images?q=tbn:ANd9GcRJ-z-1HdzLXO4zJrAzhp7kEkZ5LxJY2bwya5f6rbA44-p-hpst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a class to be defined it must have a class definition – a simple set of statements defining the class’s methods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6133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76200"/>
            <a:ext cx="581977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034" y="1219200"/>
            <a:ext cx="14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</a:t>
            </a:r>
            <a:r>
              <a:rPr lang="en-US" i="1" dirty="0" smtClean="0"/>
              <a:t>class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24587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 +”:”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11147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Uppercase is programming convention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1195" y="2221468"/>
            <a:ext cx="16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methods: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0" y="3851701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“self” is required in every method of  a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80731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</a:t>
            </a:r>
            <a:r>
              <a:rPr lang="en-US" sz="1200" dirty="0" err="1" smtClean="0"/>
              <a:t>init</a:t>
            </a:r>
            <a:r>
              <a:rPr lang="en-US" sz="1200" dirty="0" smtClean="0"/>
              <a:t>__ is the initializer method commonly found in all classes and is automatically executed when an instance is created in memory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1605175" y="1403866"/>
            <a:ext cx="680825" cy="2113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52800" y="1430536"/>
            <a:ext cx="762000" cy="184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2286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24384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5175" y="2438400"/>
            <a:ext cx="1138025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19600" y="2438400"/>
            <a:ext cx="1676400" cy="26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62400" y="4114800"/>
            <a:ext cx="2209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toss (self):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(0,1) == 0: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self.sideup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‘Heads’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self.sideup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‘Tails’</a:t>
            </a:r>
          </a:p>
          <a:p>
            <a:endParaRPr lang="en-US" dirty="0"/>
          </a:p>
          <a:p>
            <a:r>
              <a:rPr lang="en-US" dirty="0" smtClean="0"/>
              <a:t>The toss method simulates tossing the coin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/>
              <a:t> argument will automatically reference the object that the method is to operate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77200" cy="1143000"/>
          </a:xfrm>
        </p:spPr>
        <p:txBody>
          <a:bodyPr/>
          <a:lstStyle/>
          <a:p>
            <a:r>
              <a:rPr lang="en-US" sz="4000" dirty="0" smtClean="0"/>
              <a:t>Chapter Ten – Classes and OOP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10.1 Procedural and Object-Oriented Programming</a:t>
            </a:r>
          </a:p>
          <a:p>
            <a:r>
              <a:rPr lang="en-US" sz="3200" dirty="0" smtClean="0"/>
              <a:t>10.2 Classes</a:t>
            </a:r>
          </a:p>
          <a:p>
            <a:r>
              <a:rPr lang="en-US" sz="3200" dirty="0" smtClean="0"/>
              <a:t>10.3 Working With Instances</a:t>
            </a:r>
          </a:p>
          <a:p>
            <a:r>
              <a:rPr lang="en-US" sz="3200" dirty="0" smtClean="0"/>
              <a:t>10.4 </a:t>
            </a:r>
            <a:r>
              <a:rPr lang="en-US" altLang="en-US" sz="3200" dirty="0"/>
              <a:t>Techniques for Designing Classes</a:t>
            </a:r>
            <a:endParaRPr lang="he-IL" alt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867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get_sideup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(self):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self.sideup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This method returns the value of </a:t>
            </a:r>
            <a:r>
              <a:rPr lang="en-US" dirty="0" err="1" smtClean="0"/>
              <a:t>self.sideup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Coin Toss Class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4" y="1600200"/>
            <a:ext cx="708737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1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553200" cy="639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7930454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7" y="5105400"/>
            <a:ext cx="7620000" cy="112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8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Toss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did not have to pass an argument to the </a:t>
            </a:r>
            <a:r>
              <a:rPr lang="en-US" dirty="0" err="1" smtClean="0"/>
              <a:t>sideup</a:t>
            </a:r>
            <a:r>
              <a:rPr lang="en-US" dirty="0" smtClean="0"/>
              <a:t> method although it had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/>
              <a:t> parameter variable</a:t>
            </a:r>
          </a:p>
          <a:p>
            <a:r>
              <a:rPr lang="en-US" dirty="0" smtClean="0"/>
              <a:t>When a method is called, Python automatically passes a reference to the calling object into the method’s first parameter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/>
              <a:t> parameter will automatically reference the object that the method is to operate on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(‘I am tossing the coin . . .’)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my_coin.toss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en-US" dirty="0" smtClean="0"/>
              <a:t>When this method executes,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/>
              <a:t> parameter will reference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4174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Attributes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class, an object’s data attributes should be private so that only the object’s methods can directly access them</a:t>
            </a:r>
          </a:p>
          <a:p>
            <a:r>
              <a:rPr lang="en-US" dirty="0" smtClean="0"/>
              <a:t>This protects the object’s data attributes from accidental corruption</a:t>
            </a:r>
          </a:p>
          <a:p>
            <a:r>
              <a:rPr lang="en-US" dirty="0" smtClean="0"/>
              <a:t>In the Coin class,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sideup</a:t>
            </a:r>
            <a:r>
              <a:rPr lang="en-US" dirty="0" smtClean="0"/>
              <a:t> attribute is not private.   It can be accessed directly by statements that are not in a Coin Class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0229" y="1066800"/>
            <a:ext cx="287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Creates a coin object in memory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3271" y="1866124"/>
            <a:ext cx="284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Display the side that is facing up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2858705"/>
            <a:ext cx="125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Toss the coin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6246" y="3657600"/>
            <a:ext cx="288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Now change the side to “Heads”</a:t>
            </a:r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>
            <a:off x="4648200" y="1236077"/>
            <a:ext cx="472029" cy="287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00352" y="2209800"/>
            <a:ext cx="472029" cy="287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09571" y="3027982"/>
            <a:ext cx="472029" cy="287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2968" y="4099411"/>
            <a:ext cx="472029" cy="287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199"/>
            <a:ext cx="8226425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715000"/>
            <a:ext cx="739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the side always lands head up!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prevent this we need to make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sideup</a:t>
            </a:r>
            <a:r>
              <a:rPr lang="en-US" dirty="0" smtClean="0"/>
              <a:t> attribute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done by starting the variable name with two underscore characters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2589" y="609600"/>
            <a:ext cx="284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Display the side that is facing up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89670" y="953276"/>
            <a:ext cx="472029" cy="287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776922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769225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2743200"/>
            <a:ext cx="323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Creates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sideup</a:t>
            </a:r>
            <a:r>
              <a:rPr lang="en-US" sz="1600" dirty="0" smtClean="0">
                <a:solidFill>
                  <a:srgbClr val="FF0000"/>
                </a:solidFill>
              </a:rPr>
              <a:t> attribute as private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73520" y="2937792"/>
            <a:ext cx="472029" cy="287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848600" cy="1143000"/>
          </a:xfrm>
        </p:spPr>
        <p:txBody>
          <a:bodyPr/>
          <a:lstStyle/>
          <a:p>
            <a:r>
              <a:rPr lang="en-US" dirty="0" smtClean="0"/>
              <a:t>Procedural and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methods of writing programs in use: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Procedural – centered on procedures or actions that occur in a program such as gathering input from user, performing calculations, reading from or writing to a file.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Object Oriented – centered on objects which are created from abstract data types that encapsulate data and functions together</a:t>
            </a:r>
          </a:p>
          <a:p>
            <a:r>
              <a:rPr lang="en-US" dirty="0" smtClean="0"/>
              <a:t>The earliest programming languages were procedural as is the programming we have done thus far</a:t>
            </a:r>
          </a:p>
          <a:p>
            <a:r>
              <a:rPr lang="en-US" dirty="0" smtClean="0"/>
              <a:t>Procedures operate on data items that are separate from the actions that involve the data items</a:t>
            </a:r>
          </a:p>
          <a:p>
            <a:r>
              <a:rPr lang="en-US" dirty="0" smtClean="0"/>
              <a:t>The separation of data from code can lead to problems as the programs become larger and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391400" cy="600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Classes 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frequently organize class definitions by storing them in modules</a:t>
            </a:r>
          </a:p>
          <a:p>
            <a:r>
              <a:rPr lang="en-US" dirty="0" smtClean="0"/>
              <a:t>The modules can be imported into any programs that need to use the classes they contain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962"/>
            <a:ext cx="65516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14937"/>
            <a:ext cx="65532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3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9850"/>
            <a:ext cx="5616575" cy="655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0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275"/>
            <a:ext cx="7620000" cy="914400"/>
          </a:xfrm>
        </p:spPr>
        <p:txBody>
          <a:bodyPr/>
          <a:lstStyle/>
          <a:p>
            <a:r>
              <a:rPr lang="en-US" dirty="0" smtClean="0"/>
              <a:t>The Bank Account Class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00392"/>
            <a:ext cx="5257800" cy="601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2971800"/>
            <a:ext cx="223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bankaccount.py</a:t>
            </a:r>
          </a:p>
          <a:p>
            <a:r>
              <a:rPr lang="en-US" dirty="0" smtClean="0"/>
              <a:t>And account_test.py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467600" cy="598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9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04800"/>
            <a:ext cx="7313612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313613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need to display a message that indicates the object’s </a:t>
            </a:r>
            <a:r>
              <a:rPr lang="en-US" i="1" dirty="0" smtClean="0"/>
              <a:t>state</a:t>
            </a:r>
            <a:r>
              <a:rPr lang="en-US" dirty="0" smtClean="0"/>
              <a:t> or the values it contains at a given moment</a:t>
            </a:r>
          </a:p>
          <a:p>
            <a:r>
              <a:rPr lang="en-US" dirty="0" smtClean="0"/>
              <a:t>For example, we might want to know the value of the data attribute  __balance from the </a:t>
            </a:r>
            <a:r>
              <a:rPr lang="en-US" dirty="0" err="1" smtClean="0"/>
              <a:t>BankAccount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This is so common a task that many times programmers include a method to display the object’s state</a:t>
            </a:r>
          </a:p>
          <a:p>
            <a:r>
              <a:rPr lang="en-US" dirty="0" smtClean="0"/>
              <a:t>This method is given a special name __</a:t>
            </a:r>
            <a:r>
              <a:rPr lang="en-US" dirty="0" err="1" smtClean="0"/>
              <a:t>str</a:t>
            </a:r>
            <a:r>
              <a:rPr lang="en-US" dirty="0" smtClean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9305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7696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" y="762000"/>
            <a:ext cx="822642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68"/>
          <a:stretch/>
        </p:blipFill>
        <p:spPr bwMode="auto">
          <a:xfrm>
            <a:off x="78499" y="3854450"/>
            <a:ext cx="8685376" cy="200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3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  You have been working on an accounting system that references customer name, address, and phone number which are stored in three variables.</a:t>
            </a:r>
          </a:p>
          <a:p>
            <a:r>
              <a:rPr lang="en-US" dirty="0" smtClean="0"/>
              <a:t>You have designed several functions that use these variables throughout the accounting system</a:t>
            </a:r>
          </a:p>
          <a:p>
            <a:r>
              <a:rPr lang="en-US" dirty="0" smtClean="0"/>
              <a:t>As part of a design change, the senior programmer informs you that these variables will now be stored in a list</a:t>
            </a:r>
          </a:p>
          <a:p>
            <a:r>
              <a:rPr lang="en-US" dirty="0" smtClean="0"/>
              <a:t>This means that you have to change all the functions that use these variable, which might be numerous</a:t>
            </a:r>
          </a:p>
          <a:p>
            <a:r>
              <a:rPr lang="en-US" dirty="0" smtClean="0"/>
              <a:t>Not only is this a lot of work, it would be easy to make errors when changing code in so many functions</a:t>
            </a:r>
          </a:p>
          <a:p>
            <a:r>
              <a:rPr lang="en-US" dirty="0" smtClean="0"/>
              <a:t>Object Oriented programming addresses this issue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77200" cy="1143000"/>
          </a:xfrm>
        </p:spPr>
        <p:txBody>
          <a:bodyPr/>
          <a:lstStyle/>
          <a:p>
            <a:r>
              <a:rPr lang="en-US" dirty="0" smtClean="0"/>
              <a:t>Procedural and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33400"/>
            <a:ext cx="792480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3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2264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0"/>
            <a:ext cx="822642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912" y="602810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do not directly call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 </a:t>
            </a:r>
            <a:r>
              <a:rPr lang="en-US" dirty="0" smtClean="0"/>
              <a:t>method.   It is automatically called when you use the print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3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924800" cy="1143000"/>
          </a:xfrm>
        </p:spPr>
        <p:txBody>
          <a:bodyPr/>
          <a:lstStyle/>
          <a:p>
            <a:r>
              <a:rPr lang="en-US" sz="3200" dirty="0" smtClean="0"/>
              <a:t>In Class Assignment Ch. 10 part 1– Answer these questions – see Short Answer p. 475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620000" cy="4800600"/>
          </a:xfrm>
        </p:spPr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What is encapsulation?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Why should an object’s data attributes be hidden from code outside the class?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What is the difference between a class and an instance of a class?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following statement calls an object’s method.  What is the name of the method?   What is the name of the variable that references the object?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wallet.get_dollar</a:t>
            </a:r>
            <a:r>
              <a:rPr lang="en-US" dirty="0" smtClean="0"/>
              <a:t>()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When the __</a:t>
            </a:r>
            <a:r>
              <a:rPr lang="en-US" dirty="0" err="1" smtClean="0"/>
              <a:t>init</a:t>
            </a:r>
            <a:r>
              <a:rPr lang="en-US" dirty="0" smtClean="0"/>
              <a:t>__ method executes, what does the self parameter reference?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 a Python class, how do you hide an attribute from code outside the class?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How do you call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 smtClean="0"/>
              <a:t>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10.3 Working With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instance of a class has it’s own data attributes</a:t>
            </a:r>
          </a:p>
          <a:p>
            <a:r>
              <a:rPr lang="en-US" sz="2800" dirty="0" smtClean="0"/>
              <a:t>When a method uses 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800" dirty="0" smtClean="0"/>
              <a:t> parameter to create an attribute, the attribute belongs to the specific object that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 </a:t>
            </a:r>
            <a:r>
              <a:rPr lang="en-US" sz="2800" dirty="0" smtClean="0"/>
              <a:t>references</a:t>
            </a:r>
          </a:p>
          <a:p>
            <a:r>
              <a:rPr lang="en-US" sz="2800" dirty="0" smtClean="0"/>
              <a:t>You can create multiple instances of the same class in a program, each with its own set of attributes</a:t>
            </a:r>
          </a:p>
          <a:p>
            <a:r>
              <a:rPr lang="en-US" sz="2800" smtClean="0"/>
              <a:t>Open coin.py and coin_demo5.py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3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0817"/>
            <a:ext cx="8382000" cy="293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6321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10.3 Working With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11.3 Working With Instances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620000" cy="263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4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261" y="6172200"/>
            <a:ext cx="7620000" cy="457200"/>
          </a:xfrm>
        </p:spPr>
        <p:txBody>
          <a:bodyPr/>
          <a:lstStyle/>
          <a:p>
            <a:r>
              <a:rPr lang="en-US" dirty="0" smtClean="0"/>
              <a:t>Open cellphone.py and cell_phone_test.py</a:t>
            </a: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76200" y="24143"/>
            <a:ext cx="7620000" cy="948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11.3 Working With Instances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994297"/>
            <a:ext cx="6286500" cy="51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common practice to make all of a class’s data attributes private and to provide public methods for accessing and changing them</a:t>
            </a:r>
          </a:p>
          <a:p>
            <a:r>
              <a:rPr lang="en-US" dirty="0" smtClean="0"/>
              <a:t>An </a:t>
            </a:r>
            <a:r>
              <a:rPr lang="en-US" i="1" dirty="0" err="1" smtClean="0"/>
              <a:t>accessor</a:t>
            </a:r>
            <a:r>
              <a:rPr lang="en-US" dirty="0" smtClean="0"/>
              <a:t> method is one that returns a value from a class’s attribute but does not change it</a:t>
            </a:r>
          </a:p>
          <a:p>
            <a:r>
              <a:rPr lang="en-US" dirty="0" smtClean="0"/>
              <a:t>A </a:t>
            </a:r>
            <a:r>
              <a:rPr lang="en-US" i="1" dirty="0" err="1" smtClean="0"/>
              <a:t>mutator</a:t>
            </a:r>
            <a:r>
              <a:rPr lang="en-US" dirty="0" smtClean="0"/>
              <a:t> method stores a value in a data attribute or changes the value in some way.   These control the way a class’s data attributes are modified.</a:t>
            </a:r>
          </a:p>
          <a:p>
            <a:r>
              <a:rPr lang="en-US" dirty="0" err="1" smtClean="0"/>
              <a:t>Mutators</a:t>
            </a:r>
            <a:r>
              <a:rPr lang="en-US" dirty="0" smtClean="0"/>
              <a:t> methods are known as “setters” and </a:t>
            </a:r>
            <a:r>
              <a:rPr lang="en-US" dirty="0" err="1" smtClean="0"/>
              <a:t>accessor</a:t>
            </a:r>
            <a:r>
              <a:rPr lang="en-US" dirty="0" smtClean="0"/>
              <a:t> methods are known as “getters”</a:t>
            </a:r>
          </a:p>
          <a:p>
            <a:r>
              <a:rPr lang="en-US" dirty="0" smtClean="0"/>
              <a:t>See Cellphone class again</a:t>
            </a: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Objects can be passed as arguments to functions:</a:t>
            </a:r>
          </a:p>
          <a:p>
            <a:pPr marL="41148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show_coin_status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coin_obj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1148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print(‘This side of the coin is up:’,\ 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coin_obj.get_sideup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400" dirty="0" smtClean="0"/>
              <a:t>Example of creating a Coin object and passing to a function:</a:t>
            </a:r>
          </a:p>
          <a:p>
            <a:pPr marL="41148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coin.Coin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1148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show_coin_status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my_coin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Open coin_argument.py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Note that what is passed to the function is a reference to the object, not the object itself</a:t>
            </a:r>
          </a:p>
        </p:txBody>
      </p:sp>
    </p:spTree>
    <p:extLst>
      <p:ext uri="{BB962C8B-B14F-4D97-AF65-F5344CB8AC3E}">
        <p14:creationId xmlns:p14="http://schemas.microsoft.com/office/powerpoint/2010/main" val="37060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Objects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we want to store information for more than one cellphone?</a:t>
            </a:r>
          </a:p>
          <a:p>
            <a:r>
              <a:rPr lang="en-US" sz="2800" dirty="0" smtClean="0"/>
              <a:t>See cell_phone_list.py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08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is centered on creating objects rather than procedures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software entity that contains both data and procedures</a:t>
            </a:r>
          </a:p>
          <a:p>
            <a:r>
              <a:rPr lang="en-US" i="1" dirty="0" smtClean="0"/>
              <a:t>Data attributes</a:t>
            </a:r>
            <a:r>
              <a:rPr lang="en-US" dirty="0" smtClean="0"/>
              <a:t> are what make up the data part of the object.   They are variables that reference data.</a:t>
            </a:r>
          </a:p>
          <a:p>
            <a:r>
              <a:rPr lang="en-US" i="1" dirty="0" smtClean="0"/>
              <a:t>Methods</a:t>
            </a:r>
            <a:r>
              <a:rPr lang="en-US" dirty="0" smtClean="0"/>
              <a:t> are functions that perform operations on the object’s data attributes</a:t>
            </a:r>
          </a:p>
          <a:p>
            <a:r>
              <a:rPr lang="en-US" dirty="0" smtClean="0"/>
              <a:t>The object is a self-contained unit that consists of data attributes and methods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Procedural and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Techniques for Designing Classes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UML diagram</a:t>
            </a:r>
            <a:r>
              <a:rPr lang="en-US" altLang="en-US" smtClean="0">
                <a:cs typeface="Courier New" panose="02070309020205020404" pitchFamily="49" charset="0"/>
              </a:rPr>
              <a:t>: standard diagrams for graphically depicting object-oriented systems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Stands for Unified Modeling Language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General layout: box divided into three sections: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Top section: name of the class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Middle section: list of data attributes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Bottom section: list of class methods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5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89013"/>
            <a:ext cx="8124825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5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Classes in a Problem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When developing object oriented program, first goal is to identify classes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Typically involves identifying the real-world objects that are in the problem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Technique for identifying classes: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>
                <a:cs typeface="Courier New" panose="02070309020205020404" pitchFamily="49" charset="0"/>
              </a:rPr>
              <a:t>Get written description of the problem domain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>
                <a:cs typeface="Courier New" panose="02070309020205020404" pitchFamily="49" charset="0"/>
              </a:rPr>
              <a:t>Identify all nouns in the description, each of which is a potential class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smtClean="0">
                <a:cs typeface="Courier New" panose="02070309020205020404" pitchFamily="49" charset="0"/>
              </a:rPr>
              <a:t>Refine the list to include only classes that are relevant to the problem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28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Classes in a Problem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/>
              <a:defRPr/>
            </a:pPr>
            <a:r>
              <a:rPr lang="en-US" altLang="en-US" dirty="0"/>
              <a:t>Get written description of the problem domain</a:t>
            </a:r>
          </a:p>
          <a:p>
            <a:pPr lvl="1">
              <a:defRPr/>
            </a:pPr>
            <a:r>
              <a:rPr lang="en-US" altLang="en-US" dirty="0"/>
              <a:t>May be written by you or by an expert</a:t>
            </a:r>
          </a:p>
          <a:p>
            <a:pPr lvl="1">
              <a:defRPr/>
            </a:pPr>
            <a:r>
              <a:rPr lang="en-US" altLang="en-US" dirty="0"/>
              <a:t>Should include any or all of the following:</a:t>
            </a:r>
          </a:p>
          <a:p>
            <a:pPr lvl="2">
              <a:defRPr/>
            </a:pPr>
            <a:r>
              <a:rPr lang="en-US" altLang="en-US" dirty="0"/>
              <a:t>Physical objects simulated by the program</a:t>
            </a:r>
          </a:p>
          <a:p>
            <a:pPr lvl="2">
              <a:defRPr/>
            </a:pPr>
            <a:r>
              <a:rPr lang="en-US" altLang="en-US" dirty="0"/>
              <a:t>The role played by a person </a:t>
            </a:r>
          </a:p>
          <a:p>
            <a:pPr lvl="2">
              <a:defRPr/>
            </a:pPr>
            <a:r>
              <a:rPr lang="en-US" altLang="en-US" dirty="0"/>
              <a:t>The result of a business event</a:t>
            </a:r>
          </a:p>
          <a:p>
            <a:pPr lvl="2">
              <a:defRPr/>
            </a:pPr>
            <a:r>
              <a:rPr lang="en-US" altLang="en-US" dirty="0"/>
              <a:t>Recordkeeping </a:t>
            </a:r>
            <a:r>
              <a:rPr lang="en-US" altLang="en-US" dirty="0" smtClean="0"/>
              <a:t>items</a:t>
            </a:r>
          </a:p>
          <a:p>
            <a:pPr lvl="2">
              <a:defRPr/>
            </a:pPr>
            <a:endParaRPr lang="en-US" altLang="en-US" dirty="0"/>
          </a:p>
          <a:p>
            <a:pPr marL="777240" lvl="2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3" y="4572000"/>
            <a:ext cx="887593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7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Classes in a Problem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 startAt="2"/>
              <a:defRPr/>
            </a:pPr>
            <a:r>
              <a:rPr lang="en-US" altLang="en-US" dirty="0"/>
              <a:t>Identify all nouns in the description, each of which is a potential class</a:t>
            </a:r>
          </a:p>
          <a:p>
            <a:pPr lvl="1">
              <a:defRPr/>
            </a:pPr>
            <a:r>
              <a:rPr lang="en-US" altLang="en-US" dirty="0"/>
              <a:t>Should include noun phrases and pronouns</a:t>
            </a:r>
          </a:p>
          <a:p>
            <a:pPr lvl="1">
              <a:defRPr/>
            </a:pPr>
            <a:r>
              <a:rPr lang="en-US" altLang="en-US" dirty="0"/>
              <a:t>Some nouns may appear twice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2325"/>
            <a:ext cx="2838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1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Classes in a Problem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 startAt="3"/>
              <a:defRPr/>
            </a:pPr>
            <a:r>
              <a:rPr lang="en-US" altLang="en-US" dirty="0"/>
              <a:t>Refine the list to include only classes that are relevant to the problem</a:t>
            </a:r>
          </a:p>
          <a:p>
            <a:pPr lvl="1">
              <a:defRPr/>
            </a:pPr>
            <a:r>
              <a:rPr lang="en-US" altLang="en-US" dirty="0"/>
              <a:t>Remove nouns that mean the same thing</a:t>
            </a:r>
          </a:p>
          <a:p>
            <a:pPr lvl="1">
              <a:defRPr/>
            </a:pPr>
            <a:r>
              <a:rPr lang="en-US" altLang="en-US" dirty="0"/>
              <a:t>Remove nouns that represent items that the program does not need to be concerned with</a:t>
            </a:r>
          </a:p>
          <a:p>
            <a:pPr lvl="1">
              <a:defRPr/>
            </a:pPr>
            <a:r>
              <a:rPr lang="en-US" altLang="en-US" dirty="0"/>
              <a:t>Remove nouns that represent objects, not classes</a:t>
            </a:r>
          </a:p>
          <a:p>
            <a:pPr lvl="1">
              <a:defRPr/>
            </a:pPr>
            <a:r>
              <a:rPr lang="en-US" altLang="en-US" dirty="0"/>
              <a:t>Remove nouns that represent simple values that can be assigned to a variable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23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182" y="914400"/>
            <a:ext cx="632181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66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Identifying a Class’s Responsibilities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A classes responsibilities are:</a:t>
            </a:r>
          </a:p>
          <a:p>
            <a:pPr lvl="1"/>
            <a:r>
              <a:rPr lang="en-US" altLang="en-US" smtClean="0"/>
              <a:t>The things the class is responsible for knowing</a:t>
            </a:r>
          </a:p>
          <a:p>
            <a:pPr lvl="2">
              <a:buFontTx/>
              <a:buChar char="•"/>
            </a:pPr>
            <a:r>
              <a:rPr lang="en-US" altLang="en-US" smtClean="0"/>
              <a:t>Identifying these helps identify the class’s data attributes</a:t>
            </a:r>
          </a:p>
          <a:p>
            <a:pPr lvl="1"/>
            <a:r>
              <a:rPr lang="en-US" altLang="en-US" smtClean="0"/>
              <a:t>The actions the class is responsible for doing</a:t>
            </a:r>
          </a:p>
          <a:p>
            <a:pPr lvl="2">
              <a:buFontTx/>
              <a:buChar char="•"/>
            </a:pPr>
            <a:r>
              <a:rPr lang="en-US" altLang="en-US" smtClean="0"/>
              <a:t>Identifying these helps identify the class’s methods</a:t>
            </a:r>
          </a:p>
          <a:p>
            <a:pPr>
              <a:buFontTx/>
              <a:buChar char="•"/>
            </a:pPr>
            <a:r>
              <a:rPr lang="en-US" altLang="en-US" smtClean="0"/>
              <a:t>To find out a class’s responsibilities look at the problem domain</a:t>
            </a:r>
          </a:p>
          <a:p>
            <a:pPr lvl="1"/>
            <a:r>
              <a:rPr lang="en-US" altLang="en-US" smtClean="0"/>
              <a:t>Deduce required information and actions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7699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500"/>
          <a:stretch/>
        </p:blipFill>
        <p:spPr>
          <a:xfrm>
            <a:off x="0" y="1766887"/>
            <a:ext cx="8458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7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09"/>
            <a:ext cx="8153400" cy="992109"/>
          </a:xfrm>
        </p:spPr>
        <p:txBody>
          <a:bodyPr/>
          <a:lstStyle/>
          <a:p>
            <a:r>
              <a:rPr lang="en-US" dirty="0" smtClean="0"/>
              <a:t>Ch. 10 In Class Assignment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9424" y="762000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Work in groups of 2. One </a:t>
            </a:r>
            <a:r>
              <a:rPr lang="en-US" sz="1800" dirty="0" smtClean="0"/>
              <a:t>person</a:t>
            </a:r>
            <a:r>
              <a:rPr lang="en-US" sz="2000" dirty="0" smtClean="0"/>
              <a:t> writes the class, one writes the program to implement the class.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67" r="4023"/>
          <a:stretch/>
        </p:blipFill>
        <p:spPr>
          <a:xfrm>
            <a:off x="154286" y="1470586"/>
            <a:ext cx="62484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221"/>
          <a:stretch/>
        </p:blipFill>
        <p:spPr>
          <a:xfrm>
            <a:off x="151646" y="6317208"/>
            <a:ext cx="6248400" cy="4902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046" y="1219200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have 2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for the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for the class implementation (main program)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Procedural and Object Oriented Programming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7620000" cy="305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5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20000" cy="4800600"/>
          </a:xfrm>
        </p:spPr>
        <p:txBody>
          <a:bodyPr/>
          <a:lstStyle/>
          <a:p>
            <a:r>
              <a:rPr lang="en-US" dirty="0" smtClean="0"/>
              <a:t>OOP addresses code and data separation through encapsulation and data hiding</a:t>
            </a:r>
            <a:endParaRPr lang="en-US" dirty="0"/>
          </a:p>
          <a:p>
            <a:r>
              <a:rPr lang="en-US" dirty="0" smtClean="0"/>
              <a:t>Encapsulation refers to the combining of data and code into a single object</a:t>
            </a:r>
          </a:p>
          <a:p>
            <a:r>
              <a:rPr lang="en-US" dirty="0" smtClean="0"/>
              <a:t>Data hiding refers to an object’s ability to hide its data attributes from code that is outside the object</a:t>
            </a:r>
          </a:p>
          <a:p>
            <a:r>
              <a:rPr lang="en-US" dirty="0" smtClean="0"/>
              <a:t>Only the object’s methods may directly access and make changes to the object’s data attributes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and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9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smtClean="0"/>
              <a:t>Procedural and Object Oriented Programming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000" cy="296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0292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/>
              <a:t>An object hides its data but allows outside code to access its methods. 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6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to an object’s data attributes is restricted to the object’s methods</a:t>
            </a:r>
          </a:p>
          <a:p>
            <a:r>
              <a:rPr lang="en-US" dirty="0" smtClean="0"/>
              <a:t>This prevents them from accidental corruption</a:t>
            </a:r>
          </a:p>
          <a:p>
            <a:r>
              <a:rPr lang="en-US" dirty="0" smtClean="0"/>
              <a:t>Outside code does not need to know about the inner workings of the object</a:t>
            </a:r>
          </a:p>
          <a:p>
            <a:r>
              <a:rPr lang="en-US" dirty="0" smtClean="0"/>
              <a:t>It only needs to interact with the object’s methods</a:t>
            </a:r>
          </a:p>
          <a:p>
            <a:r>
              <a:rPr lang="en-US" dirty="0" smtClean="0"/>
              <a:t>If internal data attributes change, they only need to be changed in one place, within the object</a:t>
            </a:r>
          </a:p>
          <a:p>
            <a:r>
              <a:rPr lang="en-US" dirty="0" smtClean="0"/>
              <a:t>External code’s interaction with the object’s methods should not change</a:t>
            </a:r>
          </a:p>
          <a:p>
            <a:r>
              <a:rPr lang="en-US" dirty="0" smtClean="0"/>
              <a:t>If our customer’s address information had been written as an object, change would only need to be made in one place - within the object’s data attributes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05800" cy="1143000"/>
          </a:xfrm>
        </p:spPr>
        <p:txBody>
          <a:bodyPr/>
          <a:lstStyle/>
          <a:p>
            <a:r>
              <a:rPr lang="en-US" dirty="0" smtClean="0"/>
              <a:t>Procedural and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2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10318</TotalTime>
  <Words>2140</Words>
  <Application>Microsoft Office PowerPoint</Application>
  <PresentationFormat>On-screen Show (4:3)</PresentationFormat>
  <Paragraphs>222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</vt:lpstr>
      <vt:lpstr>Courier New</vt:lpstr>
      <vt:lpstr>Wingdings</vt:lpstr>
      <vt:lpstr>Adjacency</vt:lpstr>
      <vt:lpstr>Chapter Ten*</vt:lpstr>
      <vt:lpstr>Chapter Ten – Classes and OOP</vt:lpstr>
      <vt:lpstr>Procedural and Object Oriented Programming</vt:lpstr>
      <vt:lpstr>Procedural and Object Oriented Programming</vt:lpstr>
      <vt:lpstr>Procedural and Object Oriented Programming</vt:lpstr>
      <vt:lpstr>Procedural and Object Oriented Programming</vt:lpstr>
      <vt:lpstr>Procedural and Object Oriented Programming</vt:lpstr>
      <vt:lpstr>Procedural and Object Oriented Programming</vt:lpstr>
      <vt:lpstr>Procedural and Object Oriented Programming</vt:lpstr>
      <vt:lpstr>Object Reusability</vt:lpstr>
      <vt:lpstr>Alarm Clock Example</vt:lpstr>
      <vt:lpstr>Alarm Clock Example</vt:lpstr>
      <vt:lpstr>10.2 Classes</vt:lpstr>
      <vt:lpstr>Cookie Cutter</vt:lpstr>
      <vt:lpstr>The Insect Class</vt:lpstr>
      <vt:lpstr>The Insect Class</vt:lpstr>
      <vt:lpstr>Class Definitions</vt:lpstr>
      <vt:lpstr>PowerPoint Presentation</vt:lpstr>
      <vt:lpstr>Class Definitions</vt:lpstr>
      <vt:lpstr>Class Definitions</vt:lpstr>
      <vt:lpstr>Demo of Coin Toss Class</vt:lpstr>
      <vt:lpstr>PowerPoint Presentation</vt:lpstr>
      <vt:lpstr>PowerPoint Presentation</vt:lpstr>
      <vt:lpstr>PowerPoint Presentation</vt:lpstr>
      <vt:lpstr>Coin Toss</vt:lpstr>
      <vt:lpstr>Hiding Attributes</vt:lpstr>
      <vt:lpstr>PowerPoint Presentation</vt:lpstr>
      <vt:lpstr>PowerPoint Presentation</vt:lpstr>
      <vt:lpstr>PowerPoint Presentation</vt:lpstr>
      <vt:lpstr>PowerPoint Presentation</vt:lpstr>
      <vt:lpstr>Storing Classes in Modules</vt:lpstr>
      <vt:lpstr>PowerPoint Presentation</vt:lpstr>
      <vt:lpstr>PowerPoint Presentation</vt:lpstr>
      <vt:lpstr>The Bank Account Class</vt:lpstr>
      <vt:lpstr>PowerPoint Presentation</vt:lpstr>
      <vt:lpstr>PowerPoint Presentation</vt:lpstr>
      <vt:lpstr>The __str__ method</vt:lpstr>
      <vt:lpstr>PowerPoint Presentation</vt:lpstr>
      <vt:lpstr>PowerPoint Presentation</vt:lpstr>
      <vt:lpstr>PowerPoint Presentation</vt:lpstr>
      <vt:lpstr>PowerPoint Presentation</vt:lpstr>
      <vt:lpstr>In Class Assignment Ch. 10 part 1– Answer these questions – see Short Answer p. 475</vt:lpstr>
      <vt:lpstr>10.3 Working With Instances</vt:lpstr>
      <vt:lpstr>PowerPoint Presentation</vt:lpstr>
      <vt:lpstr>11.3 Working With Instances</vt:lpstr>
      <vt:lpstr>11.3 Working With Instances</vt:lpstr>
      <vt:lpstr>Accessor and Mutator Methods</vt:lpstr>
      <vt:lpstr>Passing Objects as Arguments</vt:lpstr>
      <vt:lpstr>Storing Objects in A List</vt:lpstr>
      <vt:lpstr>Techniques for Designing Classes</vt:lpstr>
      <vt:lpstr>PowerPoint Presentation</vt:lpstr>
      <vt:lpstr>Finding the Classes in a Problem</vt:lpstr>
      <vt:lpstr>Finding the Classes in a Problem (cont’d.)</vt:lpstr>
      <vt:lpstr>Finding the Classes in a Problem (cont’d.)</vt:lpstr>
      <vt:lpstr>Finding the Classes in a Problem (cont’d.)</vt:lpstr>
      <vt:lpstr>PowerPoint Presentation</vt:lpstr>
      <vt:lpstr>Identifying a Class’s Responsibilities</vt:lpstr>
      <vt:lpstr>PowerPoint Presentation</vt:lpstr>
      <vt:lpstr>Ch. 10 In Class Assignment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Five*</dc:title>
  <dc:creator>Kim</dc:creator>
  <cp:lastModifiedBy>kjorgenson</cp:lastModifiedBy>
  <cp:revision>274</cp:revision>
  <dcterms:created xsi:type="dcterms:W3CDTF">2014-02-05T22:16:55Z</dcterms:created>
  <dcterms:modified xsi:type="dcterms:W3CDTF">2018-12-04T16:38:33Z</dcterms:modified>
</cp:coreProperties>
</file>