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handoutMasterIdLst>
    <p:handoutMasterId r:id="rId71"/>
  </p:handout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26" r:id="rId42"/>
    <p:sldId id="301" r:id="rId43"/>
    <p:sldId id="302" r:id="rId44"/>
    <p:sldId id="307" r:id="rId45"/>
    <p:sldId id="303" r:id="rId46"/>
    <p:sldId id="304" r:id="rId47"/>
    <p:sldId id="305" r:id="rId48"/>
    <p:sldId id="306" r:id="rId49"/>
    <p:sldId id="308" r:id="rId50"/>
    <p:sldId id="309" r:id="rId51"/>
    <p:sldId id="327" r:id="rId52"/>
    <p:sldId id="310" r:id="rId53"/>
    <p:sldId id="311" r:id="rId54"/>
    <p:sldId id="312" r:id="rId55"/>
    <p:sldId id="313" r:id="rId56"/>
    <p:sldId id="314" r:id="rId57"/>
    <p:sldId id="315" r:id="rId58"/>
    <p:sldId id="316" r:id="rId59"/>
    <p:sldId id="317" r:id="rId60"/>
    <p:sldId id="318" r:id="rId61"/>
    <p:sldId id="319" r:id="rId62"/>
    <p:sldId id="320" r:id="rId63"/>
    <p:sldId id="324" r:id="rId64"/>
    <p:sldId id="323" r:id="rId65"/>
    <p:sldId id="330" r:id="rId66"/>
    <p:sldId id="328" r:id="rId67"/>
    <p:sldId id="329" r:id="rId68"/>
    <p:sldId id="331" r:id="rId69"/>
    <p:sldId id="325" r:id="rId7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29" autoAdjust="0"/>
    <p:restoredTop sz="94660"/>
  </p:normalViewPr>
  <p:slideViewPr>
    <p:cSldViewPr>
      <p:cViewPr varScale="1">
        <p:scale>
          <a:sx n="65" d="100"/>
          <a:sy n="65" d="100"/>
        </p:scale>
        <p:origin x="1000" y="4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2796"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45CE610-D151-42F2-B569-4EC40AB19445}" type="datetimeFigureOut">
              <a:rPr lang="en-US" smtClean="0"/>
              <a:t>10/25/2018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3D985D2-8B7B-4BBC-80E0-324D7B1D36FF}" type="slidenum">
              <a:rPr lang="en-US" smtClean="0"/>
              <a:t>‹#›</a:t>
            </a:fld>
            <a:endParaRPr lang="en-US"/>
          </a:p>
        </p:txBody>
      </p:sp>
    </p:spTree>
    <p:extLst>
      <p:ext uri="{BB962C8B-B14F-4D97-AF65-F5344CB8AC3E}">
        <p14:creationId xmlns:p14="http://schemas.microsoft.com/office/powerpoint/2010/main" val="258559978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15100D-E85C-4C99-852D-285E5DC2E0C4}"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5100D-E85C-4C99-852D-285E5DC2E0C4}"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5100D-E85C-4C99-852D-285E5DC2E0C4}"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5100D-E85C-4C99-852D-285E5DC2E0C4}"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5100D-E85C-4C99-852D-285E5DC2E0C4}"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15100D-E85C-4C99-852D-285E5DC2E0C4}"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15100D-E85C-4C99-852D-285E5DC2E0C4}"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15100D-E85C-4C99-852D-285E5DC2E0C4}"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5100D-E85C-4C99-852D-285E5DC2E0C4}"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5100D-E85C-4C99-852D-285E5DC2E0C4}"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ED0FD-CAEB-4623-A8D0-1A33E1068FC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715100D-E85C-4C99-852D-285E5DC2E0C4}" type="datetimeFigureOut">
              <a:rPr lang="en-US" smtClean="0"/>
              <a:t>10/25/2018</a:t>
            </a:fld>
            <a:endParaRPr lang="en-US"/>
          </a:p>
        </p:txBody>
      </p:sp>
      <p:sp>
        <p:nvSpPr>
          <p:cNvPr id="9" name="Slide Number Placeholder 8"/>
          <p:cNvSpPr>
            <a:spLocks noGrp="1"/>
          </p:cNvSpPr>
          <p:nvPr>
            <p:ph type="sldNum" sz="quarter" idx="11"/>
          </p:nvPr>
        </p:nvSpPr>
        <p:spPr/>
        <p:txBody>
          <a:bodyPr/>
          <a:lstStyle/>
          <a:p>
            <a:fld id="{60FED0FD-CAEB-4623-A8D0-1A33E1068FC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0FED0FD-CAEB-4623-A8D0-1A33E1068FC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715100D-E85C-4C99-852D-285E5DC2E0C4}" type="datetimeFigureOut">
              <a:rPr lang="en-US" smtClean="0"/>
              <a:t>10/25/2018</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Six*</a:t>
            </a:r>
          </a:p>
        </p:txBody>
      </p:sp>
      <p:sp>
        <p:nvSpPr>
          <p:cNvPr id="3" name="Subtitle 2"/>
          <p:cNvSpPr>
            <a:spLocks noGrp="1"/>
          </p:cNvSpPr>
          <p:nvPr>
            <p:ph type="subTitle" idx="1"/>
          </p:nvPr>
        </p:nvSpPr>
        <p:spPr/>
        <p:txBody>
          <a:bodyPr>
            <a:normAutofit/>
          </a:bodyPr>
          <a:lstStyle/>
          <a:p>
            <a:r>
              <a:rPr lang="en-US" sz="3600" dirty="0"/>
              <a:t>Files and Exceptions</a:t>
            </a:r>
          </a:p>
        </p:txBody>
      </p:sp>
      <p:sp>
        <p:nvSpPr>
          <p:cNvPr id="4" name="TextBox 3"/>
          <p:cNvSpPr txBox="1"/>
          <p:nvPr/>
        </p:nvSpPr>
        <p:spPr>
          <a:xfrm>
            <a:off x="228600" y="6248400"/>
            <a:ext cx="4421916" cy="338554"/>
          </a:xfrm>
          <a:prstGeom prst="rect">
            <a:avLst/>
          </a:prstGeom>
          <a:noFill/>
        </p:spPr>
        <p:txBody>
          <a:bodyPr wrap="none" rtlCol="0">
            <a:spAutoFit/>
          </a:bodyPr>
          <a:lstStyle/>
          <a:p>
            <a:r>
              <a:rPr lang="en-US" sz="1600" baseline="30000" dirty="0"/>
              <a:t>*</a:t>
            </a:r>
            <a:r>
              <a:rPr lang="en-US" sz="1600" dirty="0"/>
              <a:t>Based on </a:t>
            </a:r>
            <a:r>
              <a:rPr lang="en-US" sz="1600" i="1" dirty="0"/>
              <a:t>Starting Out with Python</a:t>
            </a:r>
            <a:r>
              <a:rPr lang="en-US" sz="1600" dirty="0"/>
              <a:t> by Tony Gaddis</a:t>
            </a:r>
          </a:p>
        </p:txBody>
      </p:sp>
    </p:spTree>
    <p:extLst>
      <p:ext uri="{BB962C8B-B14F-4D97-AF65-F5344CB8AC3E}">
        <p14:creationId xmlns:p14="http://schemas.microsoft.com/office/powerpoint/2010/main" val="73432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 y="7620"/>
            <a:ext cx="7620000" cy="1143000"/>
          </a:xfrm>
        </p:spPr>
        <p:txBody>
          <a:bodyPr/>
          <a:lstStyle/>
          <a:p>
            <a:r>
              <a:rPr lang="en-US" dirty="0"/>
              <a:t>Filenames</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7620000" cy="1161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1" y="2590800"/>
            <a:ext cx="7391400" cy="483209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800" dirty="0"/>
              <a:t>Each operating system has its own rules for naming files</a:t>
            </a:r>
          </a:p>
          <a:p>
            <a:pPr marL="285750" indent="-285750">
              <a:buClr>
                <a:schemeClr val="accent1"/>
              </a:buClr>
              <a:buFont typeface="Arial" panose="020B0604020202020204" pitchFamily="34" charset="0"/>
              <a:buChar char="•"/>
            </a:pPr>
            <a:r>
              <a:rPr lang="en-US" sz="2800" dirty="0"/>
              <a:t>The files above are files that might be seen using Windows Explorer and the Windows Operating System</a:t>
            </a:r>
          </a:p>
          <a:p>
            <a:pPr marL="285750" indent="-285750">
              <a:buClr>
                <a:schemeClr val="accent1"/>
              </a:buClr>
              <a:buFont typeface="Arial" panose="020B0604020202020204" pitchFamily="34" charset="0"/>
              <a:buChar char="•"/>
            </a:pPr>
            <a:r>
              <a:rPr lang="en-US" sz="2800" dirty="0"/>
              <a:t>Filename Extensions are the three characters following the filenames above and usually indicate the type of file. (</a:t>
            </a:r>
            <a:r>
              <a:rPr lang="en-US" sz="2800" i="1" dirty="0"/>
              <a:t>jpg</a:t>
            </a:r>
            <a:r>
              <a:rPr lang="en-US" sz="2800" dirty="0"/>
              <a:t> is a graphic file,  </a:t>
            </a:r>
            <a:r>
              <a:rPr lang="en-US" sz="2800" i="1" dirty="0"/>
              <a:t>txt</a:t>
            </a:r>
            <a:r>
              <a:rPr lang="en-US" sz="2800" dirty="0"/>
              <a:t> is a text file, </a:t>
            </a:r>
            <a:r>
              <a:rPr lang="en-US" sz="2800" i="1" dirty="0"/>
              <a:t>doc</a:t>
            </a:r>
            <a:r>
              <a:rPr lang="en-US" sz="2800" dirty="0"/>
              <a:t> is a Word file)</a:t>
            </a:r>
          </a:p>
          <a:p>
            <a:pPr>
              <a:buClr>
                <a:schemeClr val="accent1"/>
              </a:buClr>
            </a:pPr>
            <a:endParaRPr lang="en-US" sz="2800" dirty="0"/>
          </a:p>
          <a:p>
            <a:pPr marL="285750" indent="-285750">
              <a:buClr>
                <a:schemeClr val="accent1"/>
              </a:buClr>
              <a:buFont typeface="Arial" panose="020B0604020202020204" pitchFamily="34" charset="0"/>
              <a:buChar char="•"/>
            </a:pPr>
            <a:endParaRPr lang="en-US" sz="2800" dirty="0"/>
          </a:p>
        </p:txBody>
      </p:sp>
    </p:spTree>
    <p:extLst>
      <p:ext uri="{BB962C8B-B14F-4D97-AF65-F5344CB8AC3E}">
        <p14:creationId xmlns:p14="http://schemas.microsoft.com/office/powerpoint/2010/main" val="187375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7620000" cy="1143000"/>
          </a:xfrm>
        </p:spPr>
        <p:txBody>
          <a:bodyPr/>
          <a:lstStyle/>
          <a:p>
            <a:r>
              <a:rPr lang="en-US" dirty="0"/>
              <a:t>File Objects</a:t>
            </a:r>
          </a:p>
        </p:txBody>
      </p:sp>
      <p:sp>
        <p:nvSpPr>
          <p:cNvPr id="3" name="Content Placeholder 2"/>
          <p:cNvSpPr>
            <a:spLocks noGrp="1"/>
          </p:cNvSpPr>
          <p:nvPr>
            <p:ph idx="1"/>
          </p:nvPr>
        </p:nvSpPr>
        <p:spPr>
          <a:xfrm>
            <a:off x="152400" y="914400"/>
            <a:ext cx="7620000" cy="4800600"/>
          </a:xfrm>
        </p:spPr>
        <p:txBody>
          <a:bodyPr/>
          <a:lstStyle/>
          <a:p>
            <a:r>
              <a:rPr lang="en-US" sz="2000" dirty="0"/>
              <a:t>When a program works with a file on disk, the program must create a file object in memory</a:t>
            </a:r>
            <a:endParaRPr lang="en-US" dirty="0"/>
          </a:p>
          <a:p>
            <a:r>
              <a:rPr lang="en-US" dirty="0"/>
              <a:t>A file object is an object that is associated with a specific file and provides a way for the program to link to the file through a variable.</a:t>
            </a:r>
          </a:p>
          <a:p>
            <a:endParaRPr lang="en-US" dirty="0"/>
          </a:p>
          <a:p>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9843"/>
          <a:stretch/>
        </p:blipFill>
        <p:spPr bwMode="auto">
          <a:xfrm>
            <a:off x="152400" y="2760980"/>
            <a:ext cx="8241030" cy="408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44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620000" cy="1143000"/>
          </a:xfrm>
        </p:spPr>
        <p:txBody>
          <a:bodyPr/>
          <a:lstStyle/>
          <a:p>
            <a:r>
              <a:rPr lang="en-US" dirty="0"/>
              <a:t>Opening a File</a:t>
            </a:r>
          </a:p>
        </p:txBody>
      </p:sp>
      <p:sp>
        <p:nvSpPr>
          <p:cNvPr id="3" name="Content Placeholder 2"/>
          <p:cNvSpPr>
            <a:spLocks noGrp="1"/>
          </p:cNvSpPr>
          <p:nvPr>
            <p:ph idx="1"/>
          </p:nvPr>
        </p:nvSpPr>
        <p:spPr>
          <a:xfrm>
            <a:off x="304800" y="1143000"/>
            <a:ext cx="7620000" cy="4800600"/>
          </a:xfrm>
        </p:spPr>
        <p:txBody>
          <a:bodyPr>
            <a:noAutofit/>
          </a:bodyPr>
          <a:lstStyle/>
          <a:p>
            <a:r>
              <a:rPr lang="en-US" sz="2800" dirty="0"/>
              <a:t>The </a:t>
            </a:r>
            <a:r>
              <a:rPr lang="en-US" sz="2800" b="1" dirty="0">
                <a:solidFill>
                  <a:srgbClr val="FF0000"/>
                </a:solidFill>
                <a:latin typeface="Courier New" panose="02070309020205020404" pitchFamily="49" charset="0"/>
                <a:cs typeface="Courier New" panose="02070309020205020404" pitchFamily="49" charset="0"/>
              </a:rPr>
              <a:t>open</a:t>
            </a:r>
            <a:r>
              <a:rPr lang="en-US" sz="2800" dirty="0"/>
              <a:t> function creates a file object and associates it with a file on the disk.</a:t>
            </a:r>
          </a:p>
          <a:p>
            <a:r>
              <a:rPr lang="en-US" sz="2800" dirty="0"/>
              <a:t>General format:</a:t>
            </a:r>
          </a:p>
          <a:p>
            <a:pPr marL="114300" indent="0">
              <a:buNone/>
            </a:pPr>
            <a:r>
              <a:rPr lang="en-US" sz="2400" dirty="0" err="1">
                <a:latin typeface="Courier New" panose="02070309020205020404" pitchFamily="49" charset="0"/>
                <a:cs typeface="Courier New" panose="02070309020205020404" pitchFamily="49" charset="0"/>
              </a:rPr>
              <a:t>file_variable</a:t>
            </a:r>
            <a:r>
              <a:rPr lang="en-US" sz="2400" dirty="0">
                <a:latin typeface="Courier New" panose="02070309020205020404" pitchFamily="49" charset="0"/>
                <a:cs typeface="Courier New" panose="02070309020205020404" pitchFamily="49" charset="0"/>
              </a:rPr>
              <a:t> = open (filename, mode)</a:t>
            </a:r>
          </a:p>
          <a:p>
            <a:r>
              <a:rPr lang="en-US" sz="2800" dirty="0" err="1">
                <a:latin typeface="Courier New" panose="02070309020205020404" pitchFamily="49" charset="0"/>
                <a:cs typeface="Courier New" panose="02070309020205020404" pitchFamily="49" charset="0"/>
              </a:rPr>
              <a:t>file_variable</a:t>
            </a:r>
            <a:r>
              <a:rPr lang="en-US" sz="2800" dirty="0"/>
              <a:t> is the name of the variable that will reference the file object</a:t>
            </a:r>
          </a:p>
          <a:p>
            <a:r>
              <a:rPr lang="en-US" sz="2800" dirty="0">
                <a:latin typeface="Courier New" panose="02070309020205020404" pitchFamily="49" charset="0"/>
                <a:cs typeface="Courier New" panose="02070309020205020404" pitchFamily="49" charset="0"/>
              </a:rPr>
              <a:t>filename</a:t>
            </a:r>
            <a:r>
              <a:rPr lang="en-US" sz="2800" dirty="0"/>
              <a:t> is a string specifying the name of the file</a:t>
            </a:r>
          </a:p>
          <a:p>
            <a:r>
              <a:rPr lang="en-US" sz="2800" dirty="0">
                <a:latin typeface="Courier New" panose="02070309020205020404" pitchFamily="49" charset="0"/>
                <a:cs typeface="Courier New" panose="02070309020205020404" pitchFamily="49" charset="0"/>
              </a:rPr>
              <a:t>mode</a:t>
            </a:r>
            <a:r>
              <a:rPr lang="en-US" sz="2800" dirty="0"/>
              <a:t> is a string specifying the mode (read, write, etc.) in which the file will be opened</a:t>
            </a:r>
          </a:p>
        </p:txBody>
      </p:sp>
    </p:spTree>
    <p:extLst>
      <p:ext uri="{BB962C8B-B14F-4D97-AF65-F5344CB8AC3E}">
        <p14:creationId xmlns:p14="http://schemas.microsoft.com/office/powerpoint/2010/main" val="102889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620000" cy="1143000"/>
          </a:xfrm>
        </p:spPr>
        <p:txBody>
          <a:bodyPr/>
          <a:lstStyle/>
          <a:p>
            <a:r>
              <a:rPr lang="en-US" dirty="0"/>
              <a:t>Opening a File</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7620000" cy="196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265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20000" cy="1143000"/>
          </a:xfrm>
        </p:spPr>
        <p:txBody>
          <a:bodyPr/>
          <a:lstStyle/>
          <a:p>
            <a:r>
              <a:rPr lang="en-US" dirty="0"/>
              <a:t>Opening a File</a:t>
            </a:r>
          </a:p>
        </p:txBody>
      </p:sp>
      <p:sp>
        <p:nvSpPr>
          <p:cNvPr id="4" name="Content Placeholder 3"/>
          <p:cNvSpPr txBox="1">
            <a:spLocks noGrp="1"/>
          </p:cNvSpPr>
          <p:nvPr>
            <p:ph idx="1"/>
          </p:nvPr>
        </p:nvSpPr>
        <p:spPr>
          <a:xfrm>
            <a:off x="228600" y="1066800"/>
            <a:ext cx="7620000" cy="6038576"/>
          </a:xfrm>
          <a:prstGeom prst="rect">
            <a:avLst/>
          </a:prstGeom>
          <a:noFill/>
        </p:spPr>
        <p:txBody>
          <a:bodyPr wrap="square" rtlCol="0">
            <a:spAutoFit/>
          </a:bodyPr>
          <a:lstStyle/>
          <a:p>
            <a:pPr marL="114300" indent="0">
              <a:buNone/>
            </a:pPr>
            <a:r>
              <a:rPr lang="en-US" sz="2800" b="1" dirty="0"/>
              <a:t>Examples</a:t>
            </a:r>
            <a:r>
              <a:rPr lang="en-US" sz="2400" dirty="0"/>
              <a:t>:</a:t>
            </a:r>
          </a:p>
          <a:p>
            <a:pPr indent="-342900"/>
            <a:r>
              <a:rPr lang="en-US" sz="2400" dirty="0"/>
              <a:t> To open a customer file for reading:</a:t>
            </a:r>
          </a:p>
          <a:p>
            <a:pPr marL="114300" indent="0">
              <a:buNone/>
            </a:pPr>
            <a:r>
              <a:rPr lang="en-US" sz="2000" dirty="0" err="1">
                <a:latin typeface="Courier New" panose="02070309020205020404" pitchFamily="49" charset="0"/>
                <a:cs typeface="Courier New" panose="02070309020205020404" pitchFamily="49" charset="0"/>
              </a:rPr>
              <a:t>customer_file</a:t>
            </a:r>
            <a:r>
              <a:rPr lang="en-US" sz="2000" dirty="0">
                <a:latin typeface="Courier New" panose="02070309020205020404" pitchFamily="49" charset="0"/>
                <a:cs typeface="Courier New" panose="02070309020205020404" pitchFamily="49" charset="0"/>
              </a:rPr>
              <a:t> = open (‘customers.txt’, ‘r’)</a:t>
            </a:r>
          </a:p>
          <a:p>
            <a:pPr indent="-342900"/>
            <a:r>
              <a:rPr lang="en-US" sz="2400" dirty="0"/>
              <a:t>Will open an existing file named </a:t>
            </a:r>
            <a:r>
              <a:rPr lang="en-US" sz="2400" dirty="0">
                <a:latin typeface="Courier New" panose="02070309020205020404" pitchFamily="49" charset="0"/>
                <a:cs typeface="Courier New" panose="02070309020205020404" pitchFamily="49" charset="0"/>
              </a:rPr>
              <a:t>customers.txt</a:t>
            </a:r>
            <a:r>
              <a:rPr lang="en-US" sz="2400" dirty="0"/>
              <a:t> and reference the file object through the variable </a:t>
            </a:r>
            <a:r>
              <a:rPr lang="en-US" sz="2400" dirty="0" err="1">
                <a:latin typeface="Courier New" panose="02070309020205020404" pitchFamily="49" charset="0"/>
                <a:cs typeface="Courier New" panose="02070309020205020404" pitchFamily="49" charset="0"/>
              </a:rPr>
              <a:t>customer_file</a:t>
            </a:r>
            <a:endParaRPr lang="en-US" sz="2400" dirty="0">
              <a:latin typeface="Courier New" panose="02070309020205020404" pitchFamily="49" charset="0"/>
              <a:cs typeface="Courier New" panose="02070309020205020404" pitchFamily="49" charset="0"/>
            </a:endParaRPr>
          </a:p>
          <a:p>
            <a:pPr indent="-342900"/>
            <a:r>
              <a:rPr lang="en-US" sz="2400" dirty="0"/>
              <a:t>To write to the sales file:</a:t>
            </a:r>
          </a:p>
          <a:p>
            <a:pPr marL="114300" indent="0">
              <a:buNone/>
            </a:pPr>
            <a:r>
              <a:rPr lang="en-US" sz="2000" dirty="0" err="1">
                <a:latin typeface="Courier New" panose="02070309020205020404" pitchFamily="49" charset="0"/>
                <a:cs typeface="Courier New" panose="02070309020205020404" pitchFamily="49" charset="0"/>
              </a:rPr>
              <a:t>sales_file</a:t>
            </a:r>
            <a:r>
              <a:rPr lang="en-US" sz="2000" dirty="0">
                <a:latin typeface="Courier New" panose="02070309020205020404" pitchFamily="49" charset="0"/>
                <a:cs typeface="Courier New" panose="02070309020205020404" pitchFamily="49" charset="0"/>
              </a:rPr>
              <a:t> = open (‘sales.txt’, ‘w’)</a:t>
            </a:r>
          </a:p>
          <a:p>
            <a:pPr indent="-342900"/>
            <a:r>
              <a:rPr lang="en-US" sz="2400" dirty="0"/>
              <a:t>Will create a new file called </a:t>
            </a:r>
            <a:r>
              <a:rPr lang="en-US" sz="2400" dirty="0">
                <a:latin typeface="Courier New" panose="02070309020205020404" pitchFamily="49" charset="0"/>
                <a:cs typeface="Courier New" panose="02070309020205020404" pitchFamily="49" charset="0"/>
              </a:rPr>
              <a:t>sales.txt</a:t>
            </a:r>
            <a:r>
              <a:rPr lang="en-US" sz="2400" dirty="0"/>
              <a:t> and allow writing to the file through the variable </a:t>
            </a:r>
            <a:r>
              <a:rPr lang="en-US" sz="2400" dirty="0" err="1">
                <a:latin typeface="Courier New" panose="02070309020205020404" pitchFamily="49" charset="0"/>
                <a:cs typeface="Courier New" panose="02070309020205020404" pitchFamily="49" charset="0"/>
              </a:rPr>
              <a:t>sales_file</a:t>
            </a:r>
            <a:endParaRPr lang="en-US" sz="2400" dirty="0">
              <a:latin typeface="Courier New" panose="02070309020205020404" pitchFamily="49" charset="0"/>
              <a:cs typeface="Courier New" panose="02070309020205020404" pitchFamily="49" charset="0"/>
            </a:endParaRPr>
          </a:p>
          <a:p>
            <a:pPr marL="114300" indent="0">
              <a:buNone/>
            </a:pPr>
            <a:r>
              <a:rPr lang="en-US" sz="2800" dirty="0">
                <a:solidFill>
                  <a:srgbClr val="FF0000"/>
                </a:solidFill>
              </a:rPr>
              <a:t>WARNING:</a:t>
            </a:r>
            <a:r>
              <a:rPr lang="en-US" sz="2800" dirty="0"/>
              <a:t>  By opening a file in ‘w’ mode, a new file is created on disk.  If this file already exists, it will be erased and written over.</a:t>
            </a:r>
          </a:p>
          <a:p>
            <a:endParaRPr lang="en-US" sz="2800" dirty="0"/>
          </a:p>
        </p:txBody>
      </p:sp>
    </p:spTree>
    <p:extLst>
      <p:ext uri="{BB962C8B-B14F-4D97-AF65-F5344CB8AC3E}">
        <p14:creationId xmlns:p14="http://schemas.microsoft.com/office/powerpoint/2010/main" val="224728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1000"/>
                                        <p:tgtEl>
                                          <p:spTgt spid="4">
                                            <p:txEl>
                                              <p:pRg st="5" end="5"/>
                                            </p:txEl>
                                          </p:spTgt>
                                        </p:tgtEl>
                                      </p:cBhvr>
                                    </p:animEffect>
                                    <p:anim calcmode="lin" valueType="num">
                                      <p:cBhvr>
                                        <p:cTn id="3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1000"/>
                                        <p:tgtEl>
                                          <p:spTgt spid="4">
                                            <p:txEl>
                                              <p:pRg st="6" end="6"/>
                                            </p:txEl>
                                          </p:spTgt>
                                        </p:tgtEl>
                                      </p:cBhvr>
                                    </p:animEffect>
                                    <p:anim calcmode="lin" valueType="num">
                                      <p:cBhvr>
                                        <p:cTn id="3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1000"/>
                                        <p:tgtEl>
                                          <p:spTgt spid="4">
                                            <p:txEl>
                                              <p:pRg st="7" end="7"/>
                                            </p:txEl>
                                          </p:spTgt>
                                        </p:tgtEl>
                                      </p:cBhvr>
                                    </p:animEffect>
                                    <p:anim calcmode="lin" valueType="num">
                                      <p:cBhvr>
                                        <p:cTn id="4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848600" cy="1143000"/>
          </a:xfrm>
        </p:spPr>
        <p:txBody>
          <a:bodyPr/>
          <a:lstStyle/>
          <a:p>
            <a:r>
              <a:rPr lang="en-US" dirty="0"/>
              <a:t>Specifying the Location of a File</a:t>
            </a:r>
          </a:p>
        </p:txBody>
      </p:sp>
      <p:sp>
        <p:nvSpPr>
          <p:cNvPr id="3" name="Content Placeholder 2"/>
          <p:cNvSpPr>
            <a:spLocks noGrp="1"/>
          </p:cNvSpPr>
          <p:nvPr>
            <p:ph idx="1"/>
          </p:nvPr>
        </p:nvSpPr>
        <p:spPr>
          <a:xfrm>
            <a:off x="152400" y="1143000"/>
            <a:ext cx="8382000" cy="4800600"/>
          </a:xfrm>
        </p:spPr>
        <p:txBody>
          <a:bodyPr>
            <a:noAutofit/>
          </a:bodyPr>
          <a:lstStyle/>
          <a:p>
            <a:r>
              <a:rPr lang="en-US" sz="2400" dirty="0"/>
              <a:t>When a filename that is passed to the open function does not contain a path, it is considered to be in the same location (or folder) as the program</a:t>
            </a:r>
          </a:p>
          <a:p>
            <a:r>
              <a:rPr lang="en-US" sz="2400" dirty="0"/>
              <a:t>If the current folder in Windows is:</a:t>
            </a:r>
          </a:p>
          <a:p>
            <a:pPr marL="114300" indent="0">
              <a:buNone/>
            </a:pPr>
            <a:r>
              <a:rPr lang="en-US" sz="2400" dirty="0">
                <a:latin typeface="Courier New" panose="02070309020205020404" pitchFamily="49" charset="0"/>
                <a:cs typeface="Courier New" panose="02070309020205020404" pitchFamily="49" charset="0"/>
              </a:rPr>
              <a:t>C:\Users\Home\Python</a:t>
            </a:r>
          </a:p>
          <a:p>
            <a:r>
              <a:rPr lang="en-US" sz="2400" dirty="0"/>
              <a:t>The following statement would create a file in the same folder:</a:t>
            </a:r>
          </a:p>
          <a:p>
            <a:pPr marL="114300" indent="0">
              <a:buNone/>
            </a:pPr>
            <a:r>
              <a:rPr lang="en-US" sz="2000" dirty="0" err="1">
                <a:latin typeface="Courier New" panose="02070309020205020404" pitchFamily="49" charset="0"/>
                <a:cs typeface="Courier New" panose="02070309020205020404" pitchFamily="49" charset="0"/>
              </a:rPr>
              <a:t>test_file</a:t>
            </a:r>
            <a:r>
              <a:rPr lang="en-US" sz="2000" dirty="0">
                <a:latin typeface="Courier New" panose="02070309020205020404" pitchFamily="49" charset="0"/>
                <a:cs typeface="Courier New" panose="02070309020205020404" pitchFamily="49" charset="0"/>
              </a:rPr>
              <a:t> = open (‘</a:t>
            </a:r>
            <a:r>
              <a:rPr lang="en-US" sz="2000" dirty="0" err="1">
                <a:latin typeface="Courier New" panose="02070309020205020404" pitchFamily="49" charset="0"/>
                <a:cs typeface="Courier New" panose="02070309020205020404" pitchFamily="49" charset="0"/>
              </a:rPr>
              <a:t>test.txt’,’w</a:t>
            </a:r>
            <a:r>
              <a:rPr lang="en-US" sz="2000" dirty="0">
                <a:latin typeface="Courier New" panose="02070309020205020404" pitchFamily="49" charset="0"/>
                <a:cs typeface="Courier New" panose="02070309020205020404" pitchFamily="49" charset="0"/>
              </a:rPr>
              <a:t>’)</a:t>
            </a:r>
          </a:p>
          <a:p>
            <a:r>
              <a:rPr lang="en-US" sz="2400" dirty="0"/>
              <a:t>To create a file in another folder you specify the path as well as filename</a:t>
            </a:r>
          </a:p>
          <a:p>
            <a:pPr marL="114300" indent="0">
              <a:buNone/>
            </a:pPr>
            <a:r>
              <a:rPr lang="en-US" sz="2000" dirty="0" err="1">
                <a:latin typeface="Courier New" panose="02070309020205020404" pitchFamily="49" charset="0"/>
                <a:cs typeface="Courier New" panose="02070309020205020404" pitchFamily="49" charset="0"/>
              </a:rPr>
              <a:t>test_file</a:t>
            </a:r>
            <a:r>
              <a:rPr lang="en-US" sz="2000" dirty="0">
                <a:latin typeface="Courier New" panose="02070309020205020404" pitchFamily="49" charset="0"/>
                <a:cs typeface="Courier New" panose="02070309020205020404" pitchFamily="49" charset="0"/>
              </a:rPr>
              <a:t> = open(</a:t>
            </a:r>
            <a:r>
              <a:rPr lang="en-US" sz="2000" dirty="0" err="1">
                <a:latin typeface="Courier New" panose="02070309020205020404" pitchFamily="49" charset="0"/>
                <a:cs typeface="Courier New" panose="02070309020205020404" pitchFamily="49" charset="0"/>
              </a:rPr>
              <a:t>r’C</a:t>
            </a:r>
            <a:r>
              <a:rPr lang="en-US" sz="2000" dirty="0">
                <a:latin typeface="Courier New" panose="02070309020205020404" pitchFamily="49" charset="0"/>
                <a:cs typeface="Courier New" panose="02070309020205020404" pitchFamily="49" charset="0"/>
              </a:rPr>
              <a:t>:\Users\Home\Other\</a:t>
            </a:r>
            <a:r>
              <a:rPr lang="en-US" sz="2000" dirty="0" err="1">
                <a:latin typeface="Courier New" panose="02070309020205020404" pitchFamily="49" charset="0"/>
                <a:cs typeface="Courier New" panose="02070309020205020404" pitchFamily="49" charset="0"/>
              </a:rPr>
              <a:t>test.txt’,’w</a:t>
            </a:r>
            <a:r>
              <a:rPr lang="en-US" sz="2000" dirty="0">
                <a:latin typeface="Courier New" panose="02070309020205020404" pitchFamily="49" charset="0"/>
                <a:cs typeface="Courier New" panose="02070309020205020404" pitchFamily="49" charset="0"/>
              </a:rPr>
              <a:t>’)</a:t>
            </a:r>
          </a:p>
          <a:p>
            <a:r>
              <a:rPr lang="en-US" sz="2400" dirty="0"/>
              <a:t>Note that the path is prefixed by the letter “r” for </a:t>
            </a:r>
            <a:r>
              <a:rPr lang="en-US" sz="2400" i="1" dirty="0"/>
              <a:t>raw string</a:t>
            </a:r>
            <a:r>
              <a:rPr lang="en-US" sz="2400" dirty="0"/>
              <a:t>.  This tells the interpreter to literally read the backslashes as backslashes.</a:t>
            </a:r>
          </a:p>
        </p:txBody>
      </p:sp>
    </p:spTree>
    <p:extLst>
      <p:ext uri="{BB962C8B-B14F-4D97-AF65-F5344CB8AC3E}">
        <p14:creationId xmlns:p14="http://schemas.microsoft.com/office/powerpoint/2010/main" val="265724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Data to a File</a:t>
            </a:r>
          </a:p>
        </p:txBody>
      </p:sp>
      <p:sp>
        <p:nvSpPr>
          <p:cNvPr id="3" name="Content Placeholder 2"/>
          <p:cNvSpPr>
            <a:spLocks noGrp="1"/>
          </p:cNvSpPr>
          <p:nvPr>
            <p:ph idx="1"/>
          </p:nvPr>
        </p:nvSpPr>
        <p:spPr/>
        <p:txBody>
          <a:bodyPr>
            <a:normAutofit/>
          </a:bodyPr>
          <a:lstStyle/>
          <a:p>
            <a:r>
              <a:rPr lang="en-US" sz="2400" dirty="0"/>
              <a:t>We have used several of Python’s library functions such as </a:t>
            </a:r>
            <a:r>
              <a:rPr lang="en-US" sz="2400" dirty="0">
                <a:latin typeface="Courier New" panose="02070309020205020404" pitchFamily="49" charset="0"/>
                <a:cs typeface="Courier New" panose="02070309020205020404" pitchFamily="49" charset="0"/>
              </a:rPr>
              <a:t>input, print, </a:t>
            </a:r>
            <a:r>
              <a:rPr lang="en-US" sz="2400" dirty="0" err="1">
                <a:latin typeface="Courier New" panose="02070309020205020404" pitchFamily="49" charset="0"/>
                <a:cs typeface="Courier New" panose="02070309020205020404" pitchFamily="49" charset="0"/>
              </a:rPr>
              <a:t>int</a:t>
            </a:r>
            <a:r>
              <a:rPr lang="en-US" sz="2400" dirty="0"/>
              <a:t>, etc.</a:t>
            </a:r>
          </a:p>
          <a:p>
            <a:r>
              <a:rPr lang="en-US" sz="2400" dirty="0"/>
              <a:t>We have written our own functions and modules</a:t>
            </a:r>
          </a:p>
          <a:p>
            <a:r>
              <a:rPr lang="en-US" sz="2400" dirty="0"/>
              <a:t>A new type of function is called a </a:t>
            </a:r>
            <a:r>
              <a:rPr lang="en-US" sz="2400" i="1" dirty="0"/>
              <a:t>method</a:t>
            </a:r>
            <a:r>
              <a:rPr lang="en-US" sz="2400" dirty="0"/>
              <a:t>.   A method is a function that belongs to an object and performs some operation using that object</a:t>
            </a:r>
          </a:p>
          <a:p>
            <a:r>
              <a:rPr lang="en-US" sz="2400" dirty="0"/>
              <a:t>Once you have opened a file, you use the file object’s methods to perform operations on the file</a:t>
            </a:r>
          </a:p>
          <a:p>
            <a:r>
              <a:rPr lang="en-US" sz="2400" dirty="0"/>
              <a:t>Example – File objects have a method named </a:t>
            </a:r>
            <a:r>
              <a:rPr lang="en-US" sz="2400" dirty="0">
                <a:latin typeface="Courier New" panose="02070309020205020404" pitchFamily="49" charset="0"/>
                <a:cs typeface="Courier New" panose="02070309020205020404" pitchFamily="49" charset="0"/>
              </a:rPr>
              <a:t>write</a:t>
            </a:r>
          </a:p>
          <a:p>
            <a:pPr marL="114300" indent="0">
              <a:buNone/>
            </a:pPr>
            <a:endParaRPr lang="en-US" sz="2400" dirty="0">
              <a:latin typeface="Courier New" panose="02070309020205020404" pitchFamily="49" charset="0"/>
              <a:cs typeface="Courier New" panose="02070309020205020404" pitchFamily="49" charset="0"/>
            </a:endParaRPr>
          </a:p>
          <a:p>
            <a:pPr marL="11430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file_variable.write</a:t>
            </a:r>
            <a:r>
              <a:rPr lang="en-US" sz="2400" dirty="0">
                <a:latin typeface="Courier New" panose="02070309020205020404" pitchFamily="49" charset="0"/>
                <a:cs typeface="Courier New" panose="02070309020205020404" pitchFamily="49" charset="0"/>
              </a:rPr>
              <a:t>(string</a:t>
            </a:r>
            <a:r>
              <a:rPr lang="en-US" sz="2400" dirty="0"/>
              <a:t>)</a:t>
            </a:r>
          </a:p>
        </p:txBody>
      </p:sp>
    </p:spTree>
    <p:extLst>
      <p:ext uri="{BB962C8B-B14F-4D97-AF65-F5344CB8AC3E}">
        <p14:creationId xmlns:p14="http://schemas.microsoft.com/office/powerpoint/2010/main" val="16597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Data to a File</a:t>
            </a:r>
          </a:p>
        </p:txBody>
      </p:sp>
      <p:sp>
        <p:nvSpPr>
          <p:cNvPr id="3" name="Content Placeholder 2"/>
          <p:cNvSpPr>
            <a:spLocks noGrp="1"/>
          </p:cNvSpPr>
          <p:nvPr>
            <p:ph idx="1"/>
          </p:nvPr>
        </p:nvSpPr>
        <p:spPr>
          <a:xfrm>
            <a:off x="3810" y="1524000"/>
            <a:ext cx="8229600" cy="4800600"/>
          </a:xfrm>
        </p:spPr>
        <p:txBody>
          <a:bodyPr>
            <a:normAutofit/>
          </a:bodyPr>
          <a:lstStyle/>
          <a:p>
            <a:r>
              <a:rPr lang="en-US" sz="2400" dirty="0"/>
              <a:t>Example – customer file</a:t>
            </a:r>
          </a:p>
          <a:p>
            <a:pPr marL="114300" indent="0">
              <a:buNone/>
            </a:pPr>
            <a:r>
              <a:rPr lang="en-US" sz="2400" dirty="0" err="1">
                <a:latin typeface="Courier New" panose="02070309020205020404" pitchFamily="49" charset="0"/>
                <a:cs typeface="Courier New" panose="02070309020205020404" pitchFamily="49" charset="0"/>
              </a:rPr>
              <a:t>customer_file</a:t>
            </a:r>
            <a:r>
              <a:rPr lang="en-US" sz="2400" dirty="0">
                <a:latin typeface="Courier New" panose="02070309020205020404" pitchFamily="49" charset="0"/>
                <a:cs typeface="Courier New" panose="02070309020205020404" pitchFamily="49" charset="0"/>
              </a:rPr>
              <a:t> = open(‘customer.txt’, ‘w’)</a:t>
            </a:r>
          </a:p>
          <a:p>
            <a:pPr marL="114300" indent="0">
              <a:buNone/>
            </a:pPr>
            <a:r>
              <a:rPr lang="en-US" sz="2400" dirty="0" err="1">
                <a:latin typeface="Courier New" panose="02070309020205020404" pitchFamily="49" charset="0"/>
                <a:cs typeface="Courier New" panose="02070309020205020404" pitchFamily="49" charset="0"/>
              </a:rPr>
              <a:t>customer_file.write</a:t>
            </a:r>
            <a:r>
              <a:rPr lang="en-US" sz="2400" dirty="0">
                <a:latin typeface="Courier New" panose="02070309020205020404" pitchFamily="49" charset="0"/>
                <a:cs typeface="Courier New" panose="02070309020205020404" pitchFamily="49" charset="0"/>
              </a:rPr>
              <a:t> (‘Charles Pace’)</a:t>
            </a:r>
          </a:p>
          <a:p>
            <a:r>
              <a:rPr lang="en-US" sz="2400" dirty="0"/>
              <a:t>Or:</a:t>
            </a:r>
          </a:p>
          <a:p>
            <a:pPr marL="114300" indent="0">
              <a:buNone/>
            </a:pPr>
            <a:r>
              <a:rPr lang="en-US" sz="2400" dirty="0">
                <a:latin typeface="Courier New" panose="02070309020205020404" pitchFamily="49" charset="0"/>
                <a:cs typeface="Courier New" panose="02070309020205020404" pitchFamily="49" charset="0"/>
              </a:rPr>
              <a:t>name = ‘Charles Pace’</a:t>
            </a:r>
          </a:p>
          <a:p>
            <a:pPr marL="114300" indent="0">
              <a:buNone/>
            </a:pPr>
            <a:r>
              <a:rPr lang="en-US" sz="2400" dirty="0" err="1">
                <a:latin typeface="Courier New" panose="02070309020205020404" pitchFamily="49" charset="0"/>
                <a:cs typeface="Courier New" panose="02070309020205020404" pitchFamily="49" charset="0"/>
              </a:rPr>
              <a:t>customer_file.write</a:t>
            </a:r>
            <a:r>
              <a:rPr lang="en-US" sz="2400" dirty="0">
                <a:latin typeface="Courier New" panose="02070309020205020404" pitchFamily="49" charset="0"/>
                <a:cs typeface="Courier New" panose="02070309020205020404" pitchFamily="49" charset="0"/>
              </a:rPr>
              <a:t> (name)</a:t>
            </a:r>
          </a:p>
          <a:p>
            <a:r>
              <a:rPr lang="en-US" sz="2400" dirty="0"/>
              <a:t>When a program is done working with a file, the file should be closed to disconnect the program from the file and clear the memory buffer area</a:t>
            </a:r>
          </a:p>
          <a:p>
            <a:pPr marL="114300" indent="0">
              <a:buNone/>
            </a:pPr>
            <a:r>
              <a:rPr lang="en-US" sz="2400" dirty="0" err="1">
                <a:latin typeface="Courier New" panose="02070309020205020404" pitchFamily="49" charset="0"/>
                <a:cs typeface="Courier New" panose="02070309020205020404" pitchFamily="49" charset="0"/>
              </a:rPr>
              <a:t>customer_file.close</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855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Data to a File</a:t>
            </a:r>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02535"/>
            <a:ext cx="7620000" cy="4395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072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Data to a File</a:t>
            </a: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7620000" cy="167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1094"/>
          <a:stretch/>
        </p:blipFill>
        <p:spPr bwMode="auto">
          <a:xfrm>
            <a:off x="1" y="3505200"/>
            <a:ext cx="8126730"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3400" y="5943600"/>
            <a:ext cx="1926681" cy="369332"/>
          </a:xfrm>
          <a:prstGeom prst="rect">
            <a:avLst/>
          </a:prstGeom>
          <a:noFill/>
        </p:spPr>
        <p:txBody>
          <a:bodyPr wrap="none" rtlCol="0">
            <a:spAutoFit/>
          </a:bodyPr>
          <a:lstStyle/>
          <a:p>
            <a:r>
              <a:rPr lang="en-US" dirty="0"/>
              <a:t>Open file_write.py</a:t>
            </a:r>
          </a:p>
        </p:txBody>
      </p:sp>
    </p:spTree>
    <p:extLst>
      <p:ext uri="{BB962C8B-B14F-4D97-AF65-F5344CB8AC3E}">
        <p14:creationId xmlns:p14="http://schemas.microsoft.com/office/powerpoint/2010/main" val="334514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077200" cy="1143000"/>
          </a:xfrm>
        </p:spPr>
        <p:txBody>
          <a:bodyPr/>
          <a:lstStyle/>
          <a:p>
            <a:r>
              <a:rPr lang="en-US" sz="4000" dirty="0"/>
              <a:t>Chapter Six – Files and Exceptions</a:t>
            </a:r>
          </a:p>
        </p:txBody>
      </p:sp>
      <p:sp>
        <p:nvSpPr>
          <p:cNvPr id="3" name="Content Placeholder 2"/>
          <p:cNvSpPr>
            <a:spLocks noGrp="1"/>
          </p:cNvSpPr>
          <p:nvPr>
            <p:ph idx="1"/>
          </p:nvPr>
        </p:nvSpPr>
        <p:spPr/>
        <p:txBody>
          <a:bodyPr>
            <a:normAutofit/>
          </a:bodyPr>
          <a:lstStyle/>
          <a:p>
            <a:r>
              <a:rPr lang="en-US" sz="3200" dirty="0"/>
              <a:t>6.1 Introduction to File Input and Output</a:t>
            </a:r>
          </a:p>
          <a:p>
            <a:r>
              <a:rPr lang="en-US" sz="3200" dirty="0"/>
              <a:t>6.2 Using Loops to Process Files</a:t>
            </a:r>
          </a:p>
          <a:p>
            <a:r>
              <a:rPr lang="en-US" sz="3200" dirty="0"/>
              <a:t>6.3 Processing Records</a:t>
            </a:r>
          </a:p>
          <a:p>
            <a:r>
              <a:rPr lang="en-US" sz="3200" dirty="0"/>
              <a:t>6.4 Exceptions</a:t>
            </a:r>
          </a:p>
        </p:txBody>
      </p:sp>
    </p:spTree>
    <p:extLst>
      <p:ext uri="{BB962C8B-B14F-4D97-AF65-F5344CB8AC3E}">
        <p14:creationId xmlns:p14="http://schemas.microsoft.com/office/powerpoint/2010/main" val="3486724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 y="152400"/>
            <a:ext cx="7620000" cy="1143000"/>
          </a:xfrm>
        </p:spPr>
        <p:txBody>
          <a:bodyPr/>
          <a:lstStyle/>
          <a:p>
            <a:r>
              <a:rPr lang="en-US" dirty="0"/>
              <a:t>Reading Data from a File</a:t>
            </a:r>
          </a:p>
        </p:txBody>
      </p:sp>
      <p:sp>
        <p:nvSpPr>
          <p:cNvPr id="3" name="Content Placeholder 2"/>
          <p:cNvSpPr>
            <a:spLocks noGrp="1"/>
          </p:cNvSpPr>
          <p:nvPr>
            <p:ph idx="1"/>
          </p:nvPr>
        </p:nvSpPr>
        <p:spPr>
          <a:xfrm>
            <a:off x="152400" y="1143000"/>
            <a:ext cx="7620000" cy="4800600"/>
          </a:xfrm>
        </p:spPr>
        <p:txBody>
          <a:bodyPr/>
          <a:lstStyle/>
          <a:p>
            <a:r>
              <a:rPr lang="en-US" dirty="0"/>
              <a:t>If a File has been opened for reading using the “r” mode, you can use the file object’s </a:t>
            </a:r>
            <a:r>
              <a:rPr lang="en-US" dirty="0">
                <a:latin typeface="Courier New" panose="02070309020205020404" pitchFamily="49" charset="0"/>
                <a:cs typeface="Courier New" panose="02070309020205020404" pitchFamily="49" charset="0"/>
              </a:rPr>
              <a:t>read</a:t>
            </a:r>
            <a:r>
              <a:rPr lang="en-US" dirty="0"/>
              <a:t> method to read the entire contents into memory</a:t>
            </a:r>
          </a:p>
          <a:p>
            <a:r>
              <a:rPr lang="en-US" dirty="0"/>
              <a:t>The </a:t>
            </a:r>
            <a:r>
              <a:rPr lang="en-US" dirty="0">
                <a:latin typeface="Courier New" panose="02070309020205020404" pitchFamily="49" charset="0"/>
                <a:cs typeface="Courier New" panose="02070309020205020404" pitchFamily="49" charset="0"/>
              </a:rPr>
              <a:t>read</a:t>
            </a:r>
            <a:r>
              <a:rPr lang="en-US" dirty="0"/>
              <a:t> method returns the contents as a string</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971800"/>
            <a:ext cx="82264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842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 From a File</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7620000" cy="3080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98"/>
          <a:stretch/>
        </p:blipFill>
        <p:spPr bwMode="auto">
          <a:xfrm>
            <a:off x="6985" y="5106286"/>
            <a:ext cx="8382635" cy="98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84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 from a File</a:t>
            </a:r>
          </a:p>
        </p:txBody>
      </p:sp>
      <p:sp>
        <p:nvSpPr>
          <p:cNvPr id="3" name="Content Placeholder 2"/>
          <p:cNvSpPr>
            <a:spLocks noGrp="1"/>
          </p:cNvSpPr>
          <p:nvPr>
            <p:ph idx="1"/>
          </p:nvPr>
        </p:nvSpPr>
        <p:spPr/>
        <p:txBody>
          <a:bodyPr>
            <a:normAutofit/>
          </a:bodyPr>
          <a:lstStyle/>
          <a:p>
            <a:r>
              <a:rPr lang="en-US" sz="2800" dirty="0"/>
              <a:t>The above method reads the entire contents of a file.  Most of the time, the contents of a file must be read one item at a time</a:t>
            </a:r>
          </a:p>
          <a:p>
            <a:r>
              <a:rPr lang="en-US" sz="2800" dirty="0"/>
              <a:t>The </a:t>
            </a:r>
            <a:r>
              <a:rPr lang="en-US" sz="2800" dirty="0" err="1">
                <a:latin typeface="Courier New" panose="02070309020205020404" pitchFamily="49" charset="0"/>
                <a:cs typeface="Courier New" panose="02070309020205020404" pitchFamily="49" charset="0"/>
              </a:rPr>
              <a:t>readline</a:t>
            </a:r>
            <a:r>
              <a:rPr lang="en-US" sz="2800" dirty="0"/>
              <a:t> method allows reading in the file a line at a time</a:t>
            </a:r>
          </a:p>
          <a:p>
            <a:r>
              <a:rPr lang="en-US" sz="2800" dirty="0"/>
              <a:t>A line is a string of characters terminated with </a:t>
            </a:r>
            <a:r>
              <a:rPr lang="en-US" sz="2800" dirty="0">
                <a:latin typeface="Courier New" panose="02070309020205020404" pitchFamily="49" charset="0"/>
                <a:cs typeface="Courier New" panose="02070309020205020404" pitchFamily="49" charset="0"/>
              </a:rPr>
              <a:t>\n</a:t>
            </a:r>
          </a:p>
          <a:p>
            <a:r>
              <a:rPr lang="en-US" sz="2800" dirty="0"/>
              <a:t>The </a:t>
            </a:r>
            <a:r>
              <a:rPr lang="en-US" sz="2800" dirty="0" err="1"/>
              <a:t>readline</a:t>
            </a:r>
            <a:r>
              <a:rPr lang="en-US" sz="2800" dirty="0"/>
              <a:t> method returns the line as a string including the </a:t>
            </a:r>
            <a:r>
              <a:rPr lang="en-US" sz="2800" dirty="0">
                <a:latin typeface="Courier New" panose="02070309020205020404" pitchFamily="49" charset="0"/>
                <a:cs typeface="Courier New" panose="02070309020205020404" pitchFamily="49" charset="0"/>
              </a:rPr>
              <a:t>\n</a:t>
            </a:r>
            <a:r>
              <a:rPr lang="en-US" sz="2800" dirty="0"/>
              <a:t> </a:t>
            </a:r>
          </a:p>
        </p:txBody>
      </p:sp>
    </p:spTree>
    <p:extLst>
      <p:ext uri="{BB962C8B-B14F-4D97-AF65-F5344CB8AC3E}">
        <p14:creationId xmlns:p14="http://schemas.microsoft.com/office/powerpoint/2010/main" val="303281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274"/>
          <a:stretch/>
        </p:blipFill>
        <p:spPr bwMode="auto">
          <a:xfrm>
            <a:off x="-15240" y="78302"/>
            <a:ext cx="8001000" cy="2779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6129"/>
          <a:stretch/>
        </p:blipFill>
        <p:spPr bwMode="auto">
          <a:xfrm>
            <a:off x="0" y="2971800"/>
            <a:ext cx="7315200" cy="386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1211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52400"/>
            <a:ext cx="7620000" cy="1143000"/>
          </a:xfrm>
        </p:spPr>
        <p:txBody>
          <a:bodyPr/>
          <a:lstStyle/>
          <a:p>
            <a:r>
              <a:rPr lang="en-US" dirty="0"/>
              <a:t>Reading Data from a File</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10177"/>
          <a:stretch/>
        </p:blipFill>
        <p:spPr bwMode="auto">
          <a:xfrm>
            <a:off x="76201" y="3657600"/>
            <a:ext cx="8210550" cy="141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4800" y="1371600"/>
            <a:ext cx="7162800" cy="193899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When a file is opened for reading a value called read position is maintained internally by Python</a:t>
            </a:r>
          </a:p>
          <a:p>
            <a:pPr marL="285750" indent="-285750">
              <a:buClr>
                <a:schemeClr val="accent1"/>
              </a:buClr>
              <a:buFont typeface="Arial" panose="020B0604020202020204" pitchFamily="34" charset="0"/>
              <a:buChar char="•"/>
            </a:pPr>
            <a:r>
              <a:rPr lang="en-US" sz="2400" dirty="0"/>
              <a:t>The read position marks the location of the next item to be read</a:t>
            </a:r>
          </a:p>
          <a:p>
            <a:pPr marL="285750" indent="-285750">
              <a:buClr>
                <a:schemeClr val="accent1"/>
              </a:buClr>
              <a:buFont typeface="Arial" panose="020B0604020202020204" pitchFamily="34" charset="0"/>
              <a:buChar char="•"/>
            </a:pPr>
            <a:r>
              <a:rPr lang="en-US" sz="2400" dirty="0"/>
              <a:t>Initially it is set to the beginning of the file</a:t>
            </a:r>
          </a:p>
        </p:txBody>
      </p:sp>
    </p:spTree>
    <p:extLst>
      <p:ext uri="{BB962C8B-B14F-4D97-AF65-F5344CB8AC3E}">
        <p14:creationId xmlns:p14="http://schemas.microsoft.com/office/powerpoint/2010/main" val="160536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 From a File</a:t>
            </a:r>
          </a:p>
        </p:txBody>
      </p:sp>
      <p:sp>
        <p:nvSpPr>
          <p:cNvPr id="5" name="Content Placeholder 4"/>
          <p:cNvSpPr>
            <a:spLocks noGrp="1"/>
          </p:cNvSpPr>
          <p:nvPr>
            <p:ph idx="1"/>
          </p:nvPr>
        </p:nvSpPr>
        <p:spPr/>
        <p:txBody>
          <a:bodyPr/>
          <a:lstStyle/>
          <a:p>
            <a:r>
              <a:rPr lang="en-US" dirty="0"/>
              <a:t>After the first line is read and assigned to line1,  the position advances to the next line (past the newline)</a:t>
            </a:r>
          </a:p>
          <a:p>
            <a:endParaRPr lang="en-US" dirty="0"/>
          </a:p>
          <a:p>
            <a:endParaRPr lang="en-US" dirty="0"/>
          </a:p>
          <a:p>
            <a:endParaRPr lang="en-US" dirty="0"/>
          </a:p>
          <a:p>
            <a:endParaRPr lang="en-US" dirty="0"/>
          </a:p>
          <a:p>
            <a:r>
              <a:rPr lang="en-US" dirty="0"/>
              <a:t>After the second line is read and assigned to line2, the position advances to the next line</a:t>
            </a:r>
          </a:p>
          <a:p>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89030"/>
            <a:ext cx="7620000" cy="1375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628"/>
          <a:stretch/>
        </p:blipFill>
        <p:spPr bwMode="auto">
          <a:xfrm>
            <a:off x="355917" y="5017882"/>
            <a:ext cx="7974965" cy="137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44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1000"/>
                                        <p:tgtEl>
                                          <p:spTgt spid="5">
                                            <p:txEl>
                                              <p:pRg st="5" end="5"/>
                                            </p:txEl>
                                          </p:spTgt>
                                        </p:tgtEl>
                                      </p:cBhvr>
                                    </p:animEffect>
                                    <p:anim calcmode="lin" valueType="num">
                                      <p:cBhvr>
                                        <p:cTn id="2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 From a File</a:t>
            </a:r>
          </a:p>
        </p:txBody>
      </p:sp>
      <p:sp>
        <p:nvSpPr>
          <p:cNvPr id="3" name="Content Placeholder 2"/>
          <p:cNvSpPr>
            <a:spLocks noGrp="1"/>
          </p:cNvSpPr>
          <p:nvPr>
            <p:ph idx="1"/>
          </p:nvPr>
        </p:nvSpPr>
        <p:spPr/>
        <p:txBody>
          <a:bodyPr/>
          <a:lstStyle/>
          <a:p>
            <a:r>
              <a:rPr lang="en-US" dirty="0"/>
              <a:t>After the third read, the read position goes to the end of the file</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836"/>
          <a:stretch/>
        </p:blipFill>
        <p:spPr bwMode="auto">
          <a:xfrm>
            <a:off x="22225" y="2438399"/>
            <a:ext cx="8333105"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7628"/>
          <a:stretch/>
        </p:blipFill>
        <p:spPr bwMode="auto">
          <a:xfrm>
            <a:off x="3175" y="4343400"/>
            <a:ext cx="844359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44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534400" cy="1143000"/>
          </a:xfrm>
        </p:spPr>
        <p:txBody>
          <a:bodyPr/>
          <a:lstStyle/>
          <a:p>
            <a:r>
              <a:rPr lang="en-US" dirty="0"/>
              <a:t>Concatenating a Newline to a String</a:t>
            </a:r>
          </a:p>
        </p:txBody>
      </p:sp>
      <p:sp>
        <p:nvSpPr>
          <p:cNvPr id="3" name="Content Placeholder 2"/>
          <p:cNvSpPr>
            <a:spLocks noGrp="1"/>
          </p:cNvSpPr>
          <p:nvPr>
            <p:ph idx="1"/>
          </p:nvPr>
        </p:nvSpPr>
        <p:spPr/>
        <p:txBody>
          <a:bodyPr>
            <a:normAutofit/>
          </a:bodyPr>
          <a:lstStyle/>
          <a:p>
            <a:r>
              <a:rPr lang="en-US" sz="2800" dirty="0"/>
              <a:t>In the previous example of writing string literals to a file, each string literal ended with a \n</a:t>
            </a:r>
          </a:p>
          <a:p>
            <a:r>
              <a:rPr lang="en-US" sz="2800" dirty="0"/>
              <a:t>Normally data being written to a file would not contain a newline character and must be added before writing it to a file</a:t>
            </a:r>
          </a:p>
          <a:p>
            <a:r>
              <a:rPr lang="en-US" sz="2800" dirty="0"/>
              <a:t>This ensures that each piece of data is written to a separate line in a file</a:t>
            </a:r>
          </a:p>
        </p:txBody>
      </p:sp>
    </p:spTree>
    <p:extLst>
      <p:ext uri="{BB962C8B-B14F-4D97-AF65-F5344CB8AC3E}">
        <p14:creationId xmlns:p14="http://schemas.microsoft.com/office/powerpoint/2010/main" val="66701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98120"/>
            <a:ext cx="6372225"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8482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229600" cy="1143000"/>
          </a:xfrm>
        </p:spPr>
        <p:txBody>
          <a:bodyPr/>
          <a:lstStyle/>
          <a:p>
            <a:r>
              <a:rPr lang="en-US" sz="3600" dirty="0"/>
              <a:t>Reading  a String and Stripping the Newline from it</a:t>
            </a:r>
          </a:p>
        </p:txBody>
      </p:sp>
      <p:sp>
        <p:nvSpPr>
          <p:cNvPr id="3" name="Content Placeholder 2"/>
          <p:cNvSpPr>
            <a:spLocks noGrp="1"/>
          </p:cNvSpPr>
          <p:nvPr>
            <p:ph idx="1"/>
          </p:nvPr>
        </p:nvSpPr>
        <p:spPr>
          <a:xfrm>
            <a:off x="304800" y="1600200"/>
            <a:ext cx="7772400" cy="4800600"/>
          </a:xfrm>
        </p:spPr>
        <p:txBody>
          <a:bodyPr>
            <a:normAutofit/>
          </a:bodyPr>
          <a:lstStyle/>
          <a:p>
            <a:r>
              <a:rPr lang="en-US" sz="2400" dirty="0"/>
              <a:t>The newline characters serves a purpose inside a file because it separates the items that are stored</a:t>
            </a:r>
          </a:p>
          <a:p>
            <a:r>
              <a:rPr lang="en-US" sz="2400" dirty="0"/>
              <a:t>However, often the newline serves no purpose inside a program so it can be stripped</a:t>
            </a:r>
          </a:p>
          <a:p>
            <a:r>
              <a:rPr lang="en-US" sz="2400" dirty="0"/>
              <a:t>Python has a method associated with strings that can remove or strip characters from the end of a string</a:t>
            </a:r>
          </a:p>
          <a:p>
            <a:r>
              <a:rPr lang="en-US" sz="2400" dirty="0" err="1">
                <a:latin typeface="Courier New" panose="02070309020205020404" pitchFamily="49" charset="0"/>
                <a:cs typeface="Courier New" panose="02070309020205020404" pitchFamily="49" charset="0"/>
              </a:rPr>
              <a:t>rstrip</a:t>
            </a:r>
            <a:r>
              <a:rPr lang="en-US" sz="2400" dirty="0"/>
              <a:t> removes characters from the right side of a string</a:t>
            </a:r>
          </a:p>
          <a:p>
            <a:pPr marL="114300" indent="0">
              <a:buNone/>
            </a:pPr>
            <a:endParaRPr lang="en-US" sz="2400" dirty="0">
              <a:latin typeface="Courier New" panose="02070309020205020404" pitchFamily="49" charset="0"/>
              <a:cs typeface="Courier New" panose="02070309020205020404" pitchFamily="49" charset="0"/>
            </a:endParaRPr>
          </a:p>
          <a:p>
            <a:pPr marL="114300" indent="0">
              <a:buNone/>
            </a:pPr>
            <a:r>
              <a:rPr lang="en-US" sz="2400" dirty="0">
                <a:latin typeface="Courier New" panose="02070309020205020404" pitchFamily="49" charset="0"/>
                <a:cs typeface="Courier New" panose="02070309020205020404" pitchFamily="49" charset="0"/>
              </a:rPr>
              <a:t>	name = ‘Joanne Manchester\n’</a:t>
            </a:r>
          </a:p>
          <a:p>
            <a:pPr marL="114300" indent="0">
              <a:buNone/>
            </a:pPr>
            <a:r>
              <a:rPr lang="en-US" sz="2400" dirty="0">
                <a:latin typeface="Courier New" panose="02070309020205020404" pitchFamily="49" charset="0"/>
                <a:cs typeface="Courier New" panose="02070309020205020404" pitchFamily="49" charset="0"/>
              </a:rPr>
              <a:t>	name = </a:t>
            </a:r>
            <a:r>
              <a:rPr lang="en-US" sz="2400" dirty="0" err="1">
                <a:latin typeface="Courier New" panose="02070309020205020404" pitchFamily="49" charset="0"/>
                <a:cs typeface="Courier New" panose="02070309020205020404" pitchFamily="49" charset="0"/>
              </a:rPr>
              <a:t>name.rstrip</a:t>
            </a:r>
            <a:r>
              <a:rPr lang="en-US" sz="2400" dirty="0">
                <a:latin typeface="Courier New" panose="02070309020205020404" pitchFamily="49" charset="0"/>
                <a:cs typeface="Courier New" panose="02070309020205020404" pitchFamily="49" charset="0"/>
              </a:rPr>
              <a:t>(‘\n’)</a:t>
            </a:r>
          </a:p>
          <a:p>
            <a:endParaRPr lang="en-US" sz="2400" dirty="0"/>
          </a:p>
        </p:txBody>
      </p:sp>
    </p:spTree>
    <p:extLst>
      <p:ext uri="{BB962C8B-B14F-4D97-AF65-F5344CB8AC3E}">
        <p14:creationId xmlns:p14="http://schemas.microsoft.com/office/powerpoint/2010/main" val="128691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229600" cy="1143000"/>
          </a:xfrm>
        </p:spPr>
        <p:txBody>
          <a:bodyPr/>
          <a:lstStyle/>
          <a:p>
            <a:r>
              <a:rPr lang="en-US" sz="4000" dirty="0"/>
              <a:t>6.1 Introduction to Files and Outputs</a:t>
            </a:r>
          </a:p>
        </p:txBody>
      </p:sp>
      <p:sp>
        <p:nvSpPr>
          <p:cNvPr id="3" name="Content Placeholder 2"/>
          <p:cNvSpPr>
            <a:spLocks noGrp="1"/>
          </p:cNvSpPr>
          <p:nvPr>
            <p:ph idx="1"/>
          </p:nvPr>
        </p:nvSpPr>
        <p:spPr>
          <a:xfrm>
            <a:off x="381000" y="1524000"/>
            <a:ext cx="7620000" cy="4800600"/>
          </a:xfrm>
        </p:spPr>
        <p:txBody>
          <a:bodyPr>
            <a:noAutofit/>
          </a:bodyPr>
          <a:lstStyle/>
          <a:p>
            <a:r>
              <a:rPr lang="en-US" sz="2400" dirty="0"/>
              <a:t>The programs we have used so far require input from the screen which has to be reentered each time because it is stored in RAM</a:t>
            </a:r>
          </a:p>
          <a:p>
            <a:r>
              <a:rPr lang="en-US" sz="2400" dirty="0"/>
              <a:t>Output from programs so far has been to the screen which disappears as soon as the shell is closed</a:t>
            </a:r>
          </a:p>
          <a:p>
            <a:r>
              <a:rPr lang="en-US" sz="2400" dirty="0"/>
              <a:t>In order to retain data for later use, it must be written to a file which is stored on a non-volatile medium such as a hard drive</a:t>
            </a:r>
          </a:p>
          <a:p>
            <a:r>
              <a:rPr lang="en-US" sz="2400" dirty="0"/>
              <a:t>Data that is written to a file can be re-used later by the same or another program</a:t>
            </a:r>
          </a:p>
        </p:txBody>
      </p:sp>
    </p:spTree>
    <p:extLst>
      <p:ext uri="{BB962C8B-B14F-4D97-AF65-F5344CB8AC3E}">
        <p14:creationId xmlns:p14="http://schemas.microsoft.com/office/powerpoint/2010/main" val="169398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7620000" cy="541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8098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226425" cy="295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8981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Appending Data to an Existing File</a:t>
            </a:r>
          </a:p>
        </p:txBody>
      </p:sp>
      <p:sp>
        <p:nvSpPr>
          <p:cNvPr id="3" name="Content Placeholder 2"/>
          <p:cNvSpPr>
            <a:spLocks noGrp="1"/>
          </p:cNvSpPr>
          <p:nvPr>
            <p:ph idx="1"/>
          </p:nvPr>
        </p:nvSpPr>
        <p:spPr/>
        <p:txBody>
          <a:bodyPr>
            <a:normAutofit/>
          </a:bodyPr>
          <a:lstStyle/>
          <a:p>
            <a:r>
              <a:rPr lang="en-US" dirty="0"/>
              <a:t>Using the </a:t>
            </a:r>
            <a:r>
              <a:rPr lang="en-US" i="1" dirty="0"/>
              <a:t>write</a:t>
            </a:r>
            <a:r>
              <a:rPr lang="en-US" dirty="0"/>
              <a:t> mode to open an output file creates a new file</a:t>
            </a:r>
          </a:p>
          <a:p>
            <a:r>
              <a:rPr lang="en-US" dirty="0"/>
              <a:t>Frequently it is necessary to append data to an existing file</a:t>
            </a:r>
          </a:p>
          <a:p>
            <a:r>
              <a:rPr lang="en-US" dirty="0"/>
              <a:t>This can be done using the append mode</a:t>
            </a:r>
          </a:p>
          <a:p>
            <a:r>
              <a:rPr lang="en-US" dirty="0"/>
              <a:t>Example:   </a:t>
            </a:r>
            <a:r>
              <a:rPr lang="en-US" dirty="0">
                <a:latin typeface="Courier New" panose="02070309020205020404" pitchFamily="49" charset="0"/>
                <a:cs typeface="Courier New" panose="02070309020205020404" pitchFamily="49" charset="0"/>
              </a:rPr>
              <a:t>friends.txt</a:t>
            </a:r>
            <a:r>
              <a:rPr lang="en-US" dirty="0"/>
              <a:t> contains</a:t>
            </a:r>
          </a:p>
          <a:p>
            <a:pPr marL="114300" indent="0">
              <a:buNone/>
            </a:pPr>
            <a:r>
              <a:rPr lang="en-US" dirty="0">
                <a:latin typeface="Courier New" panose="02070309020205020404" pitchFamily="49" charset="0"/>
                <a:cs typeface="Courier New" panose="02070309020205020404" pitchFamily="49" charset="0"/>
              </a:rPr>
              <a:t>Joe</a:t>
            </a:r>
          </a:p>
          <a:p>
            <a:pPr marL="114300" indent="0">
              <a:buNone/>
            </a:pPr>
            <a:r>
              <a:rPr lang="en-US" dirty="0">
                <a:latin typeface="Courier New" panose="02070309020205020404" pitchFamily="49" charset="0"/>
                <a:cs typeface="Courier New" panose="02070309020205020404" pitchFamily="49" charset="0"/>
              </a:rPr>
              <a:t>Rose</a:t>
            </a:r>
          </a:p>
          <a:p>
            <a:pPr marL="114300" indent="0">
              <a:buNone/>
            </a:pPr>
            <a:r>
              <a:rPr lang="en-US" dirty="0">
                <a:latin typeface="Courier New" panose="02070309020205020404" pitchFamily="49" charset="0"/>
                <a:cs typeface="Courier New" panose="02070309020205020404" pitchFamily="49" charset="0"/>
              </a:rPr>
              <a:t>Sam</a:t>
            </a:r>
          </a:p>
          <a:p>
            <a:r>
              <a:rPr lang="en-US" dirty="0"/>
              <a:t>The following code opens and appends more names:</a:t>
            </a:r>
          </a:p>
          <a:p>
            <a:pPr marL="411480" lvl="1" indent="0">
              <a:buNone/>
            </a:pPr>
            <a:r>
              <a:rPr lang="en-US" dirty="0" err="1">
                <a:latin typeface="Courier New" panose="02070309020205020404" pitchFamily="49" charset="0"/>
                <a:cs typeface="Courier New" panose="02070309020205020404" pitchFamily="49" charset="0"/>
              </a:rPr>
              <a:t>myfile</a:t>
            </a:r>
            <a:r>
              <a:rPr lang="en-US" dirty="0">
                <a:latin typeface="Courier New" panose="02070309020205020404" pitchFamily="49" charset="0"/>
                <a:cs typeface="Courier New" panose="02070309020205020404" pitchFamily="49" charset="0"/>
              </a:rPr>
              <a:t> = open(‘friends.txt’, ‘a’)</a:t>
            </a:r>
          </a:p>
          <a:p>
            <a:pPr marL="411480" lvl="1" indent="0">
              <a:buNone/>
            </a:pPr>
            <a:r>
              <a:rPr lang="en-US" dirty="0" err="1">
                <a:latin typeface="Courier New" panose="02070309020205020404" pitchFamily="49" charset="0"/>
                <a:cs typeface="Courier New" panose="02070309020205020404" pitchFamily="49" charset="0"/>
              </a:rPr>
              <a:t>myfile.write</a:t>
            </a:r>
            <a:r>
              <a:rPr lang="en-US" dirty="0">
                <a:latin typeface="Courier New" panose="02070309020205020404" pitchFamily="49" charset="0"/>
                <a:cs typeface="Courier New" panose="02070309020205020404" pitchFamily="49" charset="0"/>
              </a:rPr>
              <a:t>(‘Matt\n’)</a:t>
            </a:r>
          </a:p>
          <a:p>
            <a:pPr marL="411480" lvl="1" indent="0">
              <a:buNone/>
            </a:pPr>
            <a:r>
              <a:rPr lang="en-US" dirty="0" err="1">
                <a:latin typeface="Courier New" panose="02070309020205020404" pitchFamily="49" charset="0"/>
                <a:cs typeface="Courier New" panose="02070309020205020404" pitchFamily="49" charset="0"/>
              </a:rPr>
              <a:t>myfile.write</a:t>
            </a:r>
            <a:r>
              <a:rPr lang="en-US" dirty="0">
                <a:latin typeface="Courier New" panose="02070309020205020404" pitchFamily="49" charset="0"/>
                <a:cs typeface="Courier New" panose="02070309020205020404" pitchFamily="49" charset="0"/>
              </a:rPr>
              <a:t>(‘Chris\n’)</a:t>
            </a:r>
          </a:p>
          <a:p>
            <a:pPr marL="411480" lvl="1" indent="0">
              <a:buNone/>
            </a:pPr>
            <a:r>
              <a:rPr lang="en-US" dirty="0" err="1">
                <a:latin typeface="Courier New" panose="02070309020205020404" pitchFamily="49" charset="0"/>
                <a:cs typeface="Courier New" panose="02070309020205020404" pitchFamily="49" charset="0"/>
              </a:rPr>
              <a:t>myfile.close</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4116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1000"/>
                                        <p:tgtEl>
                                          <p:spTgt spid="3">
                                            <p:txEl>
                                              <p:pRg st="10" end="10"/>
                                            </p:txEl>
                                          </p:spTgt>
                                        </p:tgtEl>
                                      </p:cBhvr>
                                    </p:animEffect>
                                    <p:anim calcmode="lin" valueType="num">
                                      <p:cBhvr>
                                        <p:cTn id="7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
                                            <p:txEl>
                                              <p:pRg st="11" end="11"/>
                                            </p:txEl>
                                          </p:spTgt>
                                        </p:tgtEl>
                                        <p:attrNameLst>
                                          <p:attrName>style.visibility</p:attrName>
                                        </p:attrNameLst>
                                      </p:cBhvr>
                                      <p:to>
                                        <p:strVal val="visible"/>
                                      </p:to>
                                    </p:set>
                                    <p:animEffect transition="in" filter="fade">
                                      <p:cBhvr>
                                        <p:cTn id="76" dur="1000"/>
                                        <p:tgtEl>
                                          <p:spTgt spid="3">
                                            <p:txEl>
                                              <p:pRg st="11" end="11"/>
                                            </p:txEl>
                                          </p:spTgt>
                                        </p:tgtEl>
                                      </p:cBhvr>
                                    </p:animEffect>
                                    <p:anim calcmode="lin" valueType="num">
                                      <p:cBhvr>
                                        <p:cTn id="7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4270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a:t>Appending Data to an Existing File</a:t>
            </a:r>
            <a:endParaRPr lang="en-US" sz="4000" dirty="0"/>
          </a:p>
        </p:txBody>
      </p:sp>
      <p:sp>
        <p:nvSpPr>
          <p:cNvPr id="5" name="Content Placeholder 2"/>
          <p:cNvSpPr txBox="1">
            <a:spLocks/>
          </p:cNvSpPr>
          <p:nvPr/>
        </p:nvSpPr>
        <p:spPr>
          <a:xfrm>
            <a:off x="609600" y="1752600"/>
            <a:ext cx="76200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After this program runs, friends.txt will contain:</a:t>
            </a:r>
          </a:p>
          <a:p>
            <a:pPr marL="411480" lvl="1" indent="0">
              <a:buNone/>
            </a:pPr>
            <a:r>
              <a:rPr lang="en-US" sz="2400" dirty="0">
                <a:latin typeface="Courier New" panose="02070309020205020404" pitchFamily="49" charset="0"/>
                <a:cs typeface="Courier New" panose="02070309020205020404" pitchFamily="49" charset="0"/>
              </a:rPr>
              <a:t>Joe</a:t>
            </a:r>
          </a:p>
          <a:p>
            <a:pPr marL="411480" lvl="1" indent="0">
              <a:buNone/>
            </a:pPr>
            <a:r>
              <a:rPr lang="en-US" sz="2400" dirty="0">
                <a:latin typeface="Courier New" panose="02070309020205020404" pitchFamily="49" charset="0"/>
                <a:cs typeface="Courier New" panose="02070309020205020404" pitchFamily="49" charset="0"/>
              </a:rPr>
              <a:t>Rose</a:t>
            </a:r>
          </a:p>
          <a:p>
            <a:pPr marL="411480" lvl="1" indent="0">
              <a:buNone/>
            </a:pPr>
            <a:r>
              <a:rPr lang="en-US" sz="2400" dirty="0">
                <a:latin typeface="Courier New" panose="02070309020205020404" pitchFamily="49" charset="0"/>
                <a:cs typeface="Courier New" panose="02070309020205020404" pitchFamily="49" charset="0"/>
              </a:rPr>
              <a:t>Sam</a:t>
            </a:r>
          </a:p>
          <a:p>
            <a:pPr marL="411480" lvl="1" indent="0">
              <a:buNone/>
            </a:pPr>
            <a:r>
              <a:rPr lang="en-US" sz="2400" dirty="0">
                <a:latin typeface="Courier New" panose="02070309020205020404" pitchFamily="49" charset="0"/>
                <a:cs typeface="Courier New" panose="02070309020205020404" pitchFamily="49" charset="0"/>
              </a:rPr>
              <a:t>Matt</a:t>
            </a:r>
          </a:p>
          <a:p>
            <a:pPr marL="411480" lvl="1" indent="0">
              <a:buNone/>
            </a:pPr>
            <a:r>
              <a:rPr lang="en-US" sz="2400" dirty="0">
                <a:latin typeface="Courier New" panose="02070309020205020404" pitchFamily="49" charset="0"/>
                <a:cs typeface="Courier New" panose="02070309020205020404" pitchFamily="49" charset="0"/>
              </a:rPr>
              <a:t>Chris</a:t>
            </a:r>
          </a:p>
        </p:txBody>
      </p:sp>
    </p:spTree>
    <p:extLst>
      <p:ext uri="{BB962C8B-B14F-4D97-AF65-F5344CB8AC3E}">
        <p14:creationId xmlns:p14="http://schemas.microsoft.com/office/powerpoint/2010/main" val="8520377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Writing and Reading Numeric Data</a:t>
            </a:r>
          </a:p>
        </p:txBody>
      </p:sp>
      <p:sp>
        <p:nvSpPr>
          <p:cNvPr id="3" name="Content Placeholder 2"/>
          <p:cNvSpPr>
            <a:spLocks noGrp="1"/>
          </p:cNvSpPr>
          <p:nvPr>
            <p:ph idx="1"/>
          </p:nvPr>
        </p:nvSpPr>
        <p:spPr/>
        <p:txBody>
          <a:bodyPr>
            <a:normAutofit/>
          </a:bodyPr>
          <a:lstStyle/>
          <a:p>
            <a:r>
              <a:rPr lang="en-US" sz="2400" dirty="0"/>
              <a:t>We discussed that txt files contain character data or strings</a:t>
            </a:r>
          </a:p>
          <a:p>
            <a:r>
              <a:rPr lang="en-US" sz="2400" dirty="0"/>
              <a:t>Strings can be written directly to files with the </a:t>
            </a:r>
            <a:r>
              <a:rPr lang="en-US" sz="2400" dirty="0">
                <a:latin typeface="Courier New" panose="02070309020205020404" pitchFamily="49" charset="0"/>
                <a:cs typeface="Courier New" panose="02070309020205020404" pitchFamily="49" charset="0"/>
              </a:rPr>
              <a:t>write</a:t>
            </a:r>
            <a:r>
              <a:rPr lang="en-US" sz="2400" dirty="0"/>
              <a:t> method but numbers have to be converted to text strings</a:t>
            </a:r>
          </a:p>
          <a:p>
            <a:r>
              <a:rPr lang="en-US" sz="2400" dirty="0"/>
              <a:t>Python’s function </a:t>
            </a:r>
            <a:r>
              <a:rPr lang="en-US" sz="2400" dirty="0" err="1">
                <a:latin typeface="Courier New" panose="02070309020205020404" pitchFamily="49" charset="0"/>
                <a:cs typeface="Courier New" panose="02070309020205020404" pitchFamily="49" charset="0"/>
              </a:rPr>
              <a:t>str</a:t>
            </a:r>
            <a:r>
              <a:rPr lang="en-US" sz="2400" dirty="0"/>
              <a:t> converts a number to a string</a:t>
            </a:r>
          </a:p>
          <a:p>
            <a:pPr marL="114300" indent="0">
              <a:buNone/>
            </a:pPr>
            <a:endParaRPr lang="en-US" sz="2400" dirty="0"/>
          </a:p>
          <a:p>
            <a:pPr marL="114300" indent="0">
              <a:buNone/>
            </a:pPr>
            <a:r>
              <a:rPr lang="en-US" sz="2400" dirty="0">
                <a:latin typeface="Courier New" panose="02070309020205020404" pitchFamily="49" charset="0"/>
                <a:cs typeface="Courier New" panose="02070309020205020404" pitchFamily="49" charset="0"/>
              </a:rPr>
              <a:t>num1 = 32</a:t>
            </a:r>
          </a:p>
          <a:p>
            <a:pPr marL="114300" indent="0">
              <a:buNone/>
            </a:pPr>
            <a:r>
              <a:rPr lang="en-US" sz="2400" dirty="0" err="1">
                <a:latin typeface="Courier New" panose="02070309020205020404" pitchFamily="49" charset="0"/>
                <a:cs typeface="Courier New" panose="02070309020205020404" pitchFamily="49" charset="0"/>
              </a:rPr>
              <a:t>outfile.write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str</a:t>
            </a:r>
            <a:r>
              <a:rPr lang="en-US" sz="2400" dirty="0">
                <a:latin typeface="Courier New" panose="02070309020205020404" pitchFamily="49" charset="0"/>
                <a:cs typeface="Courier New" panose="02070309020205020404" pitchFamily="49" charset="0"/>
              </a:rPr>
              <a:t>(num1) + ‘\n’)</a:t>
            </a:r>
          </a:p>
          <a:p>
            <a:endParaRPr lang="en-US" sz="2400" dirty="0"/>
          </a:p>
          <a:p>
            <a:endParaRPr lang="en-US" sz="2400" dirty="0"/>
          </a:p>
        </p:txBody>
      </p:sp>
    </p:spTree>
    <p:extLst>
      <p:ext uri="{BB962C8B-B14F-4D97-AF65-F5344CB8AC3E}">
        <p14:creationId xmlns:p14="http://schemas.microsoft.com/office/powerpoint/2010/main" val="33820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4962"/>
            <a:ext cx="6934200" cy="652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187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077200" cy="1143000"/>
          </a:xfrm>
        </p:spPr>
        <p:txBody>
          <a:bodyPr/>
          <a:lstStyle/>
          <a:p>
            <a:r>
              <a:rPr lang="en-US" sz="4000" dirty="0"/>
              <a:t>Writing and Reading Numeric Data</a:t>
            </a:r>
          </a:p>
        </p:txBody>
      </p:sp>
      <p:pic>
        <p:nvPicPr>
          <p:cNvPr id="4" name="Content Placeholder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7743"/>
          <a:stretch/>
        </p:blipFill>
        <p:spPr bwMode="auto">
          <a:xfrm>
            <a:off x="152400" y="2057400"/>
            <a:ext cx="8145780" cy="101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0135"/>
          <a:stretch/>
        </p:blipFill>
        <p:spPr bwMode="auto">
          <a:xfrm>
            <a:off x="121921" y="3505200"/>
            <a:ext cx="8214360" cy="197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6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848600" cy="1143000"/>
          </a:xfrm>
        </p:spPr>
        <p:txBody>
          <a:bodyPr/>
          <a:lstStyle/>
          <a:p>
            <a:r>
              <a:rPr lang="en-US" sz="4000" dirty="0"/>
              <a:t>Writing and Reading Numeric Data </a:t>
            </a:r>
          </a:p>
        </p:txBody>
      </p:sp>
      <p:sp>
        <p:nvSpPr>
          <p:cNvPr id="3" name="Content Placeholder 2"/>
          <p:cNvSpPr>
            <a:spLocks noGrp="1"/>
          </p:cNvSpPr>
          <p:nvPr>
            <p:ph idx="1"/>
          </p:nvPr>
        </p:nvSpPr>
        <p:spPr/>
        <p:txBody>
          <a:bodyPr>
            <a:normAutofit/>
          </a:bodyPr>
          <a:lstStyle/>
          <a:p>
            <a:r>
              <a:rPr lang="en-US" sz="2800" dirty="0"/>
              <a:t>Numbers read from a text file are read as strings</a:t>
            </a:r>
          </a:p>
          <a:p>
            <a:r>
              <a:rPr lang="en-US" sz="2800" dirty="0"/>
              <a:t>Example:</a:t>
            </a:r>
          </a:p>
          <a:p>
            <a:pPr marL="114300" indent="0">
              <a:buNone/>
            </a:pPr>
            <a:r>
              <a:rPr lang="en-US" sz="2800" dirty="0" err="1">
                <a:latin typeface="Courier New" panose="02070309020205020404" pitchFamily="49" charset="0"/>
                <a:cs typeface="Courier New" panose="02070309020205020404" pitchFamily="49" charset="0"/>
              </a:rPr>
              <a:t>infile</a:t>
            </a:r>
            <a:r>
              <a:rPr lang="en-US" sz="2800" dirty="0">
                <a:latin typeface="Courier New" panose="02070309020205020404" pitchFamily="49" charset="0"/>
                <a:cs typeface="Courier New" panose="02070309020205020404" pitchFamily="49" charset="0"/>
              </a:rPr>
              <a:t> = open (‘numbers.txt’, ‘r’)</a:t>
            </a:r>
          </a:p>
          <a:p>
            <a:pPr marL="114300" indent="0">
              <a:buNone/>
            </a:pPr>
            <a:r>
              <a:rPr lang="en-US" sz="2800" dirty="0">
                <a:latin typeface="Courier New" panose="02070309020205020404" pitchFamily="49" charset="0"/>
                <a:cs typeface="Courier New" panose="02070309020205020404" pitchFamily="49" charset="0"/>
              </a:rPr>
              <a:t>value = </a:t>
            </a:r>
            <a:r>
              <a:rPr lang="en-US" sz="2800" dirty="0" err="1">
                <a:latin typeface="Courier New" panose="02070309020205020404" pitchFamily="49" charset="0"/>
                <a:cs typeface="Courier New" panose="02070309020205020404" pitchFamily="49" charset="0"/>
              </a:rPr>
              <a:t>infile.readline</a:t>
            </a:r>
            <a:r>
              <a:rPr lang="en-US" sz="2800" dirty="0">
                <a:latin typeface="Courier New" panose="02070309020205020404" pitchFamily="49" charset="0"/>
                <a:cs typeface="Courier New" panose="02070309020205020404" pitchFamily="49" charset="0"/>
              </a:rPr>
              <a:t>()</a:t>
            </a:r>
          </a:p>
          <a:p>
            <a:pPr marL="114300" indent="0">
              <a:buNone/>
            </a:pPr>
            <a:r>
              <a:rPr lang="en-US" sz="2800" dirty="0" err="1">
                <a:latin typeface="Courier New" panose="02070309020205020404" pitchFamily="49" charset="0"/>
                <a:cs typeface="Courier New" panose="02070309020205020404" pitchFamily="49" charset="0"/>
              </a:rPr>
              <a:t>infile.close</a:t>
            </a:r>
            <a:r>
              <a:rPr lang="en-US" sz="2800" dirty="0">
                <a:latin typeface="Courier New" panose="02070309020205020404" pitchFamily="49" charset="0"/>
                <a:cs typeface="Courier New" panose="02070309020205020404" pitchFamily="49" charset="0"/>
              </a:rPr>
              <a:t>()</a:t>
            </a:r>
          </a:p>
          <a:p>
            <a:r>
              <a:rPr lang="en-US" sz="2800" dirty="0"/>
              <a:t>After this executes </a:t>
            </a:r>
            <a:r>
              <a:rPr lang="en-US" sz="2800" dirty="0">
                <a:latin typeface="Courier New" panose="02070309020205020404" pitchFamily="49" charset="0"/>
                <a:cs typeface="Courier New" panose="02070309020205020404" pitchFamily="49" charset="0"/>
              </a:rPr>
              <a:t>value</a:t>
            </a:r>
            <a:r>
              <a:rPr lang="en-US" sz="2800" dirty="0"/>
              <a:t> will contain ‘22\n’</a:t>
            </a:r>
          </a:p>
          <a:p>
            <a:endParaRPr lang="en-US" sz="2000" dirty="0"/>
          </a:p>
        </p:txBody>
      </p:sp>
    </p:spTree>
    <p:extLst>
      <p:ext uri="{BB962C8B-B14F-4D97-AF65-F5344CB8AC3E}">
        <p14:creationId xmlns:p14="http://schemas.microsoft.com/office/powerpoint/2010/main" val="35921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4000" dirty="0"/>
              <a:t>Writing and Reading Numeric Data </a:t>
            </a:r>
          </a:p>
        </p:txBody>
      </p:sp>
      <p:sp>
        <p:nvSpPr>
          <p:cNvPr id="5" name="Content Placeholder 2"/>
          <p:cNvSpPr>
            <a:spLocks noGrp="1"/>
          </p:cNvSpPr>
          <p:nvPr>
            <p:ph idx="1"/>
          </p:nvPr>
        </p:nvSpPr>
        <p:spPr/>
        <p:txBody>
          <a:bodyPr>
            <a:normAutofit/>
          </a:bodyPr>
          <a:lstStyle/>
          <a:p>
            <a:r>
              <a:rPr lang="en-US" sz="2400" dirty="0"/>
              <a:t>To convert this to an integer:</a:t>
            </a:r>
          </a:p>
          <a:p>
            <a:pPr marL="114300" indent="0">
              <a:buNone/>
            </a:pPr>
            <a:r>
              <a:rPr lang="en-US" sz="2400" dirty="0" err="1">
                <a:latin typeface="Courier New" panose="02070309020205020404" pitchFamily="49" charset="0"/>
                <a:cs typeface="Courier New" panose="02070309020205020404" pitchFamily="49" charset="0"/>
              </a:rPr>
              <a:t>infile</a:t>
            </a:r>
            <a:r>
              <a:rPr lang="en-US" sz="2400" dirty="0">
                <a:latin typeface="Courier New" panose="02070309020205020404" pitchFamily="49" charset="0"/>
                <a:cs typeface="Courier New" panose="02070309020205020404" pitchFamily="49" charset="0"/>
              </a:rPr>
              <a:t> = open (‘numbers.txt’, ‘r’)</a:t>
            </a:r>
          </a:p>
          <a:p>
            <a:pPr marL="114300" indent="0">
              <a:buNone/>
            </a:pPr>
            <a:r>
              <a:rPr lang="en-US" sz="2400" dirty="0" err="1">
                <a:latin typeface="Courier New" panose="02070309020205020404" pitchFamily="49" charset="0"/>
                <a:cs typeface="Courier New" panose="02070309020205020404" pitchFamily="49" charset="0"/>
              </a:rPr>
              <a:t>string_input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infile.readline</a:t>
            </a:r>
            <a:r>
              <a:rPr lang="en-US" sz="2400" dirty="0">
                <a:latin typeface="Courier New" panose="02070309020205020404" pitchFamily="49" charset="0"/>
                <a:cs typeface="Courier New" panose="02070309020205020404" pitchFamily="49" charset="0"/>
              </a:rPr>
              <a:t>()</a:t>
            </a:r>
          </a:p>
          <a:p>
            <a:pPr marL="114300" indent="0">
              <a:buNone/>
            </a:pPr>
            <a:r>
              <a:rPr lang="en-US" sz="2400" dirty="0">
                <a:latin typeface="Courier New" panose="02070309020205020404" pitchFamily="49" charset="0"/>
                <a:cs typeface="Courier New" panose="02070309020205020404" pitchFamily="49" charset="0"/>
              </a:rPr>
              <a:t>value =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string_input</a:t>
            </a:r>
            <a:r>
              <a:rPr lang="en-US" sz="2400" dirty="0">
                <a:latin typeface="Courier New" panose="02070309020205020404" pitchFamily="49" charset="0"/>
                <a:cs typeface="Courier New" panose="02070309020205020404" pitchFamily="49" charset="0"/>
              </a:rPr>
              <a:t>)</a:t>
            </a:r>
          </a:p>
          <a:p>
            <a:pPr marL="114300" indent="0">
              <a:buNone/>
            </a:pPr>
            <a:r>
              <a:rPr lang="en-US" sz="2400" dirty="0" err="1">
                <a:latin typeface="Courier New" panose="02070309020205020404" pitchFamily="49" charset="0"/>
                <a:cs typeface="Courier New" panose="02070309020205020404" pitchFamily="49" charset="0"/>
              </a:rPr>
              <a:t>infile.close</a:t>
            </a:r>
            <a:r>
              <a:rPr lang="en-US" sz="2400" dirty="0">
                <a:latin typeface="Courier New" panose="02070309020205020404" pitchFamily="49" charset="0"/>
                <a:cs typeface="Courier New" panose="02070309020205020404" pitchFamily="49" charset="0"/>
              </a:rPr>
              <a:t>()</a:t>
            </a:r>
          </a:p>
          <a:p>
            <a:r>
              <a:rPr lang="en-US" sz="2400" dirty="0"/>
              <a:t>Both </a:t>
            </a:r>
            <a:r>
              <a:rPr lang="en-US" sz="2400" dirty="0" err="1"/>
              <a:t>int</a:t>
            </a:r>
            <a:r>
              <a:rPr lang="en-US" sz="2400" dirty="0"/>
              <a:t> and float ignore the newline character</a:t>
            </a:r>
          </a:p>
          <a:p>
            <a:r>
              <a:rPr lang="en-US" sz="2400" dirty="0"/>
              <a:t>The </a:t>
            </a:r>
            <a:r>
              <a:rPr lang="en-US" sz="2400" i="1" dirty="0"/>
              <a:t>read</a:t>
            </a:r>
            <a:r>
              <a:rPr lang="en-US" sz="2400" dirty="0"/>
              <a:t> statement above can be replaced with one line of code</a:t>
            </a:r>
          </a:p>
          <a:p>
            <a:pPr marL="114300" indent="0">
              <a:buNone/>
            </a:pPr>
            <a:r>
              <a:rPr lang="en-US" sz="2400" dirty="0" err="1">
                <a:latin typeface="Courier New" panose="02070309020205020404" pitchFamily="49" charset="0"/>
                <a:cs typeface="Courier New" panose="02070309020205020404" pitchFamily="49" charset="0"/>
              </a:rPr>
              <a:t>infile</a:t>
            </a:r>
            <a:r>
              <a:rPr lang="en-US" sz="2400" dirty="0">
                <a:latin typeface="Courier New" panose="02070309020205020404" pitchFamily="49" charset="0"/>
                <a:cs typeface="Courier New" panose="02070309020205020404" pitchFamily="49" charset="0"/>
              </a:rPr>
              <a:t> = open (‘numbers.txt’, ‘r’)</a:t>
            </a:r>
          </a:p>
          <a:p>
            <a:pPr marL="114300" indent="0">
              <a:buNone/>
            </a:pPr>
            <a:r>
              <a:rPr lang="en-US" sz="2400" dirty="0" err="1">
                <a:latin typeface="Courier New" panose="02070309020205020404" pitchFamily="49" charset="0"/>
                <a:cs typeface="Courier New" panose="02070309020205020404" pitchFamily="49" charset="0"/>
              </a:rPr>
              <a:t>string_input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infile.readline</a:t>
            </a:r>
            <a:r>
              <a:rPr lang="en-US" sz="2400" dirty="0">
                <a:latin typeface="Courier New" panose="02070309020205020404" pitchFamily="49" charset="0"/>
                <a:cs typeface="Courier New" panose="02070309020205020404" pitchFamily="49" charset="0"/>
              </a:rPr>
              <a:t>())</a:t>
            </a:r>
          </a:p>
          <a:p>
            <a:pPr marL="114300" indent="0">
              <a:buNone/>
            </a:pPr>
            <a:r>
              <a:rPr lang="en-US" sz="2400" dirty="0" err="1">
                <a:latin typeface="Courier New" panose="02070309020205020404" pitchFamily="49" charset="0"/>
                <a:cs typeface="Courier New" panose="02070309020205020404" pitchFamily="49" charset="0"/>
              </a:rPr>
              <a:t>infile.close</a:t>
            </a:r>
            <a:r>
              <a:rPr lang="en-US" sz="2400" dirty="0">
                <a:latin typeface="Courier New" panose="02070309020205020404" pitchFamily="49" charset="0"/>
                <a:cs typeface="Courier New" panose="02070309020205020404" pitchFamily="49" charset="0"/>
              </a:rPr>
              <a:t>()</a:t>
            </a:r>
          </a:p>
          <a:p>
            <a:endParaRPr lang="en-US" sz="2400" dirty="0"/>
          </a:p>
          <a:p>
            <a:endParaRPr lang="en-US" sz="2400" dirty="0"/>
          </a:p>
          <a:p>
            <a:endParaRPr lang="en-US" sz="1800" dirty="0"/>
          </a:p>
        </p:txBody>
      </p:sp>
    </p:spTree>
    <p:extLst>
      <p:ext uri="{BB962C8B-B14F-4D97-AF65-F5344CB8AC3E}">
        <p14:creationId xmlns:p14="http://schemas.microsoft.com/office/powerpoint/2010/main" val="152088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Effect transition="in" filter="fade">
                                      <p:cBhvr>
                                        <p:cTn id="63" dur="1000"/>
                                        <p:tgtEl>
                                          <p:spTgt spid="5">
                                            <p:txEl>
                                              <p:pRg st="8" end="8"/>
                                            </p:txEl>
                                          </p:spTgt>
                                        </p:tgtEl>
                                      </p:cBhvr>
                                    </p:animEffect>
                                    <p:anim calcmode="lin" valueType="num">
                                      <p:cBhvr>
                                        <p:cTn id="6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xEl>
                                              <p:pRg st="9" end="9"/>
                                            </p:txEl>
                                          </p:spTgt>
                                        </p:tgtEl>
                                        <p:attrNameLst>
                                          <p:attrName>style.visibility</p:attrName>
                                        </p:attrNameLst>
                                      </p:cBhvr>
                                      <p:to>
                                        <p:strVal val="visible"/>
                                      </p:to>
                                    </p:set>
                                    <p:animEffect transition="in" filter="fade">
                                      <p:cBhvr>
                                        <p:cTn id="70" dur="1000"/>
                                        <p:tgtEl>
                                          <p:spTgt spid="5">
                                            <p:txEl>
                                              <p:pRg st="9" end="9"/>
                                            </p:txEl>
                                          </p:spTgt>
                                        </p:tgtEl>
                                      </p:cBhvr>
                                    </p:animEffect>
                                    <p:anim calcmode="lin" valueType="num">
                                      <p:cBhvr>
                                        <p:cTn id="71"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0"/>
            <a:ext cx="7086600" cy="648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8927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Most commercial software packages store data in files:</a:t>
            </a:r>
          </a:p>
          <a:p>
            <a:pPr lvl="1">
              <a:buFont typeface="Wingdings" panose="05000000000000000000" pitchFamily="2" charset="2"/>
              <a:buChar char="v"/>
            </a:pPr>
            <a:r>
              <a:rPr lang="en-US" sz="2800" dirty="0"/>
              <a:t>Word Processors </a:t>
            </a:r>
          </a:p>
          <a:p>
            <a:pPr lvl="1">
              <a:buFont typeface="Wingdings" panose="05000000000000000000" pitchFamily="2" charset="2"/>
              <a:buChar char="v"/>
            </a:pPr>
            <a:r>
              <a:rPr lang="en-US" sz="2800" dirty="0"/>
              <a:t>Image Editors</a:t>
            </a:r>
          </a:p>
          <a:p>
            <a:pPr lvl="1">
              <a:buFont typeface="Wingdings" panose="05000000000000000000" pitchFamily="2" charset="2"/>
              <a:buChar char="v"/>
            </a:pPr>
            <a:r>
              <a:rPr lang="en-US" sz="2800" dirty="0"/>
              <a:t>Spreadsheets</a:t>
            </a:r>
          </a:p>
          <a:p>
            <a:pPr lvl="1">
              <a:buFont typeface="Wingdings" panose="05000000000000000000" pitchFamily="2" charset="2"/>
              <a:buChar char="v"/>
            </a:pPr>
            <a:r>
              <a:rPr lang="en-US" sz="2800" dirty="0"/>
              <a:t>Games</a:t>
            </a:r>
          </a:p>
          <a:p>
            <a:pPr lvl="1">
              <a:buFont typeface="Wingdings" panose="05000000000000000000" pitchFamily="2" charset="2"/>
              <a:buChar char="v"/>
            </a:pPr>
            <a:r>
              <a:rPr lang="en-US" sz="2800" dirty="0"/>
              <a:t>Web browsers</a:t>
            </a:r>
          </a:p>
          <a:p>
            <a:pPr lvl="1">
              <a:buFont typeface="Wingdings" panose="05000000000000000000" pitchFamily="2" charset="2"/>
              <a:buChar char="v"/>
            </a:pPr>
            <a:r>
              <a:rPr lang="en-US" sz="2800" dirty="0"/>
              <a:t>Business applications such as payroll programs</a:t>
            </a:r>
          </a:p>
          <a:p>
            <a:pPr lvl="1">
              <a:buFont typeface="Wingdings" panose="05000000000000000000" pitchFamily="2" charset="2"/>
              <a:buChar char="v"/>
            </a:pPr>
            <a:endParaRPr lang="en-US" sz="2800" dirty="0"/>
          </a:p>
        </p:txBody>
      </p:sp>
      <p:sp>
        <p:nvSpPr>
          <p:cNvPr id="4" name="Title 1"/>
          <p:cNvSpPr>
            <a:spLocks noGrp="1"/>
          </p:cNvSpPr>
          <p:nvPr>
            <p:ph type="title"/>
          </p:nvPr>
        </p:nvSpPr>
        <p:spPr>
          <a:xfrm>
            <a:off x="152400" y="274638"/>
            <a:ext cx="7924800" cy="1143000"/>
          </a:xfrm>
        </p:spPr>
        <p:txBody>
          <a:bodyPr/>
          <a:lstStyle/>
          <a:p>
            <a:r>
              <a:rPr lang="en-US" sz="4000" dirty="0"/>
              <a:t>6.1 Introduction to Files and Outputs</a:t>
            </a:r>
          </a:p>
        </p:txBody>
      </p:sp>
    </p:spTree>
    <p:extLst>
      <p:ext uri="{BB962C8B-B14F-4D97-AF65-F5344CB8AC3E}">
        <p14:creationId xmlns:p14="http://schemas.microsoft.com/office/powerpoint/2010/main" val="234601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620000" cy="1143000"/>
          </a:xfrm>
        </p:spPr>
        <p:txBody>
          <a:bodyPr/>
          <a:lstStyle/>
          <a:p>
            <a:r>
              <a:rPr lang="en-US" dirty="0"/>
              <a:t>Review</a:t>
            </a:r>
          </a:p>
        </p:txBody>
      </p:sp>
      <p:sp>
        <p:nvSpPr>
          <p:cNvPr id="3" name="Content Placeholder 2"/>
          <p:cNvSpPr>
            <a:spLocks noGrp="1"/>
          </p:cNvSpPr>
          <p:nvPr>
            <p:ph idx="1"/>
          </p:nvPr>
        </p:nvSpPr>
        <p:spPr>
          <a:xfrm>
            <a:off x="457200" y="1219200"/>
            <a:ext cx="7620000" cy="4800600"/>
          </a:xfrm>
        </p:spPr>
        <p:txBody>
          <a:bodyPr>
            <a:noAutofit/>
          </a:bodyPr>
          <a:lstStyle/>
          <a:p>
            <a:r>
              <a:rPr lang="en-US" sz="2400" dirty="0"/>
              <a:t>What three steps must be taken by a program when it uses a file?</a:t>
            </a:r>
          </a:p>
          <a:p>
            <a:r>
              <a:rPr lang="en-US" sz="2400" dirty="0"/>
              <a:t>What are the two types of files we discussed?  What are the differences?</a:t>
            </a:r>
          </a:p>
          <a:p>
            <a:r>
              <a:rPr lang="en-US" sz="2400" dirty="0"/>
              <a:t>What are the modes that can be used to open a file (that we discussed today)?</a:t>
            </a:r>
          </a:p>
          <a:p>
            <a:r>
              <a:rPr lang="en-US" sz="2400" dirty="0"/>
              <a:t>What happens if you open a file in ‘w’ mode and the file already exists?</a:t>
            </a:r>
          </a:p>
          <a:p>
            <a:r>
              <a:rPr lang="en-US" sz="2400" dirty="0"/>
              <a:t>What is the purpose of opening a file?</a:t>
            </a:r>
          </a:p>
          <a:p>
            <a:r>
              <a:rPr lang="en-US" sz="2400" dirty="0"/>
              <a:t>What is the purpose of closing a file?</a:t>
            </a:r>
          </a:p>
          <a:p>
            <a:r>
              <a:rPr lang="en-US" sz="2400" dirty="0"/>
              <a:t>What is the read position?  What is the initial read position?</a:t>
            </a:r>
          </a:p>
          <a:p>
            <a:r>
              <a:rPr lang="en-US" sz="2400" dirty="0"/>
              <a:t>What mode do you use to add data to a file?</a:t>
            </a:r>
          </a:p>
        </p:txBody>
      </p:sp>
    </p:spTree>
    <p:extLst>
      <p:ext uri="{BB962C8B-B14F-4D97-AF65-F5344CB8AC3E}">
        <p14:creationId xmlns:p14="http://schemas.microsoft.com/office/powerpoint/2010/main" val="299279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848600" cy="1143000"/>
          </a:xfrm>
        </p:spPr>
        <p:txBody>
          <a:bodyPr/>
          <a:lstStyle/>
          <a:p>
            <a:r>
              <a:rPr lang="en-US" dirty="0"/>
              <a:t>In-Class Assignment Ch. 6 Part 1</a:t>
            </a:r>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dirty="0"/>
              <a:t>Write a program that opens an output file with the filename </a:t>
            </a:r>
            <a:r>
              <a:rPr lang="en-US" dirty="0">
                <a:latin typeface="Courier New" panose="02070309020205020404" pitchFamily="49" charset="0"/>
                <a:cs typeface="Courier New" panose="02070309020205020404" pitchFamily="49" charset="0"/>
              </a:rPr>
              <a:t>my_name.txt</a:t>
            </a:r>
            <a:r>
              <a:rPr lang="en-US" dirty="0"/>
              <a:t>, writes your name to the file, then someone else’s </a:t>
            </a:r>
            <a:r>
              <a:rPr lang="en-US" dirty="0" smtClean="0"/>
              <a:t>name.  Then, write </a:t>
            </a:r>
            <a:r>
              <a:rPr lang="en-US" dirty="0"/>
              <a:t>your age to the </a:t>
            </a:r>
            <a:r>
              <a:rPr lang="en-US" dirty="0" smtClean="0"/>
              <a:t>file.  Close the file. </a:t>
            </a:r>
          </a:p>
          <a:p>
            <a:pPr marL="571500" indent="-457200">
              <a:buFont typeface="+mj-lt"/>
              <a:buAutoNum type="arabicPeriod"/>
            </a:pPr>
            <a:r>
              <a:rPr lang="en-US" dirty="0" smtClean="0"/>
              <a:t>Open </a:t>
            </a:r>
            <a:r>
              <a:rPr lang="en-US" dirty="0">
                <a:latin typeface="Courier New" panose="02070309020205020404" pitchFamily="49" charset="0"/>
                <a:cs typeface="Courier New" panose="02070309020205020404" pitchFamily="49" charset="0"/>
              </a:rPr>
              <a:t>my_name.txt</a:t>
            </a:r>
            <a:r>
              <a:rPr lang="en-US" dirty="0"/>
              <a:t> in notepad and view the </a:t>
            </a:r>
            <a:r>
              <a:rPr lang="en-US" dirty="0" smtClean="0"/>
              <a:t>contents.</a:t>
            </a:r>
          </a:p>
          <a:p>
            <a:pPr marL="571500" indent="-457200">
              <a:buFont typeface="+mj-lt"/>
              <a:buAutoNum type="arabicPeriod"/>
            </a:pPr>
            <a:r>
              <a:rPr lang="en-US" dirty="0" smtClean="0"/>
              <a:t>Write </a:t>
            </a:r>
            <a:r>
              <a:rPr lang="en-US" dirty="0"/>
              <a:t>a program that opens the </a:t>
            </a:r>
            <a:r>
              <a:rPr lang="en-US" dirty="0">
                <a:latin typeface="Courier New" panose="02070309020205020404" pitchFamily="49" charset="0"/>
                <a:cs typeface="Courier New" panose="02070309020205020404" pitchFamily="49" charset="0"/>
              </a:rPr>
              <a:t>my_name.txt</a:t>
            </a:r>
            <a:r>
              <a:rPr lang="en-US" dirty="0"/>
              <a:t> file that was created by the program in problem 1, reads the </a:t>
            </a:r>
            <a:r>
              <a:rPr lang="en-US" dirty="0" smtClean="0"/>
              <a:t>names  </a:t>
            </a:r>
            <a:r>
              <a:rPr lang="en-US" dirty="0"/>
              <a:t>from the file, displays the </a:t>
            </a:r>
            <a:r>
              <a:rPr lang="en-US" dirty="0" smtClean="0"/>
              <a:t>names </a:t>
            </a:r>
            <a:r>
              <a:rPr lang="en-US" dirty="0"/>
              <a:t>on the screen. Read your age and divide it by two.  Print </a:t>
            </a:r>
            <a:r>
              <a:rPr lang="en-US" dirty="0" smtClean="0"/>
              <a:t>both age and age divided by 2 </a:t>
            </a:r>
            <a:r>
              <a:rPr lang="en-US" dirty="0"/>
              <a:t>and then </a:t>
            </a:r>
            <a:r>
              <a:rPr lang="en-US" dirty="0" smtClean="0"/>
              <a:t>close </a:t>
            </a:r>
            <a:r>
              <a:rPr lang="en-US" dirty="0"/>
              <a:t>the file. </a:t>
            </a:r>
            <a:r>
              <a:rPr lang="en-US" dirty="0" smtClean="0"/>
              <a:t> Don’t </a:t>
            </a:r>
            <a:r>
              <a:rPr lang="en-US" dirty="0"/>
              <a:t>forget to strip off the newline character when you read in the </a:t>
            </a:r>
            <a:r>
              <a:rPr lang="en-US" dirty="0" smtClean="0"/>
              <a:t>names and convert the age to int.   </a:t>
            </a:r>
            <a:endParaRPr lang="en-US" dirty="0"/>
          </a:p>
          <a:p>
            <a:pPr marL="571500" indent="-457200">
              <a:buFont typeface="+mj-lt"/>
              <a:buAutoNum type="arabicPeriod"/>
            </a:pPr>
            <a:r>
              <a:rPr lang="en-US" dirty="0"/>
              <a:t>Print and turn in when your programs are working correctly</a:t>
            </a:r>
          </a:p>
          <a:p>
            <a:pPr marL="114300" indent="0">
              <a:buNone/>
            </a:pPr>
            <a:endParaRPr lang="en-US" dirty="0"/>
          </a:p>
        </p:txBody>
      </p:sp>
    </p:spTree>
    <p:extLst>
      <p:ext uri="{BB962C8B-B14F-4D97-AF65-F5344CB8AC3E}">
        <p14:creationId xmlns:p14="http://schemas.microsoft.com/office/powerpoint/2010/main" val="39140256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696200" cy="1143000"/>
          </a:xfrm>
        </p:spPr>
        <p:txBody>
          <a:bodyPr/>
          <a:lstStyle/>
          <a:p>
            <a:r>
              <a:rPr lang="en-US" dirty="0"/>
              <a:t>6.2 Using Loops to Process Files</a:t>
            </a:r>
          </a:p>
        </p:txBody>
      </p:sp>
      <p:sp>
        <p:nvSpPr>
          <p:cNvPr id="3" name="Content Placeholder 2"/>
          <p:cNvSpPr>
            <a:spLocks noGrp="1"/>
          </p:cNvSpPr>
          <p:nvPr>
            <p:ph idx="1"/>
          </p:nvPr>
        </p:nvSpPr>
        <p:spPr>
          <a:xfrm>
            <a:off x="381000" y="1447800"/>
            <a:ext cx="7620000" cy="4800600"/>
          </a:xfrm>
        </p:spPr>
        <p:txBody>
          <a:bodyPr/>
          <a:lstStyle/>
          <a:p>
            <a:r>
              <a:rPr lang="en-US" dirty="0"/>
              <a:t>Files usually contain large amounts of data and loops are useful to process the data</a:t>
            </a:r>
          </a:p>
          <a:p>
            <a:endParaRPr lang="en-US" dirty="0"/>
          </a:p>
        </p:txBody>
      </p:sp>
    </p:spTree>
    <p:extLst>
      <p:ext uri="{BB962C8B-B14F-4D97-AF65-F5344CB8AC3E}">
        <p14:creationId xmlns:p14="http://schemas.microsoft.com/office/powerpoint/2010/main" val="140328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 y="4354"/>
            <a:ext cx="8077200" cy="1143000"/>
          </a:xfrm>
        </p:spPr>
        <p:txBody>
          <a:bodyPr/>
          <a:lstStyle/>
          <a:p>
            <a:r>
              <a:rPr lang="en-US" dirty="0"/>
              <a:t>Writing to a file using a </a:t>
            </a:r>
            <a:r>
              <a:rPr lang="en-US" dirty="0">
                <a:latin typeface="Courier New" panose="02070309020205020404" pitchFamily="49" charset="0"/>
                <a:cs typeface="Courier New" panose="02070309020205020404" pitchFamily="49" charset="0"/>
              </a:rPr>
              <a:t>for</a:t>
            </a:r>
            <a:r>
              <a:rPr lang="en-US" dirty="0"/>
              <a:t> loop</a:t>
            </a:r>
          </a:p>
        </p:txBody>
      </p:sp>
      <p:sp>
        <p:nvSpPr>
          <p:cNvPr id="6" name="Rectangle 5"/>
          <p:cNvSpPr/>
          <p:nvPr/>
        </p:nvSpPr>
        <p:spPr>
          <a:xfrm>
            <a:off x="228600" y="948690"/>
            <a:ext cx="8001000" cy="6124754"/>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write_sales.py</a:t>
            </a:r>
          </a:p>
          <a:p>
            <a:r>
              <a:rPr lang="en-US" sz="1400" dirty="0">
                <a:latin typeface="Courier New" panose="02070309020205020404" pitchFamily="49" charset="0"/>
                <a:cs typeface="Courier New" panose="02070309020205020404" pitchFamily="49" charset="0"/>
              </a:rPr>
              <a:t># This program prompts the user for sales amounts</a:t>
            </a:r>
          </a:p>
          <a:p>
            <a:r>
              <a:rPr lang="en-US" sz="1400" dirty="0">
                <a:latin typeface="Courier New" panose="02070309020205020404" pitchFamily="49" charset="0"/>
                <a:cs typeface="Courier New" panose="02070309020205020404" pitchFamily="49" charset="0"/>
              </a:rPr>
              <a:t># and writes those amounts to the sales.txt file.</a:t>
            </a:r>
          </a:p>
          <a:p>
            <a:r>
              <a:rPr lang="en-US" sz="1400" dirty="0" err="1">
                <a:latin typeface="Courier New" panose="02070309020205020404" pitchFamily="49" charset="0"/>
                <a:cs typeface="Courier New" panose="02070309020205020404" pitchFamily="49" charset="0"/>
              </a:rPr>
              <a:t>def</a:t>
            </a:r>
            <a:r>
              <a:rPr lang="en-US" sz="1400" dirty="0">
                <a:latin typeface="Courier New" panose="02070309020205020404" pitchFamily="49" charset="0"/>
                <a:cs typeface="Courier New" panose="02070309020205020404" pitchFamily="49" charset="0"/>
              </a:rPr>
              <a:t> main():</a:t>
            </a:r>
          </a:p>
          <a:p>
            <a:r>
              <a:rPr lang="en-US" sz="1400" dirty="0">
                <a:latin typeface="Courier New" panose="02070309020205020404" pitchFamily="49" charset="0"/>
                <a:cs typeface="Courier New" panose="02070309020205020404" pitchFamily="49" charset="0"/>
              </a:rPr>
              <a:t>    # Get the number of days.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num_days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(input('For how many days do ' + \</a:t>
            </a:r>
          </a:p>
          <a:p>
            <a:r>
              <a:rPr lang="en-US" sz="1400" dirty="0">
                <a:latin typeface="Courier New" panose="02070309020205020404" pitchFamily="49" charset="0"/>
                <a:cs typeface="Courier New" panose="02070309020205020404" pitchFamily="49" charset="0"/>
              </a:rPr>
              <a:t>                         'you have sales?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Open a new file named sales.txt.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sales_file</a:t>
            </a:r>
            <a:r>
              <a:rPr lang="en-US" sz="1400" dirty="0">
                <a:latin typeface="Courier New" panose="02070309020205020404" pitchFamily="49" charset="0"/>
                <a:cs typeface="Courier New" panose="02070309020205020404" pitchFamily="49" charset="0"/>
              </a:rPr>
              <a:t> = open('sales.txt', 'w')</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Get the amount of sales for each day and write</a:t>
            </a:r>
          </a:p>
          <a:p>
            <a:r>
              <a:rPr lang="en-US" sz="1400" dirty="0">
                <a:latin typeface="Courier New" panose="02070309020205020404" pitchFamily="49" charset="0"/>
                <a:cs typeface="Courier New" panose="02070309020205020404" pitchFamily="49" charset="0"/>
              </a:rPr>
              <a:t>    # it to the file.</a:t>
            </a:r>
          </a:p>
          <a:p>
            <a:r>
              <a:rPr lang="en-US" sz="1400" dirty="0">
                <a:latin typeface="Courier New" panose="02070309020205020404" pitchFamily="49" charset="0"/>
                <a:cs typeface="Courier New" panose="02070309020205020404" pitchFamily="49" charset="0"/>
              </a:rPr>
              <a:t>    for count in range(1, </a:t>
            </a:r>
            <a:r>
              <a:rPr lang="en-US" sz="1400" dirty="0" err="1">
                <a:latin typeface="Courier New" panose="02070309020205020404" pitchFamily="49" charset="0"/>
                <a:cs typeface="Courier New" panose="02070309020205020404" pitchFamily="49" charset="0"/>
              </a:rPr>
              <a:t>num_days</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 Get the sales for a day.</a:t>
            </a:r>
          </a:p>
          <a:p>
            <a:r>
              <a:rPr lang="en-US" sz="1400" dirty="0">
                <a:latin typeface="Courier New" panose="02070309020205020404" pitchFamily="49" charset="0"/>
                <a:cs typeface="Courier New" panose="02070309020205020404" pitchFamily="49" charset="0"/>
              </a:rPr>
              <a:t>        sales = float(input('Enter the sales for day #'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a:t>
            </a:r>
            <a:r>
              <a:rPr lang="en-US" sz="1400" dirty="0">
                <a:latin typeface="Courier New" panose="02070309020205020404" pitchFamily="49" charset="0"/>
                <a:cs typeface="Courier New" panose="02070309020205020404" pitchFamily="49" charset="0"/>
              </a:rPr>
              <a:t>(count) + ':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Write the sales amount to the file.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sales_file.write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str</a:t>
            </a:r>
            <a:r>
              <a:rPr lang="en-US" sz="1400" dirty="0">
                <a:latin typeface="Courier New" panose="02070309020205020404" pitchFamily="49" charset="0"/>
                <a:cs typeface="Courier New" panose="02070309020205020404" pitchFamily="49" charset="0"/>
              </a:rPr>
              <a:t>(sales) + '\n')</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Close the file.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sales_file.close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print('Data written to sales.txt.')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Call the main function.</a:t>
            </a:r>
          </a:p>
          <a:p>
            <a:r>
              <a:rPr lang="en-US" sz="1400" dirty="0">
                <a:latin typeface="Courier New" panose="02070309020205020404" pitchFamily="49" charset="0"/>
                <a:cs typeface="Courier New" panose="02070309020205020404" pitchFamily="49" charset="0"/>
              </a:rPr>
              <a:t>main()</a:t>
            </a:r>
          </a:p>
        </p:txBody>
      </p:sp>
    </p:spTree>
    <p:extLst>
      <p:ext uri="{BB962C8B-B14F-4D97-AF65-F5344CB8AC3E}">
        <p14:creationId xmlns:p14="http://schemas.microsoft.com/office/powerpoint/2010/main" val="342951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4638"/>
            <a:ext cx="8004811" cy="1143000"/>
          </a:xfrm>
        </p:spPr>
        <p:txBody>
          <a:bodyPr/>
          <a:lstStyle/>
          <a:p>
            <a:r>
              <a:rPr lang="en-US" dirty="0"/>
              <a:t>Writing to a file using a </a:t>
            </a:r>
            <a:r>
              <a:rPr lang="en-US" dirty="0">
                <a:latin typeface="Courier New" panose="02070309020205020404" pitchFamily="49" charset="0"/>
                <a:cs typeface="Courier New" panose="02070309020205020404" pitchFamily="49" charset="0"/>
              </a:rPr>
              <a:t>for</a:t>
            </a:r>
            <a:r>
              <a:rPr lang="en-US" dirty="0"/>
              <a:t> loop</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4042" r="9094"/>
          <a:stretch/>
        </p:blipFill>
        <p:spPr bwMode="auto">
          <a:xfrm>
            <a:off x="1" y="4876800"/>
            <a:ext cx="830961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4806" y="1905000"/>
            <a:ext cx="7620000" cy="1952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4507468"/>
            <a:ext cx="2545569" cy="369332"/>
          </a:xfrm>
          <a:prstGeom prst="rect">
            <a:avLst/>
          </a:prstGeom>
          <a:noFill/>
        </p:spPr>
        <p:txBody>
          <a:bodyPr wrap="none" rtlCol="0">
            <a:spAutoFit/>
          </a:bodyPr>
          <a:lstStyle/>
          <a:p>
            <a:r>
              <a:rPr lang="en-US" dirty="0"/>
              <a:t>Contents of the Sales File</a:t>
            </a:r>
          </a:p>
        </p:txBody>
      </p:sp>
    </p:spTree>
    <p:extLst>
      <p:ext uri="{BB962C8B-B14F-4D97-AF65-F5344CB8AC3E}">
        <p14:creationId xmlns:p14="http://schemas.microsoft.com/office/powerpoint/2010/main" val="3485578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458200" cy="1143000"/>
          </a:xfrm>
        </p:spPr>
        <p:txBody>
          <a:bodyPr/>
          <a:lstStyle/>
          <a:p>
            <a:r>
              <a:rPr lang="en-US" sz="4000" dirty="0"/>
              <a:t>Reading a File with a Loop and Detecting End of File</a:t>
            </a:r>
          </a:p>
        </p:txBody>
      </p:sp>
      <p:sp>
        <p:nvSpPr>
          <p:cNvPr id="3" name="Content Placeholder 2"/>
          <p:cNvSpPr>
            <a:spLocks noGrp="1"/>
          </p:cNvSpPr>
          <p:nvPr>
            <p:ph idx="1"/>
          </p:nvPr>
        </p:nvSpPr>
        <p:spPr>
          <a:xfrm>
            <a:off x="76200" y="1676400"/>
            <a:ext cx="8153400" cy="4800600"/>
          </a:xfrm>
        </p:spPr>
        <p:txBody>
          <a:bodyPr>
            <a:noAutofit/>
          </a:bodyPr>
          <a:lstStyle/>
          <a:p>
            <a:r>
              <a:rPr lang="en-US" sz="2800" dirty="0"/>
              <a:t>In the previous example, the number of items in the file is known </a:t>
            </a:r>
          </a:p>
          <a:p>
            <a:r>
              <a:rPr lang="en-US" sz="2800" dirty="0"/>
              <a:t>Most of the time, the number of items in a file is not known </a:t>
            </a:r>
          </a:p>
          <a:p>
            <a:r>
              <a:rPr lang="en-US" sz="2800" dirty="0"/>
              <a:t>Often programs must process all of the items in a file until the read position is at the end of the file without knowing how many items are in the file</a:t>
            </a:r>
          </a:p>
          <a:p>
            <a:r>
              <a:rPr lang="en-US" sz="2800" dirty="0"/>
              <a:t>In Python, the </a:t>
            </a:r>
            <a:r>
              <a:rPr lang="en-US" sz="2800" dirty="0" err="1">
                <a:latin typeface="Courier New" panose="02070309020205020404" pitchFamily="49" charset="0"/>
                <a:cs typeface="Courier New" panose="02070309020205020404" pitchFamily="49" charset="0"/>
              </a:rPr>
              <a:t>readline</a:t>
            </a:r>
            <a:r>
              <a:rPr lang="en-US" sz="2800" dirty="0"/>
              <a:t> method returns an empty string (‘’) when it has attempted to read beyond the end of the file</a:t>
            </a:r>
          </a:p>
        </p:txBody>
      </p:sp>
    </p:spTree>
    <p:extLst>
      <p:ext uri="{BB962C8B-B14F-4D97-AF65-F5344CB8AC3E}">
        <p14:creationId xmlns:p14="http://schemas.microsoft.com/office/powerpoint/2010/main" val="340117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The general looping algorithm in </a:t>
            </a:r>
            <a:r>
              <a:rPr lang="en-US" sz="2800" dirty="0" err="1"/>
              <a:t>pseudocode</a:t>
            </a:r>
            <a:r>
              <a:rPr lang="en-US" sz="2800" dirty="0"/>
              <a:t>:</a:t>
            </a:r>
          </a:p>
          <a:p>
            <a:pPr marL="411480" lvl="1" indent="0">
              <a:buNone/>
            </a:pPr>
            <a:r>
              <a:rPr lang="en-US" sz="2800" i="1" dirty="0"/>
              <a:t>Open the file</a:t>
            </a:r>
          </a:p>
          <a:p>
            <a:pPr marL="411480" lvl="1" indent="0">
              <a:buNone/>
            </a:pPr>
            <a:r>
              <a:rPr lang="en-US" sz="2800" i="1" dirty="0"/>
              <a:t>Use </a:t>
            </a:r>
            <a:r>
              <a:rPr lang="en-US" sz="2800" i="1" dirty="0" err="1"/>
              <a:t>readline</a:t>
            </a:r>
            <a:r>
              <a:rPr lang="en-US" sz="2800" i="1" dirty="0"/>
              <a:t> to read the first line from the file</a:t>
            </a:r>
          </a:p>
          <a:p>
            <a:pPr marL="411480" lvl="1" indent="0">
              <a:buNone/>
            </a:pPr>
            <a:r>
              <a:rPr lang="en-US" sz="2800" i="1" dirty="0"/>
              <a:t>While the value returned is not an empty string:</a:t>
            </a:r>
          </a:p>
          <a:p>
            <a:pPr marL="777240" lvl="2" indent="0">
              <a:buNone/>
            </a:pPr>
            <a:r>
              <a:rPr lang="en-US" sz="2400" i="1" dirty="0"/>
              <a:t>Process the item that was just read from the file</a:t>
            </a:r>
          </a:p>
          <a:p>
            <a:pPr marL="777240" lvl="2" indent="0">
              <a:buNone/>
            </a:pPr>
            <a:r>
              <a:rPr lang="en-US" sz="2400" i="1" dirty="0"/>
              <a:t>Use </a:t>
            </a:r>
            <a:r>
              <a:rPr lang="en-US" sz="2400" i="1" dirty="0" err="1"/>
              <a:t>readline</a:t>
            </a:r>
            <a:r>
              <a:rPr lang="en-US" sz="2400" i="1" dirty="0"/>
              <a:t> to read the next line from the file</a:t>
            </a:r>
          </a:p>
          <a:p>
            <a:pPr marL="411480" lvl="1" indent="0">
              <a:buNone/>
            </a:pPr>
            <a:r>
              <a:rPr lang="en-US" sz="2800" i="1" dirty="0"/>
              <a:t>Close the file</a:t>
            </a:r>
          </a:p>
          <a:p>
            <a:endParaRPr lang="en-US" sz="2800" dirty="0"/>
          </a:p>
        </p:txBody>
      </p:sp>
      <p:sp>
        <p:nvSpPr>
          <p:cNvPr id="4" name="Title 1"/>
          <p:cNvSpPr>
            <a:spLocks noGrp="1"/>
          </p:cNvSpPr>
          <p:nvPr>
            <p:ph type="title"/>
          </p:nvPr>
        </p:nvSpPr>
        <p:spPr/>
        <p:txBody>
          <a:bodyPr/>
          <a:lstStyle/>
          <a:p>
            <a:r>
              <a:rPr lang="en-US" sz="4000" dirty="0"/>
              <a:t>Reading a File with a Loop and Detecting End of File</a:t>
            </a:r>
          </a:p>
        </p:txBody>
      </p:sp>
    </p:spTree>
    <p:extLst>
      <p:ext uri="{BB962C8B-B14F-4D97-AF65-F5344CB8AC3E}">
        <p14:creationId xmlns:p14="http://schemas.microsoft.com/office/powerpoint/2010/main" val="270530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270" b="1"/>
          <a:stretch/>
        </p:blipFill>
        <p:spPr bwMode="auto">
          <a:xfrm>
            <a:off x="228600" y="685800"/>
            <a:ext cx="8077200"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85095" y="316468"/>
            <a:ext cx="3766865" cy="369332"/>
          </a:xfrm>
          <a:prstGeom prst="rect">
            <a:avLst/>
          </a:prstGeom>
          <a:noFill/>
        </p:spPr>
        <p:txBody>
          <a:bodyPr wrap="none" rtlCol="0">
            <a:spAutoFit/>
          </a:bodyPr>
          <a:lstStyle/>
          <a:p>
            <a:r>
              <a:rPr lang="en-US" dirty="0"/>
              <a:t>General Logic for Detecting End of File</a:t>
            </a:r>
          </a:p>
        </p:txBody>
      </p:sp>
    </p:spTree>
    <p:extLst>
      <p:ext uri="{BB962C8B-B14F-4D97-AF65-F5344CB8AC3E}">
        <p14:creationId xmlns:p14="http://schemas.microsoft.com/office/powerpoint/2010/main" val="112221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76200"/>
            <a:ext cx="57912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731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848600" cy="1143000"/>
          </a:xfrm>
        </p:spPr>
        <p:txBody>
          <a:bodyPr/>
          <a:lstStyle/>
          <a:p>
            <a:r>
              <a:rPr lang="en-US" dirty="0"/>
              <a:t>Using the for Loop to Read Lines</a:t>
            </a:r>
          </a:p>
        </p:txBody>
      </p:sp>
      <p:sp>
        <p:nvSpPr>
          <p:cNvPr id="3" name="Content Placeholder 2"/>
          <p:cNvSpPr>
            <a:spLocks noGrp="1"/>
          </p:cNvSpPr>
          <p:nvPr>
            <p:ph idx="1"/>
          </p:nvPr>
        </p:nvSpPr>
        <p:spPr/>
        <p:txBody>
          <a:bodyPr>
            <a:normAutofit/>
          </a:bodyPr>
          <a:lstStyle/>
          <a:p>
            <a:r>
              <a:rPr lang="en-US" dirty="0"/>
              <a:t>Other programming languages have  other ways of detecting end of file</a:t>
            </a:r>
          </a:p>
          <a:p>
            <a:r>
              <a:rPr lang="en-US" dirty="0"/>
              <a:t>Python allows the use of a </a:t>
            </a:r>
            <a:r>
              <a:rPr lang="en-US" dirty="0">
                <a:latin typeface="Courier New" panose="02070309020205020404" pitchFamily="49" charset="0"/>
                <a:cs typeface="Courier New" panose="02070309020205020404" pitchFamily="49" charset="0"/>
              </a:rPr>
              <a:t>for</a:t>
            </a:r>
            <a:r>
              <a:rPr lang="en-US" dirty="0"/>
              <a:t> loop that is similar to ways end of file is detected in other languages</a:t>
            </a:r>
          </a:p>
          <a:p>
            <a:r>
              <a:rPr lang="en-US" dirty="0"/>
              <a:t>The loop does not require a priming read and automatically stops when the end of file has been reached</a:t>
            </a:r>
          </a:p>
          <a:p>
            <a:r>
              <a:rPr lang="en-US" dirty="0"/>
              <a:t>General format:</a:t>
            </a:r>
          </a:p>
          <a:p>
            <a:pPr marL="411480" lvl="1" indent="0">
              <a:buNone/>
            </a:pPr>
            <a:r>
              <a:rPr lang="en-US" sz="2400" dirty="0">
                <a:latin typeface="Courier New" panose="02070309020205020404" pitchFamily="49" charset="0"/>
                <a:cs typeface="Courier New" panose="02070309020205020404" pitchFamily="49" charset="0"/>
              </a:rPr>
              <a:t>for </a:t>
            </a:r>
            <a:r>
              <a:rPr lang="en-US" sz="2400" i="1" dirty="0">
                <a:latin typeface="Courier New" panose="02070309020205020404" pitchFamily="49" charset="0"/>
                <a:cs typeface="Courier New" panose="02070309020205020404" pitchFamily="49" charset="0"/>
              </a:rPr>
              <a:t>variable</a:t>
            </a:r>
            <a:r>
              <a:rPr lang="en-US" sz="2400" dirty="0">
                <a:latin typeface="Courier New" panose="02070309020205020404" pitchFamily="49" charset="0"/>
                <a:cs typeface="Courier New" panose="02070309020205020404" pitchFamily="49" charset="0"/>
              </a:rPr>
              <a:t> in </a:t>
            </a:r>
            <a:r>
              <a:rPr lang="en-US" sz="2400" i="1" dirty="0" err="1">
                <a:latin typeface="Courier New" panose="02070309020205020404" pitchFamily="49" charset="0"/>
                <a:cs typeface="Courier New" panose="02070309020205020404" pitchFamily="49" charset="0"/>
              </a:rPr>
              <a:t>file_object</a:t>
            </a:r>
            <a:r>
              <a:rPr lang="en-US" sz="2400" dirty="0">
                <a:latin typeface="Courier New" panose="02070309020205020404" pitchFamily="49" charset="0"/>
                <a:cs typeface="Courier New" panose="02070309020205020404" pitchFamily="49" charset="0"/>
              </a:rPr>
              <a:t>:</a:t>
            </a:r>
          </a:p>
          <a:p>
            <a:pPr marL="777240" lvl="2" indent="0">
              <a:buNone/>
            </a:pPr>
            <a:r>
              <a:rPr lang="en-US" sz="2000" dirty="0">
                <a:latin typeface="Courier New" panose="02070309020205020404" pitchFamily="49" charset="0"/>
                <a:cs typeface="Courier New" panose="02070309020205020404" pitchFamily="49" charset="0"/>
              </a:rPr>
              <a:t>Statement</a:t>
            </a:r>
          </a:p>
          <a:p>
            <a:pPr marL="777240" lvl="2" indent="0">
              <a:buNone/>
            </a:pPr>
            <a:r>
              <a:rPr lang="en-US" sz="2000" dirty="0">
                <a:latin typeface="Courier New" panose="02070309020205020404" pitchFamily="49" charset="0"/>
                <a:cs typeface="Courier New" panose="02070309020205020404" pitchFamily="49" charset="0"/>
              </a:rPr>
              <a:t>Statement</a:t>
            </a:r>
          </a:p>
          <a:p>
            <a:pPr marL="777240" lvl="2" indent="0">
              <a:buNone/>
            </a:pPr>
            <a:r>
              <a:rPr lang="en-US" sz="2000" dirty="0">
                <a:latin typeface="Courier New" panose="02070309020205020404" pitchFamily="49" charset="0"/>
                <a:cs typeface="Courier New" panose="02070309020205020404" pitchFamily="49" charset="0"/>
              </a:rPr>
              <a:t>Etc.</a:t>
            </a:r>
          </a:p>
          <a:p>
            <a:r>
              <a:rPr lang="en-US" sz="2400" dirty="0">
                <a:cs typeface="Courier New" panose="02070309020205020404" pitchFamily="49" charset="0"/>
              </a:rPr>
              <a:t>The loop will iterate once for each line in the file</a:t>
            </a:r>
          </a:p>
        </p:txBody>
      </p:sp>
    </p:spTree>
    <p:extLst>
      <p:ext uri="{BB962C8B-B14F-4D97-AF65-F5344CB8AC3E}">
        <p14:creationId xmlns:p14="http://schemas.microsoft.com/office/powerpoint/2010/main" val="71056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 y="76200"/>
            <a:ext cx="7772400" cy="1143000"/>
          </a:xfrm>
        </p:spPr>
        <p:txBody>
          <a:bodyPr/>
          <a:lstStyle/>
          <a:p>
            <a:r>
              <a:rPr lang="en-US" sz="4000" dirty="0"/>
              <a:t>6.1 Introduction to Files and Outputs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7620000" cy="4275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1490" y="5562600"/>
            <a:ext cx="6248400"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Saving data in a file is called “writing to” a file</a:t>
            </a:r>
          </a:p>
          <a:p>
            <a:pPr marL="342900" indent="-342900">
              <a:buFont typeface="Wingdings" panose="05000000000000000000" pitchFamily="2" charset="2"/>
              <a:buChar char="Ø"/>
            </a:pPr>
            <a:r>
              <a:rPr lang="en-US" sz="2000" dirty="0"/>
              <a:t>A piece of data is copied from RAM to the file</a:t>
            </a:r>
          </a:p>
          <a:p>
            <a:pPr marL="342900" indent="-342900">
              <a:buFont typeface="Wingdings" panose="05000000000000000000" pitchFamily="2" charset="2"/>
              <a:buChar char="Ø"/>
            </a:pPr>
            <a:r>
              <a:rPr lang="en-US" sz="2000" dirty="0"/>
              <a:t>The file being written to is called an output file</a:t>
            </a:r>
          </a:p>
        </p:txBody>
      </p:sp>
    </p:spTree>
    <p:extLst>
      <p:ext uri="{BB962C8B-B14F-4D97-AF65-F5344CB8AC3E}">
        <p14:creationId xmlns:p14="http://schemas.microsoft.com/office/powerpoint/2010/main" val="19630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74638"/>
            <a:ext cx="8077200" cy="1143000"/>
          </a:xfrm>
        </p:spPr>
        <p:txBody>
          <a:bodyPr/>
          <a:lstStyle/>
          <a:p>
            <a:r>
              <a:rPr lang="en-US" dirty="0"/>
              <a:t>Using the for Loop to Read Lines</a:t>
            </a:r>
          </a:p>
        </p:txBody>
      </p:sp>
      <p:pic>
        <p:nvPicPr>
          <p:cNvPr id="5"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60087" y="1600200"/>
            <a:ext cx="5814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2895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Spotlight: Working with Files</a:t>
            </a:r>
          </a:p>
        </p:txBody>
      </p:sp>
      <p:sp>
        <p:nvSpPr>
          <p:cNvPr id="3" name="Content Placeholder 2"/>
          <p:cNvSpPr>
            <a:spLocks noGrp="1"/>
          </p:cNvSpPr>
          <p:nvPr>
            <p:ph idx="1"/>
          </p:nvPr>
        </p:nvSpPr>
        <p:spPr/>
        <p:txBody>
          <a:bodyPr/>
          <a:lstStyle/>
          <a:p>
            <a:r>
              <a:rPr lang="en-US" dirty="0"/>
              <a:t>P. 257</a:t>
            </a:r>
          </a:p>
          <a:p>
            <a:r>
              <a:rPr lang="en-US" dirty="0"/>
              <a:t>save_running_times.py</a:t>
            </a:r>
          </a:p>
          <a:p>
            <a:r>
              <a:rPr lang="en-US" dirty="0"/>
              <a:t>read_running_times.py</a:t>
            </a:r>
          </a:p>
        </p:txBody>
      </p:sp>
    </p:spTree>
    <p:extLst>
      <p:ext uri="{BB962C8B-B14F-4D97-AF65-F5344CB8AC3E}">
        <p14:creationId xmlns:p14="http://schemas.microsoft.com/office/powerpoint/2010/main" val="992790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82000" cy="1143000"/>
          </a:xfrm>
        </p:spPr>
        <p:txBody>
          <a:bodyPr/>
          <a:lstStyle/>
          <a:p>
            <a:r>
              <a:rPr lang="en-US" dirty="0"/>
              <a:t>Ch. 6 In-Class Assignment (Part 2)</a:t>
            </a:r>
          </a:p>
        </p:txBody>
      </p:sp>
      <p:sp>
        <p:nvSpPr>
          <p:cNvPr id="3" name="Content Placeholder 2"/>
          <p:cNvSpPr>
            <a:spLocks noGrp="1"/>
          </p:cNvSpPr>
          <p:nvPr>
            <p:ph idx="1"/>
          </p:nvPr>
        </p:nvSpPr>
        <p:spPr>
          <a:xfrm>
            <a:off x="228600" y="1447800"/>
            <a:ext cx="7848600" cy="4800600"/>
          </a:xfrm>
        </p:spPr>
        <p:txBody>
          <a:bodyPr>
            <a:noAutofit/>
          </a:bodyPr>
          <a:lstStyle/>
          <a:p>
            <a:pPr marL="114300" indent="0">
              <a:buNone/>
            </a:pPr>
            <a:r>
              <a:rPr lang="en-US" sz="2400" dirty="0"/>
              <a:t>1. Write code that does the following:  opens an output file with the filename number_list.txt, uses a loop to write the numbers 1 through 100 to the file, and then closes the file.   </a:t>
            </a:r>
            <a:r>
              <a:rPr lang="en-US" sz="2400" i="1" dirty="0"/>
              <a:t>Be sure to write your file to your H: drive to use in the next assignment</a:t>
            </a:r>
          </a:p>
          <a:p>
            <a:pPr marL="114300" indent="0">
              <a:buNone/>
            </a:pPr>
            <a:r>
              <a:rPr lang="en-US" sz="2400" dirty="0"/>
              <a:t>2. Write code that opens the file you just created, reads all the numbers from the file, displays them, accumulates a total and then closes the file.  Display the total.  </a:t>
            </a:r>
            <a:r>
              <a:rPr lang="en-US" sz="2400" i="1" dirty="0"/>
              <a:t>Terminate the loop by detecting end of file with a </a:t>
            </a:r>
            <a:r>
              <a:rPr lang="en-US" sz="2400" b="1" i="1" dirty="0">
                <a:solidFill>
                  <a:srgbClr val="FF0000"/>
                </a:solidFill>
                <a:latin typeface="Courier New" panose="02070309020205020404" pitchFamily="49" charset="0"/>
                <a:cs typeface="Courier New" panose="02070309020205020404" pitchFamily="49" charset="0"/>
              </a:rPr>
              <a:t>for</a:t>
            </a:r>
            <a:r>
              <a:rPr lang="en-US" sz="2400" i="1" dirty="0"/>
              <a:t> loop (the second method we discussed).  </a:t>
            </a:r>
          </a:p>
          <a:p>
            <a:pPr marL="114300" indent="0">
              <a:buNone/>
            </a:pPr>
            <a:r>
              <a:rPr lang="en-US" sz="2400" dirty="0"/>
              <a:t>Print the programs and turn them </a:t>
            </a:r>
            <a:r>
              <a:rPr lang="en-US" sz="2400" dirty="0" smtClean="0"/>
              <a:t>in</a:t>
            </a:r>
            <a:endParaRPr lang="en-US" sz="2400" dirty="0"/>
          </a:p>
        </p:txBody>
      </p:sp>
    </p:spTree>
    <p:extLst>
      <p:ext uri="{BB962C8B-B14F-4D97-AF65-F5344CB8AC3E}">
        <p14:creationId xmlns:p14="http://schemas.microsoft.com/office/powerpoint/2010/main" val="26301257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Processing Records</a:t>
            </a:r>
          </a:p>
        </p:txBody>
      </p:sp>
      <p:sp>
        <p:nvSpPr>
          <p:cNvPr id="3" name="Content Placeholder 2"/>
          <p:cNvSpPr>
            <a:spLocks noGrp="1"/>
          </p:cNvSpPr>
          <p:nvPr>
            <p:ph idx="1"/>
          </p:nvPr>
        </p:nvSpPr>
        <p:spPr>
          <a:xfrm>
            <a:off x="437866" y="1300163"/>
            <a:ext cx="7620000" cy="4800600"/>
          </a:xfrm>
        </p:spPr>
        <p:txBody>
          <a:bodyPr/>
          <a:lstStyle/>
          <a:p>
            <a:r>
              <a:rPr lang="en-US" dirty="0"/>
              <a:t>Data organized in files is often stored as “sets” or groups of data called </a:t>
            </a:r>
            <a:r>
              <a:rPr lang="en-US" i="1" dirty="0"/>
              <a:t>records</a:t>
            </a:r>
          </a:p>
          <a:p>
            <a:r>
              <a:rPr lang="en-US" dirty="0"/>
              <a:t>Records are complete sets of data that contain </a:t>
            </a:r>
            <a:r>
              <a:rPr lang="en-US" i="1" dirty="0"/>
              <a:t>fields</a:t>
            </a:r>
            <a:r>
              <a:rPr lang="en-US" dirty="0"/>
              <a:t> which is a single piece of data </a:t>
            </a:r>
          </a:p>
          <a:p>
            <a:r>
              <a:rPr lang="en-US" i="1"/>
              <a:t>See Save </a:t>
            </a:r>
            <a:r>
              <a:rPr lang="en-US" i="1" dirty="0" err="1"/>
              <a:t>employee_records</a:t>
            </a:r>
            <a:endParaRPr lang="en-US" i="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509" r="10879"/>
          <a:stretch/>
        </p:blipFill>
        <p:spPr bwMode="auto">
          <a:xfrm>
            <a:off x="3175" y="3505200"/>
            <a:ext cx="8146415" cy="259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3200400"/>
            <a:ext cx="1820242" cy="369332"/>
          </a:xfrm>
          <a:prstGeom prst="rect">
            <a:avLst/>
          </a:prstGeom>
          <a:noFill/>
        </p:spPr>
        <p:txBody>
          <a:bodyPr wrap="none" rtlCol="0">
            <a:spAutoFit/>
          </a:bodyPr>
          <a:lstStyle/>
          <a:p>
            <a:r>
              <a:rPr lang="en-US" dirty="0"/>
              <a:t>Fields in a Record</a:t>
            </a:r>
          </a:p>
        </p:txBody>
      </p:sp>
    </p:spTree>
    <p:extLst>
      <p:ext uri="{BB962C8B-B14F-4D97-AF65-F5344CB8AC3E}">
        <p14:creationId xmlns:p14="http://schemas.microsoft.com/office/powerpoint/2010/main" val="52834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Processing Records</a:t>
            </a:r>
          </a:p>
        </p:txBody>
      </p:sp>
      <p:sp>
        <p:nvSpPr>
          <p:cNvPr id="3" name="Content Placeholder 2"/>
          <p:cNvSpPr>
            <a:spLocks noGrp="1"/>
          </p:cNvSpPr>
          <p:nvPr>
            <p:ph idx="1"/>
          </p:nvPr>
        </p:nvSpPr>
        <p:spPr/>
        <p:txBody>
          <a:bodyPr/>
          <a:lstStyle/>
          <a:p>
            <a:r>
              <a:rPr lang="en-US" dirty="0"/>
              <a:t>Each time you write a record to a sequential access file you write fields that make up the record, one after another</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105"/>
          <a:stretch/>
        </p:blipFill>
        <p:spPr bwMode="auto">
          <a:xfrm>
            <a:off x="15241" y="2971800"/>
            <a:ext cx="8305800" cy="1211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800" y="4648200"/>
            <a:ext cx="6248400" cy="1477328"/>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 Write the data as a record to the file.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emp_file.write</a:t>
            </a:r>
            <a:r>
              <a:rPr lang="en-US" dirty="0">
                <a:latin typeface="Courier New" panose="02070309020205020404" pitchFamily="49" charset="0"/>
                <a:cs typeface="Courier New" panose="02070309020205020404" pitchFamily="49" charset="0"/>
              </a:rPr>
              <a:t>(name + '\n')</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emp_file.write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id_num</a:t>
            </a:r>
            <a:r>
              <a:rPr lang="en-US" dirty="0">
                <a:latin typeface="Courier New" panose="02070309020205020404" pitchFamily="49" charset="0"/>
                <a:cs typeface="Courier New" panose="02070309020205020404" pitchFamily="49" charset="0"/>
              </a:rPr>
              <a:t> + '\n')</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emp_file.write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dept</a:t>
            </a:r>
            <a:r>
              <a:rPr lang="en-US" dirty="0">
                <a:latin typeface="Courier New" panose="02070309020205020404" pitchFamily="49" charset="0"/>
                <a:cs typeface="Courier New" panose="02070309020205020404" pitchFamily="49" charset="0"/>
              </a:rPr>
              <a:t> + '\n')</a:t>
            </a:r>
          </a:p>
        </p:txBody>
      </p:sp>
      <p:sp>
        <p:nvSpPr>
          <p:cNvPr id="6" name="TextBox 5"/>
          <p:cNvSpPr txBox="1"/>
          <p:nvPr/>
        </p:nvSpPr>
        <p:spPr>
          <a:xfrm>
            <a:off x="213359" y="2604572"/>
            <a:ext cx="1698414" cy="369332"/>
          </a:xfrm>
          <a:prstGeom prst="rect">
            <a:avLst/>
          </a:prstGeom>
          <a:noFill/>
        </p:spPr>
        <p:txBody>
          <a:bodyPr wrap="none" rtlCol="0">
            <a:spAutoFit/>
          </a:bodyPr>
          <a:lstStyle/>
          <a:p>
            <a:r>
              <a:rPr lang="en-US" dirty="0"/>
              <a:t>Records in a File</a:t>
            </a:r>
          </a:p>
        </p:txBody>
      </p:sp>
    </p:spTree>
    <p:extLst>
      <p:ext uri="{BB962C8B-B14F-4D97-AF65-F5344CB8AC3E}">
        <p14:creationId xmlns:p14="http://schemas.microsoft.com/office/powerpoint/2010/main" val="422504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Processing Records</a:t>
            </a:r>
          </a:p>
        </p:txBody>
      </p:sp>
      <p:sp>
        <p:nvSpPr>
          <p:cNvPr id="3" name="Content Placeholder 2"/>
          <p:cNvSpPr>
            <a:spLocks noGrp="1"/>
          </p:cNvSpPr>
          <p:nvPr>
            <p:ph idx="1"/>
          </p:nvPr>
        </p:nvSpPr>
        <p:spPr/>
        <p:txBody>
          <a:bodyPr/>
          <a:lstStyle/>
          <a:p>
            <a:r>
              <a:rPr lang="en-US" dirty="0"/>
              <a:t>When data is read from a sequential access file it is read one field at a time until the complete record is read</a:t>
            </a:r>
          </a:p>
          <a:p>
            <a:r>
              <a:rPr lang="en-US" dirty="0"/>
              <a:t>Open read_emp_records.py</a:t>
            </a:r>
          </a:p>
        </p:txBody>
      </p:sp>
    </p:spTree>
    <p:extLst>
      <p:ext uri="{BB962C8B-B14F-4D97-AF65-F5344CB8AC3E}">
        <p14:creationId xmlns:p14="http://schemas.microsoft.com/office/powerpoint/2010/main" val="407629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Records</a:t>
            </a:r>
          </a:p>
        </p:txBody>
      </p:sp>
      <p:sp>
        <p:nvSpPr>
          <p:cNvPr id="3" name="Content Placeholder 2"/>
          <p:cNvSpPr>
            <a:spLocks noGrp="1"/>
          </p:cNvSpPr>
          <p:nvPr>
            <p:ph idx="1"/>
          </p:nvPr>
        </p:nvSpPr>
        <p:spPr/>
        <p:txBody>
          <a:bodyPr/>
          <a:lstStyle/>
          <a:p>
            <a:r>
              <a:rPr lang="en-US" dirty="0"/>
              <a:t>Often, more capabilities are required than just reading from or writing to a file.   It is also necessary to add records to a file, search for specific records, modify records, and delete records.</a:t>
            </a:r>
          </a:p>
          <a:p>
            <a:r>
              <a:rPr lang="en-US" dirty="0"/>
              <a:t>p. 263 Midnight Coffee Roasters – program to track inventory of coffee.   Each record has two fields:</a:t>
            </a:r>
          </a:p>
          <a:p>
            <a:pPr lvl="1"/>
            <a:r>
              <a:rPr lang="en-US" dirty="0"/>
              <a:t>Description – string containing the coffee name</a:t>
            </a:r>
          </a:p>
          <a:p>
            <a:pPr lvl="1"/>
            <a:r>
              <a:rPr lang="en-US" dirty="0"/>
              <a:t>Quantity in inventory – in pounds, floating point</a:t>
            </a:r>
          </a:p>
          <a:p>
            <a:r>
              <a:rPr lang="en-US" dirty="0"/>
              <a:t>Program to add records to an existing file – add_coffee_record.py  (uses coffee.txt)</a:t>
            </a:r>
          </a:p>
          <a:p>
            <a:r>
              <a:rPr lang="en-US" dirty="0"/>
              <a:t>Program to display records – show_coffee_records.py </a:t>
            </a:r>
          </a:p>
          <a:p>
            <a:pPr marL="114300" indent="0">
              <a:buNone/>
            </a:pPr>
            <a:endParaRPr lang="en-US" dirty="0"/>
          </a:p>
        </p:txBody>
      </p:sp>
    </p:spTree>
    <p:extLst>
      <p:ext uri="{BB962C8B-B14F-4D97-AF65-F5344CB8AC3E}">
        <p14:creationId xmlns:p14="http://schemas.microsoft.com/office/powerpoint/2010/main" val="101858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 Record</a:t>
            </a:r>
          </a:p>
        </p:txBody>
      </p:sp>
      <p:sp>
        <p:nvSpPr>
          <p:cNvPr id="3" name="Content Placeholder 2"/>
          <p:cNvSpPr>
            <a:spLocks noGrp="1"/>
          </p:cNvSpPr>
          <p:nvPr>
            <p:ph idx="1"/>
          </p:nvPr>
        </p:nvSpPr>
        <p:spPr/>
        <p:txBody>
          <a:bodyPr/>
          <a:lstStyle/>
          <a:p>
            <a:r>
              <a:rPr lang="en-US" dirty="0"/>
              <a:t>Midnight Coffee Roasters need another program to search for specific records.   They want to search by description and see all records matching that description</a:t>
            </a:r>
          </a:p>
          <a:p>
            <a:r>
              <a:rPr lang="en-US" dirty="0"/>
              <a:t>Open </a:t>
            </a:r>
            <a:r>
              <a:rPr lang="en-US" dirty="0" err="1"/>
              <a:t>search_coffee_records</a:t>
            </a:r>
            <a:r>
              <a:rPr lang="en-US" dirty="0"/>
              <a:t> using coffee.txt</a:t>
            </a:r>
          </a:p>
          <a:p>
            <a:pPr marL="114300" indent="0">
              <a:buNone/>
            </a:pPr>
            <a:endParaRPr lang="en-US" dirty="0"/>
          </a:p>
        </p:txBody>
      </p:sp>
    </p:spTree>
    <p:extLst>
      <p:ext uri="{BB962C8B-B14F-4D97-AF65-F5344CB8AC3E}">
        <p14:creationId xmlns:p14="http://schemas.microsoft.com/office/powerpoint/2010/main" val="297585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Records</a:t>
            </a:r>
          </a:p>
        </p:txBody>
      </p:sp>
      <p:sp>
        <p:nvSpPr>
          <p:cNvPr id="3" name="Content Placeholder 2"/>
          <p:cNvSpPr>
            <a:spLocks noGrp="1"/>
          </p:cNvSpPr>
          <p:nvPr>
            <p:ph idx="1"/>
          </p:nvPr>
        </p:nvSpPr>
        <p:spPr/>
        <p:txBody>
          <a:bodyPr/>
          <a:lstStyle/>
          <a:p>
            <a:r>
              <a:rPr lang="en-US" dirty="0"/>
              <a:t>The next program that Midnight Roasters wants is to change the quantity field in an existing record</a:t>
            </a:r>
          </a:p>
          <a:p>
            <a:r>
              <a:rPr lang="en-US" dirty="0"/>
              <a:t>To modify an existing file, a temporary second file must be created</a:t>
            </a:r>
          </a:p>
          <a:p>
            <a:r>
              <a:rPr lang="en-US" dirty="0"/>
              <a:t>All of the original files records are copied to the second file, but when you get to the one to be changed, it is modified before it is written</a:t>
            </a:r>
          </a:p>
          <a:p>
            <a:r>
              <a:rPr lang="en-US" dirty="0"/>
              <a:t>The all the remaining records are written to the file</a:t>
            </a:r>
          </a:p>
        </p:txBody>
      </p:sp>
    </p:spTree>
    <p:extLst>
      <p:ext uri="{BB962C8B-B14F-4D97-AF65-F5344CB8AC3E}">
        <p14:creationId xmlns:p14="http://schemas.microsoft.com/office/powerpoint/2010/main" val="141065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
            <a:ext cx="7620000" cy="1143000"/>
          </a:xfrm>
        </p:spPr>
        <p:txBody>
          <a:bodyPr/>
          <a:lstStyle/>
          <a:p>
            <a:r>
              <a:rPr lang="en-US" sz="3600" dirty="0"/>
              <a:t>Modifying Records</a:t>
            </a:r>
          </a:p>
        </p:txBody>
      </p:sp>
      <p:sp>
        <p:nvSpPr>
          <p:cNvPr id="3" name="Content Placeholder 2"/>
          <p:cNvSpPr>
            <a:spLocks noGrp="1"/>
          </p:cNvSpPr>
          <p:nvPr>
            <p:ph idx="1"/>
          </p:nvPr>
        </p:nvSpPr>
        <p:spPr>
          <a:xfrm>
            <a:off x="152400" y="914400"/>
            <a:ext cx="7924800" cy="4800600"/>
          </a:xfrm>
        </p:spPr>
        <p:txBody>
          <a:bodyPr>
            <a:noAutofit/>
          </a:bodyPr>
          <a:lstStyle/>
          <a:p>
            <a:r>
              <a:rPr lang="en-US" sz="2400" dirty="0"/>
              <a:t>General algorithm:</a:t>
            </a:r>
          </a:p>
          <a:p>
            <a:pPr marL="411480" lvl="1" indent="0">
              <a:buNone/>
            </a:pPr>
            <a:r>
              <a:rPr lang="en-US" i="1" dirty="0"/>
              <a:t>Open the original file for input and create a temporary file for output</a:t>
            </a:r>
          </a:p>
          <a:p>
            <a:pPr marL="411480" lvl="1" indent="0">
              <a:buNone/>
            </a:pPr>
            <a:r>
              <a:rPr lang="en-US" i="1" dirty="0"/>
              <a:t>Get the description of the record to be modified and the new value for the quantity</a:t>
            </a:r>
          </a:p>
          <a:p>
            <a:pPr marL="411480" lvl="1" indent="0">
              <a:buNone/>
            </a:pPr>
            <a:r>
              <a:rPr lang="en-US" i="1" dirty="0"/>
              <a:t>Read the first description field from the original file</a:t>
            </a:r>
          </a:p>
          <a:p>
            <a:pPr marL="411480" lvl="1" indent="0">
              <a:buNone/>
            </a:pPr>
            <a:r>
              <a:rPr lang="en-US" i="1" dirty="0"/>
              <a:t>While the description field is not empty:</a:t>
            </a:r>
          </a:p>
          <a:p>
            <a:pPr marL="411480" lvl="1" indent="0">
              <a:buNone/>
            </a:pPr>
            <a:r>
              <a:rPr lang="en-US" i="1" dirty="0"/>
              <a:t>	Read the quantity field</a:t>
            </a:r>
          </a:p>
          <a:p>
            <a:pPr marL="411480" lvl="1" indent="0">
              <a:buNone/>
            </a:pPr>
            <a:r>
              <a:rPr lang="en-US" i="1" dirty="0"/>
              <a:t>	If this record’s description field matches the description entered:</a:t>
            </a:r>
          </a:p>
          <a:p>
            <a:pPr marL="411480" lvl="1" indent="0">
              <a:buNone/>
            </a:pPr>
            <a:r>
              <a:rPr lang="en-US" i="1" dirty="0"/>
              <a:t>		Write the new data to the temporary file</a:t>
            </a:r>
          </a:p>
          <a:p>
            <a:pPr marL="411480" lvl="1" indent="0">
              <a:buNone/>
            </a:pPr>
            <a:r>
              <a:rPr lang="en-US" i="1" dirty="0"/>
              <a:t>	Else:</a:t>
            </a:r>
          </a:p>
          <a:p>
            <a:pPr marL="411480" lvl="1" indent="0">
              <a:buNone/>
            </a:pPr>
            <a:r>
              <a:rPr lang="en-US" i="1" dirty="0"/>
              <a:t>		Write the existing record to the temporary file</a:t>
            </a:r>
          </a:p>
          <a:p>
            <a:pPr marL="411480" lvl="1" indent="0">
              <a:buNone/>
            </a:pPr>
            <a:r>
              <a:rPr lang="en-US" i="1" dirty="0"/>
              <a:t>	Read the next description field</a:t>
            </a:r>
          </a:p>
          <a:p>
            <a:pPr marL="411480" lvl="1" indent="0">
              <a:buNone/>
            </a:pPr>
            <a:r>
              <a:rPr lang="en-US" i="1" dirty="0"/>
              <a:t>Close the original file and the temporary file</a:t>
            </a:r>
          </a:p>
          <a:p>
            <a:pPr marL="411480" lvl="1" indent="0">
              <a:buNone/>
            </a:pPr>
            <a:r>
              <a:rPr lang="en-US" i="1" dirty="0"/>
              <a:t>Delete the original file</a:t>
            </a:r>
          </a:p>
          <a:p>
            <a:pPr marL="411480" lvl="1" indent="0">
              <a:buNone/>
            </a:pPr>
            <a:r>
              <a:rPr lang="en-US" i="1" dirty="0"/>
              <a:t>Rename the temporary file, giving it the name of the original file</a:t>
            </a:r>
          </a:p>
          <a:p>
            <a:pPr marL="411480" lvl="1" indent="0">
              <a:buNone/>
            </a:pPr>
            <a:r>
              <a:rPr lang="en-US" i="1" dirty="0"/>
              <a:t>Open modify_coffee.records.py</a:t>
            </a:r>
          </a:p>
        </p:txBody>
      </p:sp>
    </p:spTree>
    <p:extLst>
      <p:ext uri="{BB962C8B-B14F-4D97-AF65-F5344CB8AC3E}">
        <p14:creationId xmlns:p14="http://schemas.microsoft.com/office/powerpoint/2010/main" val="122007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 y="0"/>
            <a:ext cx="7924800" cy="1143000"/>
          </a:xfrm>
        </p:spPr>
        <p:txBody>
          <a:bodyPr/>
          <a:lstStyle/>
          <a:p>
            <a:r>
              <a:rPr lang="en-US" sz="4000" dirty="0"/>
              <a:t>6.1 Introduction to Files and Outputs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7620000" cy="427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91490" y="5562600"/>
            <a:ext cx="7509510"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Retrieving data from a file is called “reading data from” a file</a:t>
            </a:r>
          </a:p>
          <a:p>
            <a:pPr marL="342900" indent="-342900">
              <a:buFont typeface="Wingdings" panose="05000000000000000000" pitchFamily="2" charset="2"/>
              <a:buChar char="Ø"/>
            </a:pPr>
            <a:r>
              <a:rPr lang="en-US" sz="2000" dirty="0"/>
              <a:t>A piece of data is copied from the file to RAM and referenced by a variable</a:t>
            </a:r>
          </a:p>
          <a:p>
            <a:pPr marL="342900" indent="-342900">
              <a:buFont typeface="Wingdings" panose="05000000000000000000" pitchFamily="2" charset="2"/>
              <a:buChar char="Ø"/>
            </a:pPr>
            <a:r>
              <a:rPr lang="en-US" sz="2000" dirty="0"/>
              <a:t>The file being read from is called an input file</a:t>
            </a:r>
          </a:p>
        </p:txBody>
      </p:sp>
    </p:spTree>
    <p:extLst>
      <p:ext uri="{BB962C8B-B14F-4D97-AF65-F5344CB8AC3E}">
        <p14:creationId xmlns:p14="http://schemas.microsoft.com/office/powerpoint/2010/main" val="80222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Exceptions</a:t>
            </a:r>
          </a:p>
        </p:txBody>
      </p:sp>
      <p:sp>
        <p:nvSpPr>
          <p:cNvPr id="3" name="Content Placeholder 2"/>
          <p:cNvSpPr>
            <a:spLocks noGrp="1"/>
          </p:cNvSpPr>
          <p:nvPr>
            <p:ph idx="1"/>
          </p:nvPr>
        </p:nvSpPr>
        <p:spPr/>
        <p:txBody>
          <a:bodyPr/>
          <a:lstStyle/>
          <a:p>
            <a:r>
              <a:rPr lang="en-US" dirty="0"/>
              <a:t>An exception is an error that occurs while a program is running causing the program to abruptly halt.   The </a:t>
            </a:r>
            <a:r>
              <a:rPr lang="en-US" dirty="0">
                <a:latin typeface="Courier New" panose="02070309020205020404" pitchFamily="49" charset="0"/>
                <a:cs typeface="Courier New" panose="02070309020205020404" pitchFamily="49" charset="0"/>
              </a:rPr>
              <a:t>try/except</a:t>
            </a:r>
            <a:r>
              <a:rPr lang="en-US" dirty="0"/>
              <a:t> statement in Python allows graceful handling of exceptions</a:t>
            </a:r>
          </a:p>
          <a:p>
            <a:r>
              <a:rPr lang="en-US" dirty="0"/>
              <a:t>There are situations in a program that can be potential sources of exceptions such as dividing by zero</a:t>
            </a:r>
          </a:p>
          <a:p>
            <a:r>
              <a:rPr lang="en-US" dirty="0"/>
              <a:t>Open division.py</a:t>
            </a:r>
          </a:p>
          <a:p>
            <a:r>
              <a:rPr lang="en-US" dirty="0"/>
              <a:t>Open division2.py</a:t>
            </a:r>
          </a:p>
        </p:txBody>
      </p:sp>
    </p:spTree>
    <p:extLst>
      <p:ext uri="{BB962C8B-B14F-4D97-AF65-F5344CB8AC3E}">
        <p14:creationId xmlns:p14="http://schemas.microsoft.com/office/powerpoint/2010/main" val="290804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Exceptions</a:t>
            </a:r>
          </a:p>
        </p:txBody>
      </p:sp>
      <p:sp>
        <p:nvSpPr>
          <p:cNvPr id="3" name="Content Placeholder 2"/>
          <p:cNvSpPr>
            <a:spLocks noGrp="1"/>
          </p:cNvSpPr>
          <p:nvPr>
            <p:ph idx="1"/>
          </p:nvPr>
        </p:nvSpPr>
        <p:spPr/>
        <p:txBody>
          <a:bodyPr>
            <a:normAutofit lnSpcReduction="10000"/>
          </a:bodyPr>
          <a:lstStyle/>
          <a:p>
            <a:r>
              <a:rPr lang="en-US" dirty="0"/>
              <a:t>Exceptions can occur because the user enters invalid  data</a:t>
            </a:r>
          </a:p>
          <a:p>
            <a:r>
              <a:rPr lang="en-US" dirty="0"/>
              <a:t>Python allows writing code that responds to exceptions when they are raised and prevents the program from abruptly crashing.   This is called an exception handler and is written with the try/except statement</a:t>
            </a:r>
          </a:p>
          <a:p>
            <a:r>
              <a:rPr lang="en-US" dirty="0"/>
              <a:t>General format is:</a:t>
            </a:r>
          </a:p>
          <a:p>
            <a:pPr marL="114300" indent="0">
              <a:buNone/>
            </a:pPr>
            <a:r>
              <a:rPr lang="en-US" dirty="0">
                <a:latin typeface="Courier New" panose="02070309020205020404" pitchFamily="49" charset="0"/>
                <a:cs typeface="Courier New" panose="02070309020205020404" pitchFamily="49" charset="0"/>
              </a:rPr>
              <a:t>try:</a:t>
            </a:r>
          </a:p>
          <a:p>
            <a:pPr marL="411480" lvl="1" indent="0">
              <a:buNone/>
            </a:pPr>
            <a:r>
              <a:rPr lang="en-US" dirty="0">
                <a:latin typeface="Courier New" panose="02070309020205020404" pitchFamily="49" charset="0"/>
                <a:cs typeface="Courier New" panose="02070309020205020404" pitchFamily="49" charset="0"/>
              </a:rPr>
              <a:t>statement</a:t>
            </a:r>
          </a:p>
          <a:p>
            <a:pPr marL="411480" lvl="1" indent="0">
              <a:buNone/>
            </a:pPr>
            <a:r>
              <a:rPr lang="en-US" dirty="0">
                <a:latin typeface="Courier New" panose="02070309020205020404" pitchFamily="49" charset="0"/>
                <a:cs typeface="Courier New" panose="02070309020205020404" pitchFamily="49" charset="0"/>
              </a:rPr>
              <a:t>statement</a:t>
            </a:r>
          </a:p>
          <a:p>
            <a:pPr marL="114300" indent="0">
              <a:buNone/>
            </a:pPr>
            <a:r>
              <a:rPr lang="en-US" dirty="0">
                <a:latin typeface="Courier New" panose="02070309020205020404" pitchFamily="49" charset="0"/>
                <a:cs typeface="Courier New" panose="02070309020205020404" pitchFamily="49" charset="0"/>
              </a:rPr>
              <a:t>except </a:t>
            </a:r>
            <a:r>
              <a:rPr lang="en-US" dirty="0" err="1">
                <a:latin typeface="Courier New" panose="02070309020205020404" pitchFamily="49" charset="0"/>
                <a:cs typeface="Courier New" panose="02070309020205020404" pitchFamily="49" charset="0"/>
              </a:rPr>
              <a:t>ExceptionName</a:t>
            </a:r>
            <a:r>
              <a:rPr lang="en-US" dirty="0">
                <a:latin typeface="Courier New" panose="02070309020205020404" pitchFamily="49" charset="0"/>
                <a:cs typeface="Courier New" panose="02070309020205020404" pitchFamily="49" charset="0"/>
              </a:rPr>
              <a:t>:</a:t>
            </a:r>
          </a:p>
          <a:p>
            <a:pPr marL="411480" lvl="1" indent="0">
              <a:buNone/>
            </a:pPr>
            <a:r>
              <a:rPr lang="en-US" dirty="0">
                <a:latin typeface="Courier New" panose="02070309020205020404" pitchFamily="49" charset="0"/>
                <a:cs typeface="Courier New" panose="02070309020205020404" pitchFamily="49" charset="0"/>
              </a:rPr>
              <a:t>statement </a:t>
            </a:r>
          </a:p>
          <a:p>
            <a:pPr marL="411480" lvl="1" indent="0">
              <a:buNone/>
            </a:pPr>
            <a:r>
              <a:rPr lang="en-US" dirty="0">
                <a:latin typeface="Courier New" panose="02070309020205020404" pitchFamily="49" charset="0"/>
                <a:cs typeface="Courier New" panose="02070309020205020404" pitchFamily="49" charset="0"/>
              </a:rPr>
              <a:t>statement</a:t>
            </a:r>
          </a:p>
          <a:p>
            <a:r>
              <a:rPr lang="en-US" dirty="0"/>
              <a:t>Open gross_pay1.py and gross_pay2.py</a:t>
            </a:r>
          </a:p>
        </p:txBody>
      </p:sp>
      <p:sp>
        <p:nvSpPr>
          <p:cNvPr id="4" name="TextBox 3"/>
          <p:cNvSpPr txBox="1"/>
          <p:nvPr/>
        </p:nvSpPr>
        <p:spPr>
          <a:xfrm>
            <a:off x="4343400" y="3825240"/>
            <a:ext cx="1356718" cy="369332"/>
          </a:xfrm>
          <a:prstGeom prst="rect">
            <a:avLst/>
          </a:prstGeom>
          <a:noFill/>
        </p:spPr>
        <p:txBody>
          <a:bodyPr wrap="none" rtlCol="0">
            <a:spAutoFit/>
          </a:bodyPr>
          <a:lstStyle/>
          <a:p>
            <a:r>
              <a:rPr lang="en-US" dirty="0"/>
              <a:t>The </a:t>
            </a:r>
            <a:r>
              <a:rPr lang="en-US" i="1" dirty="0"/>
              <a:t>try</a:t>
            </a:r>
            <a:r>
              <a:rPr lang="en-US" dirty="0"/>
              <a:t> suite</a:t>
            </a:r>
          </a:p>
        </p:txBody>
      </p:sp>
      <p:sp>
        <p:nvSpPr>
          <p:cNvPr id="5" name="TextBox 4"/>
          <p:cNvSpPr txBox="1"/>
          <p:nvPr/>
        </p:nvSpPr>
        <p:spPr>
          <a:xfrm>
            <a:off x="4354830" y="5105400"/>
            <a:ext cx="3042756" cy="369332"/>
          </a:xfrm>
          <a:prstGeom prst="rect">
            <a:avLst/>
          </a:prstGeom>
          <a:noFill/>
        </p:spPr>
        <p:txBody>
          <a:bodyPr wrap="none" rtlCol="0">
            <a:spAutoFit/>
          </a:bodyPr>
          <a:lstStyle/>
          <a:p>
            <a:r>
              <a:rPr lang="en-US" dirty="0"/>
              <a:t>The exception clause - handler</a:t>
            </a:r>
          </a:p>
        </p:txBody>
      </p:sp>
    </p:spTree>
    <p:extLst>
      <p:ext uri="{BB962C8B-B14F-4D97-AF65-F5344CB8AC3E}">
        <p14:creationId xmlns:p14="http://schemas.microsoft.com/office/powerpoint/2010/main" val="394037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Exceptions</a:t>
            </a:r>
          </a:p>
        </p:txBody>
      </p:sp>
      <p:pic>
        <p:nvPicPr>
          <p:cNvPr id="4" name="Picture 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334"/>
          <a:stretch/>
        </p:blipFill>
        <p:spPr bwMode="auto">
          <a:xfrm>
            <a:off x="304800" y="1828800"/>
            <a:ext cx="7979498" cy="3851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13509" y="1438553"/>
            <a:ext cx="2076402" cy="369332"/>
          </a:xfrm>
          <a:prstGeom prst="rect">
            <a:avLst/>
          </a:prstGeom>
          <a:noFill/>
        </p:spPr>
        <p:txBody>
          <a:bodyPr wrap="none" rtlCol="0">
            <a:spAutoFit/>
          </a:bodyPr>
          <a:lstStyle/>
          <a:p>
            <a:r>
              <a:rPr lang="en-US" dirty="0"/>
              <a:t>Handling Exceptions</a:t>
            </a:r>
          </a:p>
        </p:txBody>
      </p:sp>
    </p:spTree>
    <p:extLst>
      <p:ext uri="{BB962C8B-B14F-4D97-AF65-F5344CB8AC3E}">
        <p14:creationId xmlns:p14="http://schemas.microsoft.com/office/powerpoint/2010/main" val="13479306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Multiple Exceptions	</a:t>
            </a:r>
          </a:p>
        </p:txBody>
      </p:sp>
      <p:sp>
        <p:nvSpPr>
          <p:cNvPr id="3" name="Content Placeholder 2"/>
          <p:cNvSpPr>
            <a:spLocks noGrp="1"/>
          </p:cNvSpPr>
          <p:nvPr>
            <p:ph idx="1"/>
          </p:nvPr>
        </p:nvSpPr>
        <p:spPr/>
        <p:txBody>
          <a:bodyPr>
            <a:normAutofit/>
          </a:bodyPr>
          <a:lstStyle/>
          <a:p>
            <a:r>
              <a:rPr lang="en-US" sz="2400" dirty="0"/>
              <a:t>In many cases your program may encounter multiple types of exceptions</a:t>
            </a:r>
          </a:p>
          <a:p>
            <a:r>
              <a:rPr lang="en-US" sz="2400" dirty="0"/>
              <a:t>You would write an </a:t>
            </a:r>
            <a:r>
              <a:rPr lang="en-US" sz="2400" dirty="0">
                <a:latin typeface="Courier New" panose="02070309020205020404" pitchFamily="49" charset="0"/>
                <a:cs typeface="Courier New" panose="02070309020205020404" pitchFamily="49" charset="0"/>
              </a:rPr>
              <a:t>except</a:t>
            </a:r>
            <a:r>
              <a:rPr lang="en-US" sz="2400" dirty="0"/>
              <a:t> clause for each type of exception</a:t>
            </a:r>
          </a:p>
          <a:p>
            <a:r>
              <a:rPr lang="en-US" sz="2400" dirty="0"/>
              <a:t>For Example:</a:t>
            </a:r>
          </a:p>
          <a:p>
            <a:pPr lvl="1"/>
            <a:r>
              <a:rPr lang="en-US" sz="2400" dirty="0"/>
              <a:t>An </a:t>
            </a:r>
            <a:r>
              <a:rPr lang="en-US" sz="2400" dirty="0" err="1">
                <a:latin typeface="Courier New" panose="02070309020205020404" pitchFamily="49" charset="0"/>
                <a:cs typeface="Courier New" panose="02070309020205020404" pitchFamily="49" charset="0"/>
              </a:rPr>
              <a:t>IOError</a:t>
            </a:r>
            <a:r>
              <a:rPr lang="en-US" sz="2400" dirty="0"/>
              <a:t> can occur if the file doesn’t exist</a:t>
            </a:r>
          </a:p>
          <a:p>
            <a:pPr lvl="1"/>
            <a:r>
              <a:rPr lang="en-US" sz="2400" dirty="0"/>
              <a:t>A </a:t>
            </a:r>
            <a:r>
              <a:rPr lang="en-US" sz="2400" dirty="0" err="1">
                <a:latin typeface="Courier New" panose="02070309020205020404" pitchFamily="49" charset="0"/>
                <a:cs typeface="Courier New" panose="02070309020205020404" pitchFamily="49" charset="0"/>
              </a:rPr>
              <a:t>ValueError</a:t>
            </a:r>
            <a:r>
              <a:rPr lang="en-US" sz="2400" dirty="0"/>
              <a:t> can occur if an attempt is made to convert a string to a float</a:t>
            </a:r>
          </a:p>
          <a:p>
            <a:r>
              <a:rPr lang="en-US" sz="2400" dirty="0"/>
              <a:t>The program can also have a message to handle errors of unspecified types</a:t>
            </a:r>
          </a:p>
          <a:p>
            <a:r>
              <a:rPr lang="en-US" sz="2400" dirty="0"/>
              <a:t>See </a:t>
            </a:r>
            <a:r>
              <a:rPr lang="en-US" sz="2400" dirty="0">
                <a:latin typeface="Courier New" panose="02070309020205020404" pitchFamily="49" charset="0"/>
                <a:cs typeface="Courier New" panose="02070309020205020404" pitchFamily="49" charset="0"/>
              </a:rPr>
              <a:t>sales_report1.py</a:t>
            </a:r>
          </a:p>
          <a:p>
            <a:endParaRPr lang="en-US" sz="2400" dirty="0"/>
          </a:p>
        </p:txBody>
      </p:sp>
    </p:spTree>
    <p:extLst>
      <p:ext uri="{BB962C8B-B14F-4D97-AF65-F5344CB8AC3E}">
        <p14:creationId xmlns:p14="http://schemas.microsoft.com/office/powerpoint/2010/main" val="280659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One Except Clause</a:t>
            </a:r>
          </a:p>
        </p:txBody>
      </p:sp>
      <p:sp>
        <p:nvSpPr>
          <p:cNvPr id="3" name="Content Placeholder 2"/>
          <p:cNvSpPr>
            <a:spLocks noGrp="1"/>
          </p:cNvSpPr>
          <p:nvPr>
            <p:ph idx="1"/>
          </p:nvPr>
        </p:nvSpPr>
        <p:spPr/>
        <p:txBody>
          <a:bodyPr>
            <a:normAutofit/>
          </a:bodyPr>
          <a:lstStyle/>
          <a:p>
            <a:r>
              <a:rPr lang="en-US" sz="3200" dirty="0"/>
              <a:t>The previous example showed different exceptions based on the type of error.</a:t>
            </a:r>
          </a:p>
          <a:p>
            <a:r>
              <a:rPr lang="en-US" sz="3200" dirty="0"/>
              <a:t>You can also create a </a:t>
            </a:r>
            <a:r>
              <a:rPr lang="en-US" sz="3200" dirty="0">
                <a:latin typeface="Courier New" panose="02070309020205020404" pitchFamily="49" charset="0"/>
                <a:cs typeface="Courier New" panose="02070309020205020404" pitchFamily="49" charset="0"/>
              </a:rPr>
              <a:t>try/except</a:t>
            </a:r>
            <a:r>
              <a:rPr lang="en-US" sz="3200" dirty="0"/>
              <a:t> statement that catches any exception that occurs.  </a:t>
            </a:r>
          </a:p>
          <a:p>
            <a:r>
              <a:rPr lang="en-US" sz="3200" dirty="0"/>
              <a:t>The disadvantage is that it does not specify the exception type</a:t>
            </a:r>
          </a:p>
          <a:p>
            <a:r>
              <a:rPr lang="en-US" sz="3200" dirty="0"/>
              <a:t>See </a:t>
            </a:r>
            <a:r>
              <a:rPr lang="en-US" sz="3200" dirty="0">
                <a:latin typeface="Courier New" panose="02070309020205020404" pitchFamily="49" charset="0"/>
                <a:cs typeface="Courier New" panose="02070309020205020404" pitchFamily="49" charset="0"/>
              </a:rPr>
              <a:t>sales_report2.py</a:t>
            </a:r>
            <a:r>
              <a:rPr lang="en-US" sz="3200" dirty="0"/>
              <a:t> </a:t>
            </a:r>
          </a:p>
        </p:txBody>
      </p:sp>
    </p:spTree>
    <p:extLst>
      <p:ext uri="{BB962C8B-B14F-4D97-AF65-F5344CB8AC3E}">
        <p14:creationId xmlns:p14="http://schemas.microsoft.com/office/powerpoint/2010/main" val="14871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7772400" cy="674030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This program displays the total of the</a:t>
            </a:r>
          </a:p>
          <a:p>
            <a:r>
              <a:rPr lang="en-US" sz="1600" dirty="0">
                <a:latin typeface="Courier New" panose="02070309020205020404" pitchFamily="49" charset="0"/>
                <a:cs typeface="Courier New" panose="02070309020205020404" pitchFamily="49" charset="0"/>
              </a:rPr>
              <a:t># amounts in the sales_data.txt file.</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def</a:t>
            </a:r>
            <a:r>
              <a:rPr lang="en-US" sz="1600" dirty="0">
                <a:latin typeface="Courier New" panose="02070309020205020404" pitchFamily="49" charset="0"/>
                <a:cs typeface="Courier New" panose="02070309020205020404" pitchFamily="49" charset="0"/>
              </a:rPr>
              <a:t> main():</a:t>
            </a:r>
          </a:p>
          <a:p>
            <a:r>
              <a:rPr lang="en-US" sz="1600" dirty="0">
                <a:latin typeface="Courier New" panose="02070309020205020404" pitchFamily="49" charset="0"/>
                <a:cs typeface="Courier New" panose="02070309020205020404" pitchFamily="49" charset="0"/>
              </a:rPr>
              <a:t>    # Initialize an accumulator.</a:t>
            </a:r>
          </a:p>
          <a:p>
            <a:r>
              <a:rPr lang="en-US" sz="1600" dirty="0">
                <a:latin typeface="Courier New" panose="02070309020205020404" pitchFamily="49" charset="0"/>
                <a:cs typeface="Courier New" panose="02070309020205020404" pitchFamily="49" charset="0"/>
              </a:rPr>
              <a:t>    total = 0.0</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try:</a:t>
            </a:r>
          </a:p>
          <a:p>
            <a:r>
              <a:rPr lang="en-US" sz="1600" dirty="0">
                <a:latin typeface="Courier New" panose="02070309020205020404" pitchFamily="49" charset="0"/>
                <a:cs typeface="Courier New" panose="02070309020205020404" pitchFamily="49" charset="0"/>
              </a:rPr>
              <a:t>        # Open the sales_data.txt file.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infile</a:t>
            </a:r>
            <a:r>
              <a:rPr lang="en-US" sz="1600" dirty="0">
                <a:latin typeface="Courier New" panose="02070309020205020404" pitchFamily="49" charset="0"/>
                <a:cs typeface="Courier New" panose="02070309020205020404" pitchFamily="49" charset="0"/>
              </a:rPr>
              <a:t> = open('sales_data.txt', 'r')</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Read the values from the file and</a:t>
            </a:r>
          </a:p>
          <a:p>
            <a:r>
              <a:rPr lang="en-US" sz="1600" dirty="0">
                <a:latin typeface="Courier New" panose="02070309020205020404" pitchFamily="49" charset="0"/>
                <a:cs typeface="Courier New" panose="02070309020205020404" pitchFamily="49" charset="0"/>
              </a:rPr>
              <a:t>        # accumulate them.</a:t>
            </a:r>
          </a:p>
          <a:p>
            <a:r>
              <a:rPr lang="en-US" sz="1600" dirty="0">
                <a:latin typeface="Courier New" panose="02070309020205020404" pitchFamily="49" charset="0"/>
                <a:cs typeface="Courier New" panose="02070309020205020404" pitchFamily="49" charset="0"/>
              </a:rPr>
              <a:t>        for line in </a:t>
            </a:r>
            <a:r>
              <a:rPr lang="en-US" sz="1600" dirty="0" err="1">
                <a:latin typeface="Courier New" panose="02070309020205020404" pitchFamily="49" charset="0"/>
                <a:cs typeface="Courier New" panose="02070309020205020404" pitchFamily="49" charset="0"/>
              </a:rPr>
              <a:t>infile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amount = float(line)</a:t>
            </a:r>
          </a:p>
          <a:p>
            <a:r>
              <a:rPr lang="en-US" sz="1600" dirty="0">
                <a:latin typeface="Courier New" panose="02070309020205020404" pitchFamily="49" charset="0"/>
                <a:cs typeface="Courier New" panose="02070309020205020404" pitchFamily="49" charset="0"/>
              </a:rPr>
              <a:t>            total += amount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Close the file.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infile.close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Print the total.</a:t>
            </a:r>
          </a:p>
          <a:p>
            <a:r>
              <a:rPr lang="en-US" sz="1600" dirty="0">
                <a:latin typeface="Courier New" panose="02070309020205020404" pitchFamily="49" charset="0"/>
                <a:cs typeface="Courier New" panose="02070309020205020404" pitchFamily="49" charset="0"/>
              </a:rPr>
              <a:t>        print(format(total, ',.2f'))</a:t>
            </a:r>
          </a:p>
          <a:p>
            <a:r>
              <a:rPr lang="en-US" sz="1600" dirty="0">
                <a:latin typeface="Courier New" panose="02070309020205020404" pitchFamily="49" charset="0"/>
                <a:cs typeface="Courier New" panose="02070309020205020404" pitchFamily="49" charset="0"/>
              </a:rPr>
              <a:t>    except:</a:t>
            </a:r>
          </a:p>
          <a:p>
            <a:r>
              <a:rPr lang="en-US" sz="1600" dirty="0">
                <a:latin typeface="Courier New" panose="02070309020205020404" pitchFamily="49" charset="0"/>
                <a:cs typeface="Courier New" panose="02070309020205020404" pitchFamily="49" charset="0"/>
              </a:rPr>
              <a:t>        print('An error occurred.')</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Call the main function.</a:t>
            </a:r>
          </a:p>
          <a:p>
            <a:r>
              <a:rPr lang="en-US" sz="1600" dirty="0">
                <a:latin typeface="Courier New" panose="02070309020205020404" pitchFamily="49" charset="0"/>
                <a:cs typeface="Courier New" panose="02070309020205020404" pitchFamily="49" charset="0"/>
              </a:rPr>
              <a:t>main()</a:t>
            </a:r>
          </a:p>
        </p:txBody>
      </p:sp>
      <p:sp>
        <p:nvSpPr>
          <p:cNvPr id="5" name="TextBox 4"/>
          <p:cNvSpPr txBox="1"/>
          <p:nvPr/>
        </p:nvSpPr>
        <p:spPr>
          <a:xfrm>
            <a:off x="0" y="0"/>
            <a:ext cx="1693733" cy="369332"/>
          </a:xfrm>
          <a:prstGeom prst="rect">
            <a:avLst/>
          </a:prstGeom>
          <a:noFill/>
        </p:spPr>
        <p:txBody>
          <a:bodyPr wrap="none" rtlCol="0">
            <a:spAutoFit/>
          </a:bodyPr>
          <a:lstStyle/>
          <a:p>
            <a:r>
              <a:rPr lang="en-US" dirty="0"/>
              <a:t>sales.report2.py</a:t>
            </a:r>
          </a:p>
        </p:txBody>
      </p:sp>
    </p:spTree>
    <p:extLst>
      <p:ext uri="{BB962C8B-B14F-4D97-AF65-F5344CB8AC3E}">
        <p14:creationId xmlns:p14="http://schemas.microsoft.com/office/powerpoint/2010/main" val="38185403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Displaying an Exception’s Default Error Message</a:t>
            </a:r>
          </a:p>
        </p:txBody>
      </p:sp>
      <p:sp>
        <p:nvSpPr>
          <p:cNvPr id="3" name="Content Placeholder 2"/>
          <p:cNvSpPr>
            <a:spLocks noGrp="1"/>
          </p:cNvSpPr>
          <p:nvPr>
            <p:ph idx="1"/>
          </p:nvPr>
        </p:nvSpPr>
        <p:spPr/>
        <p:txBody>
          <a:bodyPr/>
          <a:lstStyle/>
          <a:p>
            <a:r>
              <a:rPr lang="en-US" dirty="0"/>
              <a:t>When an exception is thrown an </a:t>
            </a:r>
            <a:r>
              <a:rPr lang="en-US" i="1" dirty="0"/>
              <a:t>exception object</a:t>
            </a:r>
            <a:r>
              <a:rPr lang="en-US" dirty="0"/>
              <a:t> is created in memory which contains a message related to an error</a:t>
            </a:r>
          </a:p>
          <a:p>
            <a:r>
              <a:rPr lang="en-US" dirty="0"/>
              <a:t>Format:</a:t>
            </a:r>
            <a:endParaRPr lang="en-US" dirty="0">
              <a:latin typeface="Courier New" panose="02070309020205020404" pitchFamily="49" charset="0"/>
              <a:cs typeface="Courier New" panose="02070309020205020404" pitchFamily="49" charset="0"/>
            </a:endParaRPr>
          </a:p>
          <a:p>
            <a:pPr marL="411480" lvl="1" indent="0">
              <a:buNone/>
            </a:pPr>
            <a:r>
              <a:rPr lang="en-US" dirty="0">
                <a:latin typeface="Courier New" panose="02070309020205020404" pitchFamily="49" charset="0"/>
                <a:cs typeface="Courier New" panose="02070309020205020404" pitchFamily="49" charset="0"/>
              </a:rPr>
              <a:t>except </a:t>
            </a:r>
            <a:r>
              <a:rPr lang="en-US" dirty="0" err="1">
                <a:latin typeface="Courier New" panose="02070309020205020404" pitchFamily="49" charset="0"/>
                <a:cs typeface="Courier New" panose="02070309020205020404" pitchFamily="49" charset="0"/>
              </a:rPr>
              <a:t>ValueError</a:t>
            </a:r>
            <a:r>
              <a:rPr lang="en-US" dirty="0">
                <a:latin typeface="Courier New" panose="02070309020205020404" pitchFamily="49" charset="0"/>
                <a:cs typeface="Courier New" panose="02070309020205020404" pitchFamily="49" charset="0"/>
              </a:rPr>
              <a:t> as err:</a:t>
            </a:r>
          </a:p>
          <a:p>
            <a:pPr marL="411480" lvl="1" indent="0">
              <a:buNone/>
            </a:pPr>
            <a:r>
              <a:rPr lang="en-US" dirty="0">
                <a:latin typeface="Courier New" panose="02070309020205020404" pitchFamily="49" charset="0"/>
                <a:cs typeface="Courier New" panose="02070309020205020404" pitchFamily="49" charset="0"/>
              </a:rPr>
              <a:t>	print(err)</a:t>
            </a:r>
          </a:p>
          <a:p>
            <a:r>
              <a:rPr lang="en-US" dirty="0"/>
              <a:t>This will save the message in the variable err (our choice)</a:t>
            </a:r>
          </a:p>
          <a:p>
            <a:r>
              <a:rPr lang="en-US" dirty="0"/>
              <a:t>This variable can be printed for a more customized message</a:t>
            </a:r>
          </a:p>
          <a:p>
            <a:r>
              <a:rPr lang="en-US" dirty="0"/>
              <a:t>See gross_pay3, sales_report3</a:t>
            </a:r>
          </a:p>
        </p:txBody>
      </p:sp>
    </p:spTree>
    <p:extLst>
      <p:ext uri="{BB962C8B-B14F-4D97-AF65-F5344CB8AC3E}">
        <p14:creationId xmlns:p14="http://schemas.microsoft.com/office/powerpoint/2010/main" val="2671878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228600"/>
            <a:ext cx="8534400" cy="674030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This program displays the total of the</a:t>
            </a:r>
          </a:p>
          <a:p>
            <a:r>
              <a:rPr lang="en-US" sz="1600" dirty="0">
                <a:latin typeface="Courier New" panose="02070309020205020404" pitchFamily="49" charset="0"/>
                <a:cs typeface="Courier New" panose="02070309020205020404" pitchFamily="49" charset="0"/>
              </a:rPr>
              <a:t># amounts in the sales_data.txt file.</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def</a:t>
            </a:r>
            <a:r>
              <a:rPr lang="en-US" sz="1600" dirty="0">
                <a:latin typeface="Courier New" panose="02070309020205020404" pitchFamily="49" charset="0"/>
                <a:cs typeface="Courier New" panose="02070309020205020404" pitchFamily="49" charset="0"/>
              </a:rPr>
              <a:t> main():</a:t>
            </a:r>
          </a:p>
          <a:p>
            <a:r>
              <a:rPr lang="en-US" sz="1600" dirty="0">
                <a:latin typeface="Courier New" panose="02070309020205020404" pitchFamily="49" charset="0"/>
                <a:cs typeface="Courier New" panose="02070309020205020404" pitchFamily="49" charset="0"/>
              </a:rPr>
              <a:t>    # Initialize an accumulator.</a:t>
            </a:r>
          </a:p>
          <a:p>
            <a:r>
              <a:rPr lang="en-US" sz="1600" dirty="0">
                <a:latin typeface="Courier New" panose="02070309020205020404" pitchFamily="49" charset="0"/>
                <a:cs typeface="Courier New" panose="02070309020205020404" pitchFamily="49" charset="0"/>
              </a:rPr>
              <a:t>    total = 0.0</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try:</a:t>
            </a:r>
          </a:p>
          <a:p>
            <a:r>
              <a:rPr lang="en-US" sz="1600" dirty="0">
                <a:latin typeface="Courier New" panose="02070309020205020404" pitchFamily="49" charset="0"/>
                <a:cs typeface="Courier New" panose="02070309020205020404" pitchFamily="49" charset="0"/>
              </a:rPr>
              <a:t>        # Open the sales_data.txt file.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infile</a:t>
            </a:r>
            <a:r>
              <a:rPr lang="en-US" sz="1600" dirty="0">
                <a:latin typeface="Courier New" panose="02070309020205020404" pitchFamily="49" charset="0"/>
                <a:cs typeface="Courier New" panose="02070309020205020404" pitchFamily="49" charset="0"/>
              </a:rPr>
              <a:t> = open('sales_data.txt', 'r')</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Read the values from the file and</a:t>
            </a:r>
          </a:p>
          <a:p>
            <a:r>
              <a:rPr lang="en-US" sz="1600" dirty="0">
                <a:latin typeface="Courier New" panose="02070309020205020404" pitchFamily="49" charset="0"/>
                <a:cs typeface="Courier New" panose="02070309020205020404" pitchFamily="49" charset="0"/>
              </a:rPr>
              <a:t>        # accumulate them.</a:t>
            </a:r>
          </a:p>
          <a:p>
            <a:r>
              <a:rPr lang="en-US" sz="1600" dirty="0">
                <a:latin typeface="Courier New" panose="02070309020205020404" pitchFamily="49" charset="0"/>
                <a:cs typeface="Courier New" panose="02070309020205020404" pitchFamily="49" charset="0"/>
              </a:rPr>
              <a:t>        for line in </a:t>
            </a:r>
            <a:r>
              <a:rPr lang="en-US" sz="1600" dirty="0" err="1">
                <a:latin typeface="Courier New" panose="02070309020205020404" pitchFamily="49" charset="0"/>
                <a:cs typeface="Courier New" panose="02070309020205020404" pitchFamily="49" charset="0"/>
              </a:rPr>
              <a:t>infile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amount = float(line)</a:t>
            </a:r>
          </a:p>
          <a:p>
            <a:r>
              <a:rPr lang="en-US" sz="1600" dirty="0">
                <a:latin typeface="Courier New" panose="02070309020205020404" pitchFamily="49" charset="0"/>
                <a:cs typeface="Courier New" panose="02070309020205020404" pitchFamily="49" charset="0"/>
              </a:rPr>
              <a:t>            total += amount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Close the file.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infile.close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Print the total.</a:t>
            </a:r>
          </a:p>
          <a:p>
            <a:r>
              <a:rPr lang="en-US" sz="1600" dirty="0">
                <a:latin typeface="Courier New" panose="02070309020205020404" pitchFamily="49" charset="0"/>
                <a:cs typeface="Courier New" panose="02070309020205020404" pitchFamily="49" charset="0"/>
              </a:rPr>
              <a:t>        print(format(total, ',.2f'))</a:t>
            </a:r>
          </a:p>
          <a:p>
            <a:r>
              <a:rPr lang="en-US" sz="1600" dirty="0">
                <a:latin typeface="Courier New" panose="02070309020205020404" pitchFamily="49" charset="0"/>
                <a:cs typeface="Courier New" panose="02070309020205020404" pitchFamily="49" charset="0"/>
              </a:rPr>
              <a:t>    except Exception as err:</a:t>
            </a:r>
          </a:p>
          <a:p>
            <a:r>
              <a:rPr lang="en-US" sz="1600" dirty="0">
                <a:latin typeface="Courier New" panose="02070309020205020404" pitchFamily="49" charset="0"/>
                <a:cs typeface="Courier New" panose="02070309020205020404" pitchFamily="49" charset="0"/>
              </a:rPr>
              <a:t>        print(err)</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Call the main function.</a:t>
            </a:r>
          </a:p>
          <a:p>
            <a:r>
              <a:rPr lang="en-US" sz="1600" dirty="0">
                <a:latin typeface="Courier New" panose="02070309020205020404" pitchFamily="49" charset="0"/>
                <a:cs typeface="Courier New" panose="02070309020205020404" pitchFamily="49" charset="0"/>
              </a:rPr>
              <a:t>main()</a:t>
            </a:r>
          </a:p>
        </p:txBody>
      </p:sp>
      <p:sp>
        <p:nvSpPr>
          <p:cNvPr id="5" name="TextBox 4"/>
          <p:cNvSpPr txBox="1"/>
          <p:nvPr/>
        </p:nvSpPr>
        <p:spPr>
          <a:xfrm>
            <a:off x="0" y="-76200"/>
            <a:ext cx="1693733" cy="369332"/>
          </a:xfrm>
          <a:prstGeom prst="rect">
            <a:avLst/>
          </a:prstGeom>
          <a:noFill/>
        </p:spPr>
        <p:txBody>
          <a:bodyPr wrap="none" rtlCol="0">
            <a:spAutoFit/>
          </a:bodyPr>
          <a:lstStyle/>
          <a:p>
            <a:r>
              <a:rPr lang="en-US" dirty="0"/>
              <a:t>sales.report3.py</a:t>
            </a:r>
          </a:p>
        </p:txBody>
      </p:sp>
    </p:spTree>
    <p:extLst>
      <p:ext uri="{BB962C8B-B14F-4D97-AF65-F5344CB8AC3E}">
        <p14:creationId xmlns:p14="http://schemas.microsoft.com/office/powerpoint/2010/main" val="24748554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finally</a:t>
            </a:r>
            <a:r>
              <a:rPr lang="en-US" dirty="0" smtClean="0"/>
              <a:t> clause</a:t>
            </a:r>
            <a:endParaRPr lang="en-US" dirty="0"/>
          </a:p>
        </p:txBody>
      </p:sp>
      <p:sp>
        <p:nvSpPr>
          <p:cNvPr id="3" name="Content Placeholder 2"/>
          <p:cNvSpPr>
            <a:spLocks noGrp="1"/>
          </p:cNvSpPr>
          <p:nvPr>
            <p:ph idx="1"/>
          </p:nvPr>
        </p:nvSpPr>
        <p:spPr>
          <a:xfrm>
            <a:off x="266700" y="1417638"/>
            <a:ext cx="8001000" cy="4800600"/>
          </a:xfrm>
        </p:spPr>
        <p:txBody>
          <a:bodyPr/>
          <a:lstStyle/>
          <a:p>
            <a:r>
              <a:rPr lang="en-US" dirty="0" smtClean="0">
                <a:latin typeface="Courier New" panose="02070309020205020404" pitchFamily="49" charset="0"/>
                <a:cs typeface="Courier New" panose="02070309020205020404" pitchFamily="49" charset="0"/>
              </a:rPr>
              <a:t>try/except</a:t>
            </a:r>
            <a:r>
              <a:rPr lang="en-US" dirty="0" smtClean="0"/>
              <a:t>  suites can contain an optional </a:t>
            </a:r>
            <a:r>
              <a:rPr lang="en-US" dirty="0" smtClean="0">
                <a:latin typeface="Courier New" panose="02070309020205020404" pitchFamily="49" charset="0"/>
                <a:cs typeface="Courier New" panose="02070309020205020404" pitchFamily="49" charset="0"/>
              </a:rPr>
              <a:t>finally</a:t>
            </a:r>
            <a:r>
              <a:rPr lang="en-US" dirty="0" smtClean="0"/>
              <a:t> clause which allows for post exception cleanup such as closing files or other resources.   </a:t>
            </a:r>
          </a:p>
          <a:p>
            <a:r>
              <a:rPr lang="en-US" dirty="0" smtClean="0"/>
              <a:t>Any code that is in the </a:t>
            </a:r>
            <a:r>
              <a:rPr lang="en-US" dirty="0" smtClean="0">
                <a:latin typeface="Courier New" panose="02070309020205020404" pitchFamily="49" charset="0"/>
                <a:cs typeface="Courier New" panose="02070309020205020404" pitchFamily="49" charset="0"/>
              </a:rPr>
              <a:t>finally</a:t>
            </a:r>
            <a:r>
              <a:rPr lang="en-US" dirty="0" smtClean="0"/>
              <a:t> clause will execute regardless of whether an exception was thrown in the </a:t>
            </a:r>
            <a:r>
              <a:rPr lang="en-US" dirty="0" smtClean="0">
                <a:latin typeface="Courier New" panose="02070309020205020404" pitchFamily="49" charset="0"/>
                <a:cs typeface="Courier New" panose="02070309020205020404" pitchFamily="49" charset="0"/>
              </a:rPr>
              <a:t>try/except</a:t>
            </a:r>
            <a:r>
              <a:rPr lang="en-US" dirty="0" smtClean="0"/>
              <a:t>:</a:t>
            </a:r>
          </a:p>
          <a:p>
            <a:r>
              <a:rPr lang="en-US" dirty="0" smtClean="0"/>
              <a:t>The format is:</a:t>
            </a:r>
            <a:br>
              <a:rPr lang="en-US" dirty="0" smtClean="0"/>
            </a:br>
            <a:endParaRPr lang="en-US" dirty="0"/>
          </a:p>
        </p:txBody>
      </p:sp>
      <p:pic>
        <p:nvPicPr>
          <p:cNvPr id="4" name="Picture 3"/>
          <p:cNvPicPr>
            <a:picLocks noChangeAspect="1"/>
          </p:cNvPicPr>
          <p:nvPr/>
        </p:nvPicPr>
        <p:blipFill>
          <a:blip r:embed="rId2"/>
          <a:stretch>
            <a:fillRect/>
          </a:stretch>
        </p:blipFill>
        <p:spPr>
          <a:xfrm>
            <a:off x="2950599" y="3429000"/>
            <a:ext cx="5133975" cy="2981325"/>
          </a:xfrm>
          <a:prstGeom prst="rect">
            <a:avLst/>
          </a:prstGeom>
        </p:spPr>
      </p:pic>
    </p:spTree>
    <p:extLst>
      <p:ext uri="{BB962C8B-B14F-4D97-AF65-F5344CB8AC3E}">
        <p14:creationId xmlns:p14="http://schemas.microsoft.com/office/powerpoint/2010/main" val="35436812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077200" cy="1143000"/>
          </a:xfrm>
        </p:spPr>
        <p:txBody>
          <a:bodyPr/>
          <a:lstStyle/>
          <a:p>
            <a:r>
              <a:rPr lang="en-US" dirty="0"/>
              <a:t>Ch. 6 In Class </a:t>
            </a:r>
            <a:r>
              <a:rPr lang="en-US" dirty="0" smtClean="0"/>
              <a:t>Assignment Part 3</a:t>
            </a:r>
            <a:endParaRPr lang="en-US" dirty="0"/>
          </a:p>
        </p:txBody>
      </p:sp>
      <p:sp>
        <p:nvSpPr>
          <p:cNvPr id="3" name="Content Placeholder 2"/>
          <p:cNvSpPr>
            <a:spLocks noGrp="1"/>
          </p:cNvSpPr>
          <p:nvPr>
            <p:ph idx="1"/>
          </p:nvPr>
        </p:nvSpPr>
        <p:spPr/>
        <p:txBody>
          <a:bodyPr>
            <a:normAutofit/>
          </a:bodyPr>
          <a:lstStyle/>
          <a:p>
            <a:r>
              <a:rPr lang="en-US" sz="2400" dirty="0"/>
              <a:t>Write a program that uses the file you created last time called </a:t>
            </a:r>
            <a:r>
              <a:rPr lang="en-US" sz="2400" dirty="0">
                <a:latin typeface="Courier New" panose="02070309020205020404" pitchFamily="49" charset="0"/>
                <a:cs typeface="Courier New" panose="02070309020205020404" pitchFamily="49" charset="0"/>
              </a:rPr>
              <a:t>number_list.txt</a:t>
            </a:r>
            <a:endParaRPr lang="en-US" sz="2400" dirty="0"/>
          </a:p>
          <a:p>
            <a:r>
              <a:rPr lang="en-US" sz="2400" dirty="0"/>
              <a:t>Your program should read in </a:t>
            </a:r>
            <a:r>
              <a:rPr lang="en-US" sz="2400" dirty="0">
                <a:latin typeface="Courier New" panose="02070309020205020404" pitchFamily="49" charset="0"/>
                <a:cs typeface="Courier New" panose="02070309020205020404" pitchFamily="49" charset="0"/>
              </a:rPr>
              <a:t>number_list.txt</a:t>
            </a:r>
            <a:r>
              <a:rPr lang="en-US" sz="2400" dirty="0"/>
              <a:t> and calculate the sum and average of all the numbers and display the sum and the average.</a:t>
            </a:r>
          </a:p>
          <a:p>
            <a:r>
              <a:rPr lang="en-US" sz="2400" dirty="0"/>
              <a:t>Additionally, it should:</a:t>
            </a:r>
          </a:p>
          <a:p>
            <a:pPr lvl="1"/>
            <a:r>
              <a:rPr lang="en-US" sz="2400" dirty="0"/>
              <a:t>Handle any </a:t>
            </a:r>
            <a:r>
              <a:rPr lang="en-US" sz="2400" dirty="0" err="1">
                <a:latin typeface="Courier New" panose="02070309020205020404" pitchFamily="49" charset="0"/>
                <a:cs typeface="Courier New" panose="02070309020205020404" pitchFamily="49" charset="0"/>
              </a:rPr>
              <a:t>IOError</a:t>
            </a:r>
            <a:r>
              <a:rPr lang="en-US" sz="2400" dirty="0"/>
              <a:t> exceptions that are raised when the file is opened and data is read from it</a:t>
            </a:r>
          </a:p>
          <a:p>
            <a:pPr lvl="1"/>
            <a:r>
              <a:rPr lang="en-US" sz="2400" dirty="0"/>
              <a:t>Handle any </a:t>
            </a:r>
            <a:r>
              <a:rPr lang="en-US" sz="2400" dirty="0" err="1">
                <a:latin typeface="Courier New" panose="02070309020205020404" pitchFamily="49" charset="0"/>
                <a:cs typeface="Courier New" panose="02070309020205020404" pitchFamily="49" charset="0"/>
              </a:rPr>
              <a:t>ValueError</a:t>
            </a:r>
            <a:r>
              <a:rPr lang="en-US" sz="2400" dirty="0"/>
              <a:t> exceptions that are raised when the items read are converted to numbers</a:t>
            </a:r>
          </a:p>
          <a:p>
            <a:pPr lvl="1"/>
            <a:r>
              <a:rPr lang="en-US" sz="2400" dirty="0"/>
              <a:t>Handle any other unspecified errors</a:t>
            </a:r>
          </a:p>
        </p:txBody>
      </p:sp>
    </p:spTree>
    <p:extLst>
      <p:ext uri="{BB962C8B-B14F-4D97-AF65-F5344CB8AC3E}">
        <p14:creationId xmlns:p14="http://schemas.microsoft.com/office/powerpoint/2010/main" val="405344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7620000" cy="4800600"/>
          </a:xfrm>
        </p:spPr>
        <p:txBody>
          <a:bodyPr>
            <a:normAutofit/>
          </a:bodyPr>
          <a:lstStyle/>
          <a:p>
            <a:r>
              <a:rPr lang="en-US" sz="2800" dirty="0"/>
              <a:t>This chapter is about writing to and reading from files</a:t>
            </a:r>
          </a:p>
          <a:p>
            <a:r>
              <a:rPr lang="en-US" sz="2800" dirty="0"/>
              <a:t>When dealing with files three things must occur:</a:t>
            </a:r>
          </a:p>
          <a:p>
            <a:pPr lvl="1">
              <a:buFont typeface="Wingdings" panose="05000000000000000000" pitchFamily="2" charset="2"/>
              <a:buChar char="Ø"/>
            </a:pPr>
            <a:r>
              <a:rPr lang="en-US" sz="2600" b="1" dirty="0"/>
              <a:t>Open the file </a:t>
            </a:r>
            <a:r>
              <a:rPr lang="en-US" sz="2600" dirty="0"/>
              <a:t>– this creates a connection between the file and the program</a:t>
            </a:r>
          </a:p>
          <a:p>
            <a:pPr lvl="1">
              <a:buFont typeface="Wingdings" panose="05000000000000000000" pitchFamily="2" charset="2"/>
              <a:buChar char="Ø"/>
            </a:pPr>
            <a:r>
              <a:rPr lang="en-US" sz="2600" b="1" dirty="0"/>
              <a:t>Process the file </a:t>
            </a:r>
            <a:r>
              <a:rPr lang="en-US" sz="2600" dirty="0"/>
              <a:t>– data is written to or read from the file</a:t>
            </a:r>
          </a:p>
          <a:p>
            <a:pPr lvl="1">
              <a:buFont typeface="Wingdings" panose="05000000000000000000" pitchFamily="2" charset="2"/>
              <a:buChar char="Ø"/>
            </a:pPr>
            <a:r>
              <a:rPr lang="en-US" sz="2600" b="1" dirty="0"/>
              <a:t>Close the file</a:t>
            </a:r>
            <a:r>
              <a:rPr lang="en-US" sz="2600" dirty="0"/>
              <a:t> – when the program is finished with the file the file must be closed to disconnect it from the program</a:t>
            </a:r>
          </a:p>
        </p:txBody>
      </p:sp>
      <p:sp>
        <p:nvSpPr>
          <p:cNvPr id="4" name="Title 1"/>
          <p:cNvSpPr>
            <a:spLocks noGrp="1"/>
          </p:cNvSpPr>
          <p:nvPr>
            <p:ph type="title"/>
          </p:nvPr>
        </p:nvSpPr>
        <p:spPr>
          <a:xfrm>
            <a:off x="22860" y="0"/>
            <a:ext cx="8077200" cy="1143000"/>
          </a:xfrm>
        </p:spPr>
        <p:txBody>
          <a:bodyPr/>
          <a:lstStyle/>
          <a:p>
            <a:r>
              <a:rPr lang="en-US" sz="4000" dirty="0"/>
              <a:t>6.1 Introduction to Files and Outputs</a:t>
            </a:r>
          </a:p>
        </p:txBody>
      </p:sp>
    </p:spTree>
    <p:extLst>
      <p:ext uri="{BB962C8B-B14F-4D97-AF65-F5344CB8AC3E}">
        <p14:creationId xmlns:p14="http://schemas.microsoft.com/office/powerpoint/2010/main" val="292064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Files</a:t>
            </a:r>
          </a:p>
        </p:txBody>
      </p:sp>
      <p:sp>
        <p:nvSpPr>
          <p:cNvPr id="3" name="Content Placeholder 2"/>
          <p:cNvSpPr>
            <a:spLocks noGrp="1"/>
          </p:cNvSpPr>
          <p:nvPr>
            <p:ph idx="1"/>
          </p:nvPr>
        </p:nvSpPr>
        <p:spPr/>
        <p:txBody>
          <a:bodyPr>
            <a:normAutofit/>
          </a:bodyPr>
          <a:lstStyle/>
          <a:p>
            <a:r>
              <a:rPr lang="en-US" sz="2400" b="1" dirty="0"/>
              <a:t>Text files </a:t>
            </a:r>
            <a:r>
              <a:rPr lang="en-US" sz="2400" dirty="0"/>
              <a:t>– contains data encoded as text using a coding scheme such as ASCII or Unicode.   Even numbers are stored in character format.   This type of file may be opened by a text editor such as Notepad.</a:t>
            </a:r>
          </a:p>
          <a:p>
            <a:r>
              <a:rPr lang="en-US" sz="2400" b="1" dirty="0"/>
              <a:t>Binary files </a:t>
            </a:r>
            <a:r>
              <a:rPr lang="en-US" sz="2400" dirty="0"/>
              <a:t>– contains data that has not been converted to text.   This data is intended only for a program to read.   This data cannot be viewed with a text editor.</a:t>
            </a:r>
          </a:p>
          <a:p>
            <a:r>
              <a:rPr lang="en-US" sz="2400" dirty="0"/>
              <a:t>We will only be working with text files so that we can create input and inspect output in Notepad.</a:t>
            </a:r>
          </a:p>
        </p:txBody>
      </p:sp>
    </p:spTree>
    <p:extLst>
      <p:ext uri="{BB962C8B-B14F-4D97-AF65-F5344CB8AC3E}">
        <p14:creationId xmlns:p14="http://schemas.microsoft.com/office/powerpoint/2010/main" val="44064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Access Methods</a:t>
            </a:r>
          </a:p>
        </p:txBody>
      </p:sp>
      <p:sp>
        <p:nvSpPr>
          <p:cNvPr id="3" name="Content Placeholder 2"/>
          <p:cNvSpPr>
            <a:spLocks noGrp="1"/>
          </p:cNvSpPr>
          <p:nvPr>
            <p:ph idx="1"/>
          </p:nvPr>
        </p:nvSpPr>
        <p:spPr>
          <a:xfrm>
            <a:off x="152400" y="1371600"/>
            <a:ext cx="7848600" cy="4800600"/>
          </a:xfrm>
        </p:spPr>
        <p:txBody>
          <a:bodyPr>
            <a:noAutofit/>
          </a:bodyPr>
          <a:lstStyle/>
          <a:p>
            <a:r>
              <a:rPr lang="en-US" sz="2400" dirty="0"/>
              <a:t>Two primary ways that programs access data stored in a file:</a:t>
            </a:r>
          </a:p>
          <a:p>
            <a:pPr lvl="1">
              <a:buFont typeface="Wingdings" panose="05000000000000000000" pitchFamily="2" charset="2"/>
              <a:buChar char="Ø"/>
            </a:pPr>
            <a:r>
              <a:rPr lang="en-US" sz="2400" b="1" dirty="0"/>
              <a:t>Sequential access </a:t>
            </a:r>
            <a:r>
              <a:rPr lang="en-US" sz="2400" dirty="0"/>
              <a:t>– accessed from beginning to end.  If you want to read a piece of data in the middle of the file you have to read all of the data that comes before it.   You cannot jump directly to that piece of data. (Like a VCR tape)</a:t>
            </a:r>
          </a:p>
          <a:p>
            <a:pPr lvl="1">
              <a:buFont typeface="Wingdings" panose="05000000000000000000" pitchFamily="2" charset="2"/>
              <a:buChar char="Ø"/>
            </a:pPr>
            <a:r>
              <a:rPr lang="en-US" sz="2400" b="1" dirty="0"/>
              <a:t>Direct access </a:t>
            </a:r>
            <a:r>
              <a:rPr lang="en-US" sz="2400" dirty="0"/>
              <a:t>(random access) – you can directly access any piece of data in the file by jumping directly to it. (Like a CD or MP3 player).</a:t>
            </a:r>
          </a:p>
          <a:p>
            <a:r>
              <a:rPr lang="en-US" sz="2400" dirty="0"/>
              <a:t>We will be using sequential access file access because it is simpler and will allow a basic understanding of file operations.</a:t>
            </a:r>
          </a:p>
        </p:txBody>
      </p:sp>
    </p:spTree>
    <p:extLst>
      <p:ext uri="{BB962C8B-B14F-4D97-AF65-F5344CB8AC3E}">
        <p14:creationId xmlns:p14="http://schemas.microsoft.com/office/powerpoint/2010/main" val="30057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5552</TotalTime>
  <Words>3628</Words>
  <Application>Microsoft Office PowerPoint</Application>
  <PresentationFormat>On-screen Show (4:3)</PresentationFormat>
  <Paragraphs>412</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Cambria</vt:lpstr>
      <vt:lpstr>Courier New</vt:lpstr>
      <vt:lpstr>Wingdings</vt:lpstr>
      <vt:lpstr>Adjacency</vt:lpstr>
      <vt:lpstr>Chapter Six*</vt:lpstr>
      <vt:lpstr>Chapter Six – Files and Exceptions</vt:lpstr>
      <vt:lpstr>6.1 Introduction to Files and Outputs</vt:lpstr>
      <vt:lpstr>6.1 Introduction to Files and Outputs</vt:lpstr>
      <vt:lpstr>6.1 Introduction to Files and Outputs</vt:lpstr>
      <vt:lpstr>6.1 Introduction to Files and Outputs</vt:lpstr>
      <vt:lpstr>6.1 Introduction to Files and Outputs</vt:lpstr>
      <vt:lpstr>Types of Files</vt:lpstr>
      <vt:lpstr>File Access Methods</vt:lpstr>
      <vt:lpstr>Filenames</vt:lpstr>
      <vt:lpstr>File Objects</vt:lpstr>
      <vt:lpstr>Opening a File</vt:lpstr>
      <vt:lpstr>Opening a File</vt:lpstr>
      <vt:lpstr>Opening a File</vt:lpstr>
      <vt:lpstr>Specifying the Location of a File</vt:lpstr>
      <vt:lpstr>Writing Data to a File</vt:lpstr>
      <vt:lpstr>Writing Data to a File</vt:lpstr>
      <vt:lpstr>Writing Data to a File</vt:lpstr>
      <vt:lpstr>Writing Data to a File</vt:lpstr>
      <vt:lpstr>Reading Data from a File</vt:lpstr>
      <vt:lpstr>Reading Data From a File</vt:lpstr>
      <vt:lpstr>Reading Data from a File</vt:lpstr>
      <vt:lpstr>PowerPoint Presentation</vt:lpstr>
      <vt:lpstr>Reading Data from a File</vt:lpstr>
      <vt:lpstr>Reading Data From a File</vt:lpstr>
      <vt:lpstr>Reading Data From a File</vt:lpstr>
      <vt:lpstr>Concatenating a Newline to a String</vt:lpstr>
      <vt:lpstr>PowerPoint Presentation</vt:lpstr>
      <vt:lpstr>Reading  a String and Stripping the Newline from it</vt:lpstr>
      <vt:lpstr>PowerPoint Presentation</vt:lpstr>
      <vt:lpstr>PowerPoint Presentation</vt:lpstr>
      <vt:lpstr>Appending Data to an Existing File</vt:lpstr>
      <vt:lpstr>PowerPoint Presentation</vt:lpstr>
      <vt:lpstr>Writing and Reading Numeric Data</vt:lpstr>
      <vt:lpstr>PowerPoint Presentation</vt:lpstr>
      <vt:lpstr>Writing and Reading Numeric Data</vt:lpstr>
      <vt:lpstr>Writing and Reading Numeric Data </vt:lpstr>
      <vt:lpstr>Writing and Reading Numeric Data </vt:lpstr>
      <vt:lpstr>PowerPoint Presentation</vt:lpstr>
      <vt:lpstr>Review</vt:lpstr>
      <vt:lpstr>In-Class Assignment Ch. 6 Part 1</vt:lpstr>
      <vt:lpstr>6.2 Using Loops to Process Files</vt:lpstr>
      <vt:lpstr>Writing to a file using a for loop</vt:lpstr>
      <vt:lpstr>Writing to a file using a for loop</vt:lpstr>
      <vt:lpstr>Reading a File with a Loop and Detecting End of File</vt:lpstr>
      <vt:lpstr>Reading a File with a Loop and Detecting End of File</vt:lpstr>
      <vt:lpstr>PowerPoint Presentation</vt:lpstr>
      <vt:lpstr>PowerPoint Presentation</vt:lpstr>
      <vt:lpstr>Using the for Loop to Read Lines</vt:lpstr>
      <vt:lpstr>Using the for Loop to Read Lines</vt:lpstr>
      <vt:lpstr>In the Spotlight: Working with Files</vt:lpstr>
      <vt:lpstr>Ch. 6 In-Class Assignment (Part 2)</vt:lpstr>
      <vt:lpstr>6.3  Processing Records</vt:lpstr>
      <vt:lpstr>6.3 Processing Records</vt:lpstr>
      <vt:lpstr>6.3 Processing Records</vt:lpstr>
      <vt:lpstr>Adding Records</vt:lpstr>
      <vt:lpstr>Searching for a Record</vt:lpstr>
      <vt:lpstr>Modifying Records</vt:lpstr>
      <vt:lpstr>Modifying Records</vt:lpstr>
      <vt:lpstr>6.4 Exceptions</vt:lpstr>
      <vt:lpstr>6.4 Exceptions</vt:lpstr>
      <vt:lpstr>6.4 Exceptions</vt:lpstr>
      <vt:lpstr>Handling Multiple Exceptions </vt:lpstr>
      <vt:lpstr>Using One Except Clause</vt:lpstr>
      <vt:lpstr>PowerPoint Presentation</vt:lpstr>
      <vt:lpstr>Displaying an Exception’s Default Error Message</vt:lpstr>
      <vt:lpstr>PowerPoint Presentation</vt:lpstr>
      <vt:lpstr>The finally clause</vt:lpstr>
      <vt:lpstr>Ch. 6 In Class Assignment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Five*</dc:title>
  <dc:creator>Kim</dc:creator>
  <cp:lastModifiedBy>kjorgenson</cp:lastModifiedBy>
  <cp:revision>176</cp:revision>
  <cp:lastPrinted>2018-03-07T20:05:20Z</cp:lastPrinted>
  <dcterms:created xsi:type="dcterms:W3CDTF">2014-02-05T22:16:55Z</dcterms:created>
  <dcterms:modified xsi:type="dcterms:W3CDTF">2018-10-25T17:26:38Z</dcterms:modified>
</cp:coreProperties>
</file>