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5"/>
  </p:notesMasterIdLst>
  <p:handoutMasterIdLst>
    <p:handoutMasterId r:id="rId36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8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6" r:id="rId25"/>
    <p:sldId id="284" r:id="rId26"/>
    <p:sldId id="285" r:id="rId27"/>
    <p:sldId id="287" r:id="rId28"/>
    <p:sldId id="293" r:id="rId29"/>
    <p:sldId id="289" r:id="rId30"/>
    <p:sldId id="290" r:id="rId31"/>
    <p:sldId id="291" r:id="rId32"/>
    <p:sldId id="296" r:id="rId33"/>
    <p:sldId id="29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37" autoAdjust="0"/>
  </p:normalViewPr>
  <p:slideViewPr>
    <p:cSldViewPr>
      <p:cViewPr varScale="1">
        <p:scale>
          <a:sx n="106" d="100"/>
          <a:sy n="106" d="100"/>
        </p:scale>
        <p:origin x="43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E610-D151-42F2-B569-4EC40AB1944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985D2-8B7B-4BBC-80E0-324D7B1D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99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DA81F-9C78-413C-BA59-0F02E939E2E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6B54F-B24D-46F1-8B10-74B114E2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100D-E85C-4C99-852D-285E5DC2E0C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0FED0FD-CAEB-4623-A8D0-1A33E1068FC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715100D-E85C-4C99-852D-285E5DC2E0C4}" type="datetimeFigureOut">
              <a:rPr lang="en-US" smtClean="0"/>
              <a:t>4/19/2021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Nine*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Dictionaries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248400"/>
            <a:ext cx="4421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/>
              <a:t>*</a:t>
            </a:r>
            <a:r>
              <a:rPr lang="en-US" sz="1600" dirty="0"/>
              <a:t>Based on </a:t>
            </a:r>
            <a:r>
              <a:rPr lang="en-US" sz="1600" i="1" dirty="0"/>
              <a:t>Starting Out with Python</a:t>
            </a:r>
            <a:r>
              <a:rPr lang="en-US" sz="1600" dirty="0"/>
              <a:t> by Tony Gaddis</a:t>
            </a:r>
          </a:p>
        </p:txBody>
      </p:sp>
    </p:spTree>
    <p:extLst>
      <p:ext uri="{BB962C8B-B14F-4D97-AF65-F5344CB8AC3E}">
        <p14:creationId xmlns:p14="http://schemas.microsoft.com/office/powerpoint/2010/main" val="73432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Adding Elements to an Existing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add new key-value pair to a dictionary.</a:t>
            </a:r>
          </a:p>
          <a:p>
            <a:r>
              <a:rPr lang="en-US" dirty="0"/>
              <a:t>General format:</a:t>
            </a:r>
          </a:p>
          <a:p>
            <a:pPr marL="114300" indent="0">
              <a:buNone/>
            </a:pPr>
            <a:r>
              <a:rPr lang="en-US" i="1" dirty="0" err="1"/>
              <a:t>dictionary_name</a:t>
            </a:r>
            <a:r>
              <a:rPr lang="en-US" i="1" dirty="0"/>
              <a:t> [key] = value</a:t>
            </a:r>
          </a:p>
          <a:p>
            <a:pPr marL="114300" indent="0">
              <a:buNone/>
            </a:pPr>
            <a:endParaRPr lang="en-US" i="1" dirty="0"/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phonebook ={'Katie':'512-555-2222‘, ‘Sam’: ‘512-555-3333’}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phonebook['Chris'] = '512-555-4444'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phonebook['Joe'] = '512-555-0123'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{'Joe': '512-555-0123', 'Sam': '512-555-3333', 'Chris': '512-555-4444', 'Katie': '512-555-2222'}</a:t>
            </a:r>
          </a:p>
        </p:txBody>
      </p:sp>
    </p:spTree>
    <p:extLst>
      <p:ext uri="{BB962C8B-B14F-4D97-AF65-F5344CB8AC3E}">
        <p14:creationId xmlns:p14="http://schemas.microsoft.com/office/powerpoint/2010/main" val="213386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delete an existing key-value pair.</a:t>
            </a:r>
          </a:p>
          <a:p>
            <a:r>
              <a:rPr lang="en-US" dirty="0"/>
              <a:t>General format:</a:t>
            </a:r>
          </a:p>
          <a:p>
            <a:pPr marL="114300" indent="0">
              <a:buNone/>
            </a:pPr>
            <a:r>
              <a:rPr lang="en-US" i="1" dirty="0"/>
              <a:t>del </a:t>
            </a:r>
            <a:r>
              <a:rPr lang="en-US" i="1" dirty="0" err="1"/>
              <a:t>Dictionary_name</a:t>
            </a:r>
            <a:r>
              <a:rPr lang="en-US" i="1" dirty="0"/>
              <a:t> [key]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&gt;&gt;&gt;phonebook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{'Joe': '512-555-0123', 'Sam': '512-555-3333', 'Chris': '512-555-4444', 'Katie': '512-555-2222'}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phonebook ['Chris']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{'Joe': '512-555-0123', 'Sam': '512-555-3333', 'Katie': '512-555-2222'}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6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Number of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built-in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/>
              <a:t> function to get the number of elements in a dictionary: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{'Joe': '512-555-0123', 'Sam': '512-555-3333', 'Katie': '512-555-2222'}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(phonebook)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(phonebook)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8706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Data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in the dictionary is not changeable but the associated value can be any type of object</a:t>
            </a:r>
          </a:p>
          <a:p>
            <a:r>
              <a:rPr lang="en-US" dirty="0"/>
              <a:t>For example, a value can be a list: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{'Kayla': [88,92,100],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   'Luis': [95,89, 95],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   'Ethan': [72, 88, 91]}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test_scores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{'Ethan': [72, 88, 91], 'Luis': [95, 89, 95], 'Kayla': [88, 92, 100]}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0972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/>
              <a:t>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>
            <a:normAutofit/>
          </a:bodyPr>
          <a:lstStyle/>
          <a:p>
            <a:r>
              <a:rPr lang="en-US" dirty="0"/>
              <a:t>Values stored in a single dictionary can also be of different types: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mixed_data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 1, 999: 'John Smith', (3,6,9):[3,6,9]}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mixed_data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{(3, 6, 9): [3, 6, 9], '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1, 999: 'John Smith'}</a:t>
            </a:r>
          </a:p>
          <a:p>
            <a:r>
              <a:rPr lang="en-US" dirty="0"/>
              <a:t>The first element has a string for the key and the value is an integer</a:t>
            </a:r>
          </a:p>
          <a:p>
            <a:r>
              <a:rPr lang="en-US" dirty="0"/>
              <a:t>The second element has an integer as the key and a string as a number</a:t>
            </a:r>
          </a:p>
          <a:p>
            <a:r>
              <a:rPr lang="en-US" dirty="0"/>
              <a:t>The third element has a tuple as the key and a list as the number</a:t>
            </a:r>
          </a:p>
        </p:txBody>
      </p:sp>
    </p:spTree>
    <p:extLst>
      <p:ext uri="{BB962C8B-B14F-4D97-AF65-F5344CB8AC3E}">
        <p14:creationId xmlns:p14="http://schemas.microsoft.com/office/powerpoint/2010/main" val="36430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practical example: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{'name': 'Kevin Smith', 'id': 12345,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: 25.75}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{'name': 'Kevin Smith', '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payrate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25.75, 'id': 12345}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139398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Empty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can create an empty dictionary then add elements to it later:</a:t>
            </a:r>
          </a:p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 = {}</a:t>
            </a:r>
          </a:p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phonebook['Chris'] = '512-555-1111'</a:t>
            </a:r>
          </a:p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{'Chris': '512-555-1111'}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554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to Iterate over the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800600"/>
          </a:xfrm>
        </p:spPr>
        <p:txBody>
          <a:bodyPr/>
          <a:lstStyle/>
          <a:p>
            <a:r>
              <a:rPr lang="en-US" dirty="0"/>
              <a:t>General format:</a:t>
            </a:r>
          </a:p>
          <a:p>
            <a:pPr marL="114300" indent="0">
              <a:buNone/>
            </a:pPr>
            <a:r>
              <a:rPr lang="en-US" i="1" dirty="0"/>
              <a:t>for </a:t>
            </a:r>
            <a:r>
              <a:rPr lang="en-US" i="1" dirty="0" err="1"/>
              <a:t>var</a:t>
            </a:r>
            <a:r>
              <a:rPr lang="en-US" i="1" dirty="0"/>
              <a:t> in dictionary:</a:t>
            </a:r>
          </a:p>
          <a:p>
            <a:pPr marL="411480" lvl="1" indent="0">
              <a:buNone/>
            </a:pPr>
            <a:r>
              <a:rPr lang="en-US" i="1" dirty="0"/>
              <a:t>statement</a:t>
            </a:r>
          </a:p>
          <a:p>
            <a:pPr marL="411480" lvl="1" indent="0">
              <a:buNone/>
            </a:pPr>
            <a:r>
              <a:rPr lang="en-US" i="1" dirty="0"/>
              <a:t>statement</a:t>
            </a:r>
          </a:p>
          <a:p>
            <a:pPr marL="411480" lvl="1" indent="0">
              <a:buNone/>
            </a:pPr>
            <a:r>
              <a:rPr lang="en-US" i="1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4171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43"/>
            <a:ext cx="7620000" cy="1143000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to Iterate over the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 = {'Chris':'512-555-1111', 'Katie':'512-555-2222','Sam':'512-555-3333'}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key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phonebook: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print (key)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Katie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Chris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key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phonebook: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print (key, phonebook[key])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Katie 512-555-2222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 512-555-3333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Chris 512-555-1111</a:t>
            </a:r>
          </a:p>
        </p:txBody>
      </p:sp>
    </p:spTree>
    <p:extLst>
      <p:ext uri="{BB962C8B-B14F-4D97-AF65-F5344CB8AC3E}">
        <p14:creationId xmlns:p14="http://schemas.microsoft.com/office/powerpoint/2010/main" val="190549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Dictionary Methods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2784"/>
            <a:ext cx="7620000" cy="4335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2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077200" cy="1143000"/>
          </a:xfrm>
        </p:spPr>
        <p:txBody>
          <a:bodyPr/>
          <a:lstStyle/>
          <a:p>
            <a:r>
              <a:rPr lang="en-US" sz="4000" dirty="0"/>
              <a:t>Chapter Nine – Dictionaries and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9.1 Dictionaries</a:t>
            </a:r>
          </a:p>
          <a:p>
            <a:r>
              <a:rPr lang="en-US" sz="3200" dirty="0"/>
              <a:t>9.3 Serializing Objects</a:t>
            </a:r>
          </a:p>
        </p:txBody>
      </p:sp>
    </p:spTree>
    <p:extLst>
      <p:ext uri="{BB962C8B-B14F-4D97-AF65-F5344CB8AC3E}">
        <p14:creationId xmlns:p14="http://schemas.microsoft.com/office/powerpoint/2010/main" val="3486724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Clears the contents of the dictionary</a:t>
            </a:r>
          </a:p>
          <a:p>
            <a:r>
              <a:rPr lang="en-US" dirty="0"/>
              <a:t>General format:</a:t>
            </a:r>
          </a:p>
          <a:p>
            <a:pPr marL="114300" indent="0">
              <a:buNone/>
            </a:pPr>
            <a:r>
              <a:rPr lang="en-US" i="1" dirty="0" err="1"/>
              <a:t>dictionary.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dirty="0"/>
              <a:t>()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phonebook = {'Chris':'512-555-1111', 'Katie':'512-555-2222'}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{'Katie': '512-555-2222', 'Chris': '512-555-1111'}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phonebook.clear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923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153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Gets the value associated with a specific key</a:t>
            </a:r>
          </a:p>
          <a:p>
            <a:r>
              <a:rPr lang="en-US" dirty="0"/>
              <a:t>General format:</a:t>
            </a:r>
          </a:p>
          <a:p>
            <a:pPr marL="114300" indent="0">
              <a:buNone/>
            </a:pPr>
            <a:r>
              <a:rPr lang="en-US" i="1" dirty="0" err="1"/>
              <a:t>dictionary</a:t>
            </a:r>
            <a:r>
              <a:rPr lang="en-US" dirty="0" err="1"/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(</a:t>
            </a:r>
            <a:r>
              <a:rPr lang="en-US" i="1" dirty="0"/>
              <a:t>key, default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 = {'Chris':'512-555-1111', 'Katie':'512-555-2222'}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value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('Katie', 'Entry not found')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value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'512-555-2222'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value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('Andy', 'Entry not found')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value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'Entry not found'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69162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" y="0"/>
            <a:ext cx="7620000" cy="9445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0772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dirty="0"/>
              <a:t> method returns all of a dictionary’s keys and their associated values.  They are returned as a type of sequence called a dictionary view.   Each element is a tuple of the key and its value.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&gt;&gt;phonebook = {'Chris':'512-555-1111', 'Katie': '512-555-2222', 'Joanne': '512-555-3333'}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dict_items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([('Katie', '512-555-2222'), ('Joanne', '512-555-3333'), ('Chris', '512-555-1111')])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&gt;&gt;for key, value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print(key, value)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Katie 512-555-2222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Joanne 512-555-3333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Chris 512-555-1111</a:t>
            </a:r>
          </a:p>
        </p:txBody>
      </p:sp>
    </p:spTree>
    <p:extLst>
      <p:ext uri="{BB962C8B-B14F-4D97-AF65-F5344CB8AC3E}">
        <p14:creationId xmlns:p14="http://schemas.microsoft.com/office/powerpoint/2010/main" val="352650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n-US" dirty="0"/>
              <a:t> method returns all of a dictionary’s keys as a dictionary view.  Each element in the view is a key.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&gt;&gt;phonebook = {'Chris':'512-555-1111', 'Katie': '512-555-2222', 'Joanne': '512-555-3333'}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phonebook.keys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(['Katie', 'Joanne', 'Chris'])</a:t>
            </a:r>
          </a:p>
        </p:txBody>
      </p:sp>
    </p:spTree>
    <p:extLst>
      <p:ext uri="{BB962C8B-B14F-4D97-AF65-F5344CB8AC3E}">
        <p14:creationId xmlns:p14="http://schemas.microsoft.com/office/powerpoint/2010/main" val="129061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dirty="0"/>
              <a:t> method returns all a dictionary’s values with the keys as a dictionary view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phonebook.values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dict_values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(['512-555-2222', '512-555-3333', '512-555-1111'])</a:t>
            </a:r>
          </a:p>
        </p:txBody>
      </p:sp>
    </p:spTree>
    <p:extLst>
      <p:ext uri="{BB962C8B-B14F-4D97-AF65-F5344CB8AC3E}">
        <p14:creationId xmlns:p14="http://schemas.microsoft.com/office/powerpoint/2010/main" val="144807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620000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772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pop method returns the value associated with a specific key and removes that key-value pair.    If not found, it returns a default value.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phone_num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('Chris', 'Entry not found')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phone_num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'512-555-1111'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{'Katie': '512-555-2222', 'Joanne': '512-555-3333'}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phone_num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('Chris', 'Entry not found')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phone_num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'Entry not found'</a:t>
            </a:r>
          </a:p>
        </p:txBody>
      </p:sp>
    </p:spTree>
    <p:extLst>
      <p:ext uri="{BB962C8B-B14F-4D97-AF65-F5344CB8AC3E}">
        <p14:creationId xmlns:p14="http://schemas.microsoft.com/office/powerpoint/2010/main" val="392012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popitem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001000" cy="5029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popitem</a:t>
            </a:r>
            <a:r>
              <a:rPr lang="en-US" dirty="0"/>
              <a:t> method returns a randomly selected key-value pair and removes it from the dictionary.  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 = {'Chris':'512-555-1111', 'Katie': '512-555-2222', 'Joanne': '512-555-3333'}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key, value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phonebook.popitem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(key, value)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Katie 512-555-2222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{'Joanne': '512-555-3333', 'Chris': '512-555-1111'} </a:t>
            </a:r>
          </a:p>
        </p:txBody>
      </p:sp>
    </p:spTree>
    <p:extLst>
      <p:ext uri="{BB962C8B-B14F-4D97-AF65-F5344CB8AC3E}">
        <p14:creationId xmlns:p14="http://schemas.microsoft.com/office/powerpoint/2010/main" val="25757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Revel 9.1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54C40-80EF-4CFD-AB8D-88D1EEAE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</a:t>
            </a:r>
            <a:r>
              <a:rPr lang="en-US" dirty="0"/>
              <a:t>the Spotlight – Cards and Birthdays</a:t>
            </a:r>
          </a:p>
          <a:p>
            <a:r>
              <a:rPr lang="en-US" dirty="0"/>
              <a:t>Checkpoints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75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Assignment – Ch. 9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Group project – break into groups of 3 or 4</a:t>
            </a:r>
          </a:p>
          <a:p>
            <a:r>
              <a:rPr lang="en-US" dirty="0"/>
              <a:t>Using the example of the birthday dictionary in Chapter 9, create a dictionary application, subject of your choosing (appropriate content)</a:t>
            </a:r>
          </a:p>
          <a:p>
            <a:r>
              <a:rPr lang="en-US" dirty="0"/>
              <a:t>In addition to the menu choices provided to the user in the example, add menu items to display the entire dictionary.</a:t>
            </a:r>
          </a:p>
          <a:p>
            <a:r>
              <a:rPr lang="en-US" dirty="0"/>
              <a:t>Each person will create a separate module for their function(s) with the main program importing all the modules. 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Person 1 – main program/menu display, coordinates other programs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Person 2 – Look up and display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Person 3 – Add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Person 4  - Change, and Delete functions</a:t>
            </a:r>
          </a:p>
          <a:p>
            <a:r>
              <a:rPr lang="en-US" dirty="0"/>
              <a:t>When you are done – demonstrate your menu</a:t>
            </a:r>
          </a:p>
          <a:p>
            <a:r>
              <a:rPr lang="en-US" dirty="0"/>
              <a:t>Save your programs for next class – make sure everyone has a copy  in case someone is absent</a:t>
            </a:r>
          </a:p>
        </p:txBody>
      </p:sp>
    </p:spTree>
    <p:extLst>
      <p:ext uri="{BB962C8B-B14F-4D97-AF65-F5344CB8AC3E}">
        <p14:creationId xmlns:p14="http://schemas.microsoft.com/office/powerpoint/2010/main" val="1218291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9.3 Serializing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Serializing an object is the process of converting it to a stream of bytes that can be saved to a file for later use.   In Python, this is called pickling. </a:t>
            </a:r>
          </a:p>
        </p:txBody>
      </p:sp>
      <p:pic>
        <p:nvPicPr>
          <p:cNvPr id="1029" name="Picture 5" descr="C:\Users\Kim\AppData\Local\Microsoft\Windows\Temporary Internet Files\Content.IE5\KO65ADQZ\49160625b210a3bb69df31ac3d2a76e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830" y="2895600"/>
            <a:ext cx="244928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3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9.1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800600"/>
          </a:xfrm>
        </p:spPr>
        <p:txBody>
          <a:bodyPr>
            <a:noAutofit/>
          </a:bodyPr>
          <a:lstStyle/>
          <a:p>
            <a:r>
              <a:rPr lang="en-US" altLang="en-US" sz="2800" u="sng" dirty="0"/>
              <a:t>Dictionary</a:t>
            </a:r>
            <a:r>
              <a:rPr lang="en-US" altLang="en-US" sz="2800" dirty="0"/>
              <a:t>: object that stores a collection of data</a:t>
            </a:r>
          </a:p>
          <a:p>
            <a:pPr lvl="1"/>
            <a:r>
              <a:rPr lang="en-US" altLang="en-US" sz="2800" dirty="0"/>
              <a:t>Each element consists of a </a:t>
            </a:r>
            <a:r>
              <a:rPr lang="en-US" altLang="en-US" sz="2800" i="1" dirty="0"/>
              <a:t>key</a:t>
            </a:r>
            <a:r>
              <a:rPr lang="en-US" altLang="en-US" sz="2800" dirty="0"/>
              <a:t> and a </a:t>
            </a:r>
            <a:r>
              <a:rPr lang="en-US" altLang="en-US" sz="2800" i="1" dirty="0"/>
              <a:t>value</a:t>
            </a:r>
          </a:p>
          <a:p>
            <a:pPr lvl="2"/>
            <a:r>
              <a:rPr lang="en-US" altLang="en-US" sz="2400" dirty="0"/>
              <a:t>Often referred to as </a:t>
            </a:r>
            <a:r>
              <a:rPr lang="en-US" altLang="en-US" sz="2400" i="1" dirty="0"/>
              <a:t>mapping</a:t>
            </a:r>
            <a:r>
              <a:rPr lang="en-US" altLang="en-US" sz="2400" dirty="0"/>
              <a:t> of key to value</a:t>
            </a:r>
          </a:p>
          <a:p>
            <a:pPr lvl="2"/>
            <a:r>
              <a:rPr lang="en-US" altLang="en-US" sz="2400" i="1" dirty="0"/>
              <a:t>Key</a:t>
            </a:r>
            <a:r>
              <a:rPr lang="en-US" altLang="en-US" sz="2400" dirty="0"/>
              <a:t> must be an immutable object</a:t>
            </a:r>
          </a:p>
          <a:p>
            <a:pPr lvl="1"/>
            <a:r>
              <a:rPr lang="en-US" altLang="en-US" sz="2800" dirty="0"/>
              <a:t>To retrieve a specific value, use the key associated with it</a:t>
            </a:r>
          </a:p>
          <a:p>
            <a:pPr lvl="1"/>
            <a:r>
              <a:rPr lang="en-US" altLang="en-US" sz="2800" dirty="0"/>
              <a:t>Format for creating a dictionary</a:t>
            </a:r>
          </a:p>
          <a:p>
            <a:pPr>
              <a:buFont typeface="Arial" charset="0"/>
              <a:buNone/>
            </a:pPr>
            <a:r>
              <a:rPr lang="en-US" altLang="en-US" sz="3000" dirty="0"/>
              <a:t>	</a:t>
            </a:r>
            <a:r>
              <a:rPr lang="en-US" altLang="en-US" sz="3000" i="1" dirty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n-US" altLang="en-US" sz="3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en-US" sz="2800" i="1" dirty="0">
                <a:latin typeface="Courier New" pitchFamily="49" charset="0"/>
                <a:cs typeface="Courier New" pitchFamily="49" charset="0"/>
              </a:rPr>
              <a:t>key1</a:t>
            </a: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en-US" sz="2800" i="1" dirty="0">
                <a:latin typeface="Courier New" pitchFamily="49" charset="0"/>
                <a:cs typeface="Courier New" pitchFamily="49" charset="0"/>
              </a:rPr>
              <a:t>val1</a:t>
            </a: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800" i="1" dirty="0">
                <a:latin typeface="Courier New" pitchFamily="49" charset="0"/>
                <a:cs typeface="Courier New" pitchFamily="49" charset="0"/>
              </a:rPr>
              <a:t>key2</a:t>
            </a: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en-US" sz="2800" i="1" dirty="0">
                <a:latin typeface="Courier New" pitchFamily="49" charset="0"/>
                <a:cs typeface="Courier New" pitchFamily="49" charset="0"/>
              </a:rPr>
              <a:t>val2</a:t>
            </a: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09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Objects -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>
            <a:normAutofit/>
          </a:bodyPr>
          <a:lstStyle/>
          <a:p>
            <a:r>
              <a:rPr lang="en-US" dirty="0"/>
              <a:t>When an object is serialized it is converted to a stream of bytes that can be written to a file for later retrieval.</a:t>
            </a:r>
          </a:p>
          <a:p>
            <a:r>
              <a:rPr lang="en-US" dirty="0"/>
              <a:t>To use the serializing or pickling functions in Python, you have to: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import pickle</a:t>
            </a:r>
          </a:p>
          <a:p>
            <a:r>
              <a:rPr lang="en-US" dirty="0"/>
              <a:t>You open the file for binary writing (</a:t>
            </a:r>
            <a:r>
              <a:rPr lang="en-US" dirty="0" err="1"/>
              <a:t>wb</a:t>
            </a:r>
            <a:r>
              <a:rPr lang="en-US" dirty="0"/>
              <a:t>):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open (‘myfile.dat’, ‘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US" dirty="0"/>
          </a:p>
          <a:p>
            <a:r>
              <a:rPr lang="en-US" dirty="0"/>
              <a:t>You call the pickle module’s dump function: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pickle.dump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object, file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You can pickle just about any object including lists, tuples, dictionaries, classes, etc.</a:t>
            </a:r>
          </a:p>
        </p:txBody>
      </p:sp>
    </p:spTree>
    <p:extLst>
      <p:ext uri="{BB962C8B-B14F-4D97-AF65-F5344CB8AC3E}">
        <p14:creationId xmlns:p14="http://schemas.microsoft.com/office/powerpoint/2010/main" val="332931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Objects -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>
            <a:normAutofit/>
          </a:bodyPr>
          <a:lstStyle/>
          <a:p>
            <a:r>
              <a:rPr lang="en-US" dirty="0"/>
              <a:t>To retrieve an object that has been pickled you can </a:t>
            </a:r>
            <a:r>
              <a:rPr lang="en-US" dirty="0" err="1"/>
              <a:t>unpickle</a:t>
            </a:r>
            <a:r>
              <a:rPr lang="en-US" dirty="0"/>
              <a:t> it</a:t>
            </a:r>
          </a:p>
          <a:p>
            <a:r>
              <a:rPr lang="en-US" dirty="0"/>
              <a:t>First: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import pickle</a:t>
            </a:r>
          </a:p>
          <a:p>
            <a:r>
              <a:rPr lang="en-US" dirty="0"/>
              <a:t>You open the file for binary reading (</a:t>
            </a:r>
            <a:r>
              <a:rPr lang="en-US" dirty="0" err="1"/>
              <a:t>rb</a:t>
            </a:r>
            <a:r>
              <a:rPr lang="en-US" dirty="0"/>
              <a:t>):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open (‘myfile.dat’, ‘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US" dirty="0"/>
          </a:p>
          <a:p>
            <a:r>
              <a:rPr lang="en-US" dirty="0"/>
              <a:t>You call the pickle module’s load function: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/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pickle.load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/>
              <a:t>If you have pickled a dictionary object, the contents of </a:t>
            </a:r>
            <a:r>
              <a:rPr lang="en-US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will be a dictionary</a:t>
            </a:r>
          </a:p>
        </p:txBody>
      </p:sp>
    </p:spTree>
    <p:extLst>
      <p:ext uri="{BB962C8B-B14F-4D97-AF65-F5344CB8AC3E}">
        <p14:creationId xmlns:p14="http://schemas.microsoft.com/office/powerpoint/2010/main" val="121655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FDC6-9E10-47D5-851B-EC6BA51B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Revel 9.3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E167-5021-4FC4-BD45-6FA9B729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Checkpoints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3927456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dirty="0"/>
              <a:t>In Class Assignment – Ch. 9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Still in the groups from last class, using the dictionary application you created, add two new menu items: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Save the dictionary – write a function to pickle the dictionary to a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Retrieve the dictionary – write a function to retrieve the pickled dictionary that was saved earlier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Put both functions in a separate module that is imported by your main program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Demonstrate that it works</a:t>
            </a:r>
          </a:p>
        </p:txBody>
      </p:sp>
    </p:spTree>
    <p:extLst>
      <p:ext uri="{BB962C8B-B14F-4D97-AF65-F5344CB8AC3E}">
        <p14:creationId xmlns:p14="http://schemas.microsoft.com/office/powerpoint/2010/main" val="102689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dirty="0"/>
              <a:t>Dictionary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Each employee in a company has an ID number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We want to look up employee name by entering in ID number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We can create a dictionary in which:</a:t>
            </a:r>
          </a:p>
          <a:p>
            <a:pPr lvl="1"/>
            <a:r>
              <a:rPr lang="en-US" sz="2600" dirty="0">
                <a:cs typeface="Courier New" panose="02070309020205020404" pitchFamily="49" charset="0"/>
              </a:rPr>
              <a:t>Key – ID number</a:t>
            </a:r>
          </a:p>
          <a:p>
            <a:pPr lvl="1"/>
            <a:r>
              <a:rPr lang="en-US" sz="2600" dirty="0">
                <a:cs typeface="Courier New" panose="02070309020205020404" pitchFamily="49" charset="0"/>
              </a:rPr>
              <a:t>Value – Employee name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If we know the ID number then we can retrieve the name</a:t>
            </a:r>
          </a:p>
        </p:txBody>
      </p:sp>
    </p:spTree>
    <p:extLst>
      <p:ext uri="{BB962C8B-B14F-4D97-AF65-F5344CB8AC3E}">
        <p14:creationId xmlns:p14="http://schemas.microsoft.com/office/powerpoint/2010/main" val="67171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800600"/>
          </a:xfrm>
        </p:spPr>
        <p:txBody>
          <a:bodyPr/>
          <a:lstStyle/>
          <a:p>
            <a:r>
              <a:rPr lang="en-US" dirty="0"/>
              <a:t>Elements are enclosed inside curly braces {}.   </a:t>
            </a:r>
          </a:p>
          <a:p>
            <a:r>
              <a:rPr lang="en-US" dirty="0"/>
              <a:t>Elements consist of keys, followed by a colon, followed by a value.</a:t>
            </a:r>
          </a:p>
          <a:p>
            <a:r>
              <a:rPr lang="en-US" dirty="0"/>
              <a:t>Example: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phonebook = {‘Chris’: ‘512-555-1111’, ‘Katie’: ‘512-555-2222’, ‘Sam’:’512-555-3333’}</a:t>
            </a:r>
          </a:p>
          <a:p>
            <a:r>
              <a:rPr lang="en-US" dirty="0"/>
              <a:t>This creates a dictionary and assigns it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phonebook </a:t>
            </a:r>
            <a:r>
              <a:rPr lang="en-US" dirty="0"/>
              <a:t>variable.</a:t>
            </a:r>
          </a:p>
          <a:p>
            <a:r>
              <a:rPr lang="en-US" dirty="0"/>
              <a:t>It will contain three elements: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47012"/>
              </p:ext>
            </p:extLst>
          </p:nvPr>
        </p:nvGraphicFramePr>
        <p:xfrm>
          <a:off x="2667000" y="4876800"/>
          <a:ext cx="3505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512-555-1111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512-555-2222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512-555-3333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44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dirty="0"/>
              <a:t>Retrieving a Value from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7620000" cy="5638800"/>
          </a:xfrm>
        </p:spPr>
        <p:txBody>
          <a:bodyPr>
            <a:noAutofit/>
          </a:bodyPr>
          <a:lstStyle/>
          <a:p>
            <a:r>
              <a:rPr lang="en-US" sz="2400" dirty="0"/>
              <a:t>First we create the dictionary:</a:t>
            </a:r>
          </a:p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 = {'Chris':'512-555-1111', 'Katie':'512-555-2222','Sam':'512-555-3333'}</a:t>
            </a:r>
          </a:p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{'Sam': '512-555-3333', 'Katie': '512-555-2222', 'Chris': '512-555-1111'}</a:t>
            </a:r>
          </a:p>
          <a:p>
            <a:r>
              <a:rPr lang="en-US" sz="2400" dirty="0"/>
              <a:t>Notice the order is different than entered.   Dictionaries are not sequences like lists. You cannot use a numeric index to retrieve a value.   You must use the key.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01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dirty="0"/>
              <a:t>Retrieving a Value from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7620000" cy="56388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General format:  </a:t>
            </a:r>
          </a:p>
          <a:p>
            <a:pPr marL="114300" indent="0">
              <a:buNone/>
            </a:pP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dictionary_name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[key]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 ['Katie']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'512-555-2222‘</a:t>
            </a:r>
          </a:p>
          <a:p>
            <a:pPr marL="11430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The key must match exactly (case sensitive)</a:t>
            </a:r>
          </a:p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 ['Kathryn']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"&lt;pyshell#5&gt;", line 1, in &lt;module&gt;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phonebook ['Kathryn']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'Kathryn‘ </a:t>
            </a:r>
            <a:r>
              <a:rPr lang="en-US" sz="2400" b="1" dirty="0">
                <a:cs typeface="Courier New" panose="02070309020205020404" pitchFamily="49" charset="0"/>
              </a:rPr>
              <a:t>&lt;- Note the </a:t>
            </a:r>
            <a:r>
              <a:rPr lang="en-US" sz="2400" b="1" dirty="0" err="1">
                <a:cs typeface="Courier New" panose="02070309020205020404" pitchFamily="49" charset="0"/>
              </a:rPr>
              <a:t>KeyError</a:t>
            </a:r>
            <a:endParaRPr lang="en-US" sz="2400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4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Using the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4000" dirty="0"/>
              <a:t> and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sz="4000" dirty="0"/>
              <a:t> operators to Test for a Value in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prevent a key error you can test to see if the value exists in the dictionary before you try to retrieve it using the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/>
              <a:t> operator.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phonebook ={'Chris': '512-555-1111', 'Katie':'512-555-2222', 'Sam':'512-555-3333'}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if 'Chris'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phonebook: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 (phonebook ['Chris'])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512-555-1111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31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Using the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4000" dirty="0"/>
              <a:t> and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sz="4000" dirty="0"/>
              <a:t> operators to Test for a Value in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test if the key does not exist by using the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dirty="0"/>
              <a:t> operator.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phonebook ={'Chris': '512-555-1111', 'Katie':'512-555-2222'}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if ‘Sam'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phonebook: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 (‘Sam is not found’)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 is not found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32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6576</TotalTime>
  <Words>1972</Words>
  <Application>Microsoft Office PowerPoint</Application>
  <PresentationFormat>On-screen Show (4:3)</PresentationFormat>
  <Paragraphs>251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</vt:lpstr>
      <vt:lpstr>Courier New</vt:lpstr>
      <vt:lpstr>Wingdings</vt:lpstr>
      <vt:lpstr>Adjacency</vt:lpstr>
      <vt:lpstr>Chapter Nine*</vt:lpstr>
      <vt:lpstr>Chapter Nine – Dictionaries and Sets</vt:lpstr>
      <vt:lpstr>9.1 Dictionaries</vt:lpstr>
      <vt:lpstr>Dictionary Example</vt:lpstr>
      <vt:lpstr>Creating a Dictionary</vt:lpstr>
      <vt:lpstr>Retrieving a Value from a Dictionary</vt:lpstr>
      <vt:lpstr>Retrieving a Value from a Dictionary</vt:lpstr>
      <vt:lpstr>Using the in and not in operators to Test for a Value in a Dictionary</vt:lpstr>
      <vt:lpstr>Using the in and not in operators to Test for a Value in a Dictionary</vt:lpstr>
      <vt:lpstr>Adding Elements to an Existing Dictionary</vt:lpstr>
      <vt:lpstr>Deleting Elements</vt:lpstr>
      <vt:lpstr>Getting the Number of Elements</vt:lpstr>
      <vt:lpstr>Mixing Data Types </vt:lpstr>
      <vt:lpstr>Mixing Data Types</vt:lpstr>
      <vt:lpstr>Mixing Data Types</vt:lpstr>
      <vt:lpstr>Creating an Empty Dictionary</vt:lpstr>
      <vt:lpstr>Using the for loop to Iterate over the Dictionary</vt:lpstr>
      <vt:lpstr>Using the for loop to Iterate over the Dictionary</vt:lpstr>
      <vt:lpstr>Some Dictionary Methods</vt:lpstr>
      <vt:lpstr>The clear Method</vt:lpstr>
      <vt:lpstr>The get Method</vt:lpstr>
      <vt:lpstr>The items Method</vt:lpstr>
      <vt:lpstr>The keys method</vt:lpstr>
      <vt:lpstr>The values method</vt:lpstr>
      <vt:lpstr>The pop Method</vt:lpstr>
      <vt:lpstr>The popitem Method</vt:lpstr>
      <vt:lpstr>Revel 9.1</vt:lpstr>
      <vt:lpstr>In Class Assignment – Ch. 9 Part 1</vt:lpstr>
      <vt:lpstr>9.3 Serializing Objects</vt:lpstr>
      <vt:lpstr>Serializing Objects - Writing</vt:lpstr>
      <vt:lpstr>Serializing Objects - Reading</vt:lpstr>
      <vt:lpstr>Revel 9.3 </vt:lpstr>
      <vt:lpstr>In Class Assignment – Ch. 9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Five*</dc:title>
  <dc:creator>Kim</dc:creator>
  <cp:lastModifiedBy>Kimberly Jorgenson</cp:lastModifiedBy>
  <cp:revision>271</cp:revision>
  <dcterms:created xsi:type="dcterms:W3CDTF">2014-02-05T22:16:55Z</dcterms:created>
  <dcterms:modified xsi:type="dcterms:W3CDTF">2021-04-19T13:55:25Z</dcterms:modified>
</cp:coreProperties>
</file>