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0"/>
  </p:notesMasterIdLst>
  <p:sldIdLst>
    <p:sldId id="257" r:id="rId2"/>
    <p:sldId id="258" r:id="rId3"/>
    <p:sldId id="259" r:id="rId4"/>
    <p:sldId id="267" r:id="rId5"/>
    <p:sldId id="328" r:id="rId6"/>
    <p:sldId id="268" r:id="rId7"/>
    <p:sldId id="329" r:id="rId8"/>
    <p:sldId id="269" r:id="rId9"/>
    <p:sldId id="270" r:id="rId10"/>
    <p:sldId id="314" r:id="rId11"/>
    <p:sldId id="271" r:id="rId12"/>
    <p:sldId id="315" r:id="rId13"/>
    <p:sldId id="272" r:id="rId14"/>
    <p:sldId id="316" r:id="rId15"/>
    <p:sldId id="273" r:id="rId16"/>
    <p:sldId id="274" r:id="rId17"/>
    <p:sldId id="275" r:id="rId18"/>
    <p:sldId id="276" r:id="rId19"/>
    <p:sldId id="317" r:id="rId20"/>
    <p:sldId id="277" r:id="rId21"/>
    <p:sldId id="278" r:id="rId22"/>
    <p:sldId id="279" r:id="rId23"/>
    <p:sldId id="335" r:id="rId24"/>
    <p:sldId id="336" r:id="rId25"/>
    <p:sldId id="280" r:id="rId26"/>
    <p:sldId id="318" r:id="rId27"/>
    <p:sldId id="281" r:id="rId28"/>
    <p:sldId id="282" r:id="rId29"/>
    <p:sldId id="283" r:id="rId30"/>
    <p:sldId id="319" r:id="rId31"/>
    <p:sldId id="284" r:id="rId32"/>
    <p:sldId id="330" r:id="rId33"/>
    <p:sldId id="285" r:id="rId34"/>
    <p:sldId id="286" r:id="rId35"/>
    <p:sldId id="331" r:id="rId36"/>
    <p:sldId id="287" r:id="rId37"/>
    <p:sldId id="320" r:id="rId38"/>
    <p:sldId id="288" r:id="rId39"/>
    <p:sldId id="289" r:id="rId40"/>
    <p:sldId id="291" r:id="rId41"/>
    <p:sldId id="321" r:id="rId42"/>
    <p:sldId id="292" r:id="rId43"/>
    <p:sldId id="332" r:id="rId44"/>
    <p:sldId id="338" r:id="rId45"/>
    <p:sldId id="293" r:id="rId46"/>
    <p:sldId id="294" r:id="rId47"/>
    <p:sldId id="295" r:id="rId48"/>
    <p:sldId id="309" r:id="rId49"/>
    <p:sldId id="296" r:id="rId50"/>
    <p:sldId id="333" r:id="rId51"/>
    <p:sldId id="297" r:id="rId52"/>
    <p:sldId id="298" r:id="rId53"/>
    <p:sldId id="334" r:id="rId54"/>
    <p:sldId id="299" r:id="rId55"/>
    <p:sldId id="300" r:id="rId56"/>
    <p:sldId id="301" r:id="rId57"/>
    <p:sldId id="303" r:id="rId58"/>
    <p:sldId id="302" r:id="rId59"/>
    <p:sldId id="304" r:id="rId60"/>
    <p:sldId id="305" r:id="rId61"/>
    <p:sldId id="306" r:id="rId62"/>
    <p:sldId id="311" r:id="rId63"/>
    <p:sldId id="307" r:id="rId64"/>
    <p:sldId id="313" r:id="rId65"/>
    <p:sldId id="323" r:id="rId66"/>
    <p:sldId id="324" r:id="rId67"/>
    <p:sldId id="337" r:id="rId68"/>
    <p:sldId id="327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09477-6D0C-463A-8726-0065699972E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F2623-AC81-48E0-BF26-00AB52D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6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using single and double quotes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F2623-AC81-48E0-BF26-00AB52D8C8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8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 5 % </a:t>
            </a:r>
            <a:r>
              <a:rPr lang="en-US" baseline="0" dirty="0"/>
              <a:t>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F2623-AC81-48E0-BF26-00AB52D8C8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using single and double quotes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F2623-AC81-48E0-BF26-00AB52D8C8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variables are used in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F2623-AC81-48E0-BF26-00AB52D8C8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6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F2623-AC81-48E0-BF26-00AB52D8C8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7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F2623-AC81-48E0-BF26-00AB52D8C8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F2623-AC81-48E0-BF26-00AB52D8C8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0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input.py</a:t>
            </a:r>
            <a:r>
              <a:rPr lang="en-US" baseline="0" dirty="0"/>
              <a:t> in IDLE.   Run OK and with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F2623-AC81-48E0-BF26-00AB52D8C8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2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shell – do simple operations with</a:t>
            </a:r>
            <a:r>
              <a:rPr lang="en-US" baseline="0" dirty="0"/>
              <a:t> +,-, *   Also use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F2623-AC81-48E0-BF26-00AB52D8C8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4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 5 % </a:t>
            </a:r>
            <a:r>
              <a:rPr lang="en-US" baseline="0" dirty="0"/>
              <a:t>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F2623-AC81-48E0-BF26-00AB52D8C8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15100D-E85C-4C99-852D-285E5DC2E0C4}" type="datetimeFigureOut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1/29/2019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FED0FD-CAEB-4623-A8D0-1A33E1068FC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201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144963"/>
          </a:xfrm>
        </p:spPr>
        <p:txBody>
          <a:bodyPr/>
          <a:lstStyle>
            <a:lvl2pPr marL="742950" indent="-285750">
              <a:buClr>
                <a:schemeClr val="accent1"/>
              </a:buClr>
              <a:buFont typeface="Wingdings" panose="05000000000000000000" pitchFamily="2" charset="2"/>
              <a:buChar char="v"/>
              <a:defRPr sz="1800"/>
            </a:lvl2pPr>
            <a:lvl3pPr marL="1200150" indent="-285750">
              <a:buClr>
                <a:schemeClr val="accent3"/>
              </a:buClr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B608-F994-481A-80A1-F6A8CA5839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A56E3-6EF4-4D7F-ABF5-DA82DC4D08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0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6CB608-F994-481A-80A1-F6A8CA5839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5A56E3-6EF4-4D7F-ABF5-DA82DC4D086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FED0FD-CAEB-4623-A8D0-1A33E1068FC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15100D-E85C-4C99-852D-285E5DC2E0C4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1/29/2019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24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Input, Processing,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248400"/>
            <a:ext cx="4421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/>
              <a:t>*</a:t>
            </a:r>
            <a:r>
              <a:rPr lang="en-US" sz="1600" dirty="0"/>
              <a:t>Based on </a:t>
            </a:r>
            <a:r>
              <a:rPr lang="en-US" sz="1600" i="1" dirty="0"/>
              <a:t>Starting Out with Python</a:t>
            </a:r>
            <a:r>
              <a:rPr lang="en-US" sz="1600" dirty="0"/>
              <a:t> by Tony Gaddis</a:t>
            </a:r>
          </a:p>
        </p:txBody>
      </p:sp>
    </p:spTree>
    <p:extLst>
      <p:ext uri="{BB962C8B-B14F-4D97-AF65-F5344CB8AC3E}">
        <p14:creationId xmlns:p14="http://schemas.microsoft.com/office/powerpoint/2010/main" val="21410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Variables can be arguments in functions:</a:t>
            </a:r>
          </a:p>
          <a:p>
            <a:pPr marL="457200" lvl="1" indent="0">
              <a:buNone/>
            </a:pPr>
            <a:r>
              <a:rPr lang="en-US" sz="2400" dirty="0"/>
              <a:t>&gt;&gt;&gt; width = 10</a:t>
            </a:r>
          </a:p>
          <a:p>
            <a:pPr marL="457200" lvl="1" indent="0">
              <a:buNone/>
            </a:pPr>
            <a:r>
              <a:rPr lang="en-US" sz="2400" dirty="0"/>
              <a:t>&gt;&gt;&gt; length = 5</a:t>
            </a:r>
          </a:p>
          <a:p>
            <a:pPr marL="457200" lvl="1" indent="0">
              <a:buNone/>
            </a:pPr>
            <a:r>
              <a:rPr lang="en-US" sz="2400" dirty="0"/>
              <a:t>&gt;&gt;&gt; print (width)</a:t>
            </a:r>
          </a:p>
          <a:p>
            <a:pPr marL="457200" lvl="1" indent="0">
              <a:buNone/>
            </a:pPr>
            <a:r>
              <a:rPr lang="en-US" sz="2400" dirty="0"/>
              <a:t>&gt;&gt;&gt; print (length)</a:t>
            </a:r>
          </a:p>
          <a:p>
            <a:r>
              <a:rPr lang="en-US" sz="2800" dirty="0"/>
              <a:t>WARNING:  A variable cannot be used until it has a value assigned to </a:t>
            </a:r>
            <a:r>
              <a:rPr lang="en-US" sz="2800" dirty="0" smtClean="0"/>
              <a:t>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858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914400"/>
          </a:xfrm>
        </p:spPr>
        <p:txBody>
          <a:bodyPr/>
          <a:lstStyle/>
          <a:p>
            <a:r>
              <a:rPr lang="en-US" dirty="0"/>
              <a:t>Python Key Words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8"/>
          <a:stretch/>
        </p:blipFill>
        <p:spPr bwMode="auto">
          <a:xfrm>
            <a:off x="304800" y="2514600"/>
            <a:ext cx="773298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44963"/>
          </a:xfrm>
        </p:spPr>
        <p:txBody>
          <a:bodyPr>
            <a:noAutofit/>
          </a:bodyPr>
          <a:lstStyle/>
          <a:p>
            <a:r>
              <a:rPr lang="en-US" sz="2800" dirty="0"/>
              <a:t>May not be one of Python’s key words</a:t>
            </a:r>
          </a:p>
          <a:p>
            <a:r>
              <a:rPr lang="en-US" sz="2800" dirty="0"/>
              <a:t>May not contain spaces</a:t>
            </a:r>
          </a:p>
          <a:p>
            <a:r>
              <a:rPr lang="en-US" sz="2800" dirty="0"/>
              <a:t>First character must be an upper or lowercase letter (A-Z) or an underscore  ( _ )</a:t>
            </a:r>
          </a:p>
          <a:p>
            <a:r>
              <a:rPr lang="en-US" sz="2800" dirty="0"/>
              <a:t>After the first character you may use upper and lowercase (A-Z), digits 0-9, or an underscore</a:t>
            </a:r>
          </a:p>
          <a:p>
            <a:r>
              <a:rPr lang="en-US" sz="2800" dirty="0"/>
              <a:t>Variable names are case-sensitive.   </a:t>
            </a:r>
            <a:r>
              <a:rPr lang="en-US" sz="2800" dirty="0" err="1"/>
              <a:t>ItemsOrdered</a:t>
            </a:r>
            <a:r>
              <a:rPr lang="en-US" sz="2800" dirty="0"/>
              <a:t> is not the same variable as </a:t>
            </a:r>
            <a:r>
              <a:rPr lang="en-US" sz="2800" dirty="0" err="1"/>
              <a:t>itemsordered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7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Conventions are styles used by programmers</a:t>
            </a:r>
          </a:p>
          <a:p>
            <a:r>
              <a:rPr lang="en-US" sz="2800" dirty="0"/>
              <a:t>Readability is key when writing programs</a:t>
            </a:r>
          </a:p>
          <a:p>
            <a:r>
              <a:rPr lang="en-US" sz="2800" dirty="0"/>
              <a:t>Use variable names that are meaningful</a:t>
            </a:r>
          </a:p>
          <a:p>
            <a:r>
              <a:rPr lang="en-US" sz="2800" dirty="0"/>
              <a:t>Convention is to use all lowercase for variable names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35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When more than one word is used, separate by underscore or use </a:t>
            </a:r>
            <a:r>
              <a:rPr lang="en-US" sz="2800" dirty="0" err="1"/>
              <a:t>camelCase</a:t>
            </a:r>
            <a:r>
              <a:rPr lang="en-US" sz="2800" dirty="0"/>
              <a:t>.   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gross_pay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tickets_sold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topSpeed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itemsSoldToday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9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382000" cy="914400"/>
          </a:xfrm>
        </p:spPr>
        <p:txBody>
          <a:bodyPr>
            <a:noAutofit/>
          </a:bodyPr>
          <a:lstStyle/>
          <a:p>
            <a:r>
              <a:rPr lang="en-US" dirty="0"/>
              <a:t>Displaying Multiple Items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Function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551931"/>
            <a:ext cx="8229600" cy="208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8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Variables will reference a value until you assign it a different value: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7"/>
          <a:stretch/>
        </p:blipFill>
        <p:spPr bwMode="auto">
          <a:xfrm>
            <a:off x="453449" y="2286000"/>
            <a:ext cx="7852352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7"/>
          <a:stretch/>
        </p:blipFill>
        <p:spPr bwMode="auto">
          <a:xfrm>
            <a:off x="468293" y="3555711"/>
            <a:ext cx="7837508" cy="247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Reassignment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364972"/>
            <a:ext cx="8229600" cy="246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1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9" y="304800"/>
            <a:ext cx="8229600" cy="914400"/>
          </a:xfrm>
        </p:spPr>
        <p:txBody>
          <a:bodyPr/>
          <a:lstStyle/>
          <a:p>
            <a:r>
              <a:rPr lang="en-US" dirty="0"/>
              <a:t>Numeric Data Types and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3701" y="1524000"/>
            <a:ext cx="8534400" cy="5029200"/>
          </a:xfrm>
        </p:spPr>
        <p:txBody>
          <a:bodyPr>
            <a:noAutofit/>
          </a:bodyPr>
          <a:lstStyle/>
          <a:p>
            <a:r>
              <a:rPr lang="en-US" sz="2800" dirty="0"/>
              <a:t>Real numbers (numbers with fractional part ex. 2.75) are stored differently in memory than integers (ex. 99).  </a:t>
            </a:r>
          </a:p>
          <a:p>
            <a:r>
              <a:rPr lang="en-US" sz="2800" dirty="0"/>
              <a:t>Python uses different </a:t>
            </a:r>
            <a:r>
              <a:rPr lang="en-US" sz="2800" i="1" dirty="0"/>
              <a:t>data types</a:t>
            </a:r>
            <a:r>
              <a:rPr lang="en-US" sz="2800" dirty="0"/>
              <a:t> to store different types of numbers: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– stores integers  </a:t>
            </a:r>
          </a:p>
          <a:p>
            <a:pPr marL="9144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lang="en-US" sz="2000" dirty="0"/>
              <a:t>  = 503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/>
              <a:t> – stores real numbers (floating point)</a:t>
            </a:r>
          </a:p>
          <a:p>
            <a:pPr marL="9144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dollars = 2.75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659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9" y="304800"/>
            <a:ext cx="8229600" cy="914400"/>
          </a:xfrm>
        </p:spPr>
        <p:txBody>
          <a:bodyPr/>
          <a:lstStyle/>
          <a:p>
            <a:r>
              <a:rPr lang="en-US" dirty="0"/>
              <a:t>Numeric Data Types and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Autofit/>
          </a:bodyPr>
          <a:lstStyle/>
          <a:p>
            <a:pPr marL="400050"/>
            <a:r>
              <a:rPr lang="en-US" sz="2800" dirty="0">
                <a:cs typeface="Courier New" panose="02070309020205020404" pitchFamily="49" charset="0"/>
              </a:rPr>
              <a:t>Numeric literal – a number written into a program’s code.   Whole numbers are considered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cs typeface="Courier New" panose="02070309020205020404" pitchFamily="49" charset="0"/>
              </a:rPr>
              <a:t> and numeric literals with decimal points are considered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cs typeface="Courier New" panose="02070309020205020404" pitchFamily="49" charset="0"/>
              </a:rPr>
              <a:t>.</a:t>
            </a:r>
          </a:p>
          <a:p>
            <a:pPr marL="400050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cs typeface="Courier New" panose="02070309020205020404" pitchFamily="49" charset="0"/>
              </a:rPr>
              <a:t> function displays the data type of a variable or numeric literal:</a:t>
            </a:r>
          </a:p>
          <a:p>
            <a:pPr marL="800100" lvl="1"/>
            <a:r>
              <a:rPr lang="en-US" sz="2400" dirty="0"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(1)</a:t>
            </a:r>
          </a:p>
          <a:p>
            <a:pPr marL="514350" lvl="1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</a:p>
          <a:p>
            <a:pPr marL="800100"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 (1.0)</a:t>
            </a:r>
          </a:p>
          <a:p>
            <a:pPr marL="514350" lvl="1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‘float’&gt;</a:t>
            </a:r>
          </a:p>
          <a:p>
            <a:pPr marL="57150" indent="0">
              <a:buNone/>
            </a:pP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Two – Input, Processing,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4144963"/>
          </a:xfrm>
        </p:spPr>
        <p:txBody>
          <a:bodyPr>
            <a:noAutofit/>
          </a:bodyPr>
          <a:lstStyle/>
          <a:p>
            <a:r>
              <a:rPr lang="en-US" sz="2800" dirty="0"/>
              <a:t>2.2 Input-Process-Output</a:t>
            </a:r>
          </a:p>
          <a:p>
            <a:r>
              <a:rPr lang="en-US" sz="2800" dirty="0"/>
              <a:t>2.3 Displaying Output with the Print Function</a:t>
            </a:r>
          </a:p>
          <a:p>
            <a:r>
              <a:rPr lang="en-US" sz="2800" dirty="0"/>
              <a:t>2.5 Variables</a:t>
            </a:r>
          </a:p>
          <a:p>
            <a:r>
              <a:rPr lang="en-US" sz="2800" dirty="0"/>
              <a:t>2.6 Reading Input from the Keyboard</a:t>
            </a:r>
          </a:p>
          <a:p>
            <a:r>
              <a:rPr lang="en-US" sz="2800" dirty="0"/>
              <a:t>2.7 Performing Calculations – Using Operators</a:t>
            </a:r>
          </a:p>
          <a:p>
            <a:r>
              <a:rPr lang="en-US" sz="2800" dirty="0"/>
              <a:t>2.1 Designing a Program</a:t>
            </a:r>
          </a:p>
          <a:p>
            <a:r>
              <a:rPr lang="en-US" sz="2800" dirty="0"/>
              <a:t>2.4 Comments</a:t>
            </a:r>
          </a:p>
          <a:p>
            <a:r>
              <a:rPr lang="en-US" sz="2800" dirty="0"/>
              <a:t>2.8 More About Data Output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27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Strings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 Data Type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217868"/>
            <a:ext cx="8229600" cy="275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3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Reassigning a Variable to a Different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variable is a name that refers to a piece of data in storage</a:t>
            </a:r>
          </a:p>
          <a:p>
            <a:r>
              <a:rPr lang="en-US" sz="2800" dirty="0"/>
              <a:t>After a variable has been assigned to data of one type, it can be reassigned to data of another type.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99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(x)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‘Take me to your leader’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(x)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Take me to your leader</a:t>
            </a:r>
          </a:p>
        </p:txBody>
      </p:sp>
    </p:spTree>
    <p:extLst>
      <p:ext uri="{BB962C8B-B14F-4D97-AF65-F5344CB8AC3E}">
        <p14:creationId xmlns:p14="http://schemas.microsoft.com/office/powerpoint/2010/main" val="27055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34"/>
          <a:stretch/>
        </p:blipFill>
        <p:spPr bwMode="auto">
          <a:xfrm>
            <a:off x="9113" y="1958439"/>
            <a:ext cx="8296688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34"/>
          <a:stretch/>
        </p:blipFill>
        <p:spPr bwMode="auto">
          <a:xfrm>
            <a:off x="9113" y="3505200"/>
            <a:ext cx="8296687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Reassigning a Variable to a Different Type</a:t>
            </a:r>
          </a:p>
        </p:txBody>
      </p:sp>
    </p:spTree>
    <p:extLst>
      <p:ext uri="{BB962C8B-B14F-4D97-AF65-F5344CB8AC3E}">
        <p14:creationId xmlns:p14="http://schemas.microsoft.com/office/powerpoint/2010/main" val="3722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are illegal in Python?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99bottles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July2009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theSalesFigureForFiscalYear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r&amp;d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grade_report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data type of the variable after each of these expressions?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value1 = 99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value2 = 45.9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value3 = 7.0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value4 = 7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value5 =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4803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Reading Input from the Keyboard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953000"/>
          </a:xfrm>
        </p:spPr>
        <p:txBody>
          <a:bodyPr>
            <a:noAutofit/>
          </a:bodyPr>
          <a:lstStyle/>
          <a:p>
            <a:r>
              <a:rPr lang="en-US" sz="3200" dirty="0"/>
              <a:t>Most programs need input to perform an operation</a:t>
            </a:r>
          </a:p>
          <a:p>
            <a:r>
              <a:rPr lang="en-US" sz="3200" dirty="0"/>
              <a:t>One basic form of input is reading data typed into the keyboard</a:t>
            </a:r>
          </a:p>
          <a:p>
            <a:r>
              <a:rPr lang="en-US" sz="3200" dirty="0"/>
              <a:t>Python uses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3200" dirty="0"/>
              <a:t> function to allow input from the keyboard</a:t>
            </a:r>
          </a:p>
          <a:p>
            <a:r>
              <a:rPr lang="en-US" sz="3200" dirty="0"/>
              <a:t>Typical format of the input function is an assignment statement:</a:t>
            </a:r>
          </a:p>
          <a:p>
            <a:pPr marL="457200" lvl="1" indent="0">
              <a:buNone/>
            </a:pPr>
            <a:r>
              <a:rPr lang="en-US" sz="2800" i="1" dirty="0"/>
              <a:t>variable</a:t>
            </a:r>
            <a:r>
              <a:rPr lang="en-US" sz="2800" dirty="0"/>
              <a:t> =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800" dirty="0"/>
              <a:t> (</a:t>
            </a:r>
            <a:r>
              <a:rPr lang="en-US" sz="2800" i="1" dirty="0"/>
              <a:t>prompt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68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Reading Input from the Keyboard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953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dirty="0"/>
              <a:t>Example:</a:t>
            </a:r>
          </a:p>
          <a:p>
            <a:pPr marL="5715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input (‘What is your name?  ’)</a:t>
            </a:r>
          </a:p>
          <a:p>
            <a:pPr marL="5715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your name?  John</a:t>
            </a:r>
          </a:p>
          <a:p>
            <a:pPr marL="5715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print(name)</a:t>
            </a:r>
          </a:p>
          <a:p>
            <a:pPr marL="5715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John</a:t>
            </a:r>
          </a:p>
          <a:p>
            <a:pPr marL="400050"/>
            <a:r>
              <a:rPr lang="en-US" sz="2400" dirty="0"/>
              <a:t>Note that the last character of the “prompt” is space </a:t>
            </a:r>
          </a:p>
        </p:txBody>
      </p:sp>
    </p:spTree>
    <p:extLst>
      <p:ext uri="{BB962C8B-B14F-4D97-AF65-F5344CB8AC3E}">
        <p14:creationId xmlns:p14="http://schemas.microsoft.com/office/powerpoint/2010/main" val="27478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from the Keyboard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194" y="1524000"/>
            <a:ext cx="8126411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089464"/>
            <a:ext cx="199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string_input.py</a:t>
            </a:r>
          </a:p>
        </p:txBody>
      </p:sp>
    </p:spTree>
    <p:extLst>
      <p:ext uri="{BB962C8B-B14F-4D97-AF65-F5344CB8AC3E}">
        <p14:creationId xmlns:p14="http://schemas.microsoft.com/office/powerpoint/2010/main" val="17748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Numbers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/>
              <a:t> function always returns the user’s input as a string, even if a number is entered</a:t>
            </a:r>
          </a:p>
          <a:p>
            <a:r>
              <a:rPr lang="en-US" sz="2400" dirty="0"/>
              <a:t>This can be a problem if you want to use the input in a math operation</a:t>
            </a:r>
          </a:p>
          <a:p>
            <a:r>
              <a:rPr lang="en-US" sz="2400" dirty="0"/>
              <a:t>Python has built-in functions to convert a string to a number: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" y="4036124"/>
            <a:ext cx="8226425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7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Numbers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Example:   You are writing a payroll program and you want to get the number of hours the user has worked: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input(‘How many hours did you work? ‘)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hours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The first statement gets the number of hours from the user and assigns it as a string to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string_value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cs typeface="Courier New" panose="02070309020205020404" pitchFamily="49" charset="0"/>
              </a:rPr>
              <a:t>The second statement converts it to an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Input – Process – Output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"/>
          <a:stretch/>
        </p:blipFill>
        <p:spPr bwMode="auto">
          <a:xfrm>
            <a:off x="293255" y="1447800"/>
            <a:ext cx="8012545" cy="266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4196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INPUT</a:t>
            </a:r>
            <a:r>
              <a:rPr lang="en-US" sz="2400" dirty="0"/>
              <a:t> - Input is any data that the program receives while it is running (ex. Typed into the keyboard)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PROCESS</a:t>
            </a:r>
            <a:r>
              <a:rPr lang="en-US" sz="2400" dirty="0"/>
              <a:t> - Next, some processing occurs, such as a mathematical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OUTPUT</a:t>
            </a:r>
            <a:r>
              <a:rPr lang="en-US" sz="2400" dirty="0"/>
              <a:t> - The results are sent out of the program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chapter is about basic ways to perform these steps</a:t>
            </a:r>
          </a:p>
        </p:txBody>
      </p:sp>
    </p:spTree>
    <p:extLst>
      <p:ext uri="{BB962C8B-B14F-4D97-AF65-F5344CB8AC3E}">
        <p14:creationId xmlns:p14="http://schemas.microsoft.com/office/powerpoint/2010/main" val="52319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Numbers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This method is inefficient because it creates two variables.  Here is a better approach: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(input(‘How many hours did you work? ‘))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This is using </a:t>
            </a:r>
            <a:r>
              <a:rPr lang="en-US" sz="2800" i="1" dirty="0">
                <a:cs typeface="Courier New" panose="02070309020205020404" pitchFamily="49" charset="0"/>
              </a:rPr>
              <a:t>nested</a:t>
            </a:r>
            <a:r>
              <a:rPr lang="en-US" sz="2800" dirty="0">
                <a:cs typeface="Courier New" panose="02070309020205020404" pitchFamily="49" charset="0"/>
              </a:rPr>
              <a:t> function calls.</a:t>
            </a:r>
          </a:p>
        </p:txBody>
      </p:sp>
    </p:spTree>
    <p:extLst>
      <p:ext uri="{BB962C8B-B14F-4D97-AF65-F5344CB8AC3E}">
        <p14:creationId xmlns:p14="http://schemas.microsoft.com/office/powerpoint/2010/main" val="33292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Numbers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67" y="1617122"/>
            <a:ext cx="5816265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24384" y="6019800"/>
            <a:ext cx="911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functions work only if the item being converted contains a valid numeric value</a:t>
            </a:r>
          </a:p>
        </p:txBody>
      </p:sp>
    </p:spTree>
    <p:extLst>
      <p:ext uri="{BB962C8B-B14F-4D97-AF65-F5344CB8AC3E}">
        <p14:creationId xmlns:p14="http://schemas.microsoft.com/office/powerpoint/2010/main" val="41121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You need the user of a program to enter a customer’s last name.  Write a statement that prompts the user to enter this data and assigns the input to a variable.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You need the user of a program to enter the amount of sales for the week.  Write a statement that prompts the user to enter this data and assigns the input to a variable.</a:t>
            </a:r>
          </a:p>
        </p:txBody>
      </p:sp>
    </p:spTree>
    <p:extLst>
      <p:ext uri="{BB962C8B-B14F-4D97-AF65-F5344CB8AC3E}">
        <p14:creationId xmlns:p14="http://schemas.microsoft.com/office/powerpoint/2010/main" val="40829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2.7 Performing Calculations – Using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numerous operators to perform mathematical calculations</a:t>
            </a:r>
          </a:p>
          <a:p>
            <a:r>
              <a:rPr lang="en-US" dirty="0"/>
              <a:t>Values to the left and right of the operator are </a:t>
            </a:r>
            <a:r>
              <a:rPr lang="en-US" i="1" dirty="0"/>
              <a:t>operands</a:t>
            </a:r>
          </a:p>
          <a:p>
            <a:r>
              <a:rPr lang="en-US" dirty="0"/>
              <a:t>Variables may be used in math expressions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8226425" cy="335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9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Calculations – Using Operators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111" y="2057400"/>
            <a:ext cx="6737778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2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 Percentage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are writing a program that uses a percent, make sure the decimal point is in the correct  location before doing math.</a:t>
            </a:r>
          </a:p>
          <a:p>
            <a:r>
              <a:rPr lang="en-US" dirty="0"/>
              <a:t>We have been asked to write a program to calculate the sale price of an item after the discount is subtracted.  Here is the algorithm:</a:t>
            </a:r>
          </a:p>
          <a:p>
            <a:pPr marL="571500" indent="-457200">
              <a:buFont typeface="+mj-lt"/>
              <a:buAutoNum type="arabicPeriod"/>
            </a:pPr>
            <a:r>
              <a:rPr lang="en-US" i="1" dirty="0"/>
              <a:t>Get the original </a:t>
            </a:r>
            <a:r>
              <a:rPr lang="en-US" i="1" dirty="0" smtClean="0"/>
              <a:t>price</a:t>
            </a:r>
            <a:endParaRPr lang="en-US" i="1" dirty="0"/>
          </a:p>
          <a:p>
            <a:pPr marL="571500" indent="-457200">
              <a:buFont typeface="+mj-lt"/>
              <a:buAutoNum type="arabicPeriod"/>
            </a:pPr>
            <a:r>
              <a:rPr lang="en-US" i="1" dirty="0"/>
              <a:t>Calculate 20 percent of </a:t>
            </a:r>
            <a:r>
              <a:rPr lang="en-US" i="1" dirty="0" smtClean="0"/>
              <a:t>the original </a:t>
            </a:r>
            <a:r>
              <a:rPr lang="en-US" i="1" dirty="0"/>
              <a:t>price</a:t>
            </a:r>
          </a:p>
          <a:p>
            <a:pPr marL="571500" indent="-457200">
              <a:buFont typeface="+mj-lt"/>
              <a:buAutoNum type="arabicPeriod"/>
            </a:pPr>
            <a:r>
              <a:rPr lang="en-US" i="1" dirty="0"/>
              <a:t>Subtract the discount from the original price.  This is the sale price.</a:t>
            </a:r>
          </a:p>
          <a:p>
            <a:pPr marL="571500" indent="-457200">
              <a:buFont typeface="+mj-lt"/>
              <a:buAutoNum type="arabicPeriod"/>
            </a:pPr>
            <a:r>
              <a:rPr lang="en-US" i="1" dirty="0"/>
              <a:t>Display the sale price.</a:t>
            </a:r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dirty="0"/>
              <a:t>How do we write the code?</a:t>
            </a:r>
          </a:p>
          <a:p>
            <a:pPr marL="114300" indent="0">
              <a:buNone/>
            </a:pPr>
            <a:r>
              <a:rPr lang="en-US" dirty="0"/>
              <a:t>See program </a:t>
            </a:r>
            <a:r>
              <a:rPr lang="en-US" i="1" dirty="0"/>
              <a:t>sale_price.py</a:t>
            </a:r>
          </a:p>
        </p:txBody>
      </p:sp>
    </p:spTree>
    <p:extLst>
      <p:ext uri="{BB962C8B-B14F-4D97-AF65-F5344CB8AC3E}">
        <p14:creationId xmlns:p14="http://schemas.microsoft.com/office/powerpoint/2010/main" val="27582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Performing Calculations – Floating Point and Integer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229600" cy="4648200"/>
          </a:xfrm>
        </p:spPr>
        <p:txBody>
          <a:bodyPr>
            <a:noAutofit/>
          </a:bodyPr>
          <a:lstStyle/>
          <a:p>
            <a:r>
              <a:rPr lang="en-US" dirty="0"/>
              <a:t>Python has two different division operators:</a:t>
            </a:r>
          </a:p>
          <a:p>
            <a:pPr lvl="1"/>
            <a:r>
              <a:rPr lang="en-US" dirty="0"/>
              <a:t> /  is for floating point division – gives the result as a floating point value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 / 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lvl="1"/>
            <a:r>
              <a:rPr lang="en-US" dirty="0"/>
              <a:t>// is for integer division  - gives the result as an integer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 // 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/>
            <a:r>
              <a:rPr lang="en-US" dirty="0"/>
              <a:t>If the result is positive, the result is truncated – the fraction is thrown away</a:t>
            </a:r>
          </a:p>
          <a:p>
            <a:pPr lvl="1"/>
            <a:r>
              <a:rPr lang="en-US" dirty="0"/>
              <a:t>If the result is negative, it is rounded away from zero to the nearest integer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-5 // 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33183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Performing Calculations – Exponent and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648200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cs typeface="Courier New" panose="02070309020205020404" pitchFamily="49" charset="0"/>
              </a:rPr>
              <a:t>Exponent - **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sz="2400" dirty="0">
                <a:cs typeface="Courier New" panose="02070309020205020404" pitchFamily="49" charset="0"/>
              </a:rPr>
              <a:t>&gt;&gt; 2**2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sz="2400" dirty="0">
                <a:cs typeface="Courier New" panose="02070309020205020404" pitchFamily="49" charset="0"/>
              </a:rPr>
              <a:t>4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sz="2400" dirty="0">
                <a:cs typeface="Courier New" panose="02070309020205020404" pitchFamily="49" charset="0"/>
              </a:rPr>
              <a:t>&gt;&gt; </a:t>
            </a:r>
            <a:r>
              <a:rPr lang="en-US" sz="2400" dirty="0" err="1">
                <a:cs typeface="Courier New" panose="02070309020205020404" pitchFamily="49" charset="0"/>
              </a:rPr>
              <a:t>num</a:t>
            </a:r>
            <a:r>
              <a:rPr lang="en-US" sz="2400" dirty="0">
                <a:cs typeface="Courier New" panose="02070309020205020404" pitchFamily="49" charset="0"/>
              </a:rPr>
              <a:t> = 15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sz="2400" dirty="0">
                <a:cs typeface="Courier New" panose="02070309020205020404" pitchFamily="49" charset="0"/>
              </a:rPr>
              <a:t>&gt;&gt; </a:t>
            </a:r>
            <a:r>
              <a:rPr lang="en-US" sz="2400" dirty="0" err="1">
                <a:cs typeface="Courier New" panose="02070309020205020404" pitchFamily="49" charset="0"/>
              </a:rPr>
              <a:t>num</a:t>
            </a:r>
            <a:r>
              <a:rPr lang="en-US" sz="2400" dirty="0">
                <a:cs typeface="Courier New" panose="02070309020205020404" pitchFamily="49" charset="0"/>
              </a:rPr>
              <a:t>**5</a:t>
            </a:r>
            <a:endParaRPr lang="en-US" dirty="0">
              <a:cs typeface="Courier New" panose="02070309020205020404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sz="2000" dirty="0">
                <a:cs typeface="Courier New" panose="02070309020205020404" pitchFamily="49" charset="0"/>
              </a:rPr>
              <a:t>759375</a:t>
            </a:r>
          </a:p>
          <a:p>
            <a:r>
              <a:rPr lang="en-US" dirty="0">
                <a:cs typeface="Courier New" panose="02070309020205020404" pitchFamily="49" charset="0"/>
              </a:rPr>
              <a:t>Remainder - %  (modulus operator)</a:t>
            </a:r>
          </a:p>
          <a:p>
            <a:pPr marL="40005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&gt;&gt;&gt; 5/2</a:t>
            </a:r>
          </a:p>
          <a:p>
            <a:pPr marL="40005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2.5</a:t>
            </a:r>
          </a:p>
          <a:p>
            <a:pPr marL="40005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&gt;&gt;&gt; 5%2</a:t>
            </a:r>
          </a:p>
          <a:p>
            <a:pPr marL="40005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1</a:t>
            </a:r>
          </a:p>
          <a:p>
            <a:pPr marL="40005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See program </a:t>
            </a:r>
            <a:r>
              <a:rPr lang="en-US" i="1" dirty="0">
                <a:cs typeface="Courier New" panose="02070309020205020404" pitchFamily="49" charset="0"/>
              </a:rPr>
              <a:t>time_converter.py</a:t>
            </a:r>
          </a:p>
        </p:txBody>
      </p:sp>
    </p:spTree>
    <p:extLst>
      <p:ext uri="{BB962C8B-B14F-4D97-AF65-F5344CB8AC3E}">
        <p14:creationId xmlns:p14="http://schemas.microsoft.com/office/powerpoint/2010/main" val="2740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144963"/>
          </a:xfrm>
        </p:spPr>
        <p:txBody>
          <a:bodyPr>
            <a:normAutofit/>
          </a:bodyPr>
          <a:lstStyle/>
          <a:p>
            <a:r>
              <a:rPr lang="en-US" sz="2400" dirty="0"/>
              <a:t>PEMDAS</a:t>
            </a:r>
          </a:p>
          <a:p>
            <a:pPr lvl="1"/>
            <a:r>
              <a:rPr lang="en-US" sz="2000" dirty="0"/>
              <a:t>Parentheses: ( )</a:t>
            </a:r>
          </a:p>
          <a:p>
            <a:pPr lvl="1"/>
            <a:r>
              <a:rPr lang="en-US" sz="2000" dirty="0"/>
              <a:t>Exponentiation: **</a:t>
            </a:r>
          </a:p>
          <a:p>
            <a:pPr lvl="1"/>
            <a:r>
              <a:rPr lang="en-US" sz="2000" dirty="0"/>
              <a:t>Multiplication, division, and remainder: *,  /,  //,  %</a:t>
            </a:r>
          </a:p>
          <a:p>
            <a:pPr lvl="1"/>
            <a:r>
              <a:rPr lang="en-US" sz="2000" dirty="0"/>
              <a:t>Addition and subtraction: +,  -</a:t>
            </a:r>
          </a:p>
          <a:p>
            <a:r>
              <a:rPr lang="en-US" sz="2400" dirty="0"/>
              <a:t>Operators with the same precedence execute from left to right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3"/>
          <a:stretch/>
        </p:blipFill>
        <p:spPr bwMode="auto">
          <a:xfrm>
            <a:off x="29895" y="4191000"/>
            <a:ext cx="8275906" cy="22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77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Precedence – Grouping with 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Parentheses may be used to force some operations to be performed before others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4"/>
          <a:stretch/>
        </p:blipFill>
        <p:spPr bwMode="auto">
          <a:xfrm>
            <a:off x="30679" y="2514600"/>
            <a:ext cx="8427522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0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2.3 Displaying Output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8229600" cy="4144963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function is a piece of prewritten code.  Python has numerous built-in functions.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/>
              <a:t> is the most basic.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When you execute a function you are </a:t>
            </a:r>
            <a:r>
              <a:rPr lang="en-US" sz="2400" i="1" dirty="0"/>
              <a:t>calling</a:t>
            </a:r>
            <a:r>
              <a:rPr lang="en-US" sz="2400" dirty="0"/>
              <a:t> the function.  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Inside the parenthesis following a function are </a:t>
            </a:r>
            <a:r>
              <a:rPr lang="en-US" sz="2400" i="1" dirty="0"/>
              <a:t>arguments</a:t>
            </a:r>
            <a:r>
              <a:rPr lang="en-US" sz="2400" dirty="0"/>
              <a:t>.  Arguments vary depending on the 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349717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6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Math Formulas to Programming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144963"/>
          </a:xfrm>
        </p:spPr>
        <p:txBody>
          <a:bodyPr/>
          <a:lstStyle/>
          <a:p>
            <a:r>
              <a:rPr lang="en-US" dirty="0"/>
              <a:t>In math you do not always need an operator.  Ex.  </a:t>
            </a:r>
            <a:r>
              <a:rPr lang="en-US" i="1" dirty="0"/>
              <a:t>2xy .   </a:t>
            </a:r>
          </a:p>
          <a:p>
            <a:r>
              <a:rPr lang="en-US" dirty="0"/>
              <a:t>In Python and other languages you must use operators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926932"/>
            <a:ext cx="8229600" cy="165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49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Math Formulas to Programming Statements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" y="2362200"/>
            <a:ext cx="8473115" cy="217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9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Mixed – Type Expressions and Data 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3200400"/>
          </a:xfrm>
        </p:spPr>
        <p:txBody>
          <a:bodyPr>
            <a:noAutofit/>
          </a:bodyPr>
          <a:lstStyle/>
          <a:p>
            <a:r>
              <a:rPr lang="en-US" sz="2800" dirty="0"/>
              <a:t>When you perform an operation the data type of the result will depend on the data types of the operands.  Python has the following rules:</a:t>
            </a:r>
          </a:p>
          <a:p>
            <a:r>
              <a:rPr lang="en-US" sz="2800" dirty="0"/>
              <a:t>If the operation is on two </a:t>
            </a:r>
            <a:r>
              <a:rPr lang="en-US" sz="2800" i="1" dirty="0" err="1"/>
              <a:t>int</a:t>
            </a:r>
            <a:r>
              <a:rPr lang="en-US" sz="2800" dirty="0"/>
              <a:t> values, the result will be an </a:t>
            </a:r>
            <a:r>
              <a:rPr lang="en-US" sz="2800" i="1" dirty="0"/>
              <a:t>int</a:t>
            </a:r>
            <a:r>
              <a:rPr lang="en-US" sz="2800" dirty="0"/>
              <a:t>.</a:t>
            </a:r>
          </a:p>
          <a:p>
            <a:r>
              <a:rPr lang="en-US" sz="2800" dirty="0"/>
              <a:t>If the operation is on two </a:t>
            </a:r>
            <a:r>
              <a:rPr lang="en-US" sz="2800" i="1" dirty="0"/>
              <a:t>float</a:t>
            </a:r>
            <a:r>
              <a:rPr lang="en-US" sz="2800" dirty="0"/>
              <a:t> values, the result will be a </a:t>
            </a:r>
            <a:r>
              <a:rPr lang="en-US" sz="2800" i="1" dirty="0"/>
              <a:t>float</a:t>
            </a:r>
            <a:r>
              <a:rPr lang="en-US" sz="2800" dirty="0"/>
              <a:t>.</a:t>
            </a:r>
          </a:p>
          <a:p>
            <a:r>
              <a:rPr lang="en-US" sz="2800" dirty="0"/>
              <a:t>When the operation is on an </a:t>
            </a:r>
            <a:r>
              <a:rPr lang="en-US" sz="2800" i="1" dirty="0" err="1"/>
              <a:t>int</a:t>
            </a:r>
            <a:r>
              <a:rPr lang="en-US" sz="2800" dirty="0"/>
              <a:t> and a </a:t>
            </a:r>
            <a:r>
              <a:rPr lang="en-US" sz="2800" i="1" dirty="0"/>
              <a:t>float</a:t>
            </a:r>
            <a:r>
              <a:rPr lang="en-US" sz="2800" dirty="0"/>
              <a:t>, the result will be </a:t>
            </a:r>
            <a:r>
              <a:rPr lang="en-US" sz="2800" i="1" dirty="0"/>
              <a:t>float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40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an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144963"/>
          </a:xfrm>
        </p:spPr>
        <p:txBody>
          <a:bodyPr/>
          <a:lstStyle/>
          <a:p>
            <a:r>
              <a:rPr lang="en-US" dirty="0"/>
              <a:t>The average is the sum of numbers divided by the number of values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= a + b + c /3</a:t>
            </a:r>
          </a:p>
          <a:p>
            <a:r>
              <a:rPr lang="en-US" dirty="0"/>
              <a:t>Is this correct?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= (a + b + c) /3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i="1" dirty="0"/>
              <a:t>test_score_average.py</a:t>
            </a:r>
          </a:p>
        </p:txBody>
      </p:sp>
    </p:spTree>
    <p:extLst>
      <p:ext uri="{BB962C8B-B14F-4D97-AF65-F5344CB8AC3E}">
        <p14:creationId xmlns:p14="http://schemas.microsoft.com/office/powerpoint/2010/main" val="18071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Assignment Ch. 2-1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Write a Python program to do the following:</a:t>
            </a:r>
          </a:p>
          <a:p>
            <a:pPr marL="0" indent="0">
              <a:buNone/>
            </a:pPr>
            <a:endParaRPr lang="en-US" sz="1800" dirty="0"/>
          </a:p>
          <a:p>
            <a:pPr marL="642938" lvl="1" indent="-342900">
              <a:buFont typeface="+mj-lt"/>
              <a:buAutoNum type="arabicPeriod"/>
            </a:pPr>
            <a:r>
              <a:rPr lang="en-US" dirty="0"/>
              <a:t>Write a 1-2 line comment at the beginning of your program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dirty="0"/>
              <a:t>In three separate input statements, ask the user to enter </a:t>
            </a:r>
            <a:r>
              <a:rPr lang="en-US" dirty="0" smtClean="0"/>
              <a:t>the costs for the following items: Hamburger, Fries, Shake.</a:t>
            </a:r>
            <a:endParaRPr lang="en-US" dirty="0"/>
          </a:p>
          <a:p>
            <a:pPr marL="642938" lvl="1" indent="-342900">
              <a:buFont typeface="+mj-lt"/>
              <a:buAutoNum type="arabicPeriod"/>
            </a:pPr>
            <a:r>
              <a:rPr lang="en-US" dirty="0" smtClean="0"/>
              <a:t>Calculate the total cost and display with appropriate message (Example:  The cost is:   $45)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dirty="0" smtClean="0"/>
              <a:t>Calculate the average cost and display with appropriate message (Example:  The average cost is:  $15)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dirty="0" smtClean="0"/>
              <a:t>Note:  Don’t worry about displaying cents to 2 decimals.</a:t>
            </a:r>
            <a:endParaRPr lang="en-US" dirty="0"/>
          </a:p>
          <a:p>
            <a:pPr marL="642938" lvl="1" indent="-342900">
              <a:buFont typeface="+mj-lt"/>
              <a:buAutoNum type="arabicPeriod"/>
            </a:pPr>
            <a:r>
              <a:rPr lang="en-US" dirty="0"/>
              <a:t>Print </a:t>
            </a:r>
            <a:r>
              <a:rPr lang="en-US" dirty="0" smtClean="0"/>
              <a:t>and turn in when complete.</a:t>
            </a:r>
            <a:endParaRPr lang="en-US" dirty="0"/>
          </a:p>
          <a:p>
            <a:pPr marL="300038" lvl="1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Designing a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Programs must be carefully designed before they are written</a:t>
            </a:r>
          </a:p>
          <a:p>
            <a:r>
              <a:rPr lang="en-US" sz="2400" dirty="0"/>
              <a:t>Tools such as </a:t>
            </a:r>
            <a:r>
              <a:rPr lang="en-US" sz="2400" dirty="0" err="1"/>
              <a:t>pseudocode</a:t>
            </a:r>
            <a:r>
              <a:rPr lang="en-US" sz="2400" dirty="0"/>
              <a:t> and flow charts are used to create models of programs</a:t>
            </a:r>
          </a:p>
          <a:p>
            <a:r>
              <a:rPr lang="en-US" sz="2400" dirty="0"/>
              <a:t>The entire process is called the Program Development Cycle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3"/>
          <a:stretch/>
        </p:blipFill>
        <p:spPr bwMode="auto">
          <a:xfrm>
            <a:off x="3175" y="3596481"/>
            <a:ext cx="8455025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0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/>
              <a:t>Understand the task the program is to perform</a:t>
            </a:r>
            <a:r>
              <a:rPr lang="en-US" dirty="0"/>
              <a:t> – usually the programmer interviews the customer to understand the business function or software requirement of the program</a:t>
            </a:r>
          </a:p>
          <a:p>
            <a:r>
              <a:rPr lang="en-US" b="1" dirty="0"/>
              <a:t>Determine the steps that must be taken to perform the task</a:t>
            </a:r>
            <a:r>
              <a:rPr lang="en-US" dirty="0"/>
              <a:t> - Break down the task into a series of steps also known as an </a:t>
            </a:r>
            <a:r>
              <a:rPr lang="en-US" i="1" dirty="0"/>
              <a:t>algorithm</a:t>
            </a:r>
            <a:r>
              <a:rPr lang="en-US" dirty="0"/>
              <a:t>, or the logical steps necessary to perform a task.</a:t>
            </a:r>
          </a:p>
          <a:p>
            <a:pPr lvl="1"/>
            <a:r>
              <a:rPr lang="en-US" dirty="0"/>
              <a:t>Ex. Our task is to calculate and display gross pay for an hourly paid employee.   What are the steps?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Get the number of hours worked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Get the hourly pay rate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Multiply the number of hours worked by the hourly pay rate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Display the result of the third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 is helpful to write the program in pseudo or “fake” code.  It allows you to think through the program using code-like steps without having to worry about exact syntax</a:t>
            </a:r>
          </a:p>
          <a:p>
            <a:r>
              <a:rPr lang="en-US" dirty="0"/>
              <a:t>Each statement represents an operation to be performed in Python</a:t>
            </a:r>
          </a:p>
          <a:p>
            <a:r>
              <a:rPr lang="en-US" dirty="0" err="1"/>
              <a:t>Pseudocode</a:t>
            </a:r>
            <a:r>
              <a:rPr lang="en-US" dirty="0"/>
              <a:t> can be later translated into actual code:</a:t>
            </a:r>
          </a:p>
          <a:p>
            <a:pPr marL="457200" lvl="1" indent="0">
              <a:buNone/>
            </a:pPr>
            <a:r>
              <a:rPr lang="en-US" i="1" dirty="0"/>
              <a:t>Input hours worked</a:t>
            </a:r>
          </a:p>
          <a:p>
            <a:pPr marL="457200" lvl="1" indent="0">
              <a:buNone/>
            </a:pPr>
            <a:r>
              <a:rPr lang="en-US" i="1" dirty="0"/>
              <a:t>Input hourly pay rate</a:t>
            </a:r>
          </a:p>
          <a:p>
            <a:pPr marL="457200" lvl="1" indent="0">
              <a:buNone/>
            </a:pPr>
            <a:r>
              <a:rPr lang="en-US" i="1" dirty="0"/>
              <a:t>Calculate gross pay = hours worked multiplied by pay rate</a:t>
            </a:r>
          </a:p>
          <a:p>
            <a:pPr marL="457200" lvl="1" indent="0">
              <a:buNone/>
            </a:pPr>
            <a:r>
              <a:rPr lang="en-US" i="1" dirty="0"/>
              <a:t>Print gross pay</a:t>
            </a:r>
          </a:p>
        </p:txBody>
      </p:sp>
    </p:spTree>
    <p:extLst>
      <p:ext uri="{BB962C8B-B14F-4D97-AF65-F5344CB8AC3E}">
        <p14:creationId xmlns:p14="http://schemas.microsoft.com/office/powerpoint/2010/main" val="9092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Input-Process-Output Diagrams to Write </a:t>
            </a:r>
            <a:r>
              <a:rPr lang="en-US" dirty="0" err="1"/>
              <a:t>Pseudocode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200" y="1698942"/>
            <a:ext cx="7779326" cy="4420590"/>
            <a:chOff x="533400" y="1676400"/>
            <a:chExt cx="7779326" cy="4420590"/>
          </a:xfrm>
        </p:grpSpPr>
        <p:grpSp>
          <p:nvGrpSpPr>
            <p:cNvPr id="16" name="Group 15"/>
            <p:cNvGrpSpPr/>
            <p:nvPr/>
          </p:nvGrpSpPr>
          <p:grpSpPr>
            <a:xfrm>
              <a:off x="533400" y="1676400"/>
              <a:ext cx="7779326" cy="4420590"/>
              <a:chOff x="533400" y="1676400"/>
              <a:chExt cx="7779326" cy="442059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3400" y="1676400"/>
                <a:ext cx="1752600" cy="441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85999" y="1677390"/>
                <a:ext cx="4267199" cy="441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553199" y="1676400"/>
                <a:ext cx="1759527" cy="441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38200" y="181294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57600" y="1812943"/>
                <a:ext cx="94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44695" y="1812736"/>
                <a:ext cx="856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533400" y="2286000"/>
              <a:ext cx="77793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48241" y="2431908"/>
            <a:ext cx="146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worked</a:t>
            </a:r>
          </a:p>
          <a:p>
            <a:r>
              <a:rPr lang="en-US" dirty="0"/>
              <a:t>pay rate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4601" y="2431909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in hours worked</a:t>
            </a:r>
          </a:p>
          <a:p>
            <a:r>
              <a:rPr lang="en-US" dirty="0"/>
              <a:t>read in pay rate</a:t>
            </a:r>
          </a:p>
          <a:p>
            <a:r>
              <a:rPr lang="en-US" dirty="0"/>
              <a:t>calculate gross pay = hours worked x pay rate</a:t>
            </a:r>
          </a:p>
          <a:p>
            <a:r>
              <a:rPr lang="en-US" dirty="0"/>
              <a:t>display gross pay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8979" y="24459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gross pay</a:t>
            </a:r>
          </a:p>
        </p:txBody>
      </p:sp>
    </p:spTree>
    <p:extLst>
      <p:ext uri="{BB962C8B-B14F-4D97-AF65-F5344CB8AC3E}">
        <p14:creationId xmlns:p14="http://schemas.microsoft.com/office/powerpoint/2010/main" val="353627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641407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2209800"/>
            <a:ext cx="2223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Ovals – terminal 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Parallelograms – Input and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Rectangles - processing</a:t>
            </a:r>
          </a:p>
        </p:txBody>
      </p:sp>
    </p:spTree>
    <p:extLst>
      <p:ext uri="{BB962C8B-B14F-4D97-AF65-F5344CB8AC3E}">
        <p14:creationId xmlns:p14="http://schemas.microsoft.com/office/powerpoint/2010/main" val="42573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2.3 Displaying Output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Function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6"/>
          <a:stretch/>
        </p:blipFill>
        <p:spPr bwMode="auto">
          <a:xfrm>
            <a:off x="228600" y="2209800"/>
            <a:ext cx="7924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486400"/>
            <a:ext cx="437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Statements execute in the order they appear.</a:t>
            </a:r>
          </a:p>
        </p:txBody>
      </p:sp>
    </p:spTree>
    <p:extLst>
      <p:ext uri="{BB962C8B-B14F-4D97-AF65-F5344CB8AC3E}">
        <p14:creationId xmlns:p14="http://schemas.microsoft.com/office/powerpoint/2010/main" val="357628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a programmer’s customer?</a:t>
            </a:r>
          </a:p>
          <a:p>
            <a:r>
              <a:rPr lang="en-US" dirty="0"/>
              <a:t>What is a software requirement?</a:t>
            </a:r>
          </a:p>
          <a:p>
            <a:r>
              <a:rPr lang="en-US" dirty="0"/>
              <a:t>What is an algorithm?</a:t>
            </a:r>
          </a:p>
          <a:p>
            <a:r>
              <a:rPr lang="en-US" dirty="0"/>
              <a:t>What is pseudocode?</a:t>
            </a:r>
          </a:p>
          <a:p>
            <a:r>
              <a:rPr lang="en-US" dirty="0"/>
              <a:t>What is a flowchart?</a:t>
            </a:r>
          </a:p>
          <a:p>
            <a:r>
              <a:rPr lang="en-US" dirty="0"/>
              <a:t>What do each of these mean in a flowchart?</a:t>
            </a:r>
          </a:p>
          <a:p>
            <a:pPr lvl="1"/>
            <a:r>
              <a:rPr lang="en-US" dirty="0"/>
              <a:t>Oval</a:t>
            </a:r>
          </a:p>
          <a:p>
            <a:pPr lvl="1"/>
            <a:r>
              <a:rPr lang="en-US" dirty="0"/>
              <a:t>Parallelogram</a:t>
            </a:r>
          </a:p>
          <a:p>
            <a:pPr lvl="1"/>
            <a:r>
              <a:rPr lang="en-US" dirty="0"/>
              <a:t>Rectangle</a:t>
            </a:r>
          </a:p>
        </p:txBody>
      </p:sp>
    </p:spTree>
    <p:extLst>
      <p:ext uri="{BB962C8B-B14F-4D97-AF65-F5344CB8AC3E}">
        <p14:creationId xmlns:p14="http://schemas.microsoft.com/office/powerpoint/2010/main" val="2736569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Comments are notes of explanation written inside the program</a:t>
            </a:r>
          </a:p>
          <a:p>
            <a:r>
              <a:rPr lang="en-US" sz="2400" dirty="0"/>
              <a:t>The Python interpreter ignores them</a:t>
            </a:r>
          </a:p>
          <a:p>
            <a:r>
              <a:rPr lang="en-US" sz="2400" dirty="0"/>
              <a:t>They are written for anyone who might be reading the program</a:t>
            </a:r>
          </a:p>
          <a:p>
            <a:r>
              <a:rPr lang="en-US" sz="2400" dirty="0"/>
              <a:t>In Python, comments begin with the # character.   Everything in the line after the # is ignored</a:t>
            </a:r>
          </a:p>
          <a:p>
            <a:r>
              <a:rPr lang="en-US" sz="2400" dirty="0"/>
              <a:t>They should be at the beginning of the program to explain what the program does</a:t>
            </a:r>
          </a:p>
          <a:p>
            <a:r>
              <a:rPr lang="en-US" sz="2400" dirty="0"/>
              <a:t>They should also be used to explain various sections of the program and complex logic</a:t>
            </a:r>
          </a:p>
          <a:p>
            <a:r>
              <a:rPr lang="en-US" sz="2400" dirty="0"/>
              <a:t>They are required in your lab assignments</a:t>
            </a:r>
          </a:p>
        </p:txBody>
      </p:sp>
    </p:spTree>
    <p:extLst>
      <p:ext uri="{BB962C8B-B14F-4D97-AF65-F5344CB8AC3E}">
        <p14:creationId xmlns:p14="http://schemas.microsoft.com/office/powerpoint/2010/main" val="29230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914400"/>
          </a:xfrm>
        </p:spPr>
        <p:txBody>
          <a:bodyPr/>
          <a:lstStyle/>
          <a:p>
            <a:r>
              <a:rPr lang="en-US" dirty="0"/>
              <a:t>2.4  Comments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7"/>
          <a:stretch/>
        </p:blipFill>
        <p:spPr bwMode="auto">
          <a:xfrm>
            <a:off x="299943" y="2209800"/>
            <a:ext cx="7782113" cy="293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300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914400"/>
          </a:xfrm>
        </p:spPr>
        <p:txBody>
          <a:bodyPr/>
          <a:lstStyle/>
          <a:p>
            <a:r>
              <a:rPr lang="en-US" dirty="0"/>
              <a:t>2.4  Comments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9"/>
          <a:stretch/>
        </p:blipFill>
        <p:spPr bwMode="auto">
          <a:xfrm>
            <a:off x="236219" y="3048000"/>
            <a:ext cx="7772401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" y="1600200"/>
            <a:ext cx="8229600" cy="4144963"/>
          </a:xfrm>
        </p:spPr>
        <p:txBody>
          <a:bodyPr/>
          <a:lstStyle/>
          <a:p>
            <a:r>
              <a:rPr lang="en-US" dirty="0"/>
              <a:t>End-line comments appear at the end of a line of code to explain the statement that appears in that line.</a:t>
            </a:r>
          </a:p>
        </p:txBody>
      </p:sp>
    </p:spTree>
    <p:extLst>
      <p:ext uri="{BB962C8B-B14F-4D97-AF65-F5344CB8AC3E}">
        <p14:creationId xmlns:p14="http://schemas.microsoft.com/office/powerpoint/2010/main" val="3560148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Long Statements into Multiple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Most programming statements are written on one line</a:t>
            </a:r>
          </a:p>
          <a:p>
            <a:r>
              <a:rPr lang="en-US" sz="2400" dirty="0"/>
              <a:t>However, if the line is too long to be seen in the editor without scrolling horizontally, it will be difficult to read</a:t>
            </a:r>
          </a:p>
          <a:p>
            <a:r>
              <a:rPr lang="en-US" sz="2400" dirty="0"/>
              <a:t>The solution is to break it into two lines, using the backslash  \  (continuation character)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(‘We sold’,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units_sold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‘ units for a total of ‘,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sales_amount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40005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var1 * 2 + var2 * 3 + \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var3 * 4 + var4 * 5</a:t>
            </a:r>
          </a:p>
        </p:txBody>
      </p:sp>
    </p:spTree>
    <p:extLst>
      <p:ext uri="{BB962C8B-B14F-4D97-AF65-F5344CB8AC3E}">
        <p14:creationId xmlns:p14="http://schemas.microsoft.com/office/powerpoint/2010/main" val="23773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2.8  More about Output – More about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752600"/>
            <a:ext cx="4038600" cy="4572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/>
              <a:t> normally displays a line of output followed by an unseen </a:t>
            </a:r>
            <a:r>
              <a:rPr lang="en-US" sz="2400" i="1" dirty="0"/>
              <a:t>newline</a:t>
            </a:r>
            <a:r>
              <a:rPr lang="en-US" sz="2400" dirty="0"/>
              <a:t> character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(\n)</a:t>
            </a:r>
            <a:r>
              <a:rPr lang="en-US" sz="2400" dirty="0"/>
              <a:t>.  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(‘One’)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(‘Two’)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(‘Three’)</a:t>
            </a:r>
          </a:p>
          <a:p>
            <a:r>
              <a:rPr lang="en-US" sz="2400" dirty="0"/>
              <a:t>Will display a string and a </a:t>
            </a:r>
            <a:r>
              <a:rPr lang="en-US" sz="2400" i="1" dirty="0"/>
              <a:t>newline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1828800"/>
            <a:ext cx="4038600" cy="4114800"/>
          </a:xfrm>
        </p:spPr>
        <p:txBody>
          <a:bodyPr>
            <a:normAutofit/>
          </a:bodyPr>
          <a:lstStyle/>
          <a:p>
            <a:r>
              <a:rPr lang="en-US" sz="2400" dirty="0"/>
              <a:t>To suppress the </a:t>
            </a:r>
            <a:r>
              <a:rPr lang="en-US" sz="2400" i="1" dirty="0"/>
              <a:t>newline</a:t>
            </a:r>
            <a:r>
              <a:rPr lang="en-US" sz="2400" dirty="0"/>
              <a:t> character do this: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(‘One’, end = ‘  ‘)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(‘Two’, end = ‘  ‘)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(‘Three’)</a:t>
            </a: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/>
            <a:r>
              <a:rPr lang="en-US" sz="2400" dirty="0">
                <a:cs typeface="Courier New" panose="02070309020205020404" pitchFamily="49" charset="0"/>
              </a:rPr>
              <a:t>Which will display: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One Two Three</a:t>
            </a:r>
          </a:p>
        </p:txBody>
      </p:sp>
    </p:spTree>
    <p:extLst>
      <p:ext uri="{BB962C8B-B14F-4D97-AF65-F5344CB8AC3E}">
        <p14:creationId xmlns:p14="http://schemas.microsoft.com/office/powerpoint/2010/main" val="16806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2.8  More about Output – More about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600200"/>
            <a:ext cx="8602684" cy="49530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Multiple arguments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/>
              <a:t>  result in a space separating each argument.  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One’,‘Two’,‘Three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One Two Three </a:t>
            </a:r>
          </a:p>
          <a:p>
            <a:r>
              <a:rPr lang="en-US" sz="2400" dirty="0"/>
              <a:t>To suppress the space character do this: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(‘One’,‘Two’,‘Three’,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‘’)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OneTwoThree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You can also use other characters: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One’,‘Two’,‘Three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‘, ’)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One, Two, Three </a:t>
            </a:r>
          </a:p>
          <a:p>
            <a:pPr marL="40005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Characters are special characters preceded with a backslash (\) appearing inside a string literal.   </a:t>
            </a:r>
          </a:p>
          <a:p>
            <a:r>
              <a:rPr lang="en-US" dirty="0"/>
              <a:t>These are treated as special commands to the print function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8037718" cy="22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59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Examples: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(‘Mon\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Mon	Tues  	Wed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(“Read \”Hamlet\” by tomorrow.”)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“Hamlet” by tomorrow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(‘I\’m ready to begin.’)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I’m ready to begin	</a:t>
            </a:r>
          </a:p>
        </p:txBody>
      </p:sp>
    </p:spTree>
    <p:extLst>
      <p:ext uri="{BB962C8B-B14F-4D97-AF65-F5344CB8AC3E}">
        <p14:creationId xmlns:p14="http://schemas.microsoft.com/office/powerpoint/2010/main" val="421261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Multiple Items using 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two strings, the + operator performs </a:t>
            </a:r>
            <a:r>
              <a:rPr lang="en-US" sz="2400" i="1" dirty="0"/>
              <a:t>string concatenation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Examples: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(‘This is’ + ‘one string’)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one string</a:t>
            </a:r>
          </a:p>
          <a:p>
            <a:pPr marL="40005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(‘For each day,’ +\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‘enter the number of‘ +\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‘hours worked: ‘)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day enter the number of hours worked: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972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8229600" cy="414496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String</a:t>
            </a:r>
            <a:r>
              <a:rPr lang="en-US" sz="2800" dirty="0"/>
              <a:t> – A sequence of characters used as data </a:t>
            </a:r>
          </a:p>
          <a:p>
            <a:r>
              <a:rPr lang="en-US" sz="2800" b="1" dirty="0"/>
              <a:t>String Literal</a:t>
            </a:r>
            <a:r>
              <a:rPr lang="en-US" sz="2800" dirty="0"/>
              <a:t> – String that appears in program code.   Strings within a program must be surrounded by quotes.   They can either be surrounded by single or double quotes.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‘Kate Austen’</a:t>
            </a:r>
          </a:p>
          <a:p>
            <a:pPr marL="1143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‘123 Full Circle Drive’</a:t>
            </a:r>
          </a:p>
          <a:p>
            <a:pPr marL="1143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‘Asheville, NC 28899’</a:t>
            </a:r>
          </a:p>
        </p:txBody>
      </p:sp>
    </p:spTree>
    <p:extLst>
      <p:ext uri="{BB962C8B-B14F-4D97-AF65-F5344CB8AC3E}">
        <p14:creationId xmlns:p14="http://schemas.microsoft.com/office/powerpoint/2010/main" val="27398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229600" cy="266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83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6" y="381000"/>
            <a:ext cx="8229600" cy="914400"/>
          </a:xfrm>
        </p:spPr>
        <p:txBody>
          <a:bodyPr/>
          <a:lstStyle/>
          <a:p>
            <a:r>
              <a:rPr lang="en-US" dirty="0"/>
              <a:t>Formatting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64" y="1160462"/>
            <a:ext cx="8229600" cy="4144963"/>
          </a:xfrm>
        </p:spPr>
        <p:txBody>
          <a:bodyPr>
            <a:noAutofit/>
          </a:bodyPr>
          <a:lstStyle/>
          <a:p>
            <a:r>
              <a:rPr lang="en-US" sz="2800" dirty="0"/>
              <a:t>The format function allows you to format numbers</a:t>
            </a:r>
          </a:p>
          <a:p>
            <a:pPr marL="400050" lvl="1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numeric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specifier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Format </a:t>
            </a:r>
            <a:r>
              <a:rPr lang="en-US" sz="2800" dirty="0" err="1"/>
              <a:t>specifier</a:t>
            </a:r>
            <a:r>
              <a:rPr lang="en-US" sz="2800" dirty="0"/>
              <a:t> is a string that contains special characters specifying how the numeric value should be formatted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print(format (12345.6789, ‘.2f’))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12345.68</a:t>
            </a:r>
          </a:p>
          <a:p>
            <a:r>
              <a:rPr lang="en-US" sz="2800" dirty="0"/>
              <a:t>In the above format statement:</a:t>
            </a:r>
          </a:p>
          <a:p>
            <a:pPr lvl="1"/>
            <a:r>
              <a:rPr lang="en-US" sz="2400" dirty="0"/>
              <a:t> .2   represents the precision.  It indicates that we want to round to two decimal places</a:t>
            </a:r>
          </a:p>
          <a:p>
            <a:pPr lvl="1"/>
            <a:r>
              <a:rPr lang="en-US" sz="2400" dirty="0"/>
              <a:t>f  specifies that the data type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3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6" y="381000"/>
            <a:ext cx="8229600" cy="914400"/>
          </a:xfrm>
        </p:spPr>
        <p:txBody>
          <a:bodyPr/>
          <a:lstStyle/>
          <a:p>
            <a:r>
              <a:rPr lang="en-US" dirty="0"/>
              <a:t>Formatting Numbers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568"/>
          <a:stretch/>
        </p:blipFill>
        <p:spPr bwMode="auto">
          <a:xfrm>
            <a:off x="351311" y="1752600"/>
            <a:ext cx="82264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9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Numbers: adding $ and ,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229600" cy="350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410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$ is contained in the string literal preceding the format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, is one of the special characters added to the </a:t>
            </a:r>
            <a:r>
              <a:rPr lang="en-US" dirty="0" err="1"/>
              <a:t>specifier</a:t>
            </a:r>
            <a:r>
              <a:rPr lang="en-US" dirty="0"/>
              <a:t> argument to the format command</a:t>
            </a:r>
          </a:p>
        </p:txBody>
      </p:sp>
    </p:spTree>
    <p:extLst>
      <p:ext uri="{BB962C8B-B14F-4D97-AF65-F5344CB8AC3E}">
        <p14:creationId xmlns:p14="http://schemas.microsoft.com/office/powerpoint/2010/main" val="36913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Minimum Field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format </a:t>
            </a:r>
            <a:r>
              <a:rPr lang="en-US" sz="3200" dirty="0" err="1"/>
              <a:t>specifier</a:t>
            </a:r>
            <a:r>
              <a:rPr lang="en-US" sz="3200" dirty="0"/>
              <a:t> also can include a minimum field width which is the minimum number of spaces used to display the value.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print (‘The number is’, format (12345.6789, ‘11,.2f’))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The number is     12,345.68</a:t>
            </a:r>
          </a:p>
        </p:txBody>
      </p:sp>
    </p:spTree>
    <p:extLst>
      <p:ext uri="{BB962C8B-B14F-4D97-AF65-F5344CB8AC3E}">
        <p14:creationId xmlns:p14="http://schemas.microsoft.com/office/powerpoint/2010/main" val="41082036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7630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Formatting a Floating-Point Number as a Percentage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Instead of using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3200" dirty="0"/>
              <a:t>as the type designator, use the % sign.   The % causes the number to be multiplied by 100 and displays % following it.</a:t>
            </a:r>
          </a:p>
          <a:p>
            <a:r>
              <a:rPr lang="en-US" sz="3200" dirty="0"/>
              <a:t>In the second example, 0 as a precision will suppress the zeros after the decimal point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print (format (0.5, ‘%’))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50.000000%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print (format (0.5, ‘.0%’))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50%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541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763000" cy="914400"/>
          </a:xfrm>
        </p:spPr>
        <p:txBody>
          <a:bodyPr>
            <a:normAutofit/>
          </a:bodyPr>
          <a:lstStyle/>
          <a:p>
            <a:r>
              <a:rPr lang="en-US" dirty="0"/>
              <a:t>Formatting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/>
              <a:t>Use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/>
              <a:t>as </a:t>
            </a:r>
            <a:r>
              <a:rPr lang="en-US" sz="3200" dirty="0"/>
              <a:t>the type designator, no precision can be specified</a:t>
            </a:r>
          </a:p>
          <a:p>
            <a:r>
              <a:rPr lang="en-US" sz="3200" dirty="0"/>
              <a:t>In the second example, 0 as a precision will suppress the zeros after the decimal point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print (format (123456, ‘d’))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123456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print (format (123456, ‘,d’))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123,456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0011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for Lab Assignments - Discuss</a:t>
            </a:r>
          </a:p>
        </p:txBody>
      </p:sp>
    </p:spTree>
    <p:extLst>
      <p:ext uri="{BB962C8B-B14F-4D97-AF65-F5344CB8AC3E}">
        <p14:creationId xmlns:p14="http://schemas.microsoft.com/office/powerpoint/2010/main" val="11557417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685800"/>
          </a:xfrm>
        </p:spPr>
        <p:txBody>
          <a:bodyPr/>
          <a:lstStyle/>
          <a:p>
            <a:r>
              <a:rPr lang="en-US" dirty="0"/>
              <a:t>Chapter 2 – In-Class Assignment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4144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First </a:t>
            </a:r>
            <a:r>
              <a:rPr lang="en-US" sz="1800" dirty="0"/>
              <a:t>make an IPO diagram </a:t>
            </a:r>
            <a:r>
              <a:rPr lang="en-US" sz="1800" dirty="0" smtClean="0"/>
              <a:t>and then write </a:t>
            </a:r>
            <a:r>
              <a:rPr lang="en-US" sz="1800" dirty="0"/>
              <a:t>a</a:t>
            </a:r>
            <a:r>
              <a:rPr lang="en-US" sz="1800" dirty="0" smtClean="0"/>
              <a:t> Python program to </a:t>
            </a:r>
            <a:r>
              <a:rPr lang="en-US" sz="1800" dirty="0"/>
              <a:t>do the following, </a:t>
            </a:r>
            <a:r>
              <a:rPr lang="en-US" sz="1800" dirty="0" smtClean="0"/>
              <a:t>:</a:t>
            </a:r>
            <a:endParaRPr lang="en-US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Accept input </a:t>
            </a:r>
            <a:r>
              <a:rPr lang="en-US" sz="1600" dirty="0"/>
              <a:t>of </a:t>
            </a:r>
            <a:r>
              <a:rPr lang="en-US" sz="1600" dirty="0" smtClean="0"/>
              <a:t>monthly gross </a:t>
            </a:r>
            <a:r>
              <a:rPr lang="en-US" sz="1600" dirty="0"/>
              <a:t>income from the user</a:t>
            </a:r>
            <a:r>
              <a:rPr lang="en-US" sz="1600" dirty="0" smtClean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Accept input of monthly paycheck deductions (one number) from the user.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Calculate net monthly income.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Display </a:t>
            </a:r>
            <a:r>
              <a:rPr lang="en-US" sz="1600" dirty="0"/>
              <a:t>the </a:t>
            </a:r>
            <a:r>
              <a:rPr lang="en-US" sz="1600" dirty="0" smtClean="0"/>
              <a:t>monthly </a:t>
            </a:r>
            <a:r>
              <a:rPr lang="en-US" sz="1600" smtClean="0"/>
              <a:t>net  income with </a:t>
            </a:r>
            <a:r>
              <a:rPr lang="en-US" sz="1600" dirty="0"/>
              <a:t>an appropriate label (Ex.  Monthly </a:t>
            </a:r>
            <a:r>
              <a:rPr lang="en-US" sz="1600" dirty="0" smtClean="0"/>
              <a:t>net income </a:t>
            </a:r>
            <a:r>
              <a:rPr lang="en-US" sz="1600" dirty="0"/>
              <a:t>is: ) followed by the result formatted in to 2 decimal places preceded by a dollar sign and comma separators ($</a:t>
            </a:r>
            <a:r>
              <a:rPr lang="en-US" sz="1600" dirty="0" err="1"/>
              <a:t>nn,nnn.nn</a:t>
            </a:r>
            <a:r>
              <a:rPr lang="en-US" sz="1600" dirty="0"/>
              <a:t>).    Don’t forget to suppress the extra </a:t>
            </a:r>
            <a:r>
              <a:rPr lang="en-US" sz="1600" dirty="0" smtClean="0"/>
              <a:t>spaces.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Calculate yearly gross pay and display with appropriate label and formatting.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Calculate yearly net pay and display with appropriate label and formatting. </a:t>
            </a:r>
            <a:endParaRPr lang="en-US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Run </a:t>
            </a:r>
            <a:r>
              <a:rPr lang="en-US" sz="1800" dirty="0"/>
              <a:t>your </a:t>
            </a:r>
            <a:r>
              <a:rPr lang="en-US" sz="1800" dirty="0" smtClean="0"/>
              <a:t>program and </a:t>
            </a:r>
            <a:r>
              <a:rPr lang="en-US" sz="1800" dirty="0"/>
              <a:t>make any corrections.   Print out your </a:t>
            </a:r>
            <a:r>
              <a:rPr lang="en-US" sz="1800" dirty="0" smtClean="0"/>
              <a:t>program </a:t>
            </a:r>
            <a:r>
              <a:rPr lang="en-US" sz="1800" dirty="0"/>
              <a:t>and turn in </a:t>
            </a:r>
            <a:r>
              <a:rPr lang="en-US" sz="1800" dirty="0" smtClean="0"/>
              <a:t>+ IPO chart before </a:t>
            </a:r>
            <a:r>
              <a:rPr lang="en-US" sz="1800" dirty="0"/>
              <a:t>you leave.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059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String Literals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1"/>
          <a:stretch/>
        </p:blipFill>
        <p:spPr bwMode="auto">
          <a:xfrm>
            <a:off x="0" y="3505200"/>
            <a:ext cx="8061036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" y="1371600"/>
            <a:ext cx="8229600" cy="414496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If you want your literal to contain a single quote or apostrophe, use double quotes: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fear!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564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Variable</a:t>
            </a:r>
            <a:r>
              <a:rPr lang="en-US" sz="2400" dirty="0"/>
              <a:t> - a name that represents a value stored in the computer’s memory</a:t>
            </a:r>
          </a:p>
          <a:p>
            <a:r>
              <a:rPr lang="en-US" sz="2400" dirty="0"/>
              <a:t>Compare variables in programming to variables in math</a:t>
            </a:r>
          </a:p>
          <a:p>
            <a:r>
              <a:rPr lang="en-US" sz="2400" dirty="0"/>
              <a:t>Programs use variables to access and manipulate data that is stored in memory</a:t>
            </a:r>
          </a:p>
          <a:p>
            <a:r>
              <a:rPr lang="en-US" sz="2400" dirty="0"/>
              <a:t>A variable refers to a location in memory</a:t>
            </a:r>
          </a:p>
          <a:p>
            <a:r>
              <a:rPr lang="en-US" sz="2400" dirty="0"/>
              <a:t>Example:   A program calculating sales tax on a purchase might use the name </a:t>
            </a:r>
            <a:r>
              <a:rPr lang="en-US" sz="2400" i="1" dirty="0"/>
              <a:t>tax</a:t>
            </a:r>
            <a:r>
              <a:rPr lang="en-US" sz="2400" dirty="0"/>
              <a:t> to represent that value in memory</a:t>
            </a:r>
          </a:p>
          <a:p>
            <a:r>
              <a:rPr lang="en-US" sz="2400" dirty="0"/>
              <a:t>Defining variables in other languages vs. Python</a:t>
            </a:r>
          </a:p>
        </p:txBody>
      </p:sp>
    </p:spTree>
    <p:extLst>
      <p:ext uri="{BB962C8B-B14F-4D97-AF65-F5344CB8AC3E}">
        <p14:creationId xmlns:p14="http://schemas.microsoft.com/office/powerpoint/2010/main" val="25937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Assignment statements are used to create a variable and make it reference a location in memory</a:t>
            </a:r>
          </a:p>
          <a:p>
            <a:pPr marL="0" indent="0">
              <a:buNone/>
            </a:pPr>
            <a:r>
              <a:rPr lang="en-US" sz="2800" dirty="0"/>
              <a:t>	age =  25</a:t>
            </a:r>
          </a:p>
          <a:p>
            <a:r>
              <a:rPr lang="en-US" sz="2800" dirty="0"/>
              <a:t>The  equal sign means assignment of a value to a variable</a:t>
            </a:r>
          </a:p>
          <a:p>
            <a:r>
              <a:rPr lang="en-US" sz="2800" dirty="0"/>
              <a:t>The assignment statement has the general format: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variable = expression</a:t>
            </a:r>
          </a:p>
          <a:p>
            <a:pPr marL="457200" lvl="1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12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</TotalTime>
  <Words>2958</Words>
  <Application>Microsoft Office PowerPoint</Application>
  <PresentationFormat>On-screen Show (4:3)</PresentationFormat>
  <Paragraphs>406</Paragraphs>
  <Slides>68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Cambria</vt:lpstr>
      <vt:lpstr>Courier New</vt:lpstr>
      <vt:lpstr>Wingdings</vt:lpstr>
      <vt:lpstr>Adjacency</vt:lpstr>
      <vt:lpstr>Chapter Two</vt:lpstr>
      <vt:lpstr>Chapter Two – Input, Processing, Output</vt:lpstr>
      <vt:lpstr>2.2 Input – Process – Output</vt:lpstr>
      <vt:lpstr>2.3 Displaying Output with the print Function</vt:lpstr>
      <vt:lpstr>2.3 Displaying Output with the print Function</vt:lpstr>
      <vt:lpstr>Strings and String Literals</vt:lpstr>
      <vt:lpstr>Strings and String Literals</vt:lpstr>
      <vt:lpstr>2.5 Variables</vt:lpstr>
      <vt:lpstr>Using Assignment Statements</vt:lpstr>
      <vt:lpstr>Using Assignment Statements</vt:lpstr>
      <vt:lpstr>Python Key Words</vt:lpstr>
      <vt:lpstr>Variable Naming Rules</vt:lpstr>
      <vt:lpstr>Variable Naming Conventions</vt:lpstr>
      <vt:lpstr>Variable Naming Conventions</vt:lpstr>
      <vt:lpstr>Displaying Multiple Items with the print Function</vt:lpstr>
      <vt:lpstr>Variable Reassignment</vt:lpstr>
      <vt:lpstr>Variable Reassignment</vt:lpstr>
      <vt:lpstr>Numeric Data Types and Literals</vt:lpstr>
      <vt:lpstr>Numeric Data Types and Literals</vt:lpstr>
      <vt:lpstr>Storing Strings with the str Data Type</vt:lpstr>
      <vt:lpstr>Reassigning a Variable to a Different Type</vt:lpstr>
      <vt:lpstr>Reassigning a Variable to a Different Type</vt:lpstr>
      <vt:lpstr>Checkpoint</vt:lpstr>
      <vt:lpstr>Checkpoint</vt:lpstr>
      <vt:lpstr>2.6 Reading Input from the Keyboard</vt:lpstr>
      <vt:lpstr>2.6 Reading Input from the Keyboard</vt:lpstr>
      <vt:lpstr>Reading Input from the Keyboard</vt:lpstr>
      <vt:lpstr>Reading Numbers Using the input Function</vt:lpstr>
      <vt:lpstr>Reading Numbers Using the input Function</vt:lpstr>
      <vt:lpstr>Reading Numbers Using the input Function</vt:lpstr>
      <vt:lpstr>Reading Numbers Using the input Function</vt:lpstr>
      <vt:lpstr>Checkpoint</vt:lpstr>
      <vt:lpstr>2.7 Performing Calculations – Using Operators</vt:lpstr>
      <vt:lpstr>Performing Calculations – Using Operators</vt:lpstr>
      <vt:lpstr>Calculating a Percentage</vt:lpstr>
      <vt:lpstr>Performing Calculations – Floating Point and Integer Division</vt:lpstr>
      <vt:lpstr>Performing Calculations – Exponent and Remainder</vt:lpstr>
      <vt:lpstr>Operator Precedence</vt:lpstr>
      <vt:lpstr>Operator Precedence – Grouping with Parentheses</vt:lpstr>
      <vt:lpstr>Converting Math Formulas to Programming Statements</vt:lpstr>
      <vt:lpstr>Converting Math Formulas to Programming Statements</vt:lpstr>
      <vt:lpstr>Mixed – Type Expressions and Data Type Conversions</vt:lpstr>
      <vt:lpstr>Calculating an Average</vt:lpstr>
      <vt:lpstr>In-Class Assignment Ch. 2-1</vt:lpstr>
      <vt:lpstr>2.1 Designing a Program </vt:lpstr>
      <vt:lpstr>The Design Process</vt:lpstr>
      <vt:lpstr>Pseudocode</vt:lpstr>
      <vt:lpstr>Using Input-Process-Output Diagrams to Write Pseudocode</vt:lpstr>
      <vt:lpstr>Flowcharts</vt:lpstr>
      <vt:lpstr>Checkpoint</vt:lpstr>
      <vt:lpstr>2.4 Comments</vt:lpstr>
      <vt:lpstr>2.4  Comments</vt:lpstr>
      <vt:lpstr>2.4  Comments</vt:lpstr>
      <vt:lpstr>Breaking Long Statements into Multiple Lines</vt:lpstr>
      <vt:lpstr>2.8  More about Output – More about print</vt:lpstr>
      <vt:lpstr>2.8  More about Output – More about print</vt:lpstr>
      <vt:lpstr>Escape Characters</vt:lpstr>
      <vt:lpstr>Escape Characters </vt:lpstr>
      <vt:lpstr>Displaying Multiple Items using +</vt:lpstr>
      <vt:lpstr>Formatting Numbers</vt:lpstr>
      <vt:lpstr>Formatting Numbers</vt:lpstr>
      <vt:lpstr>Formatting Numbers</vt:lpstr>
      <vt:lpstr>Formatting Numbers: adding $ and ,</vt:lpstr>
      <vt:lpstr>Specifying a Minimum Field Width</vt:lpstr>
      <vt:lpstr>Formatting a Floating-Point Number as a Percentage</vt:lpstr>
      <vt:lpstr>Formatting Integers</vt:lpstr>
      <vt:lpstr>Programming Style Requirements</vt:lpstr>
      <vt:lpstr>Chapter 2 – In-Class Assignment (Part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1336 – Week 1 Class 1</dc:title>
  <dc:creator>Kim</dc:creator>
  <cp:lastModifiedBy>kjorgenson</cp:lastModifiedBy>
  <cp:revision>165</cp:revision>
  <dcterms:created xsi:type="dcterms:W3CDTF">2013-12-17T15:02:16Z</dcterms:created>
  <dcterms:modified xsi:type="dcterms:W3CDTF">2019-01-29T16:00:37Z</dcterms:modified>
</cp:coreProperties>
</file>