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3" r:id="rId3"/>
    <p:sldId id="262" r:id="rId4"/>
    <p:sldId id="264" r:id="rId5"/>
    <p:sldId id="265" r:id="rId6"/>
    <p:sldId id="266" r:id="rId7"/>
    <p:sldId id="267" r:id="rId8"/>
    <p:sldId id="268" r:id="rId9"/>
    <p:sldId id="269" r:id="rId10"/>
    <p:sldId id="270" r:id="rId11"/>
    <p:sldId id="271" r:id="rId12"/>
    <p:sldId id="303" r:id="rId13"/>
    <p:sldId id="304" r:id="rId14"/>
    <p:sldId id="273" r:id="rId15"/>
    <p:sldId id="274" r:id="rId16"/>
    <p:sldId id="275" r:id="rId17"/>
    <p:sldId id="276" r:id="rId18"/>
    <p:sldId id="305" r:id="rId19"/>
    <p:sldId id="277" r:id="rId20"/>
    <p:sldId id="278" r:id="rId21"/>
    <p:sldId id="279" r:id="rId22"/>
    <p:sldId id="280" r:id="rId23"/>
    <p:sldId id="281" r:id="rId24"/>
    <p:sldId id="283" r:id="rId25"/>
    <p:sldId id="310" r:id="rId26"/>
    <p:sldId id="282" r:id="rId27"/>
    <p:sldId id="284" r:id="rId28"/>
    <p:sldId id="285" r:id="rId29"/>
    <p:sldId id="287" r:id="rId30"/>
    <p:sldId id="289" r:id="rId31"/>
    <p:sldId id="290" r:id="rId32"/>
    <p:sldId id="288" r:id="rId33"/>
    <p:sldId id="302" r:id="rId34"/>
    <p:sldId id="291" r:id="rId35"/>
    <p:sldId id="292" r:id="rId36"/>
    <p:sldId id="293" r:id="rId37"/>
    <p:sldId id="298" r:id="rId38"/>
    <p:sldId id="294" r:id="rId39"/>
    <p:sldId id="295" r:id="rId40"/>
    <p:sldId id="296" r:id="rId41"/>
    <p:sldId id="299" r:id="rId42"/>
    <p:sldId id="300" r:id="rId43"/>
    <p:sldId id="301" r:id="rId44"/>
    <p:sldId id="30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6"/>
      </p:cViewPr>
      <p:guideLst>
        <p:guide orient="horz" pos="2160"/>
        <p:guide pos="2880"/>
      </p:guideLst>
    </p:cSldViewPr>
  </p:slideViewPr>
  <p:notesTextViewPr>
    <p:cViewPr>
      <p:scale>
        <a:sx n="1" d="1"/>
        <a:sy n="1" d="1"/>
      </p:scale>
      <p:origin x="0" y="0"/>
    </p:cViewPr>
  </p:notesTextViewPr>
  <p:sorterViewPr>
    <p:cViewPr>
      <p:scale>
        <a:sx n="100" d="100"/>
        <a:sy n="100" d="100"/>
      </p:scale>
      <p:origin x="0" y="38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15100D-E85C-4C99-852D-285E5DC2E0C4}" type="datetimeFigureOut">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2/4/2019</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0FED0FD-CAEB-4623-A8D0-1A33E1068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78401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16"/>
          <p:cNvSpPr>
            <a:spLocks noGrp="1"/>
          </p:cNvSpPr>
          <p:nvPr>
            <p:ph type="dt" sz="half" idx="10"/>
          </p:nvPr>
        </p:nvSpPr>
        <p:spPr/>
        <p:txBody>
          <a:bodyPr/>
          <a:lstStyle/>
          <a:p>
            <a:fld id="{E715100D-E85C-4C99-852D-285E5DC2E0C4}" type="datetimeFigureOut">
              <a:rPr lang="en-US" smtClean="0"/>
              <a:t>2/4/2019</a:t>
            </a:fld>
            <a:endParaRPr lang="en-US"/>
          </a:p>
        </p:txBody>
      </p:sp>
      <p:sp>
        <p:nvSpPr>
          <p:cNvPr id="18" name="Slide Number Placeholder 17"/>
          <p:cNvSpPr>
            <a:spLocks noGrp="1"/>
          </p:cNvSpPr>
          <p:nvPr>
            <p:ph type="sldNum" sz="quarter" idx="11"/>
          </p:nvPr>
        </p:nvSpPr>
        <p:spPr/>
        <p:txBody>
          <a:bodyPr/>
          <a:lstStyle/>
          <a:p>
            <a:fld id="{60FED0FD-CAEB-4623-A8D0-1A33E1068FC0}" type="slidenum">
              <a:rPr lang="en-US" smtClean="0"/>
              <a:t>‹#›</a:t>
            </a:fld>
            <a:endParaRPr lang="en-US"/>
          </a:p>
        </p:txBody>
      </p:sp>
      <p:sp>
        <p:nvSpPr>
          <p:cNvPr id="20" name="Footer Placeholder 19"/>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959217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0FED0FD-CAEB-4623-A8D0-1A33E1068FC0}" type="slidenum">
              <a:rPr kumimoji="0" lang="en-US" sz="1800" b="0" i="0" u="none" strike="noStrike" kern="0" cap="none" spc="0" normalizeH="0" baseline="0" noProof="0" smtClean="0">
                <a:ln>
                  <a:noFill/>
                </a:ln>
                <a:solidFill>
                  <a:srgbClr val="FFFFFF"/>
                </a:solidFill>
                <a:effectLst/>
                <a:uLnTx/>
                <a:uFillTx/>
              </a:rPr>
              <a:pPr marL="0" marR="0" lvl="0" indent="0" algn="ctr" defTabSz="91440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srgbClr val="FFFFFF"/>
              </a:solidFill>
              <a:effectLst/>
              <a:uLnTx/>
              <a:uFillTx/>
            </a:endParaRP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chemeClr val="bg2"/>
              </a:solidFill>
              <a:effectLst/>
              <a:uLnTx/>
              <a:uFillTx/>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marL="0" marR="0" lvl="0" indent="0" algn="l" defTabSz="914400" eaLnBrk="1" fontAlgn="auto" latinLnBrk="0" hangingPunct="1">
              <a:lnSpc>
                <a:spcPct val="100000"/>
              </a:lnSpc>
              <a:spcBef>
                <a:spcPts val="0"/>
              </a:spcBef>
              <a:spcAft>
                <a:spcPts val="0"/>
              </a:spcAft>
              <a:buClrTx/>
              <a:buSzTx/>
              <a:buFontTx/>
              <a:buNone/>
              <a:tabLst/>
              <a:defRPr/>
            </a:pPr>
            <a:fld id="{E715100D-E85C-4C99-852D-285E5DC2E0C4}" type="datetimeFigureOut">
              <a:rPr kumimoji="0" lang="en-US" sz="1200" b="0" i="0" u="none" strike="noStrike" kern="0" cap="none" spc="0" normalizeH="0" baseline="0" noProof="0" smtClean="0">
                <a:ln>
                  <a:noFill/>
                </a:ln>
                <a:solidFill>
                  <a:schemeClr val="bg2"/>
                </a:solidFill>
                <a:effectLst/>
                <a:uLnTx/>
                <a:uFillTx/>
              </a:rPr>
              <a:pPr marL="0" marR="0" lvl="0" indent="0" algn="l" defTabSz="914400" eaLnBrk="1" fontAlgn="auto" latinLnBrk="0" hangingPunct="1">
                <a:lnSpc>
                  <a:spcPct val="100000"/>
                </a:lnSpc>
                <a:spcBef>
                  <a:spcPts val="0"/>
                </a:spcBef>
                <a:spcAft>
                  <a:spcPts val="0"/>
                </a:spcAft>
                <a:buClrTx/>
                <a:buSzTx/>
                <a:buFontTx/>
                <a:buNone/>
                <a:tabLst/>
                <a:defRPr/>
              </a:pPr>
              <a:t>2/4/2019</a:t>
            </a:fld>
            <a:endParaRPr kumimoji="0" lang="en-US" sz="12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3209455750"/>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Three*</a:t>
            </a:r>
          </a:p>
        </p:txBody>
      </p:sp>
      <p:sp>
        <p:nvSpPr>
          <p:cNvPr id="3" name="Subtitle 2"/>
          <p:cNvSpPr>
            <a:spLocks noGrp="1"/>
          </p:cNvSpPr>
          <p:nvPr>
            <p:ph type="subTitle" idx="1"/>
          </p:nvPr>
        </p:nvSpPr>
        <p:spPr/>
        <p:txBody>
          <a:bodyPr>
            <a:normAutofit/>
          </a:bodyPr>
          <a:lstStyle/>
          <a:p>
            <a:r>
              <a:rPr lang="en-US" dirty="0"/>
              <a:t>Decision Structures and Boolean Logic</a:t>
            </a:r>
          </a:p>
        </p:txBody>
      </p:sp>
      <p:sp>
        <p:nvSpPr>
          <p:cNvPr id="4" name="TextBox 3"/>
          <p:cNvSpPr txBox="1"/>
          <p:nvPr/>
        </p:nvSpPr>
        <p:spPr>
          <a:xfrm>
            <a:off x="228600" y="6248400"/>
            <a:ext cx="4421916" cy="338554"/>
          </a:xfrm>
          <a:prstGeom prst="rect">
            <a:avLst/>
          </a:prstGeom>
          <a:noFill/>
        </p:spPr>
        <p:txBody>
          <a:bodyPr wrap="none" rtlCol="0">
            <a:spAutoFit/>
          </a:bodyPr>
          <a:lstStyle/>
          <a:p>
            <a:r>
              <a:rPr lang="en-US" sz="1600" baseline="30000" dirty="0"/>
              <a:t>*</a:t>
            </a:r>
            <a:r>
              <a:rPr lang="en-US" sz="1600" dirty="0"/>
              <a:t>Based on </a:t>
            </a:r>
            <a:r>
              <a:rPr lang="en-US" sz="1600" i="1" dirty="0"/>
              <a:t>Starting Out with Python</a:t>
            </a:r>
            <a:r>
              <a:rPr lang="en-US" sz="1600" dirty="0"/>
              <a:t> by Tony Gaddis</a:t>
            </a:r>
          </a:p>
        </p:txBody>
      </p:sp>
    </p:spTree>
    <p:extLst>
      <p:ext uri="{BB962C8B-B14F-4D97-AF65-F5344CB8AC3E}">
        <p14:creationId xmlns:p14="http://schemas.microsoft.com/office/powerpoint/2010/main" val="734325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914400"/>
          </a:xfrm>
        </p:spPr>
        <p:txBody>
          <a:bodyPr>
            <a:normAutofit fontScale="90000"/>
          </a:bodyPr>
          <a:lstStyle/>
          <a:p>
            <a:r>
              <a:rPr lang="en-US" dirty="0"/>
              <a:t>Putting Together </a:t>
            </a:r>
            <a:r>
              <a:rPr lang="en-US" dirty="0">
                <a:latin typeface="Courier New" panose="02070309020205020404" pitchFamily="49" charset="0"/>
                <a:cs typeface="Courier New" panose="02070309020205020404" pitchFamily="49" charset="0"/>
              </a:rPr>
              <a:t>if</a:t>
            </a:r>
            <a:r>
              <a:rPr lang="en-US" dirty="0"/>
              <a:t> and Boolean Expressions</a:t>
            </a: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457200" y="2196554"/>
            <a:ext cx="7620000" cy="3607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67000" y="1524000"/>
            <a:ext cx="3318537" cy="830997"/>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if sales &gt; 50000:</a:t>
            </a:r>
          </a:p>
          <a:p>
            <a:r>
              <a:rPr lang="en-US" sz="2400" dirty="0">
                <a:latin typeface="Courier New" panose="02070309020205020404" pitchFamily="49" charset="0"/>
                <a:cs typeface="Courier New" panose="02070309020205020404" pitchFamily="49" charset="0"/>
              </a:rPr>
              <a:t>   bonus = 500.0</a:t>
            </a:r>
          </a:p>
        </p:txBody>
      </p:sp>
    </p:spTree>
    <p:extLst>
      <p:ext uri="{BB962C8B-B14F-4D97-AF65-F5344CB8AC3E}">
        <p14:creationId xmlns:p14="http://schemas.microsoft.com/office/powerpoint/2010/main" val="206570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8229600" cy="914400"/>
          </a:xfrm>
        </p:spPr>
        <p:txBody>
          <a:bodyPr>
            <a:normAutofit fontScale="90000"/>
          </a:bodyPr>
          <a:lstStyle/>
          <a:p>
            <a:r>
              <a:rPr lang="en-US" dirty="0"/>
              <a:t>Putting Together </a:t>
            </a:r>
            <a:r>
              <a:rPr lang="en-US" dirty="0">
                <a:latin typeface="Courier New" panose="02070309020205020404" pitchFamily="49" charset="0"/>
                <a:cs typeface="Courier New" panose="02070309020205020404" pitchFamily="49" charset="0"/>
              </a:rPr>
              <a:t>if</a:t>
            </a:r>
            <a:r>
              <a:rPr lang="en-US" dirty="0"/>
              <a:t> and Boolean Expressions</a:t>
            </a:r>
          </a:p>
        </p:txBody>
      </p:sp>
      <p:sp>
        <p:nvSpPr>
          <p:cNvPr id="5" name="Content Placeholder 4"/>
          <p:cNvSpPr txBox="1">
            <a:spLocks noGrp="1"/>
          </p:cNvSpPr>
          <p:nvPr>
            <p:ph idx="1"/>
          </p:nvPr>
        </p:nvSpPr>
        <p:spPr>
          <a:xfrm>
            <a:off x="304800" y="1447800"/>
            <a:ext cx="5847755" cy="1738938"/>
          </a:xfrm>
          <a:prstGeom prst="rect">
            <a:avLst/>
          </a:prstGeom>
          <a:noFill/>
        </p:spPr>
        <p:txBody>
          <a:bodyPr wrap="none" rtlCol="0">
            <a:spAutoFit/>
          </a:bodyPr>
          <a:lstStyle/>
          <a:p>
            <a:pPr marL="0" indent="0">
              <a:buNone/>
            </a:pPr>
            <a:r>
              <a:rPr lang="en-US" dirty="0">
                <a:latin typeface="Courier New" panose="02070309020205020404" pitchFamily="49" charset="0"/>
                <a:cs typeface="Courier New" panose="02070309020205020404" pitchFamily="49" charset="0"/>
              </a:rPr>
              <a:t>if sales &gt; 50000:</a:t>
            </a:r>
          </a:p>
          <a:p>
            <a:pPr marL="0" indent="0">
              <a:buNone/>
            </a:pPr>
            <a:r>
              <a:rPr lang="en-US" dirty="0">
                <a:latin typeface="Courier New" panose="02070309020205020404" pitchFamily="49" charset="0"/>
                <a:cs typeface="Courier New" panose="02070309020205020404" pitchFamily="49" charset="0"/>
              </a:rPr>
              <a:t>   bonus = 500.0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commission_rate</a:t>
            </a:r>
            <a:r>
              <a:rPr lang="en-US" dirty="0">
                <a:latin typeface="Courier New" panose="02070309020205020404" pitchFamily="49" charset="0"/>
                <a:cs typeface="Courier New" panose="02070309020205020404" pitchFamily="49" charset="0"/>
              </a:rPr>
              <a:t> = 0.12</a:t>
            </a:r>
          </a:p>
          <a:p>
            <a:pPr marL="0" indent="0">
              <a:buNone/>
            </a:pPr>
            <a:r>
              <a:rPr lang="en-US" dirty="0">
                <a:latin typeface="Courier New" panose="02070309020205020404" pitchFamily="49" charset="0"/>
                <a:cs typeface="Courier New" panose="02070309020205020404" pitchFamily="49" charset="0"/>
              </a:rPr>
              <a:t>   print (‘You met your sales quota!’)</a:t>
            </a:r>
          </a:p>
        </p:txBody>
      </p:sp>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828"/>
          <a:stretch/>
        </p:blipFill>
        <p:spPr bwMode="auto">
          <a:xfrm>
            <a:off x="2647920" y="3186738"/>
            <a:ext cx="5581680" cy="358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29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r>
              <a:rPr lang="en-US" dirty="0"/>
              <a:t>Using the </a:t>
            </a:r>
            <a:r>
              <a:rPr lang="en-US" dirty="0">
                <a:latin typeface="Courier New" panose="02070309020205020404" pitchFamily="49" charset="0"/>
                <a:cs typeface="Courier New" panose="02070309020205020404" pitchFamily="49" charset="0"/>
              </a:rPr>
              <a:t>if</a:t>
            </a:r>
            <a:r>
              <a:rPr lang="en-US" dirty="0"/>
              <a:t> Statement</a:t>
            </a:r>
          </a:p>
        </p:txBody>
      </p:sp>
      <p:sp>
        <p:nvSpPr>
          <p:cNvPr id="3" name="Content Placeholder 2"/>
          <p:cNvSpPr>
            <a:spLocks noGrp="1"/>
          </p:cNvSpPr>
          <p:nvPr>
            <p:ph idx="1"/>
          </p:nvPr>
        </p:nvSpPr>
        <p:spPr>
          <a:xfrm>
            <a:off x="457200" y="1600200"/>
            <a:ext cx="8229600" cy="4144963"/>
          </a:xfrm>
        </p:spPr>
        <p:txBody>
          <a:bodyPr>
            <a:noAutofit/>
          </a:bodyPr>
          <a:lstStyle/>
          <a:p>
            <a:r>
              <a:rPr lang="en-US" dirty="0"/>
              <a:t>Kathryn teaches a science class and her students are required to take three tests.  She wants to write program that her students can use to calculate their average test score.  She also wants the program to congratulate the student if the average is greater than 95.   </a:t>
            </a:r>
          </a:p>
          <a:p>
            <a:pPr marL="400050" lvl="1" indent="0">
              <a:buNone/>
            </a:pPr>
            <a:r>
              <a:rPr lang="en-US" sz="1800" i="1" dirty="0"/>
              <a:t>The </a:t>
            </a:r>
            <a:r>
              <a:rPr lang="en-US" sz="1800" i="1" dirty="0" err="1"/>
              <a:t>pseudocode</a:t>
            </a:r>
            <a:r>
              <a:rPr lang="en-US" sz="1800" i="1" dirty="0"/>
              <a:t>:</a:t>
            </a:r>
          </a:p>
          <a:p>
            <a:pPr marL="400050" lvl="1" indent="0">
              <a:buNone/>
            </a:pPr>
            <a:r>
              <a:rPr lang="en-US" sz="1800" i="1" dirty="0"/>
              <a:t>Get the first test score</a:t>
            </a:r>
          </a:p>
          <a:p>
            <a:pPr marL="400050" lvl="1" indent="0">
              <a:buNone/>
            </a:pPr>
            <a:r>
              <a:rPr lang="en-US" sz="1800" i="1" dirty="0"/>
              <a:t>Get the second test score</a:t>
            </a:r>
          </a:p>
          <a:p>
            <a:pPr marL="400050" lvl="1" indent="0">
              <a:buNone/>
            </a:pPr>
            <a:r>
              <a:rPr lang="en-US" sz="1800" i="1" dirty="0"/>
              <a:t>Get the third test score</a:t>
            </a:r>
          </a:p>
          <a:p>
            <a:pPr marL="400050" lvl="1" indent="0">
              <a:buNone/>
            </a:pPr>
            <a:r>
              <a:rPr lang="en-US" sz="1800" i="1" dirty="0"/>
              <a:t>Calculate the average</a:t>
            </a:r>
          </a:p>
          <a:p>
            <a:pPr marL="400050" lvl="1" indent="0">
              <a:buNone/>
            </a:pPr>
            <a:r>
              <a:rPr lang="en-US" sz="1800" i="1" dirty="0"/>
              <a:t>Display the average</a:t>
            </a:r>
          </a:p>
          <a:p>
            <a:pPr marL="400050" lvl="1" indent="0">
              <a:buNone/>
            </a:pPr>
            <a:r>
              <a:rPr lang="en-US" sz="1800" i="1" dirty="0"/>
              <a:t>If the average if greater than 95</a:t>
            </a:r>
          </a:p>
          <a:p>
            <a:pPr marL="857250" lvl="2" indent="0"/>
            <a:r>
              <a:rPr lang="en-US" sz="1600" i="1" dirty="0"/>
              <a:t>Congratulate the user</a:t>
            </a:r>
            <a:endParaRPr lang="en-US" sz="1500" dirty="0"/>
          </a:p>
          <a:p>
            <a:pPr marL="57150" indent="0">
              <a:buNone/>
            </a:pPr>
            <a:r>
              <a:rPr lang="en-US" sz="1500" dirty="0"/>
              <a:t>Open test_average.py</a:t>
            </a:r>
          </a:p>
        </p:txBody>
      </p:sp>
    </p:spTree>
    <p:extLst>
      <p:ext uri="{BB962C8B-B14F-4D97-AF65-F5344CB8AC3E}">
        <p14:creationId xmlns:p14="http://schemas.microsoft.com/office/powerpoint/2010/main" val="378119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a:t>
            </a:r>
          </a:p>
        </p:txBody>
      </p:sp>
      <p:sp>
        <p:nvSpPr>
          <p:cNvPr id="3" name="Content Placeholder 2"/>
          <p:cNvSpPr>
            <a:spLocks noGrp="1"/>
          </p:cNvSpPr>
          <p:nvPr>
            <p:ph idx="1"/>
          </p:nvPr>
        </p:nvSpPr>
        <p:spPr/>
        <p:txBody>
          <a:bodyPr/>
          <a:lstStyle/>
          <a:p>
            <a:r>
              <a:rPr lang="en-US" dirty="0"/>
              <a:t>What is a control structure?</a:t>
            </a:r>
          </a:p>
          <a:p>
            <a:r>
              <a:rPr lang="en-US" dirty="0"/>
              <a:t>What is a decision structure?</a:t>
            </a:r>
          </a:p>
          <a:p>
            <a:r>
              <a:rPr lang="en-US" dirty="0"/>
              <a:t>What is a single alternative decision structure?</a:t>
            </a:r>
          </a:p>
          <a:p>
            <a:r>
              <a:rPr lang="en-US" dirty="0"/>
              <a:t>What is a Boolean expression?</a:t>
            </a:r>
          </a:p>
          <a:p>
            <a:r>
              <a:rPr lang="en-US" dirty="0"/>
              <a:t>What types of relationships can you test with relational operators?</a:t>
            </a:r>
          </a:p>
          <a:p>
            <a:r>
              <a:rPr lang="en-US" dirty="0"/>
              <a:t>Write an </a:t>
            </a:r>
            <a:r>
              <a:rPr lang="en-US" dirty="0">
                <a:latin typeface="Courier New" panose="02070309020205020404" pitchFamily="49" charset="0"/>
                <a:cs typeface="Courier New" panose="02070309020205020404" pitchFamily="49" charset="0"/>
              </a:rPr>
              <a:t>if</a:t>
            </a:r>
            <a:r>
              <a:rPr lang="en-US" dirty="0"/>
              <a:t> statement that assigns 0 to </a:t>
            </a:r>
            <a:r>
              <a:rPr lang="en-US" dirty="0">
                <a:latin typeface="Courier New" panose="02070309020205020404" pitchFamily="49" charset="0"/>
                <a:cs typeface="Courier New" panose="02070309020205020404" pitchFamily="49" charset="0"/>
              </a:rPr>
              <a:t>x</a:t>
            </a:r>
            <a:r>
              <a:rPr lang="en-US" dirty="0"/>
              <a:t> if </a:t>
            </a:r>
            <a:r>
              <a:rPr lang="en-US" dirty="0">
                <a:latin typeface="Courier New" panose="02070309020205020404" pitchFamily="49" charset="0"/>
                <a:cs typeface="Courier New" panose="02070309020205020404" pitchFamily="49" charset="0"/>
              </a:rPr>
              <a:t>y</a:t>
            </a:r>
            <a:r>
              <a:rPr lang="en-US" dirty="0"/>
              <a:t> is equal to 20.</a:t>
            </a:r>
          </a:p>
          <a:p>
            <a:r>
              <a:rPr lang="en-US" dirty="0"/>
              <a:t>Write an if statement that assigns 0.2 to </a:t>
            </a:r>
            <a:r>
              <a:rPr lang="en-US" dirty="0" err="1">
                <a:latin typeface="Courier New" panose="02070309020205020404" pitchFamily="49" charset="0"/>
                <a:cs typeface="Courier New" panose="02070309020205020404" pitchFamily="49" charset="0"/>
              </a:rPr>
              <a:t>commissionRate</a:t>
            </a:r>
            <a:r>
              <a:rPr lang="en-US" dirty="0">
                <a:latin typeface="Courier New" panose="02070309020205020404" pitchFamily="49" charset="0"/>
                <a:cs typeface="Courier New" panose="02070309020205020404" pitchFamily="49" charset="0"/>
              </a:rPr>
              <a:t> </a:t>
            </a:r>
            <a:r>
              <a:rPr lang="en-US" dirty="0"/>
              <a:t>if </a:t>
            </a:r>
            <a:r>
              <a:rPr lang="en-US" dirty="0">
                <a:latin typeface="Courier New" panose="02070309020205020404" pitchFamily="49" charset="0"/>
                <a:cs typeface="Courier New" panose="02070309020205020404" pitchFamily="49" charset="0"/>
              </a:rPr>
              <a:t>sales</a:t>
            </a:r>
            <a:r>
              <a:rPr lang="en-US" dirty="0"/>
              <a:t> is greater than or equal to 10000.</a:t>
            </a:r>
          </a:p>
          <a:p>
            <a:endParaRPr lang="en-US" dirty="0"/>
          </a:p>
        </p:txBody>
      </p:sp>
    </p:spTree>
    <p:extLst>
      <p:ext uri="{BB962C8B-B14F-4D97-AF65-F5344CB8AC3E}">
        <p14:creationId xmlns:p14="http://schemas.microsoft.com/office/powerpoint/2010/main" val="161948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914400"/>
          </a:xfrm>
        </p:spPr>
        <p:txBody>
          <a:bodyPr/>
          <a:lstStyle/>
          <a:p>
            <a:r>
              <a:rPr lang="en-US" dirty="0"/>
              <a:t>The </a:t>
            </a:r>
            <a:r>
              <a:rPr lang="en-US" i="1" dirty="0"/>
              <a:t>if-else</a:t>
            </a:r>
            <a:r>
              <a:rPr lang="en-US" dirty="0"/>
              <a:t> Statement</a:t>
            </a:r>
          </a:p>
        </p:txBody>
      </p:sp>
      <p:sp>
        <p:nvSpPr>
          <p:cNvPr id="3" name="Content Placeholder 2"/>
          <p:cNvSpPr>
            <a:spLocks noGrp="1"/>
          </p:cNvSpPr>
          <p:nvPr>
            <p:ph idx="1"/>
          </p:nvPr>
        </p:nvSpPr>
        <p:spPr>
          <a:xfrm>
            <a:off x="297181" y="1047904"/>
            <a:ext cx="8229600" cy="4144963"/>
          </a:xfrm>
        </p:spPr>
        <p:txBody>
          <a:bodyPr>
            <a:normAutofit/>
          </a:bodyPr>
          <a:lstStyle/>
          <a:p>
            <a:r>
              <a:rPr lang="en-US" sz="2400" dirty="0"/>
              <a:t>An if-else statement will execute one block of statements if its condition is true or another block if the condition is false.</a:t>
            </a:r>
          </a:p>
          <a:p>
            <a:r>
              <a:rPr lang="en-US" sz="2400" dirty="0"/>
              <a:t>The </a:t>
            </a:r>
            <a:r>
              <a:rPr lang="en-US" sz="2400" i="1" dirty="0"/>
              <a:t>dual alternative decision structure </a:t>
            </a:r>
            <a:r>
              <a:rPr lang="en-US" sz="2400" dirty="0"/>
              <a:t>has two possible paths of execution, one if the condition is true and the second if the condition is false</a:t>
            </a:r>
          </a:p>
          <a:p>
            <a:pPr marL="0" indent="0">
              <a:buNone/>
            </a:pPr>
            <a:r>
              <a:rPr lang="en-US" sz="2400" dirty="0"/>
              <a:t> </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666"/>
          <a:stretch/>
        </p:blipFill>
        <p:spPr bwMode="auto">
          <a:xfrm>
            <a:off x="121343" y="3276600"/>
            <a:ext cx="8126730" cy="3318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228600" y="1752600"/>
            <a:ext cx="8305800" cy="4191000"/>
          </a:xfrm>
        </p:spPr>
        <p:txBody>
          <a:bodyPr>
            <a:normAutofit fontScale="90000"/>
          </a:bodyPr>
          <a:lstStyle/>
          <a:p>
            <a:pPr marL="0" indent="0">
              <a:buNone/>
            </a:pPr>
            <a:r>
              <a:rPr lang="en-US" sz="3200" dirty="0">
                <a:latin typeface="Courier New" panose="02070309020205020404" pitchFamily="49" charset="0"/>
                <a:cs typeface="Courier New" panose="02070309020205020404" pitchFamily="49" charset="0"/>
              </a:rPr>
              <a:t> if </a:t>
            </a:r>
            <a:r>
              <a:rPr lang="en-US" sz="3200" i="1" dirty="0">
                <a:latin typeface="Courier New" panose="02070309020205020404" pitchFamily="49" charset="0"/>
                <a:cs typeface="Courier New" panose="02070309020205020404" pitchFamily="49" charset="0"/>
              </a:rPr>
              <a:t>condition</a:t>
            </a:r>
            <a:r>
              <a:rPr lang="en-US" sz="3200" dirty="0">
                <a:latin typeface="Courier New" panose="02070309020205020404" pitchFamily="49" charset="0"/>
                <a:cs typeface="Courier New" panose="02070309020205020404" pitchFamily="49" charset="0"/>
              </a:rPr>
              <a:t>:</a:t>
            </a:r>
          </a:p>
          <a:p>
            <a:pPr marL="400050" lvl="1" indent="0">
              <a:buNone/>
            </a:pPr>
            <a:r>
              <a:rPr lang="en-US" sz="2800" dirty="0">
                <a:latin typeface="Courier New" panose="02070309020205020404" pitchFamily="49" charset="0"/>
                <a:cs typeface="Courier New" panose="02070309020205020404" pitchFamily="49" charset="0"/>
              </a:rPr>
              <a:t>   </a:t>
            </a:r>
            <a:r>
              <a:rPr lang="en-US" sz="3200" dirty="0">
                <a:latin typeface="Courier New" panose="02070309020205020404" pitchFamily="49" charset="0"/>
                <a:cs typeface="Courier New" panose="02070309020205020404" pitchFamily="49" charset="0"/>
              </a:rPr>
              <a:t>statement</a:t>
            </a:r>
          </a:p>
          <a:p>
            <a:pPr marL="400050" lvl="1" indent="0">
              <a:buNone/>
            </a:pPr>
            <a:r>
              <a:rPr lang="en-US" sz="3200" dirty="0">
                <a:latin typeface="Courier New" panose="02070309020205020404" pitchFamily="49" charset="0"/>
                <a:cs typeface="Courier New" panose="02070309020205020404" pitchFamily="49" charset="0"/>
              </a:rPr>
              <a:t>   statement</a:t>
            </a:r>
          </a:p>
          <a:p>
            <a:pPr marL="400050"/>
            <a:r>
              <a:rPr lang="en-US" sz="3200" dirty="0">
                <a:latin typeface="Courier New" panose="02070309020205020404" pitchFamily="49" charset="0"/>
                <a:cs typeface="Courier New" panose="02070309020205020404" pitchFamily="49" charset="0"/>
              </a:rPr>
              <a:t>   statement</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else:</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statement</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statement</a:t>
            </a:r>
            <a:r>
              <a:rPr lang="en-US" sz="3200" dirty="0">
                <a:latin typeface="Courier New" panose="02070309020205020404" pitchFamily="49" charset="0"/>
                <a:cs typeface="Courier New" panose="02070309020205020404" pitchFamily="49" charset="0"/>
              </a:rPr>
              <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statement</a:t>
            </a:r>
            <a:r>
              <a:rPr lang="en-US" sz="3200" dirty="0">
                <a:latin typeface="Courier New" panose="02070309020205020404" pitchFamily="49" charset="0"/>
                <a:cs typeface="Courier New" panose="02070309020205020404" pitchFamily="49" charset="0"/>
              </a:rPr>
              <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a:r>
            <a:br>
              <a:rPr lang="en-US" sz="3200" dirty="0">
                <a:latin typeface="Courier New" panose="02070309020205020404" pitchFamily="49" charset="0"/>
                <a:cs typeface="Courier New" panose="02070309020205020404" pitchFamily="49" charset="0"/>
              </a:rPr>
            </a:br>
            <a:r>
              <a:rPr lang="en-US" sz="3200" dirty="0">
                <a:latin typeface="+mn-lt"/>
                <a:cs typeface="Courier New" panose="02070309020205020404" pitchFamily="49" charset="0"/>
              </a:rPr>
              <a:t>The condition is tested.  If true, the statements following the </a:t>
            </a:r>
            <a:r>
              <a:rPr lang="en-US" sz="3200" dirty="0">
                <a:latin typeface="Courier New" panose="02070309020205020404" pitchFamily="49" charset="0"/>
                <a:cs typeface="Courier New" panose="02070309020205020404" pitchFamily="49" charset="0"/>
              </a:rPr>
              <a:t>if</a:t>
            </a:r>
            <a:r>
              <a:rPr lang="en-US" sz="3200" dirty="0">
                <a:latin typeface="+mn-lt"/>
                <a:cs typeface="Courier New" panose="02070309020205020404" pitchFamily="49" charset="0"/>
              </a:rPr>
              <a:t> clause are executed otherwise the statements following the </a:t>
            </a:r>
            <a:r>
              <a:rPr lang="en-US" sz="3200" dirty="0">
                <a:latin typeface="Courier New" panose="02070309020205020404" pitchFamily="49" charset="0"/>
                <a:cs typeface="Courier New" panose="02070309020205020404" pitchFamily="49" charset="0"/>
              </a:rPr>
              <a:t>else</a:t>
            </a:r>
            <a:r>
              <a:rPr lang="en-US" sz="3200" dirty="0">
                <a:latin typeface="+mn-lt"/>
                <a:cs typeface="Courier New" panose="02070309020205020404" pitchFamily="49" charset="0"/>
              </a:rPr>
              <a:t> are executed.</a:t>
            </a:r>
          </a:p>
        </p:txBody>
      </p:sp>
      <p:sp>
        <p:nvSpPr>
          <p:cNvPr id="6" name="Title 1"/>
          <p:cNvSpPr txBox="1">
            <a:spLocks/>
          </p:cNvSpPr>
          <p:nvPr/>
        </p:nvSpPr>
        <p:spPr>
          <a:xfrm>
            <a:off x="0" y="304800"/>
            <a:ext cx="8229600" cy="914400"/>
          </a:xfrm>
          <a:prstGeom prst="rect">
            <a:avLst/>
          </a:prstGeom>
        </p:spPr>
        <p:txBody>
          <a:bodyPr vert="horz" lIns="0" tIns="45720" rIns="0" bIns="45720" rtlCol="0" anchor="ctr">
            <a:normAutofit/>
          </a:bodyPr>
          <a:lst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 </a:t>
            </a:r>
            <a:r>
              <a:rPr lang="en-US" i="1" dirty="0"/>
              <a:t>if-else</a:t>
            </a:r>
            <a:r>
              <a:rPr lang="en-US" dirty="0"/>
              <a:t> Statement</a:t>
            </a:r>
          </a:p>
        </p:txBody>
      </p:sp>
    </p:spTree>
    <p:extLst>
      <p:ext uri="{BB962C8B-B14F-4D97-AF65-F5344CB8AC3E}">
        <p14:creationId xmlns:p14="http://schemas.microsoft.com/office/powerpoint/2010/main" val="143566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 y="533400"/>
            <a:ext cx="8229600" cy="914400"/>
          </a:xfrm>
        </p:spPr>
        <p:txBody>
          <a:bodyPr/>
          <a:lstStyle/>
          <a:p>
            <a:r>
              <a:rPr lang="en-US" dirty="0"/>
              <a:t>The </a:t>
            </a:r>
            <a:r>
              <a:rPr lang="en-US" i="1" dirty="0"/>
              <a:t>if-else</a:t>
            </a:r>
            <a:r>
              <a:rPr lang="en-US" dirty="0"/>
              <a:t> Statement</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789" r="3151"/>
          <a:stretch/>
        </p:blipFill>
        <p:spPr bwMode="auto">
          <a:xfrm>
            <a:off x="13063" y="2209800"/>
            <a:ext cx="836893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643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229600" cy="914400"/>
          </a:xfrm>
        </p:spPr>
        <p:txBody>
          <a:bodyPr/>
          <a:lstStyle/>
          <a:p>
            <a:r>
              <a:rPr lang="en-US" dirty="0"/>
              <a:t>Indentation with If-Else</a:t>
            </a: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519" r="7543"/>
          <a:stretch/>
        </p:blipFill>
        <p:spPr bwMode="auto">
          <a:xfrm>
            <a:off x="152399" y="2133600"/>
            <a:ext cx="822960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4343400"/>
            <a:ext cx="7772400" cy="1384995"/>
          </a:xfrm>
          <a:prstGeom prst="rect">
            <a:avLst/>
          </a:prstGeom>
          <a:noFill/>
        </p:spPr>
        <p:txBody>
          <a:bodyPr wrap="square" rtlCol="0">
            <a:spAutoFit/>
          </a:bodyPr>
          <a:lstStyle/>
          <a:p>
            <a:pPr marL="457200" indent="-457200">
              <a:buClr>
                <a:schemeClr val="accent1"/>
              </a:buClr>
              <a:buFont typeface="Wingdings" panose="05000000000000000000" pitchFamily="2" charset="2"/>
              <a:buChar char="§"/>
            </a:pPr>
            <a:r>
              <a:rPr lang="en-US" sz="2800" dirty="0"/>
              <a:t>Make sure the </a:t>
            </a:r>
            <a:r>
              <a:rPr lang="en-US" sz="2800" dirty="0">
                <a:latin typeface="Courier New" panose="02070309020205020404" pitchFamily="49" charset="0"/>
                <a:cs typeface="Courier New" panose="02070309020205020404" pitchFamily="49" charset="0"/>
              </a:rPr>
              <a:t>if</a:t>
            </a:r>
            <a:r>
              <a:rPr lang="en-US" sz="2800" dirty="0"/>
              <a:t> and </a:t>
            </a:r>
            <a:r>
              <a:rPr lang="en-US" sz="2800" dirty="0">
                <a:latin typeface="Courier New" panose="02070309020205020404" pitchFamily="49" charset="0"/>
                <a:cs typeface="Courier New" panose="02070309020205020404" pitchFamily="49" charset="0"/>
              </a:rPr>
              <a:t>else</a:t>
            </a:r>
            <a:r>
              <a:rPr lang="en-US" sz="2800" dirty="0"/>
              <a:t> are aligned</a:t>
            </a:r>
          </a:p>
          <a:p>
            <a:pPr marL="457200" indent="-457200">
              <a:buClr>
                <a:schemeClr val="accent1"/>
              </a:buClr>
              <a:buFont typeface="Wingdings" panose="05000000000000000000" pitchFamily="2" charset="2"/>
              <a:buChar char="§"/>
            </a:pPr>
            <a:r>
              <a:rPr lang="en-US" sz="2800" dirty="0"/>
              <a:t>Make sure the blocks following each are indented consistently</a:t>
            </a:r>
          </a:p>
        </p:txBody>
      </p:sp>
    </p:spTree>
    <p:extLst>
      <p:ext uri="{BB962C8B-B14F-4D97-AF65-F5344CB8AC3E}">
        <p14:creationId xmlns:p14="http://schemas.microsoft.com/office/powerpoint/2010/main" val="405942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a:latin typeface="Courier New" panose="02070309020205020404" pitchFamily="49" charset="0"/>
                <a:cs typeface="Courier New" panose="02070309020205020404" pitchFamily="49" charset="0"/>
              </a:rPr>
              <a:t>if-else</a:t>
            </a:r>
            <a:r>
              <a:rPr lang="en-US" dirty="0"/>
              <a:t> Statement</a:t>
            </a:r>
          </a:p>
        </p:txBody>
      </p:sp>
      <p:sp>
        <p:nvSpPr>
          <p:cNvPr id="3" name="Content Placeholder 2"/>
          <p:cNvSpPr>
            <a:spLocks noGrp="1"/>
          </p:cNvSpPr>
          <p:nvPr>
            <p:ph idx="1"/>
          </p:nvPr>
        </p:nvSpPr>
        <p:spPr/>
        <p:txBody>
          <a:bodyPr>
            <a:normAutofit/>
          </a:bodyPr>
          <a:lstStyle/>
          <a:p>
            <a:r>
              <a:rPr lang="en-US" dirty="0"/>
              <a:t>Chris owns an auto-repair business and has several employees.   If any employee works over 40 hours in a week he pays them 1.5 times their regular hourly pay rate for all hours over 40.  Design a simple payroll program that calculates an employee’s gross pay, including any overtime wages.</a:t>
            </a:r>
          </a:p>
          <a:p>
            <a:r>
              <a:rPr lang="en-US" dirty="0" err="1"/>
              <a:t>Pseudocode</a:t>
            </a:r>
            <a:r>
              <a:rPr lang="en-US" dirty="0"/>
              <a:t>:</a:t>
            </a:r>
          </a:p>
          <a:p>
            <a:pPr marL="400050" lvl="1" indent="0">
              <a:buNone/>
            </a:pPr>
            <a:r>
              <a:rPr lang="en-US" sz="1800" i="1" dirty="0"/>
              <a:t>Get the number of hours worked</a:t>
            </a:r>
          </a:p>
          <a:p>
            <a:pPr marL="400050" lvl="1" indent="0">
              <a:buNone/>
            </a:pPr>
            <a:r>
              <a:rPr lang="en-US" sz="1800" i="1" dirty="0"/>
              <a:t>Get the hourly pay rate</a:t>
            </a:r>
          </a:p>
          <a:p>
            <a:pPr marL="400050" lvl="1" indent="0">
              <a:buNone/>
            </a:pPr>
            <a:r>
              <a:rPr lang="en-US" sz="1800" i="1" dirty="0"/>
              <a:t>If the employee worked more than 40 hours:</a:t>
            </a:r>
          </a:p>
          <a:p>
            <a:pPr marL="857250" lvl="2" indent="0"/>
            <a:r>
              <a:rPr lang="en-US" sz="1600" i="1" dirty="0"/>
              <a:t>Calculate and display the gross pay with overtime</a:t>
            </a:r>
          </a:p>
          <a:p>
            <a:pPr marL="400050" lvl="1" indent="0">
              <a:buNone/>
            </a:pPr>
            <a:r>
              <a:rPr lang="en-US" sz="1800" i="1" dirty="0"/>
              <a:t>Else</a:t>
            </a:r>
          </a:p>
          <a:p>
            <a:pPr marL="857250" lvl="2" indent="0"/>
            <a:r>
              <a:rPr lang="en-US" sz="1600" i="1" dirty="0"/>
              <a:t>Calculate and display the gross pay as usual </a:t>
            </a:r>
          </a:p>
          <a:p>
            <a:pPr marL="857250" lvl="2" indent="0"/>
            <a:endParaRPr lang="en-US" sz="1600" i="1" dirty="0"/>
          </a:p>
          <a:p>
            <a:pPr marL="857250" lvl="2" indent="0">
              <a:buNone/>
            </a:pPr>
            <a:r>
              <a:rPr lang="en-US" sz="1600" i="1" dirty="0"/>
              <a:t>See auto_repair_payroll.py</a:t>
            </a:r>
          </a:p>
        </p:txBody>
      </p:sp>
    </p:spTree>
    <p:extLst>
      <p:ext uri="{BB962C8B-B14F-4D97-AF65-F5344CB8AC3E}">
        <p14:creationId xmlns:p14="http://schemas.microsoft.com/office/powerpoint/2010/main" val="171262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29600" cy="914400"/>
          </a:xfrm>
        </p:spPr>
        <p:txBody>
          <a:bodyPr/>
          <a:lstStyle/>
          <a:p>
            <a:r>
              <a:rPr lang="en-US" dirty="0"/>
              <a:t>Comparing Strings</a:t>
            </a:r>
          </a:p>
        </p:txBody>
      </p:sp>
      <p:sp>
        <p:nvSpPr>
          <p:cNvPr id="3" name="Content Placeholder 2"/>
          <p:cNvSpPr>
            <a:spLocks noGrp="1"/>
          </p:cNvSpPr>
          <p:nvPr>
            <p:ph idx="1"/>
          </p:nvPr>
        </p:nvSpPr>
        <p:spPr>
          <a:xfrm>
            <a:off x="228600" y="1447800"/>
            <a:ext cx="8229600" cy="4144963"/>
          </a:xfrm>
        </p:spPr>
        <p:txBody>
          <a:bodyPr>
            <a:noAutofit/>
          </a:bodyPr>
          <a:lstStyle/>
          <a:p>
            <a:r>
              <a:rPr lang="en-US" sz="2800" i="1" dirty="0"/>
              <a:t>Strings</a:t>
            </a:r>
            <a:r>
              <a:rPr lang="en-US" sz="2800" dirty="0"/>
              <a:t> can be compared in decision structures as well as numbers</a:t>
            </a:r>
          </a:p>
          <a:p>
            <a:pPr marL="400050" lvl="1" indent="0">
              <a:buNone/>
            </a:pPr>
            <a:r>
              <a:rPr lang="en-US" sz="1800" dirty="0">
                <a:latin typeface="Courier New" panose="02070309020205020404" pitchFamily="49" charset="0"/>
                <a:cs typeface="Courier New" panose="02070309020205020404" pitchFamily="49" charset="0"/>
              </a:rPr>
              <a:t>name1 = ‘Mary’</a:t>
            </a:r>
          </a:p>
          <a:p>
            <a:pPr marL="400050" lvl="1" indent="0">
              <a:buNone/>
            </a:pPr>
            <a:r>
              <a:rPr lang="en-US" sz="1800" dirty="0">
                <a:latin typeface="Courier New" panose="02070309020205020404" pitchFamily="49" charset="0"/>
                <a:cs typeface="Courier New" panose="02070309020205020404" pitchFamily="49" charset="0"/>
              </a:rPr>
              <a:t>name2 = ‘Mark’</a:t>
            </a:r>
          </a:p>
          <a:p>
            <a:pPr marL="400050" lvl="1" indent="0">
              <a:buNone/>
            </a:pPr>
            <a:r>
              <a:rPr lang="en-US" sz="1800" dirty="0">
                <a:latin typeface="Courier New" panose="02070309020205020404" pitchFamily="49" charset="0"/>
                <a:cs typeface="Courier New" panose="02070309020205020404" pitchFamily="49" charset="0"/>
              </a:rPr>
              <a:t>if name1 == name2:</a:t>
            </a:r>
          </a:p>
          <a:p>
            <a:pPr marL="400050" lvl="1" indent="0">
              <a:buNone/>
            </a:pPr>
            <a:r>
              <a:rPr lang="en-US" sz="1800" dirty="0">
                <a:latin typeface="Courier New" panose="02070309020205020404" pitchFamily="49" charset="0"/>
                <a:cs typeface="Courier New" panose="02070309020205020404" pitchFamily="49" charset="0"/>
              </a:rPr>
              <a:t>   print (‘The names are the same.’)</a:t>
            </a:r>
          </a:p>
          <a:p>
            <a:pPr marL="400050" lvl="1" indent="0">
              <a:buNone/>
            </a:pPr>
            <a:r>
              <a:rPr lang="en-US" sz="1800" dirty="0">
                <a:latin typeface="Courier New" panose="02070309020205020404" pitchFamily="49" charset="0"/>
                <a:cs typeface="Courier New" panose="02070309020205020404" pitchFamily="49" charset="0"/>
              </a:rPr>
              <a:t>else:</a:t>
            </a:r>
          </a:p>
          <a:p>
            <a:pPr marL="400050" lvl="1" indent="0">
              <a:buNone/>
            </a:pPr>
            <a:r>
              <a:rPr lang="en-US" sz="1800" dirty="0">
                <a:latin typeface="Courier New" panose="02070309020205020404" pitchFamily="49" charset="0"/>
                <a:cs typeface="Courier New" panose="02070309020205020404" pitchFamily="49" charset="0"/>
              </a:rPr>
              <a:t>   print(‘The names are not the same.’)</a:t>
            </a:r>
          </a:p>
          <a:p>
            <a:pPr marL="400050" lvl="1" indent="0">
              <a:buNone/>
            </a:pPr>
            <a:endParaRPr lang="en-US" sz="1800" dirty="0">
              <a:latin typeface="Courier New" panose="02070309020205020404" pitchFamily="49" charset="0"/>
              <a:cs typeface="Courier New" panose="02070309020205020404" pitchFamily="49" charset="0"/>
            </a:endParaRPr>
          </a:p>
          <a:p>
            <a:pPr marL="400050" lvl="1" indent="0">
              <a:buNone/>
            </a:pPr>
            <a:r>
              <a:rPr lang="en-US" sz="1800" dirty="0">
                <a:latin typeface="Courier New" panose="02070309020205020404" pitchFamily="49" charset="0"/>
                <a:cs typeface="Courier New" panose="02070309020205020404" pitchFamily="49" charset="0"/>
              </a:rPr>
              <a:t>If month != ‘October’:</a:t>
            </a:r>
          </a:p>
          <a:p>
            <a:pPr marL="400050" lvl="1" indent="0">
              <a:buNone/>
            </a:pPr>
            <a:r>
              <a:rPr lang="en-US" sz="1800" dirty="0">
                <a:latin typeface="Courier New" panose="02070309020205020404" pitchFamily="49" charset="0"/>
                <a:cs typeface="Courier New" panose="02070309020205020404" pitchFamily="49" charset="0"/>
              </a:rPr>
              <a:t>   print (‘This is the wrong time for </a:t>
            </a:r>
            <a:r>
              <a:rPr lang="en-US" sz="1800" dirty="0" err="1">
                <a:latin typeface="Courier New" panose="02070309020205020404" pitchFamily="49" charset="0"/>
                <a:cs typeface="Courier New" panose="02070309020205020404" pitchFamily="49" charset="0"/>
              </a:rPr>
              <a:t>Octoberfest</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71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914400"/>
          </a:xfrm>
        </p:spPr>
        <p:txBody>
          <a:bodyPr>
            <a:normAutofit fontScale="90000"/>
          </a:bodyPr>
          <a:lstStyle/>
          <a:p>
            <a:r>
              <a:rPr lang="en-US" b="1" dirty="0"/>
              <a:t>Chapter 3 Decision Structures and Boolean Logic</a:t>
            </a:r>
          </a:p>
        </p:txBody>
      </p:sp>
      <p:sp>
        <p:nvSpPr>
          <p:cNvPr id="3" name="Content Placeholder 2"/>
          <p:cNvSpPr>
            <a:spLocks noGrp="1"/>
          </p:cNvSpPr>
          <p:nvPr>
            <p:ph idx="1"/>
          </p:nvPr>
        </p:nvSpPr>
        <p:spPr>
          <a:xfrm>
            <a:off x="381000" y="1752600"/>
            <a:ext cx="8229600" cy="4144963"/>
          </a:xfrm>
        </p:spPr>
        <p:txBody>
          <a:bodyPr>
            <a:noAutofit/>
          </a:bodyPr>
          <a:lstStyle/>
          <a:p>
            <a:pPr>
              <a:buClr>
                <a:schemeClr val="accent1"/>
              </a:buClr>
            </a:pPr>
            <a:r>
              <a:rPr lang="en-US" sz="3200" dirty="0"/>
              <a:t>The </a:t>
            </a:r>
            <a:r>
              <a:rPr lang="en-US" sz="3200" dirty="0">
                <a:latin typeface="Courier New" panose="02070309020205020404" pitchFamily="49" charset="0"/>
                <a:cs typeface="Courier New" panose="02070309020205020404" pitchFamily="49" charset="0"/>
              </a:rPr>
              <a:t>if</a:t>
            </a:r>
            <a:r>
              <a:rPr lang="en-US" sz="3200" dirty="0"/>
              <a:t> Statement</a:t>
            </a:r>
          </a:p>
          <a:p>
            <a:pPr>
              <a:buClr>
                <a:schemeClr val="accent1"/>
              </a:buClr>
            </a:pPr>
            <a:r>
              <a:rPr lang="en-US" sz="3200" dirty="0"/>
              <a:t>The </a:t>
            </a:r>
            <a:r>
              <a:rPr lang="en-US" sz="3200" dirty="0">
                <a:latin typeface="Courier New" panose="02070309020205020404" pitchFamily="49" charset="0"/>
                <a:cs typeface="Courier New" panose="02070309020205020404" pitchFamily="49" charset="0"/>
              </a:rPr>
              <a:t>if-else</a:t>
            </a:r>
            <a:r>
              <a:rPr lang="en-US" sz="3200" dirty="0"/>
              <a:t> Statement</a:t>
            </a:r>
          </a:p>
          <a:p>
            <a:pPr>
              <a:buClr>
                <a:schemeClr val="accent1"/>
              </a:buClr>
            </a:pPr>
            <a:r>
              <a:rPr lang="en-US" sz="3200" dirty="0"/>
              <a:t>Comparing Strings</a:t>
            </a:r>
          </a:p>
          <a:p>
            <a:pPr>
              <a:buClr>
                <a:schemeClr val="accent1"/>
              </a:buClr>
            </a:pPr>
            <a:r>
              <a:rPr lang="en-US" sz="3200" dirty="0"/>
              <a:t>Logical Operators</a:t>
            </a:r>
          </a:p>
          <a:p>
            <a:pPr>
              <a:buClr>
                <a:schemeClr val="accent1"/>
              </a:buClr>
            </a:pPr>
            <a:r>
              <a:rPr lang="en-US" sz="3200" dirty="0"/>
              <a:t>Boolean Variables</a:t>
            </a:r>
          </a:p>
          <a:p>
            <a:pPr>
              <a:buClr>
                <a:schemeClr val="accent1"/>
              </a:buClr>
            </a:pPr>
            <a:r>
              <a:rPr lang="en-US" sz="3200" dirty="0"/>
              <a:t>Nested Decision Structures and the </a:t>
            </a:r>
            <a:r>
              <a:rPr lang="en-US" sz="3200" dirty="0">
                <a:latin typeface="Courier New" panose="02070309020205020404" pitchFamily="49" charset="0"/>
                <a:cs typeface="Courier New" panose="02070309020205020404" pitchFamily="49" charset="0"/>
              </a:rPr>
              <a:t>if-</a:t>
            </a:r>
            <a:r>
              <a:rPr lang="en-US" sz="3200" dirty="0" err="1">
                <a:latin typeface="Courier New" panose="02070309020205020404" pitchFamily="49" charset="0"/>
                <a:cs typeface="Courier New" panose="02070309020205020404" pitchFamily="49" charset="0"/>
              </a:rPr>
              <a:t>elif</a:t>
            </a:r>
            <a:r>
              <a:rPr lang="en-US" sz="3200" dirty="0">
                <a:latin typeface="Courier New" panose="02070309020205020404" pitchFamily="49" charset="0"/>
                <a:cs typeface="Courier New" panose="02070309020205020404" pitchFamily="49" charset="0"/>
              </a:rPr>
              <a:t>-else</a:t>
            </a:r>
            <a:r>
              <a:rPr lang="en-US" sz="3200" dirty="0"/>
              <a:t> Statement</a:t>
            </a:r>
          </a:p>
        </p:txBody>
      </p:sp>
    </p:spTree>
    <p:extLst>
      <p:ext uri="{BB962C8B-B14F-4D97-AF65-F5344CB8AC3E}">
        <p14:creationId xmlns:p14="http://schemas.microsoft.com/office/powerpoint/2010/main" val="4275335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29600" cy="914400"/>
          </a:xfrm>
        </p:spPr>
        <p:txBody>
          <a:bodyPr/>
          <a:lstStyle/>
          <a:p>
            <a:r>
              <a:rPr lang="en-US" dirty="0"/>
              <a:t>Comparing Strings</a:t>
            </a:r>
          </a:p>
        </p:txBody>
      </p:sp>
      <p:pic>
        <p:nvPicPr>
          <p:cNvPr id="4"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t="7878"/>
          <a:stretch/>
        </p:blipFill>
        <p:spPr bwMode="auto">
          <a:xfrm>
            <a:off x="241411" y="1828800"/>
            <a:ext cx="7988189" cy="4379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89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914400"/>
          </a:xfrm>
        </p:spPr>
        <p:txBody>
          <a:bodyPr/>
          <a:lstStyle/>
          <a:p>
            <a:r>
              <a:rPr lang="en-US" dirty="0"/>
              <a:t>Other String Comparisons</a:t>
            </a:r>
          </a:p>
        </p:txBody>
      </p:sp>
      <p:sp>
        <p:nvSpPr>
          <p:cNvPr id="3" name="Content Placeholder 2"/>
          <p:cNvSpPr>
            <a:spLocks noGrp="1"/>
          </p:cNvSpPr>
          <p:nvPr>
            <p:ph idx="1"/>
          </p:nvPr>
        </p:nvSpPr>
        <p:spPr>
          <a:xfrm>
            <a:off x="152400" y="1066800"/>
            <a:ext cx="8229600" cy="4144963"/>
          </a:xfrm>
        </p:spPr>
        <p:txBody>
          <a:bodyPr>
            <a:noAutofit/>
          </a:bodyPr>
          <a:lstStyle/>
          <a:p>
            <a:pPr>
              <a:buClr>
                <a:schemeClr val="accent1"/>
              </a:buClr>
            </a:pPr>
            <a:r>
              <a:rPr lang="en-US" sz="2400" dirty="0"/>
              <a:t>You can also determine if one string is greater than or less than another.  This is useful in sorting strings.</a:t>
            </a:r>
          </a:p>
          <a:p>
            <a:pPr>
              <a:buClr>
                <a:schemeClr val="accent1"/>
              </a:buClr>
            </a:pPr>
            <a:r>
              <a:rPr lang="en-US" sz="2400" dirty="0"/>
              <a:t>From Chapter 1, characters are stored as a numeric value:</a:t>
            </a:r>
          </a:p>
          <a:p>
            <a:pPr lvl="1">
              <a:buClr>
                <a:schemeClr val="accent1"/>
              </a:buClr>
              <a:buFont typeface="Wingdings" panose="05000000000000000000" pitchFamily="2" charset="2"/>
              <a:buChar char="v"/>
            </a:pPr>
            <a:r>
              <a:rPr lang="en-US" sz="2000" dirty="0"/>
              <a:t>Uppercase characters A – Z are the numbers  65 – 90</a:t>
            </a:r>
          </a:p>
          <a:p>
            <a:pPr lvl="1">
              <a:buClr>
                <a:schemeClr val="accent1"/>
              </a:buClr>
              <a:buFont typeface="Wingdings" panose="05000000000000000000" pitchFamily="2" charset="2"/>
              <a:buChar char="v"/>
            </a:pPr>
            <a:r>
              <a:rPr lang="en-US" sz="2000" dirty="0"/>
              <a:t>Lowercase characters a – z are 97 – 122</a:t>
            </a:r>
          </a:p>
          <a:p>
            <a:pPr lvl="1">
              <a:buClr>
                <a:schemeClr val="accent1"/>
              </a:buClr>
              <a:buFont typeface="Wingdings" panose="05000000000000000000" pitchFamily="2" charset="2"/>
              <a:buChar char="v"/>
            </a:pPr>
            <a:r>
              <a:rPr lang="en-US" sz="2000" dirty="0"/>
              <a:t>The digits 0 – 9 when stored as characters are 48 - 57 </a:t>
            </a:r>
          </a:p>
          <a:p>
            <a:pPr lvl="1">
              <a:buClr>
                <a:schemeClr val="accent1"/>
              </a:buClr>
              <a:buFont typeface="Wingdings" panose="05000000000000000000" pitchFamily="2" charset="2"/>
              <a:buChar char="v"/>
            </a:pPr>
            <a:r>
              <a:rPr lang="en-US" sz="2000" dirty="0"/>
              <a:t>Blanks are the number 32</a:t>
            </a:r>
          </a:p>
          <a:p>
            <a:pPr>
              <a:buClr>
                <a:schemeClr val="accent1"/>
              </a:buClr>
            </a:pPr>
            <a:r>
              <a:rPr lang="en-US" sz="2400" dirty="0"/>
              <a:t>When characters are compared the numeric values are compared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‘a’ &lt; ‘b’:</a:t>
            </a:r>
          </a:p>
          <a:p>
            <a:pPr marL="0" indent="0">
              <a:buNone/>
            </a:pPr>
            <a:r>
              <a:rPr lang="en-US" dirty="0">
                <a:latin typeface="Courier New" panose="02070309020205020404" pitchFamily="49" charset="0"/>
                <a:cs typeface="Courier New" panose="02070309020205020404" pitchFamily="49" charset="0"/>
              </a:rPr>
              <a:t>    print (‘The letter a is less than the letter b’)</a:t>
            </a:r>
          </a:p>
        </p:txBody>
      </p:sp>
    </p:spTree>
    <p:extLst>
      <p:ext uri="{BB962C8B-B14F-4D97-AF65-F5344CB8AC3E}">
        <p14:creationId xmlns:p14="http://schemas.microsoft.com/office/powerpoint/2010/main" val="404644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229600" cy="914400"/>
          </a:xfrm>
        </p:spPr>
        <p:txBody>
          <a:bodyPr/>
          <a:lstStyle/>
          <a:p>
            <a:r>
              <a:rPr lang="en-US" dirty="0"/>
              <a:t>Comparing Strings</a:t>
            </a: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013"/>
          <a:stretch/>
        </p:blipFill>
        <p:spPr bwMode="auto">
          <a:xfrm>
            <a:off x="38101" y="2057400"/>
            <a:ext cx="8420100" cy="355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883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914400"/>
          </a:xfrm>
        </p:spPr>
        <p:txBody>
          <a:bodyPr/>
          <a:lstStyle/>
          <a:p>
            <a:r>
              <a:rPr lang="en-US" dirty="0"/>
              <a:t>Comparing Strings</a:t>
            </a: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2758"/>
          <a:stretch/>
        </p:blipFill>
        <p:spPr bwMode="auto">
          <a:xfrm>
            <a:off x="152400" y="1066800"/>
            <a:ext cx="8229600" cy="129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1" y="2577013"/>
            <a:ext cx="8534399" cy="4247317"/>
          </a:xfrm>
          <a:prstGeom prst="rect">
            <a:avLst/>
          </a:prstGeom>
          <a:noFill/>
        </p:spPr>
        <p:txBody>
          <a:bodyPr wrap="square" rtlCol="0">
            <a:spAutoFit/>
          </a:bodyPr>
          <a:lstStyle/>
          <a:p>
            <a:pPr marL="514350" indent="-514350">
              <a:buClr>
                <a:schemeClr val="accent1"/>
              </a:buClr>
              <a:buFont typeface="Wingdings" panose="05000000000000000000" pitchFamily="2" charset="2"/>
              <a:buChar char="§"/>
            </a:pPr>
            <a:r>
              <a:rPr lang="en-US" sz="2700" dirty="0"/>
              <a:t>First the “M” in Mary and the “M” in Mark are compared.  Since they are the same the next character is compared.</a:t>
            </a:r>
          </a:p>
          <a:p>
            <a:pPr marL="514350" indent="-514350">
              <a:buClr>
                <a:schemeClr val="accent1"/>
              </a:buClr>
              <a:buFont typeface="Wingdings" panose="05000000000000000000" pitchFamily="2" charset="2"/>
              <a:buChar char="§"/>
            </a:pPr>
            <a:r>
              <a:rPr lang="en-US" sz="2700" dirty="0"/>
              <a:t>The remaining characters are compared one by one until a difference is found.</a:t>
            </a:r>
          </a:p>
          <a:p>
            <a:pPr marL="514350" indent="-514350">
              <a:buClr>
                <a:schemeClr val="accent1"/>
              </a:buClr>
              <a:buFont typeface="Wingdings" panose="05000000000000000000" pitchFamily="2" charset="2"/>
              <a:buChar char="§"/>
            </a:pPr>
            <a:r>
              <a:rPr lang="en-US" sz="2700" dirty="0"/>
              <a:t>The one with the smaller value is considered the smaller string</a:t>
            </a:r>
          </a:p>
          <a:p>
            <a:pPr marL="514350" indent="-514350">
              <a:buClr>
                <a:schemeClr val="accent1"/>
              </a:buClr>
              <a:buFont typeface="Wingdings" panose="05000000000000000000" pitchFamily="2" charset="2"/>
              <a:buChar char="§"/>
            </a:pPr>
            <a:r>
              <a:rPr lang="en-US" sz="2700" dirty="0"/>
              <a:t>If one string is shorter than the other, only the corresponding characters are compared.  The shorter is considered to be smaller.</a:t>
            </a:r>
          </a:p>
        </p:txBody>
      </p:sp>
    </p:spTree>
    <p:extLst>
      <p:ext uri="{BB962C8B-B14F-4D97-AF65-F5344CB8AC3E}">
        <p14:creationId xmlns:p14="http://schemas.microsoft.com/office/powerpoint/2010/main" val="264669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914400"/>
          </a:xfrm>
        </p:spPr>
        <p:txBody>
          <a:bodyPr/>
          <a:lstStyle/>
          <a:p>
            <a:r>
              <a:rPr lang="en-US" dirty="0"/>
              <a:t>Comparing Strings</a:t>
            </a:r>
          </a:p>
        </p:txBody>
      </p:sp>
      <p:sp>
        <p:nvSpPr>
          <p:cNvPr id="3" name="Content Placeholder 2"/>
          <p:cNvSpPr>
            <a:spLocks noGrp="1"/>
          </p:cNvSpPr>
          <p:nvPr>
            <p:ph idx="1"/>
          </p:nvPr>
        </p:nvSpPr>
        <p:spPr/>
        <p:txBody>
          <a:bodyPr>
            <a:normAutofit fontScale="92500" lnSpcReduction="10000"/>
          </a:bodyPr>
          <a:lstStyle/>
          <a:p>
            <a:r>
              <a:rPr lang="en-US" dirty="0"/>
              <a:t>Open sort_names.py</a:t>
            </a:r>
          </a:p>
          <a:p>
            <a:r>
              <a:rPr lang="en-US" dirty="0"/>
              <a:t>What would the following display:</a:t>
            </a:r>
          </a:p>
          <a:p>
            <a:pPr marL="114300" indent="0">
              <a:buNone/>
            </a:pPr>
            <a:r>
              <a:rPr lang="en-US" sz="1900" dirty="0">
                <a:latin typeface="Courier New" panose="02070309020205020404" pitchFamily="49" charset="0"/>
                <a:cs typeface="Courier New" panose="02070309020205020404" pitchFamily="49" charset="0"/>
              </a:rPr>
              <a:t>if 'z' &lt; 'a':</a:t>
            </a:r>
          </a:p>
          <a:p>
            <a:pPr marL="114300" indent="0">
              <a:buNone/>
            </a:pPr>
            <a:r>
              <a:rPr lang="en-US" sz="1900" dirty="0">
                <a:latin typeface="Courier New" panose="02070309020205020404" pitchFamily="49" charset="0"/>
                <a:cs typeface="Courier New" panose="02070309020205020404" pitchFamily="49" charset="0"/>
              </a:rPr>
              <a:t>    print ('z is less than a')</a:t>
            </a:r>
          </a:p>
          <a:p>
            <a:pPr marL="114300" indent="0">
              <a:buNone/>
            </a:pPr>
            <a:r>
              <a:rPr lang="en-US" sz="1900" dirty="0">
                <a:latin typeface="Courier New" panose="02070309020205020404" pitchFamily="49" charset="0"/>
                <a:cs typeface="Courier New" panose="02070309020205020404" pitchFamily="49" charset="0"/>
              </a:rPr>
              <a:t>else:</a:t>
            </a:r>
          </a:p>
          <a:p>
            <a:pPr marL="114300" indent="0">
              <a:buNone/>
            </a:pPr>
            <a:r>
              <a:rPr lang="en-US" sz="1900" dirty="0">
                <a:latin typeface="Courier New" panose="02070309020205020404" pitchFamily="49" charset="0"/>
                <a:cs typeface="Courier New" panose="02070309020205020404" pitchFamily="49" charset="0"/>
              </a:rPr>
              <a:t>    print ('z is not less than a')</a:t>
            </a:r>
          </a:p>
          <a:p>
            <a:pPr marL="114300" indent="0">
              <a:buNone/>
            </a:pPr>
            <a:endParaRPr lang="en-US" sz="1900" dirty="0">
              <a:latin typeface="Courier New" panose="02070309020205020404" pitchFamily="49" charset="0"/>
              <a:cs typeface="Courier New" panose="02070309020205020404" pitchFamily="49" charset="0"/>
            </a:endParaRPr>
          </a:p>
          <a:p>
            <a:pPr marL="114300" indent="0">
              <a:buNone/>
            </a:pPr>
            <a:r>
              <a:rPr lang="en-US" sz="1900" dirty="0">
                <a:latin typeface="Courier New" panose="02070309020205020404" pitchFamily="49" charset="0"/>
                <a:cs typeface="Courier New" panose="02070309020205020404" pitchFamily="49" charset="0"/>
              </a:rPr>
              <a:t>city1 = 'New York'</a:t>
            </a:r>
          </a:p>
          <a:p>
            <a:pPr marL="114300" indent="0">
              <a:buNone/>
            </a:pPr>
            <a:r>
              <a:rPr lang="en-US" sz="1900" dirty="0">
                <a:latin typeface="Courier New" panose="02070309020205020404" pitchFamily="49" charset="0"/>
                <a:cs typeface="Courier New" panose="02070309020205020404" pitchFamily="49" charset="0"/>
              </a:rPr>
              <a:t>city2 = 'Boston'</a:t>
            </a:r>
          </a:p>
          <a:p>
            <a:pPr marL="114300" indent="0">
              <a:buNone/>
            </a:pPr>
            <a:r>
              <a:rPr lang="en-US" sz="1900" dirty="0">
                <a:latin typeface="Courier New" panose="02070309020205020404" pitchFamily="49" charset="0"/>
                <a:cs typeface="Courier New" panose="02070309020205020404" pitchFamily="49" charset="0"/>
              </a:rPr>
              <a:t>if city1 &gt; city2:</a:t>
            </a:r>
          </a:p>
          <a:p>
            <a:pPr marL="114300" indent="0">
              <a:buNone/>
            </a:pPr>
            <a:r>
              <a:rPr lang="en-US" sz="1900" dirty="0">
                <a:latin typeface="Courier New" panose="02070309020205020404" pitchFamily="49" charset="0"/>
                <a:cs typeface="Courier New" panose="02070309020205020404" pitchFamily="49" charset="0"/>
              </a:rPr>
              <a:t>    print (city1)</a:t>
            </a:r>
          </a:p>
          <a:p>
            <a:pPr marL="114300" indent="0">
              <a:buNone/>
            </a:pPr>
            <a:r>
              <a:rPr lang="en-US" sz="1900" dirty="0">
                <a:latin typeface="Courier New" panose="02070309020205020404" pitchFamily="49" charset="0"/>
                <a:cs typeface="Courier New" panose="02070309020205020404" pitchFamily="49" charset="0"/>
              </a:rPr>
              <a:t>    print (city2)</a:t>
            </a:r>
          </a:p>
          <a:p>
            <a:pPr marL="114300" indent="0">
              <a:buNone/>
            </a:pPr>
            <a:r>
              <a:rPr lang="en-US" sz="1900" dirty="0">
                <a:latin typeface="Courier New" panose="02070309020205020404" pitchFamily="49" charset="0"/>
                <a:cs typeface="Courier New" panose="02070309020205020404" pitchFamily="49" charset="0"/>
              </a:rPr>
              <a:t>else:</a:t>
            </a:r>
          </a:p>
          <a:p>
            <a:pPr marL="114300" indent="0">
              <a:buNone/>
            </a:pPr>
            <a:r>
              <a:rPr lang="en-US" sz="1900" dirty="0">
                <a:latin typeface="Courier New" panose="02070309020205020404" pitchFamily="49" charset="0"/>
                <a:cs typeface="Courier New" panose="02070309020205020404" pitchFamily="49" charset="0"/>
              </a:rPr>
              <a:t>    print (city2)</a:t>
            </a:r>
          </a:p>
          <a:p>
            <a:pPr marL="114300" indent="0">
              <a:buNone/>
            </a:pPr>
            <a:r>
              <a:rPr lang="en-US" sz="1900" dirty="0">
                <a:latin typeface="Courier New" panose="02070309020205020404" pitchFamily="49" charset="0"/>
                <a:cs typeface="Courier New" panose="02070309020205020404" pitchFamily="49" charset="0"/>
              </a:rPr>
              <a:t>    print (city1)</a:t>
            </a:r>
          </a:p>
        </p:txBody>
      </p:sp>
    </p:spTree>
    <p:extLst>
      <p:ext uri="{BB962C8B-B14F-4D97-AF65-F5344CB8AC3E}">
        <p14:creationId xmlns:p14="http://schemas.microsoft.com/office/powerpoint/2010/main" val="187012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Assignment Ch. 3 Part 1</a:t>
            </a:r>
          </a:p>
        </p:txBody>
      </p:sp>
      <p:sp>
        <p:nvSpPr>
          <p:cNvPr id="3" name="Content Placeholder 2"/>
          <p:cNvSpPr>
            <a:spLocks noGrp="1"/>
          </p:cNvSpPr>
          <p:nvPr>
            <p:ph idx="1"/>
          </p:nvPr>
        </p:nvSpPr>
        <p:spPr>
          <a:xfrm>
            <a:off x="609600" y="5181600"/>
            <a:ext cx="7620000" cy="1066800"/>
          </a:xfrm>
        </p:spPr>
        <p:txBody>
          <a:bodyPr>
            <a:normAutofit/>
          </a:bodyPr>
          <a:lstStyle/>
          <a:p>
            <a:endParaRPr lang="en-US" dirty="0" smtClean="0"/>
          </a:p>
          <a:p>
            <a:r>
              <a:rPr lang="en-US" dirty="0" smtClean="0"/>
              <a:t>Print </a:t>
            </a:r>
            <a:r>
              <a:rPr lang="en-US" dirty="0"/>
              <a:t>and turn in source code when you are done.</a:t>
            </a:r>
          </a:p>
        </p:txBody>
      </p:sp>
      <p:pic>
        <p:nvPicPr>
          <p:cNvPr id="4" name="Picture 3"/>
          <p:cNvPicPr>
            <a:picLocks noChangeAspect="1"/>
          </p:cNvPicPr>
          <p:nvPr/>
        </p:nvPicPr>
        <p:blipFill>
          <a:blip r:embed="rId2"/>
          <a:stretch>
            <a:fillRect/>
          </a:stretch>
        </p:blipFill>
        <p:spPr>
          <a:xfrm>
            <a:off x="4762" y="1752600"/>
            <a:ext cx="9034243" cy="2767806"/>
          </a:xfrm>
          <a:prstGeom prst="rect">
            <a:avLst/>
          </a:prstGeom>
        </p:spPr>
      </p:pic>
    </p:spTree>
    <p:extLst>
      <p:ext uri="{BB962C8B-B14F-4D97-AF65-F5344CB8AC3E}">
        <p14:creationId xmlns:p14="http://schemas.microsoft.com/office/powerpoint/2010/main" val="2891093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 y="457200"/>
            <a:ext cx="8229600" cy="914400"/>
          </a:xfrm>
        </p:spPr>
        <p:txBody>
          <a:bodyPr/>
          <a:lstStyle/>
          <a:p>
            <a:r>
              <a:rPr lang="en-US" dirty="0"/>
              <a:t>3.5 Logical Operators</a:t>
            </a:r>
          </a:p>
        </p:txBody>
      </p:sp>
      <p:sp>
        <p:nvSpPr>
          <p:cNvPr id="3" name="Content Placeholder 2"/>
          <p:cNvSpPr>
            <a:spLocks noGrp="1"/>
          </p:cNvSpPr>
          <p:nvPr>
            <p:ph idx="1"/>
          </p:nvPr>
        </p:nvSpPr>
        <p:spPr>
          <a:xfrm>
            <a:off x="228600" y="1295400"/>
            <a:ext cx="8229600" cy="4144963"/>
          </a:xfrm>
        </p:spPr>
        <p:txBody>
          <a:bodyPr>
            <a:normAutofit/>
          </a:bodyPr>
          <a:lstStyle/>
          <a:p>
            <a:r>
              <a:rPr lang="en-US" sz="2400" dirty="0"/>
              <a:t>The logical operators :  </a:t>
            </a:r>
            <a:r>
              <a:rPr lang="en-US" sz="2400" b="1" dirty="0">
                <a:latin typeface="Courier New" panose="02070309020205020404" pitchFamily="49" charset="0"/>
                <a:cs typeface="Courier New" panose="02070309020205020404" pitchFamily="49" charset="0"/>
              </a:rPr>
              <a:t>and, or, not</a:t>
            </a:r>
          </a:p>
          <a:p>
            <a:r>
              <a:rPr lang="en-US" sz="2400" dirty="0"/>
              <a:t>Allow you to connect Boolean expressions to make a compound expression</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725"/>
          <a:stretch/>
        </p:blipFill>
        <p:spPr bwMode="auto">
          <a:xfrm>
            <a:off x="2309" y="2895600"/>
            <a:ext cx="8369486" cy="30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54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229600" cy="914400"/>
          </a:xfrm>
        </p:spPr>
        <p:txBody>
          <a:bodyPr/>
          <a:lstStyle/>
          <a:p>
            <a:r>
              <a:rPr lang="en-US" dirty="0"/>
              <a:t>Logical Operators</a:t>
            </a: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000" r="9744"/>
          <a:stretch/>
        </p:blipFill>
        <p:spPr bwMode="auto">
          <a:xfrm>
            <a:off x="152401" y="2514600"/>
            <a:ext cx="8229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1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solidFill>
                  <a:schemeClr val="accent1"/>
                </a:solidFill>
                <a:latin typeface="Courier New" panose="02070309020205020404" pitchFamily="49" charset="0"/>
                <a:cs typeface="Courier New" panose="02070309020205020404" pitchFamily="49" charset="0"/>
              </a:rPr>
              <a:t>and</a:t>
            </a:r>
            <a:r>
              <a:rPr lang="en-US" dirty="0"/>
              <a:t> Operator</a:t>
            </a:r>
          </a:p>
        </p:txBody>
      </p:sp>
      <p:sp>
        <p:nvSpPr>
          <p:cNvPr id="3" name="Content Placeholder 2"/>
          <p:cNvSpPr>
            <a:spLocks noGrp="1"/>
          </p:cNvSpPr>
          <p:nvPr>
            <p:ph idx="1"/>
          </p:nvPr>
        </p:nvSpPr>
        <p:spPr>
          <a:xfrm>
            <a:off x="457200" y="1905000"/>
            <a:ext cx="8229600" cy="4144963"/>
          </a:xfrm>
        </p:spPr>
        <p:txBody>
          <a:bodyPr>
            <a:normAutofit/>
          </a:bodyPr>
          <a:lstStyle/>
          <a:p>
            <a:r>
              <a:rPr lang="en-US" sz="2400" dirty="0"/>
              <a:t>Two Boolean expressions are combined into one compound Boolean expression which is true </a:t>
            </a:r>
            <a:r>
              <a:rPr lang="en-US" sz="2400" b="1" dirty="0"/>
              <a:t>only if both </a:t>
            </a:r>
            <a:r>
              <a:rPr lang="en-US" sz="2400" b="1" dirty="0" err="1"/>
              <a:t>subexpressions</a:t>
            </a:r>
            <a:r>
              <a:rPr lang="en-US" sz="2400" b="1" dirty="0"/>
              <a:t> are true.</a:t>
            </a:r>
          </a:p>
          <a:p>
            <a:pPr marL="400050" lvl="1" indent="0">
              <a:buNone/>
            </a:pPr>
            <a:r>
              <a:rPr lang="en-US" sz="2000" b="1" dirty="0">
                <a:latin typeface="Courier New" panose="02070309020205020404" pitchFamily="49" charset="0"/>
                <a:cs typeface="Courier New" panose="02070309020205020404" pitchFamily="49" charset="0"/>
              </a:rPr>
              <a:t>if temperature &lt; 20 </a:t>
            </a:r>
            <a:r>
              <a:rPr lang="en-US" sz="2000" b="1" dirty="0">
                <a:solidFill>
                  <a:schemeClr val="accent1"/>
                </a:solidFill>
                <a:latin typeface="Courier New" panose="02070309020205020404" pitchFamily="49" charset="0"/>
                <a:cs typeface="Courier New" panose="02070309020205020404" pitchFamily="49" charset="0"/>
              </a:rPr>
              <a:t>and</a:t>
            </a:r>
            <a:r>
              <a:rPr lang="en-US" sz="2000" b="1" dirty="0">
                <a:latin typeface="Courier New" panose="02070309020205020404" pitchFamily="49" charset="0"/>
                <a:cs typeface="Courier New" panose="02070309020205020404" pitchFamily="49" charset="0"/>
              </a:rPr>
              <a:t> minutes &gt; 12:</a:t>
            </a:r>
          </a:p>
          <a:p>
            <a:pPr marL="400050" lvl="1" indent="0">
              <a:buNone/>
            </a:pPr>
            <a:r>
              <a:rPr lang="en-US" sz="2000" b="1" dirty="0">
                <a:latin typeface="Courier New" panose="02070309020205020404" pitchFamily="49" charset="0"/>
                <a:cs typeface="Courier New" panose="02070309020205020404" pitchFamily="49" charset="0"/>
              </a:rPr>
              <a:t>   print (‘The temperature is in the danger zone.’)</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3734" r="9969"/>
          <a:stretch/>
        </p:blipFill>
        <p:spPr bwMode="auto">
          <a:xfrm>
            <a:off x="1" y="4648200"/>
            <a:ext cx="82296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82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 y="533400"/>
            <a:ext cx="8229600" cy="914400"/>
          </a:xfrm>
        </p:spPr>
        <p:txBody>
          <a:bodyPr/>
          <a:lstStyle/>
          <a:p>
            <a:r>
              <a:rPr lang="en-US" dirty="0"/>
              <a:t>The </a:t>
            </a:r>
            <a:r>
              <a:rPr lang="en-US" b="1" dirty="0">
                <a:solidFill>
                  <a:schemeClr val="accent1"/>
                </a:solidFill>
                <a:latin typeface="Courier New" panose="02070309020205020404" pitchFamily="49" charset="0"/>
                <a:cs typeface="Courier New" panose="02070309020205020404" pitchFamily="49" charset="0"/>
              </a:rPr>
              <a:t>or</a:t>
            </a:r>
            <a:r>
              <a:rPr lang="en-US" dirty="0"/>
              <a:t> Operator</a:t>
            </a:r>
          </a:p>
        </p:txBody>
      </p:sp>
      <p:sp>
        <p:nvSpPr>
          <p:cNvPr id="3" name="Content Placeholder 2"/>
          <p:cNvSpPr>
            <a:spLocks noGrp="1"/>
          </p:cNvSpPr>
          <p:nvPr>
            <p:ph idx="1"/>
          </p:nvPr>
        </p:nvSpPr>
        <p:spPr>
          <a:xfrm>
            <a:off x="381000" y="1600200"/>
            <a:ext cx="8229600" cy="4144963"/>
          </a:xfrm>
        </p:spPr>
        <p:txBody>
          <a:bodyPr>
            <a:normAutofit/>
          </a:bodyPr>
          <a:lstStyle/>
          <a:p>
            <a:r>
              <a:rPr lang="en-US" sz="2400" dirty="0"/>
              <a:t>Two Boolean expressions are combined into one compound Boolean expression which is true </a:t>
            </a:r>
            <a:r>
              <a:rPr lang="en-US" sz="2400" b="1" dirty="0"/>
              <a:t>if either </a:t>
            </a:r>
            <a:r>
              <a:rPr lang="en-US" sz="2400" b="1" dirty="0" err="1"/>
              <a:t>subexpression</a:t>
            </a:r>
            <a:r>
              <a:rPr lang="en-US" sz="2400" b="1" dirty="0"/>
              <a:t> is true.</a:t>
            </a:r>
          </a:p>
          <a:p>
            <a:pPr marL="400050" lvl="1" indent="0">
              <a:buNone/>
            </a:pPr>
            <a:r>
              <a:rPr lang="en-US" sz="2000" b="1" dirty="0">
                <a:latin typeface="Courier New" panose="02070309020205020404" pitchFamily="49" charset="0"/>
                <a:cs typeface="Courier New" panose="02070309020205020404" pitchFamily="49" charset="0"/>
              </a:rPr>
              <a:t>if temperature &lt; 20 </a:t>
            </a:r>
            <a:r>
              <a:rPr lang="en-US" sz="2000" b="1" dirty="0">
                <a:solidFill>
                  <a:schemeClr val="accent1"/>
                </a:solidFill>
                <a:latin typeface="Courier New" panose="02070309020205020404" pitchFamily="49" charset="0"/>
                <a:cs typeface="Courier New" panose="02070309020205020404" pitchFamily="49" charset="0"/>
              </a:rPr>
              <a:t>or</a:t>
            </a:r>
            <a:r>
              <a:rPr lang="en-US" sz="2000" b="1" dirty="0">
                <a:latin typeface="Courier New" panose="02070309020205020404" pitchFamily="49" charset="0"/>
                <a:cs typeface="Courier New" panose="02070309020205020404" pitchFamily="49" charset="0"/>
              </a:rPr>
              <a:t> minutes &gt; 12:</a:t>
            </a:r>
          </a:p>
          <a:p>
            <a:pPr marL="400050" lvl="1" indent="0">
              <a:buNone/>
            </a:pPr>
            <a:r>
              <a:rPr lang="en-US" sz="2000" b="1" dirty="0">
                <a:latin typeface="Courier New" panose="02070309020205020404" pitchFamily="49" charset="0"/>
                <a:cs typeface="Courier New" panose="02070309020205020404" pitchFamily="49" charset="0"/>
              </a:rPr>
              <a:t>   print (‘The temperature is in the danger zone.’)</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823" r="8301"/>
          <a:stretch/>
        </p:blipFill>
        <p:spPr bwMode="auto">
          <a:xfrm>
            <a:off x="7620" y="4267200"/>
            <a:ext cx="8382001"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771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229600" cy="914400"/>
          </a:xfrm>
        </p:spPr>
        <p:txBody>
          <a:bodyPr/>
          <a:lstStyle/>
          <a:p>
            <a:r>
              <a:rPr lang="en-US" dirty="0"/>
              <a:t>The </a:t>
            </a:r>
            <a:r>
              <a:rPr lang="en-US" dirty="0">
                <a:latin typeface="Courier New" panose="02070309020205020404" pitchFamily="49" charset="0"/>
                <a:cs typeface="Courier New" panose="02070309020205020404" pitchFamily="49" charset="0"/>
              </a:rPr>
              <a:t>if</a:t>
            </a:r>
            <a:r>
              <a:rPr lang="en-US" dirty="0"/>
              <a:t> Statement</a:t>
            </a:r>
          </a:p>
        </p:txBody>
      </p:sp>
      <p:sp>
        <p:nvSpPr>
          <p:cNvPr id="3" name="Content Placeholder 2"/>
          <p:cNvSpPr>
            <a:spLocks noGrp="1"/>
          </p:cNvSpPr>
          <p:nvPr>
            <p:ph idx="1"/>
          </p:nvPr>
        </p:nvSpPr>
        <p:spPr>
          <a:xfrm>
            <a:off x="228600" y="1524000"/>
            <a:ext cx="8229600" cy="4144963"/>
          </a:xfrm>
        </p:spPr>
        <p:txBody>
          <a:bodyPr>
            <a:noAutofit/>
          </a:bodyPr>
          <a:lstStyle/>
          <a:p>
            <a:pPr>
              <a:buClr>
                <a:schemeClr val="accent1"/>
              </a:buClr>
            </a:pPr>
            <a:r>
              <a:rPr lang="en-US" sz="2400" dirty="0"/>
              <a:t>The </a:t>
            </a:r>
            <a:r>
              <a:rPr lang="en-US" sz="2400" dirty="0">
                <a:latin typeface="Courier New" panose="02070309020205020404" pitchFamily="49" charset="0"/>
                <a:cs typeface="Courier New" panose="02070309020205020404" pitchFamily="49" charset="0"/>
              </a:rPr>
              <a:t>if</a:t>
            </a:r>
            <a:r>
              <a:rPr lang="en-US" sz="2400" dirty="0"/>
              <a:t> statement is used to create a decision structure, which allows a program to have more than one path of execution. It causes one or more statements to execute only when a Boolean expression is true.</a:t>
            </a:r>
          </a:p>
          <a:p>
            <a:pPr>
              <a:buClr>
                <a:schemeClr val="accent1"/>
              </a:buClr>
            </a:pPr>
            <a:r>
              <a:rPr lang="en-US" sz="2400" b="1" dirty="0"/>
              <a:t>Control structure </a:t>
            </a:r>
            <a:r>
              <a:rPr lang="en-US" sz="2400" dirty="0"/>
              <a:t>– logical design that controls the order a set of statements execute.  </a:t>
            </a:r>
          </a:p>
          <a:p>
            <a:pPr>
              <a:buClr>
                <a:schemeClr val="accent1"/>
              </a:buClr>
            </a:pPr>
            <a:r>
              <a:rPr lang="en-US" sz="2400" b="1" dirty="0"/>
              <a:t>Sequence structure </a:t>
            </a:r>
            <a:r>
              <a:rPr lang="en-US" sz="2400" dirty="0"/>
              <a:t>– a set of statements that execute in the order that they appear</a:t>
            </a:r>
          </a:p>
          <a:p>
            <a:pPr marL="457200" lvl="1" indent="0">
              <a:buClr>
                <a:schemeClr val="accent1"/>
              </a:buClr>
              <a:buNone/>
            </a:pPr>
            <a:r>
              <a:rPr lang="en-US" sz="1800" dirty="0">
                <a:latin typeface="Courier New" panose="02070309020205020404" pitchFamily="49" charset="0"/>
                <a:cs typeface="Courier New" panose="02070309020205020404" pitchFamily="49" charset="0"/>
              </a:rPr>
              <a:t>name = input (‘What is your name? ‘)</a:t>
            </a:r>
          </a:p>
          <a:p>
            <a:pPr marL="457200" lvl="1" indent="0">
              <a:buClr>
                <a:schemeClr val="accent1"/>
              </a:buClr>
              <a:buNone/>
            </a:pPr>
            <a:r>
              <a:rPr lang="en-US" sz="1800" dirty="0">
                <a:latin typeface="Courier New" panose="02070309020205020404" pitchFamily="49" charset="0"/>
                <a:cs typeface="Courier New" panose="02070309020205020404" pitchFamily="49" charset="0"/>
              </a:rPr>
              <a:t>age =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 input (‘What is your age? ‘)</a:t>
            </a:r>
          </a:p>
          <a:p>
            <a:pPr marL="457200" lvl="1" indent="0">
              <a:buClr>
                <a:schemeClr val="accent1"/>
              </a:buClr>
              <a:buNone/>
            </a:pPr>
            <a:r>
              <a:rPr lang="en-US" sz="1800" dirty="0">
                <a:latin typeface="Courier New" panose="02070309020205020404" pitchFamily="49" charset="0"/>
                <a:cs typeface="Courier New" panose="02070309020205020404" pitchFamily="49" charset="0"/>
              </a:rPr>
              <a:t>print (‘Name:  ‘, name)</a:t>
            </a:r>
          </a:p>
          <a:p>
            <a:pPr marL="457200" lvl="1" indent="0">
              <a:buClr>
                <a:schemeClr val="accent1"/>
              </a:buClr>
              <a:buNone/>
            </a:pPr>
            <a:r>
              <a:rPr lang="en-US" sz="1800" dirty="0">
                <a:latin typeface="Courier New" panose="02070309020205020404" pitchFamily="49" charset="0"/>
                <a:cs typeface="Courier New" panose="02070309020205020404" pitchFamily="49" charset="0"/>
              </a:rPr>
              <a:t>print (‘Age: ‘, age)</a:t>
            </a:r>
          </a:p>
        </p:txBody>
      </p:sp>
    </p:spTree>
    <p:extLst>
      <p:ext uri="{BB962C8B-B14F-4D97-AF65-F5344CB8AC3E}">
        <p14:creationId xmlns:p14="http://schemas.microsoft.com/office/powerpoint/2010/main" val="20390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914400"/>
          </a:xfrm>
        </p:spPr>
        <p:txBody>
          <a:bodyPr/>
          <a:lstStyle/>
          <a:p>
            <a:r>
              <a:rPr lang="en-US" dirty="0"/>
              <a:t>The </a:t>
            </a:r>
            <a:r>
              <a:rPr lang="en-US" b="1" dirty="0">
                <a:solidFill>
                  <a:schemeClr val="accent1"/>
                </a:solidFill>
                <a:latin typeface="Courier New" panose="02070309020205020404" pitchFamily="49" charset="0"/>
                <a:cs typeface="Courier New" panose="02070309020205020404" pitchFamily="49" charset="0"/>
              </a:rPr>
              <a:t>not</a:t>
            </a:r>
            <a:r>
              <a:rPr lang="en-US" dirty="0"/>
              <a:t> Operator</a:t>
            </a:r>
          </a:p>
        </p:txBody>
      </p:sp>
      <p:sp>
        <p:nvSpPr>
          <p:cNvPr id="3" name="Content Placeholder 2"/>
          <p:cNvSpPr>
            <a:spLocks noGrp="1"/>
          </p:cNvSpPr>
          <p:nvPr>
            <p:ph idx="1"/>
          </p:nvPr>
        </p:nvSpPr>
        <p:spPr>
          <a:xfrm>
            <a:off x="228600" y="1295400"/>
            <a:ext cx="8229600" cy="4144963"/>
          </a:xfrm>
        </p:spPr>
        <p:txBody>
          <a:bodyPr>
            <a:noAutofit/>
          </a:bodyPr>
          <a:lstStyle/>
          <a:p>
            <a:pPr>
              <a:buClr>
                <a:schemeClr val="accent1"/>
              </a:buClr>
            </a:pPr>
            <a:r>
              <a:rPr lang="en-US" sz="2400" dirty="0"/>
              <a:t>The </a:t>
            </a:r>
            <a:r>
              <a:rPr lang="en-US" sz="2400" b="1" dirty="0">
                <a:solidFill>
                  <a:schemeClr val="accent1"/>
                </a:solidFill>
                <a:latin typeface="Courier New" panose="02070309020205020404" pitchFamily="49" charset="0"/>
                <a:cs typeface="Courier New" panose="02070309020205020404" pitchFamily="49" charset="0"/>
              </a:rPr>
              <a:t>not</a:t>
            </a:r>
            <a:r>
              <a:rPr lang="en-US" sz="2400" dirty="0"/>
              <a:t> operator takes the value of a Boolean expression and reverses the value of it.</a:t>
            </a:r>
          </a:p>
          <a:p>
            <a:pPr>
              <a:buClr>
                <a:schemeClr val="accent1"/>
              </a:buClr>
            </a:pPr>
            <a:r>
              <a:rPr lang="en-US" sz="2400" dirty="0"/>
              <a:t>If the expression is true, </a:t>
            </a:r>
            <a:r>
              <a:rPr lang="en-US" sz="2400" b="1" dirty="0">
                <a:solidFill>
                  <a:schemeClr val="accent1"/>
                </a:solidFill>
                <a:latin typeface="Courier New" panose="02070309020205020404" pitchFamily="49" charset="0"/>
                <a:cs typeface="Courier New" panose="02070309020205020404" pitchFamily="49" charset="0"/>
              </a:rPr>
              <a:t>not</a:t>
            </a:r>
            <a:r>
              <a:rPr lang="en-US" sz="2400" dirty="0"/>
              <a:t> makes it false.  If the expression is false, </a:t>
            </a:r>
            <a:r>
              <a:rPr lang="en-US" sz="2400" b="1" dirty="0">
                <a:solidFill>
                  <a:schemeClr val="accent1"/>
                </a:solidFill>
                <a:latin typeface="Courier New" panose="02070309020205020404" pitchFamily="49" charset="0"/>
                <a:cs typeface="Courier New" panose="02070309020205020404" pitchFamily="49" charset="0"/>
              </a:rPr>
              <a:t>not</a:t>
            </a:r>
            <a:r>
              <a:rPr lang="en-US" sz="2400" dirty="0"/>
              <a:t> makes it true.</a:t>
            </a:r>
          </a:p>
          <a:p>
            <a:pPr marL="400050" lvl="1" indent="0">
              <a:buClr>
                <a:schemeClr val="accent1"/>
              </a:buClr>
              <a:buNone/>
            </a:pPr>
            <a:r>
              <a:rPr lang="en-US" sz="2000" b="1" dirty="0">
                <a:latin typeface="Courier New" panose="02070309020205020404" pitchFamily="49" charset="0"/>
                <a:cs typeface="Courier New" panose="02070309020205020404" pitchFamily="49" charset="0"/>
              </a:rPr>
              <a:t>if </a:t>
            </a:r>
            <a:r>
              <a:rPr lang="en-US" sz="2000" b="1" dirty="0">
                <a:solidFill>
                  <a:schemeClr val="accent1"/>
                </a:solidFill>
                <a:latin typeface="Courier New" panose="02070309020205020404" pitchFamily="49" charset="0"/>
                <a:cs typeface="Courier New" panose="02070309020205020404" pitchFamily="49" charset="0"/>
              </a:rPr>
              <a:t>not</a:t>
            </a:r>
            <a:r>
              <a:rPr lang="en-US" sz="2000" b="1" dirty="0">
                <a:latin typeface="Courier New" panose="02070309020205020404" pitchFamily="49" charset="0"/>
                <a:cs typeface="Courier New" panose="02070309020205020404" pitchFamily="49" charset="0"/>
              </a:rPr>
              <a:t> (temperature &gt; 100):</a:t>
            </a:r>
          </a:p>
          <a:p>
            <a:pPr marL="400050" lvl="1" indent="0">
              <a:buClr>
                <a:schemeClr val="accent1"/>
              </a:buClr>
              <a:buNone/>
            </a:pPr>
            <a:r>
              <a:rPr lang="en-US" sz="2000" b="1" dirty="0">
                <a:latin typeface="Courier New" panose="02070309020205020404" pitchFamily="49" charset="0"/>
                <a:cs typeface="Courier New" panose="02070309020205020404" pitchFamily="49" charset="0"/>
              </a:rPr>
              <a:t>	print (‘This is below the maximum temperature.’)</a:t>
            </a:r>
          </a:p>
          <a:p>
            <a:pPr>
              <a:buClr>
                <a:schemeClr val="accent1"/>
              </a:buClr>
            </a:pPr>
            <a:r>
              <a:rPr lang="en-US" sz="2400" dirty="0"/>
              <a:t>Equivalent of asking “Is the temperature not greater than 100?”</a:t>
            </a:r>
          </a:p>
          <a:p>
            <a:r>
              <a:rPr lang="en-US" sz="2400" b="1" dirty="0">
                <a:solidFill>
                  <a:schemeClr val="accent1"/>
                </a:solidFill>
                <a:latin typeface="Courier New" panose="02070309020205020404" pitchFamily="49" charset="0"/>
                <a:cs typeface="Courier New" panose="02070309020205020404" pitchFamily="49" charset="0"/>
              </a:rPr>
              <a:t>not</a:t>
            </a:r>
            <a:r>
              <a:rPr lang="en-US" sz="2400" dirty="0"/>
              <a:t> makes for confusing logic.   Try to avoid it if possible.</a:t>
            </a:r>
          </a:p>
          <a:p>
            <a:endParaRPr lang="en-US" sz="2400"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9753" r="7836"/>
          <a:stretch/>
        </p:blipFill>
        <p:spPr bwMode="auto">
          <a:xfrm>
            <a:off x="33655" y="5486400"/>
            <a:ext cx="842454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17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914400"/>
          </a:xfrm>
        </p:spPr>
        <p:txBody>
          <a:bodyPr/>
          <a:lstStyle/>
          <a:p>
            <a:r>
              <a:rPr lang="en-US" dirty="0"/>
              <a:t>Loan Qualifiers 2 &amp; 3 </a:t>
            </a:r>
          </a:p>
        </p:txBody>
      </p:sp>
      <p:sp>
        <p:nvSpPr>
          <p:cNvPr id="3" name="Content Placeholder 2"/>
          <p:cNvSpPr>
            <a:spLocks noGrp="1"/>
          </p:cNvSpPr>
          <p:nvPr>
            <p:ph idx="1"/>
          </p:nvPr>
        </p:nvSpPr>
        <p:spPr/>
        <p:txBody>
          <a:bodyPr/>
          <a:lstStyle/>
          <a:p>
            <a:r>
              <a:rPr lang="en-US" dirty="0"/>
              <a:t>Open loan_qualifier2.py and loan_qualifier3.py</a:t>
            </a:r>
          </a:p>
        </p:txBody>
      </p:sp>
    </p:spTree>
    <p:extLst>
      <p:ext uri="{BB962C8B-B14F-4D97-AF65-F5344CB8AC3E}">
        <p14:creationId xmlns:p14="http://schemas.microsoft.com/office/powerpoint/2010/main" val="3806235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229600" cy="914400"/>
          </a:xfrm>
        </p:spPr>
        <p:txBody>
          <a:bodyPr/>
          <a:lstStyle/>
          <a:p>
            <a:r>
              <a:rPr lang="en-US" dirty="0"/>
              <a:t>Short-Circuit Evaluation</a:t>
            </a:r>
          </a:p>
        </p:txBody>
      </p:sp>
      <p:sp>
        <p:nvSpPr>
          <p:cNvPr id="3" name="Content Placeholder 2"/>
          <p:cNvSpPr>
            <a:spLocks noGrp="1"/>
          </p:cNvSpPr>
          <p:nvPr>
            <p:ph idx="1"/>
          </p:nvPr>
        </p:nvSpPr>
        <p:spPr/>
        <p:txBody>
          <a:bodyPr>
            <a:noAutofit/>
          </a:bodyPr>
          <a:lstStyle/>
          <a:p>
            <a:pPr>
              <a:buClr>
                <a:schemeClr val="accent1"/>
              </a:buClr>
            </a:pPr>
            <a:r>
              <a:rPr lang="en-US" sz="2400" dirty="0"/>
              <a:t>The </a:t>
            </a:r>
            <a:r>
              <a:rPr lang="en-US" sz="2400" b="1" dirty="0">
                <a:solidFill>
                  <a:schemeClr val="accent1"/>
                </a:solidFill>
                <a:latin typeface="Courier New" panose="02070309020205020404" pitchFamily="49" charset="0"/>
                <a:cs typeface="Courier New" panose="02070309020205020404" pitchFamily="49" charset="0"/>
              </a:rPr>
              <a:t>and</a:t>
            </a:r>
            <a:r>
              <a:rPr lang="en-US" sz="2400" dirty="0"/>
              <a:t> </a:t>
            </a:r>
            <a:r>
              <a:rPr lang="en-US" sz="2400" dirty="0" err="1"/>
              <a:t>and</a:t>
            </a:r>
            <a:r>
              <a:rPr lang="en-US" sz="2400" dirty="0"/>
              <a:t> </a:t>
            </a:r>
            <a:r>
              <a:rPr lang="en-US" sz="2400" b="1" dirty="0">
                <a:solidFill>
                  <a:schemeClr val="accent1"/>
                </a:solidFill>
                <a:latin typeface="Courier New" panose="02070309020205020404" pitchFamily="49" charset="0"/>
                <a:cs typeface="Courier New" panose="02070309020205020404" pitchFamily="49" charset="0"/>
              </a:rPr>
              <a:t>or</a:t>
            </a:r>
            <a:r>
              <a:rPr lang="en-US" sz="2400" dirty="0"/>
              <a:t> operators perform short-circuit evaluation.</a:t>
            </a:r>
          </a:p>
          <a:p>
            <a:pPr>
              <a:buClr>
                <a:schemeClr val="accent1"/>
              </a:buClr>
            </a:pPr>
            <a:r>
              <a:rPr lang="en-US" sz="2400" dirty="0"/>
              <a:t>For the </a:t>
            </a:r>
            <a:r>
              <a:rPr lang="en-US" sz="2400" b="1" dirty="0">
                <a:solidFill>
                  <a:schemeClr val="accent1"/>
                </a:solidFill>
                <a:latin typeface="Courier New" panose="02070309020205020404" pitchFamily="49" charset="0"/>
                <a:cs typeface="Courier New" panose="02070309020205020404" pitchFamily="49" charset="0"/>
              </a:rPr>
              <a:t>and</a:t>
            </a:r>
            <a:r>
              <a:rPr lang="en-US" sz="2400" dirty="0"/>
              <a:t> operator:   If the left side of the expression is false, the right side will not be checked – the interpreter already knows the expression will be false and stops checking.</a:t>
            </a:r>
          </a:p>
          <a:p>
            <a:pPr>
              <a:buClr>
                <a:schemeClr val="accent1"/>
              </a:buClr>
            </a:pPr>
            <a:r>
              <a:rPr lang="en-US" sz="2400" dirty="0"/>
              <a:t>For the </a:t>
            </a:r>
            <a:r>
              <a:rPr lang="en-US" sz="2400" b="1" dirty="0">
                <a:solidFill>
                  <a:schemeClr val="accent1"/>
                </a:solidFill>
                <a:latin typeface="Courier New" panose="02070309020205020404" pitchFamily="49" charset="0"/>
                <a:cs typeface="Courier New" panose="02070309020205020404" pitchFamily="49" charset="0"/>
              </a:rPr>
              <a:t>or</a:t>
            </a:r>
            <a:r>
              <a:rPr lang="en-US" sz="2400" dirty="0"/>
              <a:t> operator:   If the left side of the expression is true, the right side will not be checked – the interpreter already knows the expression will be true and stops checking.</a:t>
            </a:r>
          </a:p>
          <a:p>
            <a:pPr>
              <a:buClr>
                <a:schemeClr val="accent1"/>
              </a:buClr>
            </a:pPr>
            <a:r>
              <a:rPr lang="en-US" sz="2400" dirty="0"/>
              <a:t>This saves CPU time.</a:t>
            </a:r>
          </a:p>
        </p:txBody>
      </p:sp>
    </p:spTree>
    <p:extLst>
      <p:ext uri="{BB962C8B-B14F-4D97-AF65-F5344CB8AC3E}">
        <p14:creationId xmlns:p14="http://schemas.microsoft.com/office/powerpoint/2010/main" val="12574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229600" cy="914400"/>
          </a:xfrm>
        </p:spPr>
        <p:txBody>
          <a:bodyPr>
            <a:noAutofit/>
          </a:bodyPr>
          <a:lstStyle/>
          <a:p>
            <a:r>
              <a:rPr lang="en-US" dirty="0"/>
              <a:t>Checking Numeric Ranges with Logical Operators</a:t>
            </a:r>
          </a:p>
        </p:txBody>
      </p:sp>
      <p:sp>
        <p:nvSpPr>
          <p:cNvPr id="3" name="Content Placeholder 2"/>
          <p:cNvSpPr>
            <a:spLocks noGrp="1"/>
          </p:cNvSpPr>
          <p:nvPr>
            <p:ph idx="1"/>
          </p:nvPr>
        </p:nvSpPr>
        <p:spPr>
          <a:xfrm>
            <a:off x="381000" y="1752600"/>
            <a:ext cx="8229600" cy="4144963"/>
          </a:xfrm>
        </p:spPr>
        <p:txBody>
          <a:bodyPr>
            <a:normAutofit/>
          </a:bodyPr>
          <a:lstStyle/>
          <a:p>
            <a:pPr marL="0" indent="0">
              <a:buNone/>
            </a:pPr>
            <a:r>
              <a:rPr lang="en-US" sz="2400" dirty="0"/>
              <a:t>Determining if a number is inside a range use </a:t>
            </a:r>
            <a:r>
              <a:rPr lang="en-US" sz="2800" b="1" dirty="0">
                <a:solidFill>
                  <a:srgbClr val="FF0000"/>
                </a:solidFill>
                <a:latin typeface="Courier New" panose="02070309020205020404" pitchFamily="49" charset="0"/>
                <a:cs typeface="Courier New" panose="02070309020205020404" pitchFamily="49" charset="0"/>
              </a:rPr>
              <a:t>and</a:t>
            </a:r>
            <a:r>
              <a:rPr lang="en-US" sz="2400" dirty="0"/>
              <a:t>:</a:t>
            </a:r>
          </a:p>
          <a:p>
            <a:pPr marL="0" indent="0">
              <a:buNone/>
            </a:pPr>
            <a:r>
              <a:rPr lang="en-US" sz="2400" dirty="0">
                <a:latin typeface="Courier New" panose="02070309020205020404" pitchFamily="49" charset="0"/>
                <a:cs typeface="Courier New" panose="02070309020205020404" pitchFamily="49" charset="0"/>
              </a:rPr>
              <a:t>if x &gt;=  20 and x &lt;= 40:</a:t>
            </a:r>
          </a:p>
          <a:p>
            <a:pPr marL="0" indent="0">
              <a:buNone/>
            </a:pPr>
            <a:r>
              <a:rPr lang="en-US" sz="2400" dirty="0">
                <a:latin typeface="Courier New" panose="02070309020205020404" pitchFamily="49" charset="0"/>
                <a:cs typeface="Courier New" panose="02070309020205020404" pitchFamily="49" charset="0"/>
              </a:rPr>
              <a:t>   print (‘The value is in the range.’)</a:t>
            </a:r>
          </a:p>
          <a:p>
            <a:pPr marL="0" indent="0">
              <a:buNone/>
            </a:pPr>
            <a:r>
              <a:rPr lang="en-US" sz="2400" dirty="0"/>
              <a:t>Determining if a number is outside a range use </a:t>
            </a:r>
            <a:r>
              <a:rPr lang="en-US" sz="2800" b="1" dirty="0">
                <a:solidFill>
                  <a:srgbClr val="FF0000"/>
                </a:solidFill>
                <a:latin typeface="Courier New" panose="02070309020205020404" pitchFamily="49" charset="0"/>
                <a:cs typeface="Courier New" panose="02070309020205020404" pitchFamily="49" charset="0"/>
              </a:rPr>
              <a:t>or</a:t>
            </a:r>
            <a:r>
              <a:rPr lang="en-US" sz="2400" dirty="0"/>
              <a:t>:</a:t>
            </a:r>
          </a:p>
          <a:p>
            <a:pPr marL="0" indent="0">
              <a:buNone/>
            </a:pPr>
            <a:r>
              <a:rPr lang="en-US" sz="2400" dirty="0">
                <a:latin typeface="Courier New" panose="02070309020205020404" pitchFamily="49" charset="0"/>
                <a:cs typeface="Courier New" panose="02070309020205020404" pitchFamily="49" charset="0"/>
              </a:rPr>
              <a:t>if x &lt; 20 or x&gt; 40:</a:t>
            </a:r>
          </a:p>
          <a:p>
            <a:pPr marL="0" indent="0">
              <a:buNone/>
            </a:pPr>
            <a:r>
              <a:rPr lang="en-US" sz="2400" dirty="0">
                <a:latin typeface="Courier New" panose="02070309020205020404" pitchFamily="49" charset="0"/>
                <a:cs typeface="Courier New" panose="02070309020205020404" pitchFamily="49" charset="0"/>
              </a:rPr>
              <a:t>   print (‘The value is outside the range.’)</a:t>
            </a:r>
          </a:p>
        </p:txBody>
      </p:sp>
    </p:spTree>
    <p:extLst>
      <p:ext uri="{BB962C8B-B14F-4D97-AF65-F5344CB8AC3E}">
        <p14:creationId xmlns:p14="http://schemas.microsoft.com/office/powerpoint/2010/main" val="330875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914400"/>
          </a:xfrm>
        </p:spPr>
        <p:txBody>
          <a:bodyPr/>
          <a:lstStyle/>
          <a:p>
            <a:r>
              <a:rPr lang="en-US" dirty="0"/>
              <a:t>Boolean Variables</a:t>
            </a:r>
          </a:p>
        </p:txBody>
      </p:sp>
      <p:sp>
        <p:nvSpPr>
          <p:cNvPr id="3" name="Content Placeholder 2"/>
          <p:cNvSpPr>
            <a:spLocks noGrp="1"/>
          </p:cNvSpPr>
          <p:nvPr>
            <p:ph idx="1"/>
          </p:nvPr>
        </p:nvSpPr>
        <p:spPr>
          <a:xfrm>
            <a:off x="304800" y="990600"/>
            <a:ext cx="8229600" cy="4144963"/>
          </a:xfrm>
        </p:spPr>
        <p:txBody>
          <a:bodyPr>
            <a:noAutofit/>
          </a:bodyPr>
          <a:lstStyle/>
          <a:p>
            <a:pPr marL="0" indent="0">
              <a:buNone/>
            </a:pPr>
            <a:r>
              <a:rPr lang="en-US" dirty="0"/>
              <a:t>So far we have used three variable types: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float, </a:t>
            </a:r>
            <a:r>
              <a:rPr lang="en-US" dirty="0" err="1">
                <a:latin typeface="Courier New" panose="02070309020205020404" pitchFamily="49" charset="0"/>
                <a:cs typeface="Courier New" panose="02070309020205020404" pitchFamily="49" charset="0"/>
              </a:rPr>
              <a:t>str</a:t>
            </a:r>
            <a:endParaRPr lang="en-US" dirty="0">
              <a:latin typeface="Courier New" panose="02070309020205020404" pitchFamily="49" charset="0"/>
              <a:cs typeface="Courier New" panose="02070309020205020404" pitchFamily="49" charset="0"/>
            </a:endParaRPr>
          </a:p>
          <a:p>
            <a:pPr marL="0" indent="0">
              <a:buNone/>
            </a:pPr>
            <a:r>
              <a:rPr lang="en-US" dirty="0"/>
              <a:t>There is another type:  </a:t>
            </a:r>
            <a:r>
              <a:rPr lang="en-US" dirty="0" err="1">
                <a:latin typeface="Courier New" panose="02070309020205020404" pitchFamily="49" charset="0"/>
                <a:cs typeface="Courier New" panose="02070309020205020404" pitchFamily="49" charset="0"/>
              </a:rPr>
              <a:t>bool</a:t>
            </a:r>
            <a:r>
              <a:rPr lang="en-US" dirty="0">
                <a:latin typeface="Courier New" panose="02070309020205020404" pitchFamily="49" charset="0"/>
                <a:cs typeface="Courier New" panose="02070309020205020404" pitchFamily="49" charset="0"/>
              </a:rPr>
              <a:t> </a:t>
            </a:r>
            <a:r>
              <a:rPr lang="en-US" dirty="0"/>
              <a:t>which is for Boolean variables</a:t>
            </a:r>
          </a:p>
          <a:p>
            <a:pPr marL="0" indent="0">
              <a:buNone/>
            </a:pPr>
            <a:r>
              <a:rPr lang="en-US" dirty="0"/>
              <a:t>A Boolean variable can reference one of two possible values:  True or False</a:t>
            </a:r>
          </a:p>
          <a:p>
            <a:pPr marL="400050" lvl="1" indent="0">
              <a:buNone/>
            </a:pPr>
            <a:r>
              <a:rPr lang="en-US" sz="1800" dirty="0">
                <a:latin typeface="Courier New" panose="02070309020205020404" pitchFamily="49" charset="0"/>
                <a:cs typeface="Courier New" panose="02070309020205020404" pitchFamily="49" charset="0"/>
              </a:rPr>
              <a:t>hungry == True</a:t>
            </a:r>
          </a:p>
          <a:p>
            <a:pPr marL="400050" lvl="1" indent="0">
              <a:buNone/>
            </a:pPr>
            <a:r>
              <a:rPr lang="en-US" sz="1800" dirty="0">
                <a:latin typeface="Courier New" panose="02070309020205020404" pitchFamily="49" charset="0"/>
                <a:cs typeface="Courier New" panose="02070309020205020404" pitchFamily="49" charset="0"/>
              </a:rPr>
              <a:t>sleepy == False</a:t>
            </a:r>
          </a:p>
          <a:p>
            <a:pPr marL="0" indent="0">
              <a:buNone/>
            </a:pPr>
            <a:r>
              <a:rPr lang="en-US" dirty="0"/>
              <a:t>These are commonly used as </a:t>
            </a:r>
            <a:r>
              <a:rPr lang="en-US" i="1" dirty="0"/>
              <a:t>flags.</a:t>
            </a:r>
            <a:r>
              <a:rPr lang="en-US" dirty="0"/>
              <a:t>  A flag signals when some condition is true or false.</a:t>
            </a:r>
          </a:p>
          <a:p>
            <a:pPr marL="400050" lvl="1" indent="0">
              <a:buNone/>
            </a:pPr>
            <a:r>
              <a:rPr lang="en-US" sz="1800" dirty="0">
                <a:latin typeface="Courier New" panose="02070309020205020404" pitchFamily="49" charset="0"/>
                <a:cs typeface="Courier New" panose="02070309020205020404" pitchFamily="49" charset="0"/>
              </a:rPr>
              <a:t>if sales &gt;= 5000.0:</a:t>
            </a:r>
          </a:p>
          <a:p>
            <a:pPr marL="40005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sales_quota_met</a:t>
            </a:r>
            <a:r>
              <a:rPr lang="en-US" sz="1800" dirty="0">
                <a:latin typeface="Courier New" panose="02070309020205020404" pitchFamily="49" charset="0"/>
                <a:cs typeface="Courier New" panose="02070309020205020404" pitchFamily="49" charset="0"/>
              </a:rPr>
              <a:t> = True</a:t>
            </a:r>
          </a:p>
          <a:p>
            <a:pPr marL="400050" lvl="1" indent="0">
              <a:buNone/>
            </a:pPr>
            <a:r>
              <a:rPr lang="en-US" sz="1800" dirty="0">
                <a:latin typeface="Courier New" panose="02070309020205020404" pitchFamily="49" charset="0"/>
                <a:cs typeface="Courier New" panose="02070309020205020404" pitchFamily="49" charset="0"/>
              </a:rPr>
              <a:t>else:</a:t>
            </a:r>
          </a:p>
          <a:p>
            <a:pPr marL="40005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sales_quota_met</a:t>
            </a:r>
            <a:r>
              <a:rPr lang="en-US" sz="1800" dirty="0">
                <a:latin typeface="Courier New" panose="02070309020205020404" pitchFamily="49" charset="0"/>
                <a:cs typeface="Courier New" panose="02070309020205020404" pitchFamily="49" charset="0"/>
              </a:rPr>
              <a:t> = False</a:t>
            </a:r>
          </a:p>
          <a:p>
            <a:pPr marL="0" indent="0">
              <a:buNone/>
            </a:pPr>
            <a:r>
              <a:rPr lang="en-US" dirty="0"/>
              <a:t>The flag </a:t>
            </a:r>
            <a:r>
              <a:rPr lang="en-US" dirty="0" err="1"/>
              <a:t>sales_quota_met</a:t>
            </a:r>
            <a:r>
              <a:rPr lang="en-US" dirty="0"/>
              <a:t> indicates whether the sales quota has been met.</a:t>
            </a:r>
          </a:p>
          <a:p>
            <a:pPr marL="400050" lvl="1" indent="0">
              <a:buNone/>
            </a:pP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sales_quota_met</a:t>
            </a:r>
            <a:r>
              <a:rPr lang="en-US" sz="1800" dirty="0">
                <a:latin typeface="Courier New" panose="02070309020205020404" pitchFamily="49" charset="0"/>
                <a:cs typeface="Courier New" panose="02070309020205020404" pitchFamily="49" charset="0"/>
              </a:rPr>
              <a:t>:</a:t>
            </a:r>
          </a:p>
          <a:p>
            <a:pPr marL="400050" lvl="1" indent="0">
              <a:buNone/>
            </a:pPr>
            <a:r>
              <a:rPr lang="en-US" sz="1800" dirty="0">
                <a:latin typeface="Courier New" panose="02070309020205020404" pitchFamily="49" charset="0"/>
                <a:cs typeface="Courier New" panose="02070309020205020404" pitchFamily="49" charset="0"/>
              </a:rPr>
              <a:t>   print (‘You have met your sales quota!’)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9731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 y="304800"/>
            <a:ext cx="8229600" cy="914400"/>
          </a:xfrm>
        </p:spPr>
        <p:txBody>
          <a:bodyPr>
            <a:normAutofit fontScale="90000"/>
          </a:bodyPr>
          <a:lstStyle/>
          <a:p>
            <a:r>
              <a:rPr lang="en-US" dirty="0"/>
              <a:t>Nested Decision Structures and if-</a:t>
            </a:r>
            <a:r>
              <a:rPr lang="en-US" dirty="0" err="1"/>
              <a:t>elif</a:t>
            </a:r>
            <a:r>
              <a:rPr lang="en-US" dirty="0"/>
              <a:t>-else</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649"/>
          <a:stretch/>
        </p:blipFill>
        <p:spPr bwMode="auto">
          <a:xfrm>
            <a:off x="1066800" y="1371600"/>
            <a:ext cx="6934200" cy="534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811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0" y="304800"/>
            <a:ext cx="8229600" cy="914400"/>
          </a:xfrm>
        </p:spPr>
        <p:txBody>
          <a:bodyPr>
            <a:normAutofit fontScale="90000"/>
          </a:bodyPr>
          <a:lstStyle/>
          <a:p>
            <a:r>
              <a:rPr lang="en-US" dirty="0"/>
              <a:t>Sequence Structure Nested in Decision Structure</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056"/>
          <a:stretch/>
        </p:blipFill>
        <p:spPr bwMode="auto">
          <a:xfrm>
            <a:off x="723900" y="1600200"/>
            <a:ext cx="7696200" cy="501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5082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610600" cy="914400"/>
          </a:xfrm>
        </p:spPr>
        <p:txBody>
          <a:bodyPr>
            <a:normAutofit fontScale="90000"/>
          </a:bodyPr>
          <a:lstStyle/>
          <a:p>
            <a:r>
              <a:rPr lang="en-US" b="1" dirty="0"/>
              <a:t>Decision Structures Inside Other Decision Structures</a:t>
            </a:r>
          </a:p>
        </p:txBody>
      </p:sp>
      <p:sp>
        <p:nvSpPr>
          <p:cNvPr id="4" name="Content Placeholder 2"/>
          <p:cNvSpPr>
            <a:spLocks noGrp="1"/>
          </p:cNvSpPr>
          <p:nvPr>
            <p:ph idx="1"/>
          </p:nvPr>
        </p:nvSpPr>
        <p:spPr>
          <a:xfrm>
            <a:off x="228600" y="1752600"/>
            <a:ext cx="8229600" cy="4144963"/>
          </a:xfrm>
        </p:spPr>
        <p:txBody>
          <a:bodyPr>
            <a:normAutofit/>
          </a:bodyPr>
          <a:lstStyle/>
          <a:p>
            <a:pPr>
              <a:buClr>
                <a:schemeClr val="accent1"/>
              </a:buClr>
            </a:pPr>
            <a:r>
              <a:rPr lang="en-US" sz="2800" dirty="0"/>
              <a:t>To test more than one condition, a decision structure can be nested inside another decision structure</a:t>
            </a:r>
          </a:p>
          <a:p>
            <a:pPr>
              <a:buClr>
                <a:schemeClr val="accent1"/>
              </a:buClr>
            </a:pPr>
            <a:r>
              <a:rPr lang="en-US" sz="2800" dirty="0"/>
              <a:t>Example determine whether a bank customer qualifies for a loan:</a:t>
            </a:r>
          </a:p>
          <a:p>
            <a:pPr>
              <a:buClr>
                <a:schemeClr val="accent1"/>
              </a:buClr>
            </a:pPr>
            <a:r>
              <a:rPr lang="en-US" sz="2800" dirty="0"/>
              <a:t>Two conditions must exist:</a:t>
            </a:r>
          </a:p>
          <a:p>
            <a:pPr lvl="1">
              <a:buClr>
                <a:schemeClr val="accent1"/>
              </a:buClr>
              <a:buFont typeface="Wingdings" panose="05000000000000000000" pitchFamily="2" charset="2"/>
              <a:buChar char="ü"/>
            </a:pPr>
            <a:r>
              <a:rPr lang="en-US" sz="2000" dirty="0"/>
              <a:t>The customer must earn at least </a:t>
            </a:r>
            <a:r>
              <a:rPr lang="en-US" sz="2000"/>
              <a:t>$30,000 </a:t>
            </a:r>
            <a:r>
              <a:rPr lang="en-US" sz="2000" dirty="0"/>
              <a:t>per year</a:t>
            </a:r>
          </a:p>
          <a:p>
            <a:pPr lvl="1">
              <a:buClr>
                <a:schemeClr val="accent1"/>
              </a:buClr>
              <a:buFont typeface="Wingdings" panose="05000000000000000000" pitchFamily="2" charset="2"/>
              <a:buChar char="ü"/>
            </a:pPr>
            <a:r>
              <a:rPr lang="en-US" sz="2000" dirty="0"/>
              <a:t>The customer must have been employed for at least two years</a:t>
            </a:r>
          </a:p>
        </p:txBody>
      </p:sp>
    </p:spTree>
    <p:extLst>
      <p:ext uri="{BB962C8B-B14F-4D97-AF65-F5344CB8AC3E}">
        <p14:creationId xmlns:p14="http://schemas.microsoft.com/office/powerpoint/2010/main" val="407644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39"/>
          <a:stretch/>
        </p:blipFill>
        <p:spPr bwMode="auto">
          <a:xfrm>
            <a:off x="228600" y="381000"/>
            <a:ext cx="8244022" cy="5476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6400800"/>
            <a:ext cx="2247410" cy="369332"/>
          </a:xfrm>
          <a:prstGeom prst="rect">
            <a:avLst/>
          </a:prstGeom>
          <a:noFill/>
        </p:spPr>
        <p:txBody>
          <a:bodyPr wrap="none" rtlCol="0">
            <a:spAutoFit/>
          </a:bodyPr>
          <a:lstStyle/>
          <a:p>
            <a:r>
              <a:rPr lang="en-US" dirty="0"/>
              <a:t>Open loan qualifier.py</a:t>
            </a:r>
          </a:p>
        </p:txBody>
      </p:sp>
    </p:spTree>
    <p:extLst>
      <p:ext uri="{BB962C8B-B14F-4D97-AF65-F5344CB8AC3E}">
        <p14:creationId xmlns:p14="http://schemas.microsoft.com/office/powerpoint/2010/main" val="1255270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914400"/>
          </a:xfrm>
        </p:spPr>
        <p:txBody>
          <a:bodyPr>
            <a:normAutofit fontScale="90000"/>
          </a:bodyPr>
          <a:lstStyle/>
          <a:p>
            <a:r>
              <a:rPr lang="en-US" b="1" dirty="0"/>
              <a:t>Proper Alignment of a Nested Decision Structure</a:t>
            </a:r>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045" t="16218" r="4986" b="-2703"/>
          <a:stretch/>
        </p:blipFill>
        <p:spPr bwMode="auto">
          <a:xfrm>
            <a:off x="228600" y="2743200"/>
            <a:ext cx="8153400" cy="243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56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29600" cy="914400"/>
          </a:xfrm>
        </p:spPr>
        <p:txBody>
          <a:bodyPr/>
          <a:lstStyle/>
          <a:p>
            <a:r>
              <a:rPr lang="en-US" dirty="0"/>
              <a:t>The </a:t>
            </a:r>
            <a:r>
              <a:rPr lang="en-US" dirty="0">
                <a:latin typeface="Courier New" panose="02070309020205020404" pitchFamily="49" charset="0"/>
                <a:cs typeface="Courier New" panose="02070309020205020404" pitchFamily="49" charset="0"/>
              </a:rPr>
              <a:t>if</a:t>
            </a:r>
            <a:r>
              <a:rPr lang="en-US" dirty="0"/>
              <a:t> Statement</a:t>
            </a:r>
          </a:p>
        </p:txBody>
      </p:sp>
      <p:sp>
        <p:nvSpPr>
          <p:cNvPr id="3" name="Content Placeholder 2"/>
          <p:cNvSpPr>
            <a:spLocks noGrp="1"/>
          </p:cNvSpPr>
          <p:nvPr>
            <p:ph idx="1"/>
          </p:nvPr>
        </p:nvSpPr>
        <p:spPr>
          <a:xfrm>
            <a:off x="228600" y="1447800"/>
            <a:ext cx="8229600" cy="4144963"/>
          </a:xfrm>
        </p:spPr>
        <p:txBody>
          <a:bodyPr>
            <a:noAutofit/>
          </a:bodyPr>
          <a:lstStyle/>
          <a:p>
            <a:pPr>
              <a:buClr>
                <a:schemeClr val="accent1"/>
              </a:buClr>
            </a:pPr>
            <a:r>
              <a:rPr lang="en-US" sz="2400" dirty="0">
                <a:cs typeface="Courier New" panose="02070309020205020404" pitchFamily="49" charset="0"/>
              </a:rPr>
              <a:t>Sequence structure does not always work for all situations. There are times when certain parts of the program should only be executed under certain conditions.</a:t>
            </a:r>
          </a:p>
          <a:p>
            <a:pPr>
              <a:buClr>
                <a:schemeClr val="accent1"/>
              </a:buClr>
            </a:pPr>
            <a:r>
              <a:rPr lang="en-US" sz="2400" dirty="0">
                <a:cs typeface="Courier New" panose="02070309020205020404" pitchFamily="49" charset="0"/>
              </a:rPr>
              <a:t>Example:  If employees work over 40 hours, they are paid overtime.   The program should only execute the code to calculate the overtime pay if the employee worked overtime.</a:t>
            </a:r>
          </a:p>
          <a:p>
            <a:pPr marL="400050" lvl="1" indent="0">
              <a:buClr>
                <a:schemeClr val="accent1"/>
              </a:buClr>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7220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Blocks </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20" t="9707" r="8301"/>
          <a:stretch/>
        </p:blipFill>
        <p:spPr bwMode="auto">
          <a:xfrm>
            <a:off x="323850" y="2209800"/>
            <a:ext cx="78867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709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18" y="44334"/>
            <a:ext cx="8229600" cy="914400"/>
          </a:xfrm>
        </p:spPr>
        <p:txBody>
          <a:bodyPr/>
          <a:lstStyle/>
          <a:p>
            <a:r>
              <a:rPr lang="en-US" dirty="0"/>
              <a:t>Testing a Series of Conditions</a:t>
            </a:r>
          </a:p>
        </p:txBody>
      </p:sp>
      <p:pic>
        <p:nvPicPr>
          <p:cNvPr id="4"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t="6685"/>
          <a:stretch/>
        </p:blipFill>
        <p:spPr bwMode="auto">
          <a:xfrm>
            <a:off x="1925500" y="2056014"/>
            <a:ext cx="6381759" cy="447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498080062"/>
              </p:ext>
            </p:extLst>
          </p:nvPr>
        </p:nvGraphicFramePr>
        <p:xfrm>
          <a:off x="76200" y="958734"/>
          <a:ext cx="4419600" cy="219456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tblGrid>
              <a:tr h="248073">
                <a:tc>
                  <a:txBody>
                    <a:bodyPr/>
                    <a:lstStyle/>
                    <a:p>
                      <a:r>
                        <a:rPr lang="en-US" dirty="0"/>
                        <a:t>Test Score</a:t>
                      </a:r>
                    </a:p>
                  </a:txBody>
                  <a:tcPr/>
                </a:tc>
                <a:tc>
                  <a:txBody>
                    <a:bodyPr/>
                    <a:lstStyle/>
                    <a:p>
                      <a:r>
                        <a:rPr lang="en-US" dirty="0"/>
                        <a:t>Grade</a:t>
                      </a:r>
                    </a:p>
                  </a:txBody>
                  <a:tcPr/>
                </a:tc>
                <a:extLst>
                  <a:ext uri="{0D108BD9-81ED-4DB2-BD59-A6C34878D82A}">
                    <a16:rowId xmlns:a16="http://schemas.microsoft.com/office/drawing/2014/main" xmlns="" val="10000"/>
                  </a:ext>
                </a:extLst>
              </a:tr>
              <a:tr h="248073">
                <a:tc>
                  <a:txBody>
                    <a:bodyPr/>
                    <a:lstStyle/>
                    <a:p>
                      <a:r>
                        <a:rPr lang="en-US" dirty="0"/>
                        <a:t>90 and above</a:t>
                      </a:r>
                    </a:p>
                  </a:txBody>
                  <a:tcPr/>
                </a:tc>
                <a:tc>
                  <a:txBody>
                    <a:bodyPr/>
                    <a:lstStyle/>
                    <a:p>
                      <a:r>
                        <a:rPr lang="en-US" dirty="0"/>
                        <a:t>A</a:t>
                      </a:r>
                    </a:p>
                  </a:txBody>
                  <a:tcPr/>
                </a:tc>
                <a:extLst>
                  <a:ext uri="{0D108BD9-81ED-4DB2-BD59-A6C34878D82A}">
                    <a16:rowId xmlns:a16="http://schemas.microsoft.com/office/drawing/2014/main" xmlns="" val="10001"/>
                  </a:ext>
                </a:extLst>
              </a:tr>
              <a:tr h="248073">
                <a:tc>
                  <a:txBody>
                    <a:bodyPr/>
                    <a:lstStyle/>
                    <a:p>
                      <a:r>
                        <a:rPr lang="en-US" dirty="0"/>
                        <a:t>80</a:t>
                      </a:r>
                      <a:r>
                        <a:rPr lang="en-US" baseline="0" dirty="0"/>
                        <a:t> – 89</a:t>
                      </a:r>
                      <a:endParaRPr lang="en-US" dirty="0"/>
                    </a:p>
                  </a:txBody>
                  <a:tcPr/>
                </a:tc>
                <a:tc>
                  <a:txBody>
                    <a:bodyPr/>
                    <a:lstStyle/>
                    <a:p>
                      <a:r>
                        <a:rPr lang="en-US" dirty="0"/>
                        <a:t>B</a:t>
                      </a:r>
                    </a:p>
                  </a:txBody>
                  <a:tcPr/>
                </a:tc>
                <a:extLst>
                  <a:ext uri="{0D108BD9-81ED-4DB2-BD59-A6C34878D82A}">
                    <a16:rowId xmlns:a16="http://schemas.microsoft.com/office/drawing/2014/main" xmlns="" val="10002"/>
                  </a:ext>
                </a:extLst>
              </a:tr>
              <a:tr h="248073">
                <a:tc>
                  <a:txBody>
                    <a:bodyPr/>
                    <a:lstStyle/>
                    <a:p>
                      <a:r>
                        <a:rPr lang="en-US" dirty="0"/>
                        <a:t>70 – 79</a:t>
                      </a:r>
                    </a:p>
                  </a:txBody>
                  <a:tcPr/>
                </a:tc>
                <a:tc>
                  <a:txBody>
                    <a:bodyPr/>
                    <a:lstStyle/>
                    <a:p>
                      <a:r>
                        <a:rPr lang="en-US" dirty="0"/>
                        <a:t>C</a:t>
                      </a:r>
                    </a:p>
                  </a:txBody>
                  <a:tcPr/>
                </a:tc>
                <a:extLst>
                  <a:ext uri="{0D108BD9-81ED-4DB2-BD59-A6C34878D82A}">
                    <a16:rowId xmlns:a16="http://schemas.microsoft.com/office/drawing/2014/main" xmlns="" val="10003"/>
                  </a:ext>
                </a:extLst>
              </a:tr>
              <a:tr h="248073">
                <a:tc>
                  <a:txBody>
                    <a:bodyPr/>
                    <a:lstStyle/>
                    <a:p>
                      <a:r>
                        <a:rPr lang="en-US" dirty="0"/>
                        <a:t>60 – 69</a:t>
                      </a:r>
                    </a:p>
                  </a:txBody>
                  <a:tcPr/>
                </a:tc>
                <a:tc>
                  <a:txBody>
                    <a:bodyPr/>
                    <a:lstStyle/>
                    <a:p>
                      <a:r>
                        <a:rPr lang="en-US" dirty="0"/>
                        <a:t>D</a:t>
                      </a:r>
                    </a:p>
                  </a:txBody>
                  <a:tcPr/>
                </a:tc>
                <a:extLst>
                  <a:ext uri="{0D108BD9-81ED-4DB2-BD59-A6C34878D82A}">
                    <a16:rowId xmlns:a16="http://schemas.microsoft.com/office/drawing/2014/main" xmlns="" val="10004"/>
                  </a:ext>
                </a:extLst>
              </a:tr>
              <a:tr h="248073">
                <a:tc>
                  <a:txBody>
                    <a:bodyPr/>
                    <a:lstStyle/>
                    <a:p>
                      <a:r>
                        <a:rPr lang="en-US" dirty="0"/>
                        <a:t>Below 60</a:t>
                      </a:r>
                    </a:p>
                  </a:txBody>
                  <a:tcPr/>
                </a:tc>
                <a:tc>
                  <a:txBody>
                    <a:bodyPr/>
                    <a:lstStyle/>
                    <a:p>
                      <a:r>
                        <a:rPr lang="en-US" dirty="0"/>
                        <a:t>F </a:t>
                      </a:r>
                    </a:p>
                  </a:txBody>
                  <a:tcPr/>
                </a:tc>
                <a:extLst>
                  <a:ext uri="{0D108BD9-81ED-4DB2-BD59-A6C34878D82A}">
                    <a16:rowId xmlns:a16="http://schemas.microsoft.com/office/drawing/2014/main" xmlns="" val="10005"/>
                  </a:ext>
                </a:extLst>
              </a:tr>
            </a:tbl>
          </a:graphicData>
        </a:graphic>
      </p:graphicFrame>
      <p:sp>
        <p:nvSpPr>
          <p:cNvPr id="7" name="TextBox 6"/>
          <p:cNvSpPr txBox="1"/>
          <p:nvPr/>
        </p:nvSpPr>
        <p:spPr>
          <a:xfrm>
            <a:off x="304800" y="5791200"/>
            <a:ext cx="1620700" cy="369332"/>
          </a:xfrm>
          <a:prstGeom prst="rect">
            <a:avLst/>
          </a:prstGeom>
          <a:noFill/>
        </p:spPr>
        <p:txBody>
          <a:bodyPr wrap="none" rtlCol="0">
            <a:spAutoFit/>
          </a:bodyPr>
          <a:lstStyle/>
          <a:p>
            <a:r>
              <a:rPr lang="en-US" dirty="0"/>
              <a:t>Open grader.py</a:t>
            </a:r>
          </a:p>
        </p:txBody>
      </p:sp>
    </p:spTree>
    <p:extLst>
      <p:ext uri="{BB962C8B-B14F-4D97-AF65-F5344CB8AC3E}">
        <p14:creationId xmlns:p14="http://schemas.microsoft.com/office/powerpoint/2010/main" val="3177896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914400"/>
          </a:xfrm>
        </p:spPr>
        <p:txBody>
          <a:bodyPr/>
          <a:lstStyle/>
          <a:p>
            <a:r>
              <a:rPr lang="en-US" dirty="0"/>
              <a:t>The </a:t>
            </a:r>
            <a:r>
              <a:rPr lang="en-US" dirty="0">
                <a:latin typeface="Courier New" panose="02070309020205020404" pitchFamily="49" charset="0"/>
                <a:cs typeface="Courier New" panose="02070309020205020404" pitchFamily="49" charset="0"/>
              </a:rPr>
              <a:t>if-</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-else</a:t>
            </a:r>
            <a:r>
              <a:rPr lang="en-US" dirty="0"/>
              <a:t> Statement</a:t>
            </a:r>
          </a:p>
        </p:txBody>
      </p:sp>
      <p:sp>
        <p:nvSpPr>
          <p:cNvPr id="3" name="Content Placeholder 2"/>
          <p:cNvSpPr>
            <a:spLocks noGrp="1"/>
          </p:cNvSpPr>
          <p:nvPr>
            <p:ph idx="1"/>
          </p:nvPr>
        </p:nvSpPr>
        <p:spPr>
          <a:xfrm>
            <a:off x="457200" y="1219200"/>
            <a:ext cx="8229600" cy="5638800"/>
          </a:xfrm>
        </p:spPr>
        <p:txBody>
          <a:bodyPr>
            <a:normAutofit fontScale="55000" lnSpcReduction="20000"/>
          </a:bodyPr>
          <a:lstStyle/>
          <a:p>
            <a:pPr>
              <a:buClr>
                <a:schemeClr val="accent1"/>
              </a:buClr>
            </a:pPr>
            <a:r>
              <a:rPr lang="en-US" sz="5100" dirty="0"/>
              <a:t>Python has a special version of the decision structure which is easier to write – the if-</a:t>
            </a:r>
            <a:r>
              <a:rPr lang="en-US" sz="5100" dirty="0" err="1"/>
              <a:t>elif</a:t>
            </a:r>
            <a:r>
              <a:rPr lang="en-US" sz="5100" dirty="0"/>
              <a:t>-else statement</a:t>
            </a:r>
          </a:p>
          <a:p>
            <a:pPr>
              <a:buClr>
                <a:schemeClr val="accent1"/>
              </a:buClr>
            </a:pPr>
            <a:r>
              <a:rPr lang="en-US" sz="5100" dirty="0"/>
              <a:t>The general format:</a:t>
            </a:r>
          </a:p>
          <a:p>
            <a:pPr marL="400050" lvl="1" indent="0">
              <a:buClr>
                <a:schemeClr val="accent1"/>
              </a:buClr>
              <a:buNone/>
            </a:pPr>
            <a:r>
              <a:rPr lang="en-US" sz="3200" dirty="0">
                <a:latin typeface="Courier New" panose="02070309020205020404" pitchFamily="49" charset="0"/>
                <a:cs typeface="Courier New" panose="02070309020205020404" pitchFamily="49" charset="0"/>
              </a:rPr>
              <a:t>if condition_1:</a:t>
            </a:r>
          </a:p>
          <a:p>
            <a:pPr marL="400050" lvl="1" indent="0">
              <a:buClr>
                <a:schemeClr val="accent1"/>
              </a:buClr>
              <a:buNone/>
            </a:pPr>
            <a:r>
              <a:rPr lang="en-US" sz="3200" dirty="0">
                <a:latin typeface="Courier New" panose="02070309020205020404" pitchFamily="49" charset="0"/>
                <a:cs typeface="Courier New" panose="02070309020205020404" pitchFamily="49" charset="0"/>
              </a:rPr>
              <a:t>   statement</a:t>
            </a:r>
          </a:p>
          <a:p>
            <a:pPr marL="400050" lvl="1" indent="0">
              <a:buClr>
                <a:schemeClr val="accent1"/>
              </a:buClr>
              <a:buNone/>
            </a:pPr>
            <a:r>
              <a:rPr lang="en-US" sz="3200" dirty="0">
                <a:latin typeface="Courier New" panose="02070309020205020404" pitchFamily="49" charset="0"/>
                <a:cs typeface="Courier New" panose="02070309020205020404" pitchFamily="49" charset="0"/>
              </a:rPr>
              <a:t>   statement</a:t>
            </a:r>
          </a:p>
          <a:p>
            <a:pPr marL="400050" lvl="1" indent="0">
              <a:buClr>
                <a:schemeClr val="accent1"/>
              </a:buClr>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etc</a:t>
            </a:r>
            <a:endParaRPr lang="en-US" sz="3200" dirty="0">
              <a:latin typeface="Courier New" panose="02070309020205020404" pitchFamily="49" charset="0"/>
              <a:cs typeface="Courier New" panose="02070309020205020404" pitchFamily="49" charset="0"/>
            </a:endParaRPr>
          </a:p>
          <a:p>
            <a:pPr marL="400050" lvl="1" indent="0">
              <a:buClr>
                <a:schemeClr val="accent1"/>
              </a:buClr>
              <a:buNone/>
            </a:pPr>
            <a:r>
              <a:rPr lang="en-US" sz="3200" dirty="0" err="1">
                <a:latin typeface="Courier New" panose="02070309020205020404" pitchFamily="49" charset="0"/>
                <a:cs typeface="Courier New" panose="02070309020205020404" pitchFamily="49" charset="0"/>
              </a:rPr>
              <a:t>elif</a:t>
            </a:r>
            <a:r>
              <a:rPr lang="en-US" sz="3200" dirty="0">
                <a:latin typeface="Courier New" panose="02070309020205020404" pitchFamily="49" charset="0"/>
                <a:cs typeface="Courier New" panose="02070309020205020404" pitchFamily="49" charset="0"/>
              </a:rPr>
              <a:t> condition_2:</a:t>
            </a:r>
          </a:p>
          <a:p>
            <a:pPr marL="400050" lvl="1" indent="0">
              <a:buClr>
                <a:schemeClr val="accent1"/>
              </a:buClr>
              <a:buNone/>
            </a:pPr>
            <a:r>
              <a:rPr lang="en-US" sz="3200" dirty="0">
                <a:latin typeface="Courier New" panose="02070309020205020404" pitchFamily="49" charset="0"/>
                <a:cs typeface="Courier New" panose="02070309020205020404" pitchFamily="49" charset="0"/>
              </a:rPr>
              <a:t>   statement</a:t>
            </a:r>
          </a:p>
          <a:p>
            <a:pPr marL="400050" lvl="1" indent="0">
              <a:buClr>
                <a:schemeClr val="accent1"/>
              </a:buClr>
              <a:buNone/>
            </a:pPr>
            <a:r>
              <a:rPr lang="en-US" sz="3200" dirty="0">
                <a:latin typeface="Courier New" panose="02070309020205020404" pitchFamily="49" charset="0"/>
                <a:cs typeface="Courier New" panose="02070309020205020404" pitchFamily="49" charset="0"/>
              </a:rPr>
              <a:t>   statement</a:t>
            </a:r>
          </a:p>
          <a:p>
            <a:pPr marL="400050" lvl="1" indent="0">
              <a:buClr>
                <a:schemeClr val="accent1"/>
              </a:buClr>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etc</a:t>
            </a:r>
            <a:endParaRPr lang="en-US" sz="3200" dirty="0">
              <a:latin typeface="Courier New" panose="02070309020205020404" pitchFamily="49" charset="0"/>
              <a:cs typeface="Courier New" panose="02070309020205020404" pitchFamily="49" charset="0"/>
            </a:endParaRPr>
          </a:p>
          <a:p>
            <a:pPr marL="400050" lvl="1" indent="0">
              <a:buClr>
                <a:schemeClr val="accent1"/>
              </a:buClr>
              <a:buNone/>
            </a:pPr>
            <a:r>
              <a:rPr lang="en-US" sz="3400" dirty="0"/>
              <a:t>Insert as many </a:t>
            </a:r>
            <a:r>
              <a:rPr lang="en-US" sz="3400" dirty="0" err="1"/>
              <a:t>elif</a:t>
            </a:r>
            <a:r>
              <a:rPr lang="en-US" sz="3400" dirty="0"/>
              <a:t> clauses as necessary</a:t>
            </a:r>
          </a:p>
          <a:p>
            <a:pPr marL="400050" lvl="1" indent="0">
              <a:buClr>
                <a:schemeClr val="accent1"/>
              </a:buClr>
              <a:buNone/>
            </a:pPr>
            <a:r>
              <a:rPr lang="en-US" sz="3200" dirty="0">
                <a:latin typeface="Courier New" panose="02070309020205020404" pitchFamily="49" charset="0"/>
                <a:cs typeface="Courier New" panose="02070309020205020404" pitchFamily="49" charset="0"/>
              </a:rPr>
              <a:t>else:</a:t>
            </a:r>
          </a:p>
          <a:p>
            <a:pPr marL="400050" lvl="1" indent="0">
              <a:buClr>
                <a:schemeClr val="accent1"/>
              </a:buClr>
              <a:buNone/>
            </a:pPr>
            <a:r>
              <a:rPr lang="en-US" sz="3200" dirty="0">
                <a:latin typeface="Courier New" panose="02070309020205020404" pitchFamily="49" charset="0"/>
                <a:cs typeface="Courier New" panose="02070309020205020404" pitchFamily="49" charset="0"/>
              </a:rPr>
              <a:t>   statement</a:t>
            </a:r>
          </a:p>
          <a:p>
            <a:pPr marL="400050" lvl="1" indent="0">
              <a:buClr>
                <a:schemeClr val="accent1"/>
              </a:buClr>
              <a:buNone/>
            </a:pPr>
            <a:r>
              <a:rPr lang="en-US" sz="3200" dirty="0">
                <a:latin typeface="Courier New" panose="02070309020205020404" pitchFamily="49" charset="0"/>
                <a:cs typeface="Courier New" panose="02070309020205020404" pitchFamily="49" charset="0"/>
              </a:rPr>
              <a:t>   statement</a:t>
            </a:r>
          </a:p>
          <a:p>
            <a:pPr marL="400050" lvl="1" indent="0">
              <a:buClr>
                <a:schemeClr val="accent1"/>
              </a:buClr>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etc</a:t>
            </a: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228" y="460761"/>
            <a:ext cx="8229600" cy="914400"/>
          </a:xfrm>
        </p:spPr>
        <p:txBody>
          <a:bodyPr/>
          <a:lstStyle/>
          <a:p>
            <a:r>
              <a:rPr lang="en-US" dirty="0"/>
              <a:t>The </a:t>
            </a:r>
            <a:r>
              <a:rPr lang="en-US" dirty="0">
                <a:latin typeface="Courier New" panose="02070309020205020404" pitchFamily="49" charset="0"/>
                <a:cs typeface="Courier New" panose="02070309020205020404" pitchFamily="49" charset="0"/>
              </a:rPr>
              <a:t>if-</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-else</a:t>
            </a:r>
            <a:r>
              <a:rPr lang="en-US" dirty="0"/>
              <a:t> Statement</a:t>
            </a:r>
          </a:p>
        </p:txBody>
      </p:sp>
      <p:sp>
        <p:nvSpPr>
          <p:cNvPr id="3" name="Content Placeholder 2"/>
          <p:cNvSpPr>
            <a:spLocks noGrp="1"/>
          </p:cNvSpPr>
          <p:nvPr>
            <p:ph idx="1"/>
          </p:nvPr>
        </p:nvSpPr>
        <p:spPr>
          <a:xfrm>
            <a:off x="304800" y="1524000"/>
            <a:ext cx="8229600" cy="4144963"/>
          </a:xfrm>
        </p:spPr>
        <p:txBody>
          <a:bodyPr>
            <a:noAutofit/>
          </a:bodyPr>
          <a:lstStyle/>
          <a:p>
            <a:pPr>
              <a:buClr>
                <a:schemeClr val="accent1"/>
              </a:buClr>
            </a:pPr>
            <a:r>
              <a:rPr lang="en-US" sz="2400" dirty="0"/>
              <a:t>Open grader_with_elif.py</a:t>
            </a:r>
          </a:p>
          <a:p>
            <a:pPr>
              <a:buClr>
                <a:schemeClr val="accent1"/>
              </a:buClr>
            </a:pPr>
            <a:r>
              <a:rPr lang="en-US" sz="2400" dirty="0"/>
              <a:t>Notice alignment – the </a:t>
            </a:r>
            <a:r>
              <a:rPr lang="en-US" sz="2400" dirty="0">
                <a:latin typeface="Courier New" panose="02070309020205020404" pitchFamily="49" charset="0"/>
                <a:cs typeface="Courier New" panose="02070309020205020404" pitchFamily="49" charset="0"/>
              </a:rPr>
              <a:t>if, </a:t>
            </a:r>
            <a:r>
              <a:rPr lang="en-US" sz="2400" dirty="0" err="1">
                <a:latin typeface="Courier New" panose="02070309020205020404" pitchFamily="49" charset="0"/>
                <a:cs typeface="Courier New" panose="02070309020205020404" pitchFamily="49" charset="0"/>
              </a:rPr>
              <a:t>elif</a:t>
            </a:r>
            <a:r>
              <a:rPr lang="en-US" sz="2400" dirty="0">
                <a:latin typeface="Courier New" panose="02070309020205020404" pitchFamily="49" charset="0"/>
                <a:cs typeface="Courier New" panose="02070309020205020404" pitchFamily="49" charset="0"/>
              </a:rPr>
              <a:t>, </a:t>
            </a:r>
            <a:r>
              <a:rPr lang="en-US" sz="2400" dirty="0">
                <a:latin typeface="+mj-lt"/>
                <a:cs typeface="Courier New" panose="02070309020205020404" pitchFamily="49" charset="0"/>
              </a:rPr>
              <a:t>and</a:t>
            </a:r>
            <a:r>
              <a:rPr lang="en-US" sz="2400" dirty="0">
                <a:latin typeface="Courier New" panose="02070309020205020404" pitchFamily="49" charset="0"/>
                <a:cs typeface="Courier New" panose="02070309020205020404" pitchFamily="49" charset="0"/>
              </a:rPr>
              <a:t> else </a:t>
            </a:r>
            <a:r>
              <a:rPr lang="en-US" sz="2400" dirty="0"/>
              <a:t>are all aligned</a:t>
            </a:r>
          </a:p>
          <a:p>
            <a:pPr>
              <a:buClr>
                <a:schemeClr val="accent1"/>
              </a:buClr>
            </a:pPr>
            <a:r>
              <a:rPr lang="en-US" sz="2400" dirty="0">
                <a:latin typeface="Courier New" panose="02070309020205020404" pitchFamily="49" charset="0"/>
                <a:cs typeface="Courier New" panose="02070309020205020404" pitchFamily="49" charset="0"/>
              </a:rPr>
              <a:t>if-</a:t>
            </a:r>
            <a:r>
              <a:rPr lang="en-US" sz="2400" dirty="0" err="1">
                <a:latin typeface="Courier New" panose="02070309020205020404" pitchFamily="49" charset="0"/>
                <a:cs typeface="Courier New" panose="02070309020205020404" pitchFamily="49" charset="0"/>
              </a:rPr>
              <a:t>elif</a:t>
            </a:r>
            <a:r>
              <a:rPr lang="en-US" sz="2400" dirty="0">
                <a:latin typeface="Courier New" panose="02070309020205020404" pitchFamily="49" charset="0"/>
                <a:cs typeface="Courier New" panose="02070309020205020404" pitchFamily="49" charset="0"/>
              </a:rPr>
              <a:t>-else</a:t>
            </a:r>
            <a:r>
              <a:rPr lang="en-US" sz="2400" dirty="0"/>
              <a:t> is never required because it could be done with nested </a:t>
            </a:r>
            <a:r>
              <a:rPr lang="en-US" sz="2400" dirty="0">
                <a:latin typeface="Courier New" panose="02070309020205020404" pitchFamily="49" charset="0"/>
                <a:cs typeface="Courier New" panose="02070309020205020404" pitchFamily="49" charset="0"/>
              </a:rPr>
              <a:t>if-else</a:t>
            </a:r>
            <a:r>
              <a:rPr lang="en-US" sz="2400" dirty="0"/>
              <a:t> statements</a:t>
            </a:r>
          </a:p>
          <a:p>
            <a:pPr>
              <a:buClr>
                <a:schemeClr val="accent1"/>
              </a:buClr>
            </a:pPr>
            <a:r>
              <a:rPr lang="en-US" sz="2400" dirty="0"/>
              <a:t>But – a long series of if-else statements has disadvantages:</a:t>
            </a:r>
          </a:p>
          <a:p>
            <a:pPr lvl="1">
              <a:buClr>
                <a:schemeClr val="accent1"/>
              </a:buClr>
              <a:buFont typeface="Wingdings" panose="05000000000000000000" pitchFamily="2" charset="2"/>
              <a:buChar char="Ø"/>
            </a:pPr>
            <a:r>
              <a:rPr lang="en-US" sz="2000" dirty="0"/>
              <a:t>The code can grow complex and become difficult to understand</a:t>
            </a:r>
          </a:p>
          <a:p>
            <a:pPr lvl="1">
              <a:buClr>
                <a:schemeClr val="accent1"/>
              </a:buClr>
              <a:buFont typeface="Wingdings" panose="05000000000000000000" pitchFamily="2" charset="2"/>
              <a:buChar char="Ø"/>
            </a:pPr>
            <a:r>
              <a:rPr lang="en-US" sz="2000" dirty="0"/>
              <a:t>Because of the required indentation a long if-else series can become too wide to be displayed on the computer screen</a:t>
            </a:r>
          </a:p>
        </p:txBody>
      </p:sp>
    </p:spTree>
    <p:extLst>
      <p:ext uri="{BB962C8B-B14F-4D97-AF65-F5344CB8AC3E}">
        <p14:creationId xmlns:p14="http://schemas.microsoft.com/office/powerpoint/2010/main" val="17893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3 In-Class Assignment Part 2</a:t>
            </a:r>
          </a:p>
        </p:txBody>
      </p:sp>
      <p:sp>
        <p:nvSpPr>
          <p:cNvPr id="3" name="Content Placeholder 2"/>
          <p:cNvSpPr>
            <a:spLocks noGrp="1"/>
          </p:cNvSpPr>
          <p:nvPr>
            <p:ph idx="1"/>
          </p:nvPr>
        </p:nvSpPr>
        <p:spPr/>
        <p:txBody>
          <a:bodyPr>
            <a:noAutofit/>
          </a:bodyPr>
          <a:lstStyle/>
          <a:p>
            <a:r>
              <a:rPr lang="en-US" sz="2400" dirty="0"/>
              <a:t>In IDLE – do the following, print and turn in when you are done:</a:t>
            </a:r>
          </a:p>
          <a:p>
            <a:pPr marL="457200" indent="-457200">
              <a:buFont typeface="+mj-lt"/>
              <a:buAutoNum type="arabicPeriod"/>
            </a:pPr>
            <a:r>
              <a:rPr lang="en-US" sz="2400" dirty="0"/>
              <a:t>Write a program that asks the user for a number in the range of 1-7.   The program should display the corresponding day of the week, where 1 = Monday, 2 = Tuesday, 3 = Wednesday, etc.</a:t>
            </a:r>
          </a:p>
          <a:p>
            <a:pPr marL="457200" indent="-457200">
              <a:buFont typeface="+mj-lt"/>
              <a:buAutoNum type="arabicPeriod"/>
            </a:pPr>
            <a:r>
              <a:rPr lang="en-US" sz="2400" dirty="0"/>
              <a:t>If the user enters anything except the numbers 1-7, an error message should be displayed.</a:t>
            </a:r>
          </a:p>
          <a:p>
            <a:pPr marL="457200" indent="-457200">
              <a:buFont typeface="+mj-lt"/>
              <a:buAutoNum type="arabicPeriod"/>
            </a:pPr>
            <a:r>
              <a:rPr lang="en-US" sz="2400" dirty="0"/>
              <a:t>Write two programs: one that uses if-else-if logic and the second uses if-</a:t>
            </a:r>
            <a:r>
              <a:rPr lang="en-US" sz="2400" dirty="0" err="1"/>
              <a:t>elif</a:t>
            </a:r>
            <a:r>
              <a:rPr lang="en-US" sz="2400" dirty="0"/>
              <a:t>-else</a:t>
            </a:r>
          </a:p>
        </p:txBody>
      </p:sp>
    </p:spTree>
    <p:extLst>
      <p:ext uri="{BB962C8B-B14F-4D97-AF65-F5344CB8AC3E}">
        <p14:creationId xmlns:p14="http://schemas.microsoft.com/office/powerpoint/2010/main" val="158152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914400"/>
          </a:xfrm>
        </p:spPr>
        <p:txBody>
          <a:bodyPr/>
          <a:lstStyle/>
          <a:p>
            <a:r>
              <a:rPr lang="en-US" dirty="0"/>
              <a:t>Decision Structures</a:t>
            </a:r>
          </a:p>
        </p:txBody>
      </p:sp>
      <p:sp>
        <p:nvSpPr>
          <p:cNvPr id="3" name="Content Placeholder 2"/>
          <p:cNvSpPr>
            <a:spLocks noGrp="1"/>
          </p:cNvSpPr>
          <p:nvPr>
            <p:ph idx="1"/>
          </p:nvPr>
        </p:nvSpPr>
        <p:spPr>
          <a:xfrm>
            <a:off x="228600" y="1219200"/>
            <a:ext cx="8229600" cy="4144963"/>
          </a:xfrm>
        </p:spPr>
        <p:txBody>
          <a:bodyPr/>
          <a:lstStyle/>
          <a:p>
            <a:r>
              <a:rPr lang="en-US" sz="2400" b="1" dirty="0"/>
              <a:t>Decision Structure </a:t>
            </a:r>
            <a:r>
              <a:rPr lang="en-US" sz="2400" dirty="0"/>
              <a:t>– control structure for when a set of statements should be executed only under certain conditions (also known as </a:t>
            </a:r>
            <a:r>
              <a:rPr lang="en-US" sz="2400" i="1" dirty="0"/>
              <a:t>selection structures</a:t>
            </a:r>
            <a:r>
              <a:rPr lang="en-US" sz="2400" dirty="0"/>
              <a:t>)</a:t>
            </a:r>
          </a:p>
          <a:p>
            <a:endParaRPr lang="en-US" dirty="0"/>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0125"/>
          <a:stretch/>
        </p:blipFill>
        <p:spPr bwMode="auto">
          <a:xfrm>
            <a:off x="460375" y="2667000"/>
            <a:ext cx="8226425" cy="3585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63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1600"/>
            <a:ext cx="8229600" cy="914400"/>
          </a:xfrm>
        </p:spPr>
        <p:txBody>
          <a:bodyPr/>
          <a:lstStyle/>
          <a:p>
            <a:r>
              <a:rPr lang="en-US" dirty="0"/>
              <a:t>Decision Structures</a:t>
            </a:r>
          </a:p>
        </p:txBody>
      </p:sp>
      <p:sp>
        <p:nvSpPr>
          <p:cNvPr id="3" name="Content Placeholder 2"/>
          <p:cNvSpPr>
            <a:spLocks noGrp="1"/>
          </p:cNvSpPr>
          <p:nvPr>
            <p:ph idx="1"/>
          </p:nvPr>
        </p:nvSpPr>
        <p:spPr>
          <a:xfrm>
            <a:off x="76200" y="838200"/>
            <a:ext cx="8229600" cy="4144963"/>
          </a:xfrm>
        </p:spPr>
        <p:txBody>
          <a:bodyPr>
            <a:normAutofit/>
          </a:bodyPr>
          <a:lstStyle/>
          <a:p>
            <a:r>
              <a:rPr lang="en-US" sz="2400" b="1" dirty="0"/>
              <a:t>Single Alternative Structure</a:t>
            </a:r>
            <a:r>
              <a:rPr lang="en-US" sz="2400" dirty="0"/>
              <a:t> – only one alternative path of execution.  If the condition is true, the statements are executed, otherwise they are not</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733"/>
          <a:stretch/>
        </p:blipFill>
        <p:spPr bwMode="auto">
          <a:xfrm>
            <a:off x="990600" y="2057400"/>
            <a:ext cx="6858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73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914400"/>
          </a:xfrm>
        </p:spPr>
        <p:txBody>
          <a:bodyPr/>
          <a:lstStyle/>
          <a:p>
            <a:r>
              <a:rPr lang="en-US" dirty="0">
                <a:latin typeface="Courier New" panose="02070309020205020404" pitchFamily="49" charset="0"/>
                <a:cs typeface="Courier New" panose="02070309020205020404" pitchFamily="49" charset="0"/>
              </a:rPr>
              <a:t>if</a:t>
            </a:r>
            <a:r>
              <a:rPr lang="en-US" dirty="0"/>
              <a:t> Statement in Python</a:t>
            </a:r>
          </a:p>
        </p:txBody>
      </p:sp>
      <p:sp>
        <p:nvSpPr>
          <p:cNvPr id="3" name="Content Placeholder 2"/>
          <p:cNvSpPr>
            <a:spLocks noGrp="1"/>
          </p:cNvSpPr>
          <p:nvPr>
            <p:ph idx="1"/>
          </p:nvPr>
        </p:nvSpPr>
        <p:spPr>
          <a:xfrm>
            <a:off x="457200" y="1219200"/>
            <a:ext cx="8229600" cy="4144963"/>
          </a:xfrm>
        </p:spPr>
        <p:txBody>
          <a:bodyPr>
            <a:noAutofit/>
          </a:bodyPr>
          <a:lstStyle/>
          <a:p>
            <a:pPr marL="0" indent="0">
              <a:buNone/>
            </a:pPr>
            <a:r>
              <a:rPr lang="en-US" sz="2800" dirty="0">
                <a:latin typeface="Courier New" panose="02070309020205020404" pitchFamily="49" charset="0"/>
                <a:cs typeface="Courier New" panose="02070309020205020404" pitchFamily="49" charset="0"/>
              </a:rPr>
              <a:t>if </a:t>
            </a:r>
            <a:r>
              <a:rPr lang="en-US" sz="2800" i="1" dirty="0">
                <a:latin typeface="Courier New" panose="02070309020205020404" pitchFamily="49" charset="0"/>
                <a:cs typeface="Courier New" panose="02070309020205020404" pitchFamily="49" charset="0"/>
              </a:rPr>
              <a:t>condition</a:t>
            </a:r>
            <a:r>
              <a:rPr lang="en-US" sz="2800" dirty="0">
                <a:latin typeface="Courier New" panose="02070309020205020404" pitchFamily="49" charset="0"/>
                <a:cs typeface="Courier New" panose="02070309020205020404" pitchFamily="49" charset="0"/>
              </a:rPr>
              <a:t>:</a:t>
            </a:r>
          </a:p>
          <a:p>
            <a:pPr marL="400050" lvl="1" indent="0">
              <a:buNone/>
            </a:pPr>
            <a:r>
              <a:rPr lang="en-US" sz="2400" dirty="0">
                <a:latin typeface="Courier New" panose="02070309020205020404" pitchFamily="49" charset="0"/>
                <a:cs typeface="Courier New" panose="02070309020205020404" pitchFamily="49" charset="0"/>
              </a:rPr>
              <a:t>   statement</a:t>
            </a:r>
          </a:p>
          <a:p>
            <a:pPr marL="400050" lvl="1" indent="0">
              <a:buNone/>
            </a:pPr>
            <a:r>
              <a:rPr lang="en-US" sz="2400" dirty="0">
                <a:latin typeface="Courier New" panose="02070309020205020404" pitchFamily="49" charset="0"/>
                <a:cs typeface="Courier New" panose="02070309020205020404" pitchFamily="49" charset="0"/>
              </a:rPr>
              <a:t>   statement</a:t>
            </a:r>
          </a:p>
          <a:p>
            <a:pPr marL="400050" lvl="1" indent="0">
              <a:buNone/>
            </a:pPr>
            <a:r>
              <a:rPr lang="en-US" sz="2400" dirty="0">
                <a:latin typeface="Courier New" panose="02070309020205020404" pitchFamily="49" charset="0"/>
                <a:cs typeface="Courier New" panose="02070309020205020404" pitchFamily="49" charset="0"/>
              </a:rPr>
              <a:t>   statement</a:t>
            </a:r>
          </a:p>
          <a:p>
            <a:pPr marL="457200" lvl="1" indent="-457200">
              <a:buClr>
                <a:schemeClr val="accent1"/>
              </a:buClr>
            </a:pPr>
            <a:r>
              <a:rPr lang="en-US" sz="2800" i="1" dirty="0">
                <a:cs typeface="Courier New" panose="02070309020205020404" pitchFamily="49" charset="0"/>
              </a:rPr>
              <a:t>if clause </a:t>
            </a:r>
            <a:r>
              <a:rPr lang="en-US" sz="2800" dirty="0">
                <a:cs typeface="Courier New" panose="02070309020205020404" pitchFamily="49" charset="0"/>
              </a:rPr>
              <a:t>begins with </a:t>
            </a:r>
            <a:r>
              <a:rPr lang="en-US" sz="2800" dirty="0">
                <a:latin typeface="Courier New" panose="02070309020205020404" pitchFamily="49" charset="0"/>
                <a:cs typeface="Courier New" panose="02070309020205020404" pitchFamily="49" charset="0"/>
              </a:rPr>
              <a:t>if</a:t>
            </a:r>
            <a:r>
              <a:rPr lang="en-US" sz="2800" dirty="0">
                <a:cs typeface="Courier New" panose="02070309020205020404" pitchFamily="49" charset="0"/>
              </a:rPr>
              <a:t> followed by a condition</a:t>
            </a:r>
          </a:p>
          <a:p>
            <a:pPr marL="457200" lvl="1" indent="-457200">
              <a:buClr>
                <a:schemeClr val="accent1"/>
              </a:buClr>
            </a:pPr>
            <a:r>
              <a:rPr lang="en-US" sz="2800" dirty="0">
                <a:cs typeface="Courier New" panose="02070309020205020404" pitchFamily="49" charset="0"/>
              </a:rPr>
              <a:t>The condition is an expression that will be evaluated as true or false followed by a colon</a:t>
            </a:r>
          </a:p>
          <a:p>
            <a:pPr marL="457200" lvl="1" indent="-457200">
              <a:buClr>
                <a:schemeClr val="accent1"/>
              </a:buClr>
            </a:pPr>
            <a:r>
              <a:rPr lang="en-US" sz="2800" dirty="0">
                <a:cs typeface="Courier New" panose="02070309020205020404" pitchFamily="49" charset="0"/>
              </a:rPr>
              <a:t>The statements are a block that must be consistently indented</a:t>
            </a:r>
          </a:p>
          <a:p>
            <a:pPr marL="457200" lvl="1" indent="-457200">
              <a:buClr>
                <a:schemeClr val="accent1"/>
              </a:buClr>
            </a:pPr>
            <a:r>
              <a:rPr lang="en-US" sz="2800" dirty="0">
                <a:cs typeface="Courier New" panose="02070309020205020404" pitchFamily="49" charset="0"/>
              </a:rPr>
              <a:t>If the condition is true, the block is executed.  Otherwise it is not executed</a:t>
            </a:r>
            <a:r>
              <a:rPr lang="en-US" sz="2400" dirty="0">
                <a:cs typeface="Courier New" panose="02070309020205020404" pitchFamily="49" charset="0"/>
              </a:rPr>
              <a:t>.</a:t>
            </a:r>
          </a:p>
          <a:p>
            <a:pPr marL="457200" indent="-457200">
              <a:buClr>
                <a:schemeClr val="accent1"/>
              </a:buClr>
            </a:pPr>
            <a:endParaRPr lang="en-US" sz="2200" dirty="0"/>
          </a:p>
        </p:txBody>
      </p:sp>
    </p:spTree>
    <p:extLst>
      <p:ext uri="{BB962C8B-B14F-4D97-AF65-F5344CB8AC3E}">
        <p14:creationId xmlns:p14="http://schemas.microsoft.com/office/powerpoint/2010/main" val="225229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914400"/>
          </a:xfrm>
        </p:spPr>
        <p:txBody>
          <a:bodyPr>
            <a:normAutofit fontScale="90000"/>
          </a:bodyPr>
          <a:lstStyle/>
          <a:p>
            <a:r>
              <a:rPr lang="en-US" dirty="0"/>
              <a:t>Boolean Expressions and Relational Operators</a:t>
            </a:r>
          </a:p>
        </p:txBody>
      </p:sp>
      <p:sp>
        <p:nvSpPr>
          <p:cNvPr id="3" name="Content Placeholder 2"/>
          <p:cNvSpPr>
            <a:spLocks noGrp="1"/>
          </p:cNvSpPr>
          <p:nvPr>
            <p:ph idx="1"/>
          </p:nvPr>
        </p:nvSpPr>
        <p:spPr>
          <a:xfrm>
            <a:off x="228600" y="1585118"/>
            <a:ext cx="8229600" cy="4144963"/>
          </a:xfrm>
        </p:spPr>
        <p:txBody>
          <a:bodyPr>
            <a:normAutofit/>
          </a:bodyPr>
          <a:lstStyle/>
          <a:p>
            <a:pPr>
              <a:buClr>
                <a:schemeClr val="accent1"/>
              </a:buClr>
            </a:pPr>
            <a:r>
              <a:rPr lang="en-US" sz="2400" dirty="0"/>
              <a:t>The expressions tested by the </a:t>
            </a:r>
            <a:r>
              <a:rPr lang="en-US" sz="2400" dirty="0">
                <a:latin typeface="Courier New" panose="02070309020205020404" pitchFamily="49" charset="0"/>
                <a:cs typeface="Courier New" panose="02070309020205020404" pitchFamily="49" charset="0"/>
              </a:rPr>
              <a:t>if</a:t>
            </a:r>
            <a:r>
              <a:rPr lang="en-US" sz="2400" dirty="0"/>
              <a:t> statement are </a:t>
            </a:r>
            <a:r>
              <a:rPr lang="en-US" sz="2400" i="1" dirty="0"/>
              <a:t>Boolean Expressions</a:t>
            </a:r>
            <a:r>
              <a:rPr lang="en-US" sz="2400" dirty="0"/>
              <a:t> (named in honor of mathematician George Boole)</a:t>
            </a:r>
          </a:p>
          <a:p>
            <a:pPr>
              <a:buClr>
                <a:schemeClr val="accent1"/>
              </a:buClr>
            </a:pPr>
            <a:r>
              <a:rPr lang="en-US" sz="2400" dirty="0"/>
              <a:t>Typically they use </a:t>
            </a:r>
            <a:r>
              <a:rPr lang="en-US" sz="2400" i="1" dirty="0"/>
              <a:t>Relational Operators</a:t>
            </a:r>
            <a:r>
              <a:rPr lang="en-US" sz="2400" dirty="0"/>
              <a:t>  which determine the relationship between two  values</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148"/>
          <a:stretch/>
        </p:blipFill>
        <p:spPr bwMode="auto">
          <a:xfrm>
            <a:off x="231775" y="3639126"/>
            <a:ext cx="8226425" cy="241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48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1" y="533400"/>
            <a:ext cx="8229600" cy="914400"/>
          </a:xfrm>
        </p:spPr>
        <p:txBody>
          <a:bodyPr>
            <a:normAutofit fontScale="90000"/>
          </a:bodyPr>
          <a:lstStyle/>
          <a:p>
            <a:r>
              <a:rPr lang="en-US" dirty="0"/>
              <a:t>Boolean Expressions and Relational Operators</a:t>
            </a:r>
          </a:p>
        </p:txBody>
      </p:sp>
      <p:pic>
        <p:nvPicPr>
          <p:cNvPr id="4" name="Content Placeholder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195" r="9946"/>
          <a:stretch/>
        </p:blipFill>
        <p:spPr bwMode="auto">
          <a:xfrm>
            <a:off x="13855" y="1828800"/>
            <a:ext cx="833247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1" y="4876800"/>
            <a:ext cx="7848600" cy="1631216"/>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000" dirty="0"/>
              <a:t>Note that  </a:t>
            </a:r>
            <a:r>
              <a:rPr lang="en-US" sz="2000" dirty="0">
                <a:latin typeface="Courier New" panose="02070309020205020404" pitchFamily="49" charset="0"/>
                <a:cs typeface="Courier New" panose="02070309020205020404" pitchFamily="49" charset="0"/>
              </a:rPr>
              <a:t>==</a:t>
            </a:r>
            <a:r>
              <a:rPr lang="en-US" sz="2000" dirty="0"/>
              <a:t> is the equality operator – not to be confused with the assignment operator   </a:t>
            </a:r>
            <a:r>
              <a:rPr lang="en-US" sz="2000" dirty="0">
                <a:latin typeface="Courier New" panose="02070309020205020404" pitchFamily="49" charset="0"/>
                <a:cs typeface="Courier New" panose="02070309020205020404" pitchFamily="49" charset="0"/>
              </a:rPr>
              <a:t>=</a:t>
            </a:r>
          </a:p>
          <a:p>
            <a:pPr marL="342900" indent="-342900">
              <a:buClr>
                <a:schemeClr val="accent1"/>
              </a:buClr>
              <a:buFont typeface="Arial" panose="020B0604020202020204" pitchFamily="34" charset="0"/>
              <a:buChar char="•"/>
            </a:pPr>
            <a:r>
              <a:rPr lang="en-US" sz="2000" dirty="0"/>
              <a:t>The </a:t>
            </a:r>
            <a:r>
              <a:rPr lang="en-US" sz="2000" dirty="0">
                <a:latin typeface="Courier New" panose="02070309020205020404" pitchFamily="49" charset="0"/>
                <a:cs typeface="Courier New" panose="02070309020205020404" pitchFamily="49" charset="0"/>
              </a:rPr>
              <a:t>!=</a:t>
            </a:r>
            <a:r>
              <a:rPr lang="en-US" sz="2000" dirty="0"/>
              <a:t>  is the not-equal-to operator.  It is the opposite of the </a:t>
            </a:r>
            <a:r>
              <a:rPr lang="en-US" sz="2000" dirty="0">
                <a:latin typeface="Courier New" panose="02070309020205020404" pitchFamily="49" charset="0"/>
                <a:cs typeface="Courier New" panose="02070309020205020404" pitchFamily="49" charset="0"/>
              </a:rPr>
              <a:t>==</a:t>
            </a:r>
            <a:r>
              <a:rPr lang="en-US" sz="2000" dirty="0"/>
              <a:t> operator</a:t>
            </a:r>
          </a:p>
          <a:p>
            <a:pPr marL="342900" indent="-342900">
              <a:buClr>
                <a:schemeClr val="accent1"/>
              </a:buClr>
              <a:buFont typeface="Arial" panose="020B0604020202020204" pitchFamily="34" charset="0"/>
              <a:buChar char="•"/>
            </a:pPr>
            <a:r>
              <a:rPr lang="en-US" sz="2000" dirty="0"/>
              <a:t>Demonstrate</a:t>
            </a:r>
          </a:p>
        </p:txBody>
      </p:sp>
    </p:spTree>
    <p:extLst>
      <p:ext uri="{BB962C8B-B14F-4D97-AF65-F5344CB8AC3E}">
        <p14:creationId xmlns:p14="http://schemas.microsoft.com/office/powerpoint/2010/main" val="247134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5178</TotalTime>
  <Words>1912</Words>
  <Application>Microsoft Office PowerPoint</Application>
  <PresentationFormat>On-screen Show (4:3)</PresentationFormat>
  <Paragraphs>240</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vt:lpstr>
      <vt:lpstr>Courier New</vt:lpstr>
      <vt:lpstr>Wingdings</vt:lpstr>
      <vt:lpstr>Adjacency</vt:lpstr>
      <vt:lpstr>Chapter Three*</vt:lpstr>
      <vt:lpstr>Chapter 3 Decision Structures and Boolean Logic</vt:lpstr>
      <vt:lpstr>The if Statement</vt:lpstr>
      <vt:lpstr>The if Statement</vt:lpstr>
      <vt:lpstr>Decision Structures</vt:lpstr>
      <vt:lpstr>Decision Structures</vt:lpstr>
      <vt:lpstr>if Statement in Python</vt:lpstr>
      <vt:lpstr>Boolean Expressions and Relational Operators</vt:lpstr>
      <vt:lpstr>Boolean Expressions and Relational Operators</vt:lpstr>
      <vt:lpstr>Putting Together if and Boolean Expressions</vt:lpstr>
      <vt:lpstr>Putting Together if and Boolean Expressions</vt:lpstr>
      <vt:lpstr>Using the if Statement</vt:lpstr>
      <vt:lpstr>Checkpoint</vt:lpstr>
      <vt:lpstr>The if-else Statement</vt:lpstr>
      <vt:lpstr> if condition:    statement    statement    statement else:    statement    statement    statement  The condition is tested.  If true, the statements following the if clause are executed otherwise the statements following the else are executed.</vt:lpstr>
      <vt:lpstr>The if-else Statement</vt:lpstr>
      <vt:lpstr>Indentation with If-Else</vt:lpstr>
      <vt:lpstr>Using the if-else Statement</vt:lpstr>
      <vt:lpstr>Comparing Strings</vt:lpstr>
      <vt:lpstr>Comparing Strings</vt:lpstr>
      <vt:lpstr>Other String Comparisons</vt:lpstr>
      <vt:lpstr>Comparing Strings</vt:lpstr>
      <vt:lpstr>Comparing Strings</vt:lpstr>
      <vt:lpstr>Comparing Strings</vt:lpstr>
      <vt:lpstr>In Class Assignment Ch. 3 Part 1</vt:lpstr>
      <vt:lpstr>3.5 Logical Operators</vt:lpstr>
      <vt:lpstr>Logical Operators</vt:lpstr>
      <vt:lpstr>The and Operator</vt:lpstr>
      <vt:lpstr>The or Operator</vt:lpstr>
      <vt:lpstr>The not Operator</vt:lpstr>
      <vt:lpstr>Loan Qualifiers 2 &amp; 3 </vt:lpstr>
      <vt:lpstr>Short-Circuit Evaluation</vt:lpstr>
      <vt:lpstr>Checking Numeric Ranges with Logical Operators</vt:lpstr>
      <vt:lpstr>Boolean Variables</vt:lpstr>
      <vt:lpstr>Nested Decision Structures and if-elif-else</vt:lpstr>
      <vt:lpstr>Sequence Structure Nested in Decision Structure</vt:lpstr>
      <vt:lpstr>Decision Structures Inside Other Decision Structures</vt:lpstr>
      <vt:lpstr>PowerPoint Presentation</vt:lpstr>
      <vt:lpstr>Proper Alignment of a Nested Decision Structure</vt:lpstr>
      <vt:lpstr>Nested Blocks </vt:lpstr>
      <vt:lpstr>Testing a Series of Conditions</vt:lpstr>
      <vt:lpstr>The if-elif-else Statement</vt:lpstr>
      <vt:lpstr>The if-elif-else Statement</vt:lpstr>
      <vt:lpstr>Chapter 3 In-Class Assignment Part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dc:creator>
  <cp:lastModifiedBy>Kimberly Jorgenson</cp:lastModifiedBy>
  <cp:revision>84</cp:revision>
  <dcterms:created xsi:type="dcterms:W3CDTF">2014-01-27T21:39:20Z</dcterms:created>
  <dcterms:modified xsi:type="dcterms:W3CDTF">2019-02-04T19:14:28Z</dcterms:modified>
</cp:coreProperties>
</file>