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85"/>
  </p:notesMasterIdLst>
  <p:handoutMasterIdLst>
    <p:handoutMasterId r:id="rId86"/>
  </p:handoutMasterIdLst>
  <p:sldIdLst>
    <p:sldId id="257" r:id="rId2"/>
    <p:sldId id="262" r:id="rId3"/>
    <p:sldId id="297" r:id="rId4"/>
    <p:sldId id="298" r:id="rId5"/>
    <p:sldId id="299" r:id="rId6"/>
    <p:sldId id="300" r:id="rId7"/>
    <p:sldId id="301" r:id="rId8"/>
    <p:sldId id="302" r:id="rId9"/>
    <p:sldId id="348" r:id="rId10"/>
    <p:sldId id="303" r:id="rId11"/>
    <p:sldId id="304" r:id="rId12"/>
    <p:sldId id="305" r:id="rId13"/>
    <p:sldId id="306" r:id="rId14"/>
    <p:sldId id="307" r:id="rId15"/>
    <p:sldId id="308" r:id="rId16"/>
    <p:sldId id="309" r:id="rId17"/>
    <p:sldId id="310" r:id="rId18"/>
    <p:sldId id="311" r:id="rId19"/>
    <p:sldId id="312" r:id="rId20"/>
    <p:sldId id="340" r:id="rId21"/>
    <p:sldId id="341" r:id="rId22"/>
    <p:sldId id="342" r:id="rId23"/>
    <p:sldId id="343" r:id="rId24"/>
    <p:sldId id="356" r:id="rId25"/>
    <p:sldId id="344" r:id="rId26"/>
    <p:sldId id="345" r:id="rId27"/>
    <p:sldId id="355" r:id="rId28"/>
    <p:sldId id="313" r:id="rId29"/>
    <p:sldId id="314" r:id="rId30"/>
    <p:sldId id="315" r:id="rId31"/>
    <p:sldId id="357" r:id="rId32"/>
    <p:sldId id="316" r:id="rId33"/>
    <p:sldId id="351" r:id="rId34"/>
    <p:sldId id="317" r:id="rId35"/>
    <p:sldId id="318" r:id="rId36"/>
    <p:sldId id="358"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46" r:id="rId50"/>
    <p:sldId id="263" r:id="rId51"/>
    <p:sldId id="264" r:id="rId52"/>
    <p:sldId id="265" r:id="rId53"/>
    <p:sldId id="266" r:id="rId54"/>
    <p:sldId id="267" r:id="rId55"/>
    <p:sldId id="268" r:id="rId56"/>
    <p:sldId id="352" r:id="rId57"/>
    <p:sldId id="353" r:id="rId58"/>
    <p:sldId id="270" r:id="rId59"/>
    <p:sldId id="295" r:id="rId60"/>
    <p:sldId id="271" r:id="rId61"/>
    <p:sldId id="272" r:id="rId62"/>
    <p:sldId id="273" r:id="rId63"/>
    <p:sldId id="359" r:id="rId64"/>
    <p:sldId id="274" r:id="rId65"/>
    <p:sldId id="275" r:id="rId66"/>
    <p:sldId id="276" r:id="rId67"/>
    <p:sldId id="277" r:id="rId68"/>
    <p:sldId id="278" r:id="rId69"/>
    <p:sldId id="283" r:id="rId70"/>
    <p:sldId id="279" r:id="rId71"/>
    <p:sldId id="280" r:id="rId72"/>
    <p:sldId id="281" r:id="rId73"/>
    <p:sldId id="282" r:id="rId74"/>
    <p:sldId id="361" r:id="rId75"/>
    <p:sldId id="285" r:id="rId76"/>
    <p:sldId id="286" r:id="rId77"/>
    <p:sldId id="287" r:id="rId78"/>
    <p:sldId id="288" r:id="rId79"/>
    <p:sldId id="289" r:id="rId80"/>
    <p:sldId id="290" r:id="rId81"/>
    <p:sldId id="292" r:id="rId82"/>
    <p:sldId id="293" r:id="rId83"/>
    <p:sldId id="354"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037" y="5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7" d="100"/>
          <a:sy n="67" d="100"/>
        </p:scale>
        <p:origin x="-27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487ED7-8937-4C55-A5EB-6A45169DBA57}" type="doc">
      <dgm:prSet loTypeId="urn:microsoft.com/office/officeart/2005/8/layout/orgChart1" loCatId="hierarchy" qsTypeId="urn:microsoft.com/office/officeart/2005/8/quickstyle/3d2" qsCatId="3D" csTypeId="urn:microsoft.com/office/officeart/2005/8/colors/accent1_2" csCatId="accent1" phldr="1"/>
      <dgm:spPr/>
      <dgm:t>
        <a:bodyPr/>
        <a:lstStyle/>
        <a:p>
          <a:endParaRPr lang="en-US"/>
        </a:p>
      </dgm:t>
    </dgm:pt>
    <dgm:pt modelId="{84846D87-27A2-4B80-ABBC-1141B25EDF87}">
      <dgm:prSet phldrT="[Text]" custT="1"/>
      <dgm:spPr/>
      <dgm:t>
        <a:bodyPr/>
        <a:lstStyle/>
        <a:p>
          <a:r>
            <a:rPr lang="en-US" sz="4000" dirty="0"/>
            <a:t>main()</a:t>
          </a:r>
        </a:p>
      </dgm:t>
    </dgm:pt>
    <dgm:pt modelId="{83564877-FBB1-4A6A-8504-115C6B040E17}" type="parTrans" cxnId="{3ADA285F-4279-4D43-B4B4-A4EAB2B5F539}">
      <dgm:prSet/>
      <dgm:spPr/>
      <dgm:t>
        <a:bodyPr/>
        <a:lstStyle/>
        <a:p>
          <a:endParaRPr lang="en-US"/>
        </a:p>
      </dgm:t>
    </dgm:pt>
    <dgm:pt modelId="{4E317D58-920F-44DF-8DAE-99BC06B9459D}" type="sibTrans" cxnId="{3ADA285F-4279-4D43-B4B4-A4EAB2B5F539}">
      <dgm:prSet/>
      <dgm:spPr/>
      <dgm:t>
        <a:bodyPr/>
        <a:lstStyle/>
        <a:p>
          <a:endParaRPr lang="en-US"/>
        </a:p>
      </dgm:t>
    </dgm:pt>
    <dgm:pt modelId="{6DB3105E-680C-48BC-9B80-55E70660ACE7}">
      <dgm:prSet phldrT="[Text]" custT="1"/>
      <dgm:spPr/>
      <dgm:t>
        <a:bodyPr/>
        <a:lstStyle/>
        <a:p>
          <a:r>
            <a:rPr lang="en-US" sz="3200" dirty="0"/>
            <a:t>discount</a:t>
          </a:r>
        </a:p>
        <a:p>
          <a:r>
            <a:rPr lang="en-US" sz="3200" dirty="0"/>
            <a:t>(</a:t>
          </a:r>
          <a:r>
            <a:rPr lang="en-US" sz="3200" dirty="0" err="1"/>
            <a:t>regular_price</a:t>
          </a:r>
          <a:r>
            <a:rPr lang="en-US" sz="3200" dirty="0"/>
            <a:t>)</a:t>
          </a:r>
          <a:endParaRPr lang="en-US" sz="2800" dirty="0"/>
        </a:p>
      </dgm:t>
    </dgm:pt>
    <dgm:pt modelId="{E7CB9B3D-CFB5-483A-BB40-7BB73875D05B}" type="parTrans" cxnId="{316D72EF-7FB7-4F60-85B0-D7951E19B3D2}">
      <dgm:prSet/>
      <dgm:spPr/>
      <dgm:t>
        <a:bodyPr/>
        <a:lstStyle/>
        <a:p>
          <a:endParaRPr lang="en-US"/>
        </a:p>
      </dgm:t>
    </dgm:pt>
    <dgm:pt modelId="{06F02AE8-1437-4ED1-9366-C7FF81817C0C}" type="sibTrans" cxnId="{316D72EF-7FB7-4F60-85B0-D7951E19B3D2}">
      <dgm:prSet/>
      <dgm:spPr/>
      <dgm:t>
        <a:bodyPr/>
        <a:lstStyle/>
        <a:p>
          <a:endParaRPr lang="en-US"/>
        </a:p>
      </dgm:t>
    </dgm:pt>
    <dgm:pt modelId="{AF2898DA-CE13-4CCB-8062-DFA3D3A4B521}">
      <dgm:prSet phldrT="[Text]" custT="1"/>
      <dgm:spPr/>
      <dgm:t>
        <a:bodyPr/>
        <a:lstStyle/>
        <a:p>
          <a:r>
            <a:rPr lang="en-US" sz="3200" dirty="0" err="1"/>
            <a:t>get_regular_price</a:t>
          </a:r>
          <a:r>
            <a:rPr lang="en-US" sz="3200" dirty="0"/>
            <a:t>()</a:t>
          </a:r>
        </a:p>
      </dgm:t>
    </dgm:pt>
    <dgm:pt modelId="{A2142EA0-0C88-4881-91ED-7BC06EC891D5}" type="sibTrans" cxnId="{76F36C14-907B-43AB-9E44-8D2B5E2664DA}">
      <dgm:prSet/>
      <dgm:spPr/>
      <dgm:t>
        <a:bodyPr/>
        <a:lstStyle/>
        <a:p>
          <a:endParaRPr lang="en-US"/>
        </a:p>
      </dgm:t>
    </dgm:pt>
    <dgm:pt modelId="{8DA22E71-F842-4BFE-AA2C-4FB0C518E67F}" type="parTrans" cxnId="{76F36C14-907B-43AB-9E44-8D2B5E2664DA}">
      <dgm:prSet/>
      <dgm:spPr/>
      <dgm:t>
        <a:bodyPr/>
        <a:lstStyle/>
        <a:p>
          <a:endParaRPr lang="en-US"/>
        </a:p>
      </dgm:t>
    </dgm:pt>
    <dgm:pt modelId="{5E6E5E9E-EA5B-44EF-8773-847D4267FD34}" type="pres">
      <dgm:prSet presAssocID="{62487ED7-8937-4C55-A5EB-6A45169DBA57}" presName="hierChild1" presStyleCnt="0">
        <dgm:presLayoutVars>
          <dgm:orgChart val="1"/>
          <dgm:chPref val="1"/>
          <dgm:dir/>
          <dgm:animOne val="branch"/>
          <dgm:animLvl val="lvl"/>
          <dgm:resizeHandles/>
        </dgm:presLayoutVars>
      </dgm:prSet>
      <dgm:spPr/>
      <dgm:t>
        <a:bodyPr/>
        <a:lstStyle/>
        <a:p>
          <a:endParaRPr lang="en-US"/>
        </a:p>
      </dgm:t>
    </dgm:pt>
    <dgm:pt modelId="{37784021-D388-4B99-974E-46C2E86E93B8}" type="pres">
      <dgm:prSet presAssocID="{84846D87-27A2-4B80-ABBC-1141B25EDF87}" presName="hierRoot1" presStyleCnt="0">
        <dgm:presLayoutVars>
          <dgm:hierBranch val="init"/>
        </dgm:presLayoutVars>
      </dgm:prSet>
      <dgm:spPr/>
    </dgm:pt>
    <dgm:pt modelId="{A14A5D6A-951A-4A1D-B4C8-905C652F923F}" type="pres">
      <dgm:prSet presAssocID="{84846D87-27A2-4B80-ABBC-1141B25EDF87}" presName="rootComposite1" presStyleCnt="0"/>
      <dgm:spPr/>
    </dgm:pt>
    <dgm:pt modelId="{0A1B720D-D000-4670-886C-551922EB440E}" type="pres">
      <dgm:prSet presAssocID="{84846D87-27A2-4B80-ABBC-1141B25EDF87}" presName="rootText1" presStyleLbl="node0" presStyleIdx="0" presStyleCnt="1">
        <dgm:presLayoutVars>
          <dgm:chPref val="3"/>
        </dgm:presLayoutVars>
      </dgm:prSet>
      <dgm:spPr/>
      <dgm:t>
        <a:bodyPr/>
        <a:lstStyle/>
        <a:p>
          <a:endParaRPr lang="en-US"/>
        </a:p>
      </dgm:t>
    </dgm:pt>
    <dgm:pt modelId="{6E771FD6-0456-44D9-BEC2-BB2227B462C5}" type="pres">
      <dgm:prSet presAssocID="{84846D87-27A2-4B80-ABBC-1141B25EDF87}" presName="rootConnector1" presStyleLbl="node1" presStyleIdx="0" presStyleCnt="0"/>
      <dgm:spPr/>
      <dgm:t>
        <a:bodyPr/>
        <a:lstStyle/>
        <a:p>
          <a:endParaRPr lang="en-US"/>
        </a:p>
      </dgm:t>
    </dgm:pt>
    <dgm:pt modelId="{7F30364C-C0B7-4B53-AD70-BEF3A5E13A34}" type="pres">
      <dgm:prSet presAssocID="{84846D87-27A2-4B80-ABBC-1141B25EDF87}" presName="hierChild2" presStyleCnt="0"/>
      <dgm:spPr/>
    </dgm:pt>
    <dgm:pt modelId="{443DB1A4-5664-426A-8DDE-FCD1DB36F85C}" type="pres">
      <dgm:prSet presAssocID="{8DA22E71-F842-4BFE-AA2C-4FB0C518E67F}" presName="Name37" presStyleLbl="parChTrans1D2" presStyleIdx="0" presStyleCnt="2"/>
      <dgm:spPr/>
      <dgm:t>
        <a:bodyPr/>
        <a:lstStyle/>
        <a:p>
          <a:endParaRPr lang="en-US"/>
        </a:p>
      </dgm:t>
    </dgm:pt>
    <dgm:pt modelId="{5FC69BF0-2F7C-4146-B662-3BB61C514CB1}" type="pres">
      <dgm:prSet presAssocID="{AF2898DA-CE13-4CCB-8062-DFA3D3A4B521}" presName="hierRoot2" presStyleCnt="0">
        <dgm:presLayoutVars>
          <dgm:hierBranch val="init"/>
        </dgm:presLayoutVars>
      </dgm:prSet>
      <dgm:spPr/>
    </dgm:pt>
    <dgm:pt modelId="{BDABB49B-5B47-418F-B93B-0CB304F469F6}" type="pres">
      <dgm:prSet presAssocID="{AF2898DA-CE13-4CCB-8062-DFA3D3A4B521}" presName="rootComposite" presStyleCnt="0"/>
      <dgm:spPr/>
    </dgm:pt>
    <dgm:pt modelId="{BB6FDB10-5A8D-4019-BB8D-0935F3EB7499}" type="pres">
      <dgm:prSet presAssocID="{AF2898DA-CE13-4CCB-8062-DFA3D3A4B521}" presName="rootText" presStyleLbl="node2" presStyleIdx="0" presStyleCnt="2">
        <dgm:presLayoutVars>
          <dgm:chPref val="3"/>
        </dgm:presLayoutVars>
      </dgm:prSet>
      <dgm:spPr/>
      <dgm:t>
        <a:bodyPr/>
        <a:lstStyle/>
        <a:p>
          <a:endParaRPr lang="en-US"/>
        </a:p>
      </dgm:t>
    </dgm:pt>
    <dgm:pt modelId="{21C0C17A-81E7-4CA8-A9AF-2719A7DFDA1A}" type="pres">
      <dgm:prSet presAssocID="{AF2898DA-CE13-4CCB-8062-DFA3D3A4B521}" presName="rootConnector" presStyleLbl="node2" presStyleIdx="0" presStyleCnt="2"/>
      <dgm:spPr/>
      <dgm:t>
        <a:bodyPr/>
        <a:lstStyle/>
        <a:p>
          <a:endParaRPr lang="en-US"/>
        </a:p>
      </dgm:t>
    </dgm:pt>
    <dgm:pt modelId="{B55CA558-B58B-4FB3-B26F-DDCD2F7A536F}" type="pres">
      <dgm:prSet presAssocID="{AF2898DA-CE13-4CCB-8062-DFA3D3A4B521}" presName="hierChild4" presStyleCnt="0"/>
      <dgm:spPr/>
    </dgm:pt>
    <dgm:pt modelId="{7C76E0BA-0377-4B87-A3A7-53359E805F45}" type="pres">
      <dgm:prSet presAssocID="{AF2898DA-CE13-4CCB-8062-DFA3D3A4B521}" presName="hierChild5" presStyleCnt="0"/>
      <dgm:spPr/>
    </dgm:pt>
    <dgm:pt modelId="{86A831F1-CC7A-4459-93F5-7DBC7B13514F}" type="pres">
      <dgm:prSet presAssocID="{E7CB9B3D-CFB5-483A-BB40-7BB73875D05B}" presName="Name37" presStyleLbl="parChTrans1D2" presStyleIdx="1" presStyleCnt="2"/>
      <dgm:spPr/>
      <dgm:t>
        <a:bodyPr/>
        <a:lstStyle/>
        <a:p>
          <a:endParaRPr lang="en-US"/>
        </a:p>
      </dgm:t>
    </dgm:pt>
    <dgm:pt modelId="{0C67D30D-27E9-4DB0-A5EB-EE06BC65D760}" type="pres">
      <dgm:prSet presAssocID="{6DB3105E-680C-48BC-9B80-55E70660ACE7}" presName="hierRoot2" presStyleCnt="0">
        <dgm:presLayoutVars>
          <dgm:hierBranch val="init"/>
        </dgm:presLayoutVars>
      </dgm:prSet>
      <dgm:spPr/>
    </dgm:pt>
    <dgm:pt modelId="{CC873EE3-9DC2-47C6-B06D-88261E74F170}" type="pres">
      <dgm:prSet presAssocID="{6DB3105E-680C-48BC-9B80-55E70660ACE7}" presName="rootComposite" presStyleCnt="0"/>
      <dgm:spPr/>
    </dgm:pt>
    <dgm:pt modelId="{E0C02088-2B21-4471-A916-BBD656591CB2}" type="pres">
      <dgm:prSet presAssocID="{6DB3105E-680C-48BC-9B80-55E70660ACE7}" presName="rootText" presStyleLbl="node2" presStyleIdx="1" presStyleCnt="2">
        <dgm:presLayoutVars>
          <dgm:chPref val="3"/>
        </dgm:presLayoutVars>
      </dgm:prSet>
      <dgm:spPr/>
      <dgm:t>
        <a:bodyPr/>
        <a:lstStyle/>
        <a:p>
          <a:endParaRPr lang="en-US"/>
        </a:p>
      </dgm:t>
    </dgm:pt>
    <dgm:pt modelId="{BD672DC2-662A-453B-91FD-4E940D8FCB2B}" type="pres">
      <dgm:prSet presAssocID="{6DB3105E-680C-48BC-9B80-55E70660ACE7}" presName="rootConnector" presStyleLbl="node2" presStyleIdx="1" presStyleCnt="2"/>
      <dgm:spPr/>
      <dgm:t>
        <a:bodyPr/>
        <a:lstStyle/>
        <a:p>
          <a:endParaRPr lang="en-US"/>
        </a:p>
      </dgm:t>
    </dgm:pt>
    <dgm:pt modelId="{630B8859-2DA6-49F6-A538-86256BE210FA}" type="pres">
      <dgm:prSet presAssocID="{6DB3105E-680C-48BC-9B80-55E70660ACE7}" presName="hierChild4" presStyleCnt="0"/>
      <dgm:spPr/>
    </dgm:pt>
    <dgm:pt modelId="{B41F20AD-F59E-4C2B-A4D5-7C2A4986E05A}" type="pres">
      <dgm:prSet presAssocID="{6DB3105E-680C-48BC-9B80-55E70660ACE7}" presName="hierChild5" presStyleCnt="0"/>
      <dgm:spPr/>
    </dgm:pt>
    <dgm:pt modelId="{4E95B78A-EF85-4A72-9CD8-E5CB31DCEB36}" type="pres">
      <dgm:prSet presAssocID="{84846D87-27A2-4B80-ABBC-1141B25EDF87}" presName="hierChild3" presStyleCnt="0"/>
      <dgm:spPr/>
    </dgm:pt>
  </dgm:ptLst>
  <dgm:cxnLst>
    <dgm:cxn modelId="{76F36C14-907B-43AB-9E44-8D2B5E2664DA}" srcId="{84846D87-27A2-4B80-ABBC-1141B25EDF87}" destId="{AF2898DA-CE13-4CCB-8062-DFA3D3A4B521}" srcOrd="0" destOrd="0" parTransId="{8DA22E71-F842-4BFE-AA2C-4FB0C518E67F}" sibTransId="{A2142EA0-0C88-4881-91ED-7BC06EC891D5}"/>
    <dgm:cxn modelId="{CFFD4D1E-6CAA-4464-9B39-D2A70FDE2558}" type="presOf" srcId="{E7CB9B3D-CFB5-483A-BB40-7BB73875D05B}" destId="{86A831F1-CC7A-4459-93F5-7DBC7B13514F}" srcOrd="0" destOrd="0" presId="urn:microsoft.com/office/officeart/2005/8/layout/orgChart1"/>
    <dgm:cxn modelId="{8952ABAF-3B04-4DA8-9BB0-FF322102D5B6}" type="presOf" srcId="{62487ED7-8937-4C55-A5EB-6A45169DBA57}" destId="{5E6E5E9E-EA5B-44EF-8773-847D4267FD34}" srcOrd="0" destOrd="0" presId="urn:microsoft.com/office/officeart/2005/8/layout/orgChart1"/>
    <dgm:cxn modelId="{7398ECEC-3A64-4E5A-9202-72F3AF0FC6B0}" type="presOf" srcId="{6DB3105E-680C-48BC-9B80-55E70660ACE7}" destId="{E0C02088-2B21-4471-A916-BBD656591CB2}" srcOrd="0" destOrd="0" presId="urn:microsoft.com/office/officeart/2005/8/layout/orgChart1"/>
    <dgm:cxn modelId="{316D72EF-7FB7-4F60-85B0-D7951E19B3D2}" srcId="{84846D87-27A2-4B80-ABBC-1141B25EDF87}" destId="{6DB3105E-680C-48BC-9B80-55E70660ACE7}" srcOrd="1" destOrd="0" parTransId="{E7CB9B3D-CFB5-483A-BB40-7BB73875D05B}" sibTransId="{06F02AE8-1437-4ED1-9366-C7FF81817C0C}"/>
    <dgm:cxn modelId="{F043F4DA-BB6C-41F7-BFDD-2D7C424AF017}" type="presOf" srcId="{8DA22E71-F842-4BFE-AA2C-4FB0C518E67F}" destId="{443DB1A4-5664-426A-8DDE-FCD1DB36F85C}" srcOrd="0" destOrd="0" presId="urn:microsoft.com/office/officeart/2005/8/layout/orgChart1"/>
    <dgm:cxn modelId="{1C0DC4C1-7D91-4FD3-A022-FBBA38C9D3DA}" type="presOf" srcId="{AF2898DA-CE13-4CCB-8062-DFA3D3A4B521}" destId="{21C0C17A-81E7-4CA8-A9AF-2719A7DFDA1A}" srcOrd="1" destOrd="0" presId="urn:microsoft.com/office/officeart/2005/8/layout/orgChart1"/>
    <dgm:cxn modelId="{DB175A38-B257-4861-A63C-408ACF993632}" type="presOf" srcId="{84846D87-27A2-4B80-ABBC-1141B25EDF87}" destId="{6E771FD6-0456-44D9-BEC2-BB2227B462C5}" srcOrd="1" destOrd="0" presId="urn:microsoft.com/office/officeart/2005/8/layout/orgChart1"/>
    <dgm:cxn modelId="{6869C538-297F-4D59-9D3B-81B97645D3E8}" type="presOf" srcId="{84846D87-27A2-4B80-ABBC-1141B25EDF87}" destId="{0A1B720D-D000-4670-886C-551922EB440E}" srcOrd="0" destOrd="0" presId="urn:microsoft.com/office/officeart/2005/8/layout/orgChart1"/>
    <dgm:cxn modelId="{572048BA-06D2-4679-9A41-F4D59FD4F64E}" type="presOf" srcId="{AF2898DA-CE13-4CCB-8062-DFA3D3A4B521}" destId="{BB6FDB10-5A8D-4019-BB8D-0935F3EB7499}" srcOrd="0" destOrd="0" presId="urn:microsoft.com/office/officeart/2005/8/layout/orgChart1"/>
    <dgm:cxn modelId="{09666BD5-4747-49E9-9562-ED30F9697A92}" type="presOf" srcId="{6DB3105E-680C-48BC-9B80-55E70660ACE7}" destId="{BD672DC2-662A-453B-91FD-4E940D8FCB2B}" srcOrd="1" destOrd="0" presId="urn:microsoft.com/office/officeart/2005/8/layout/orgChart1"/>
    <dgm:cxn modelId="{3ADA285F-4279-4D43-B4B4-A4EAB2B5F539}" srcId="{62487ED7-8937-4C55-A5EB-6A45169DBA57}" destId="{84846D87-27A2-4B80-ABBC-1141B25EDF87}" srcOrd="0" destOrd="0" parTransId="{83564877-FBB1-4A6A-8504-115C6B040E17}" sibTransId="{4E317D58-920F-44DF-8DAE-99BC06B9459D}"/>
    <dgm:cxn modelId="{91AB6ECD-5384-493D-A38F-C94B9CE0D6C0}" type="presParOf" srcId="{5E6E5E9E-EA5B-44EF-8773-847D4267FD34}" destId="{37784021-D388-4B99-974E-46C2E86E93B8}" srcOrd="0" destOrd="0" presId="urn:microsoft.com/office/officeart/2005/8/layout/orgChart1"/>
    <dgm:cxn modelId="{CF9AEE15-7202-40EF-87F7-18BCA7EE7B35}" type="presParOf" srcId="{37784021-D388-4B99-974E-46C2E86E93B8}" destId="{A14A5D6A-951A-4A1D-B4C8-905C652F923F}" srcOrd="0" destOrd="0" presId="urn:microsoft.com/office/officeart/2005/8/layout/orgChart1"/>
    <dgm:cxn modelId="{C56FE974-CA89-4E71-A718-A19AE02D3A4B}" type="presParOf" srcId="{A14A5D6A-951A-4A1D-B4C8-905C652F923F}" destId="{0A1B720D-D000-4670-886C-551922EB440E}" srcOrd="0" destOrd="0" presId="urn:microsoft.com/office/officeart/2005/8/layout/orgChart1"/>
    <dgm:cxn modelId="{3EB8FDB9-FDDF-4060-A3D9-53D6D9C2A3CC}" type="presParOf" srcId="{A14A5D6A-951A-4A1D-B4C8-905C652F923F}" destId="{6E771FD6-0456-44D9-BEC2-BB2227B462C5}" srcOrd="1" destOrd="0" presId="urn:microsoft.com/office/officeart/2005/8/layout/orgChart1"/>
    <dgm:cxn modelId="{8C3310C2-B756-4A8B-B283-7268823BC06E}" type="presParOf" srcId="{37784021-D388-4B99-974E-46C2E86E93B8}" destId="{7F30364C-C0B7-4B53-AD70-BEF3A5E13A34}" srcOrd="1" destOrd="0" presId="urn:microsoft.com/office/officeart/2005/8/layout/orgChart1"/>
    <dgm:cxn modelId="{89EB812D-C370-42C9-BA35-FBAD23D214DB}" type="presParOf" srcId="{7F30364C-C0B7-4B53-AD70-BEF3A5E13A34}" destId="{443DB1A4-5664-426A-8DDE-FCD1DB36F85C}" srcOrd="0" destOrd="0" presId="urn:microsoft.com/office/officeart/2005/8/layout/orgChart1"/>
    <dgm:cxn modelId="{040BF1A0-1DBA-4ABE-8F08-27EEB44F3DA4}" type="presParOf" srcId="{7F30364C-C0B7-4B53-AD70-BEF3A5E13A34}" destId="{5FC69BF0-2F7C-4146-B662-3BB61C514CB1}" srcOrd="1" destOrd="0" presId="urn:microsoft.com/office/officeart/2005/8/layout/orgChart1"/>
    <dgm:cxn modelId="{9083BBF7-E81E-43B6-804F-4ECE59EE0F67}" type="presParOf" srcId="{5FC69BF0-2F7C-4146-B662-3BB61C514CB1}" destId="{BDABB49B-5B47-418F-B93B-0CB304F469F6}" srcOrd="0" destOrd="0" presId="urn:microsoft.com/office/officeart/2005/8/layout/orgChart1"/>
    <dgm:cxn modelId="{85DC4530-C439-42C6-B077-1B77A68F7BD0}" type="presParOf" srcId="{BDABB49B-5B47-418F-B93B-0CB304F469F6}" destId="{BB6FDB10-5A8D-4019-BB8D-0935F3EB7499}" srcOrd="0" destOrd="0" presId="urn:microsoft.com/office/officeart/2005/8/layout/orgChart1"/>
    <dgm:cxn modelId="{81981067-307D-42CF-AE5E-84AE6E9D6594}" type="presParOf" srcId="{BDABB49B-5B47-418F-B93B-0CB304F469F6}" destId="{21C0C17A-81E7-4CA8-A9AF-2719A7DFDA1A}" srcOrd="1" destOrd="0" presId="urn:microsoft.com/office/officeart/2005/8/layout/orgChart1"/>
    <dgm:cxn modelId="{704BB514-8201-4FE2-8783-375653CE19B5}" type="presParOf" srcId="{5FC69BF0-2F7C-4146-B662-3BB61C514CB1}" destId="{B55CA558-B58B-4FB3-B26F-DDCD2F7A536F}" srcOrd="1" destOrd="0" presId="urn:microsoft.com/office/officeart/2005/8/layout/orgChart1"/>
    <dgm:cxn modelId="{E4A0FE39-BC45-48C7-B3E1-670E49704F7D}" type="presParOf" srcId="{5FC69BF0-2F7C-4146-B662-3BB61C514CB1}" destId="{7C76E0BA-0377-4B87-A3A7-53359E805F45}" srcOrd="2" destOrd="0" presId="urn:microsoft.com/office/officeart/2005/8/layout/orgChart1"/>
    <dgm:cxn modelId="{D5D4B129-858D-4746-9E22-E4743EA1726F}" type="presParOf" srcId="{7F30364C-C0B7-4B53-AD70-BEF3A5E13A34}" destId="{86A831F1-CC7A-4459-93F5-7DBC7B13514F}" srcOrd="2" destOrd="0" presId="urn:microsoft.com/office/officeart/2005/8/layout/orgChart1"/>
    <dgm:cxn modelId="{64B474BF-8458-40E5-9D7F-C1C889964119}" type="presParOf" srcId="{7F30364C-C0B7-4B53-AD70-BEF3A5E13A34}" destId="{0C67D30D-27E9-4DB0-A5EB-EE06BC65D760}" srcOrd="3" destOrd="0" presId="urn:microsoft.com/office/officeart/2005/8/layout/orgChart1"/>
    <dgm:cxn modelId="{C000DEA3-89A8-4767-B01B-E3EF1B859B6D}" type="presParOf" srcId="{0C67D30D-27E9-4DB0-A5EB-EE06BC65D760}" destId="{CC873EE3-9DC2-47C6-B06D-88261E74F170}" srcOrd="0" destOrd="0" presId="urn:microsoft.com/office/officeart/2005/8/layout/orgChart1"/>
    <dgm:cxn modelId="{02AF4C56-C52F-48C0-A449-D303A4529C56}" type="presParOf" srcId="{CC873EE3-9DC2-47C6-B06D-88261E74F170}" destId="{E0C02088-2B21-4471-A916-BBD656591CB2}" srcOrd="0" destOrd="0" presId="urn:microsoft.com/office/officeart/2005/8/layout/orgChart1"/>
    <dgm:cxn modelId="{ED81DC06-7B6E-4703-A545-E997B171157F}" type="presParOf" srcId="{CC873EE3-9DC2-47C6-B06D-88261E74F170}" destId="{BD672DC2-662A-453B-91FD-4E940D8FCB2B}" srcOrd="1" destOrd="0" presId="urn:microsoft.com/office/officeart/2005/8/layout/orgChart1"/>
    <dgm:cxn modelId="{1A3EDEFB-17F0-4DFE-A7B0-BA707E753F17}" type="presParOf" srcId="{0C67D30D-27E9-4DB0-A5EB-EE06BC65D760}" destId="{630B8859-2DA6-49F6-A538-86256BE210FA}" srcOrd="1" destOrd="0" presId="urn:microsoft.com/office/officeart/2005/8/layout/orgChart1"/>
    <dgm:cxn modelId="{8D45E502-931F-4655-B2DF-6C436AEA1D46}" type="presParOf" srcId="{0C67D30D-27E9-4DB0-A5EB-EE06BC65D760}" destId="{B41F20AD-F59E-4C2B-A4D5-7C2A4986E05A}" srcOrd="2" destOrd="0" presId="urn:microsoft.com/office/officeart/2005/8/layout/orgChart1"/>
    <dgm:cxn modelId="{E59FCF0E-4BDB-4295-B421-38ABEB3F2CBB}" type="presParOf" srcId="{37784021-D388-4B99-974E-46C2E86E93B8}" destId="{4E95B78A-EF85-4A72-9CD8-E5CB31DCEB3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A831F1-CC7A-4459-93F5-7DBC7B13514F}">
      <dsp:nvSpPr>
        <dsp:cNvPr id="0" name=""/>
        <dsp:cNvSpPr/>
      </dsp:nvSpPr>
      <dsp:spPr>
        <a:xfrm>
          <a:off x="3810000" y="2038438"/>
          <a:ext cx="2085012" cy="723723"/>
        </a:xfrm>
        <a:custGeom>
          <a:avLst/>
          <a:gdLst/>
          <a:ahLst/>
          <a:cxnLst/>
          <a:rect l="0" t="0" r="0" b="0"/>
          <a:pathLst>
            <a:path>
              <a:moveTo>
                <a:pt x="0" y="0"/>
              </a:moveTo>
              <a:lnTo>
                <a:pt x="0" y="361861"/>
              </a:lnTo>
              <a:lnTo>
                <a:pt x="2085012" y="361861"/>
              </a:lnTo>
              <a:lnTo>
                <a:pt x="2085012" y="723723"/>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43DB1A4-5664-426A-8DDE-FCD1DB36F85C}">
      <dsp:nvSpPr>
        <dsp:cNvPr id="0" name=""/>
        <dsp:cNvSpPr/>
      </dsp:nvSpPr>
      <dsp:spPr>
        <a:xfrm>
          <a:off x="1724987" y="2038438"/>
          <a:ext cx="2085012" cy="723723"/>
        </a:xfrm>
        <a:custGeom>
          <a:avLst/>
          <a:gdLst/>
          <a:ahLst/>
          <a:cxnLst/>
          <a:rect l="0" t="0" r="0" b="0"/>
          <a:pathLst>
            <a:path>
              <a:moveTo>
                <a:pt x="2085012" y="0"/>
              </a:moveTo>
              <a:lnTo>
                <a:pt x="2085012" y="361861"/>
              </a:lnTo>
              <a:lnTo>
                <a:pt x="0" y="361861"/>
              </a:lnTo>
              <a:lnTo>
                <a:pt x="0" y="723723"/>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A1B720D-D000-4670-886C-551922EB440E}">
      <dsp:nvSpPr>
        <dsp:cNvPr id="0" name=""/>
        <dsp:cNvSpPr/>
      </dsp:nvSpPr>
      <dsp:spPr>
        <a:xfrm>
          <a:off x="2086849" y="315287"/>
          <a:ext cx="3446301" cy="1723150"/>
        </a:xfrm>
        <a:prstGeom prst="rect">
          <a:avLst/>
        </a:prstGeom>
        <a:solidFill>
          <a:schemeClr val="accent1">
            <a:hueOff val="0"/>
            <a:satOff val="0"/>
            <a:lumOff val="0"/>
            <a:alphaOff val="0"/>
          </a:schemeClr>
        </a:solidFill>
        <a:ln>
          <a:noFill/>
        </a:ln>
        <a:effectLst>
          <a:outerShdw blurRad="50800" dist="25400" algn="bl"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a:t>main()</a:t>
          </a:r>
        </a:p>
      </dsp:txBody>
      <dsp:txXfrm>
        <a:off x="2086849" y="315287"/>
        <a:ext cx="3446301" cy="1723150"/>
      </dsp:txXfrm>
    </dsp:sp>
    <dsp:sp modelId="{BB6FDB10-5A8D-4019-BB8D-0935F3EB7499}">
      <dsp:nvSpPr>
        <dsp:cNvPr id="0" name=""/>
        <dsp:cNvSpPr/>
      </dsp:nvSpPr>
      <dsp:spPr>
        <a:xfrm>
          <a:off x="1837" y="2762161"/>
          <a:ext cx="3446301" cy="1723150"/>
        </a:xfrm>
        <a:prstGeom prst="rect">
          <a:avLst/>
        </a:prstGeom>
        <a:solidFill>
          <a:schemeClr val="accent1">
            <a:hueOff val="0"/>
            <a:satOff val="0"/>
            <a:lumOff val="0"/>
            <a:alphaOff val="0"/>
          </a:schemeClr>
        </a:solidFill>
        <a:ln>
          <a:noFill/>
        </a:ln>
        <a:effectLst>
          <a:outerShdw blurRad="50800" dist="25400" algn="bl"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err="1"/>
            <a:t>get_regular_price</a:t>
          </a:r>
          <a:r>
            <a:rPr lang="en-US" sz="3200" kern="1200" dirty="0"/>
            <a:t>()</a:t>
          </a:r>
        </a:p>
      </dsp:txBody>
      <dsp:txXfrm>
        <a:off x="1837" y="2762161"/>
        <a:ext cx="3446301" cy="1723150"/>
      </dsp:txXfrm>
    </dsp:sp>
    <dsp:sp modelId="{E0C02088-2B21-4471-A916-BBD656591CB2}">
      <dsp:nvSpPr>
        <dsp:cNvPr id="0" name=""/>
        <dsp:cNvSpPr/>
      </dsp:nvSpPr>
      <dsp:spPr>
        <a:xfrm>
          <a:off x="4171861" y="2762161"/>
          <a:ext cx="3446301" cy="1723150"/>
        </a:xfrm>
        <a:prstGeom prst="rect">
          <a:avLst/>
        </a:prstGeom>
        <a:solidFill>
          <a:schemeClr val="accent1">
            <a:hueOff val="0"/>
            <a:satOff val="0"/>
            <a:lumOff val="0"/>
            <a:alphaOff val="0"/>
          </a:schemeClr>
        </a:solidFill>
        <a:ln>
          <a:noFill/>
        </a:ln>
        <a:effectLst>
          <a:outerShdw blurRad="50800" dist="25400" algn="bl"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a:t>discount</a:t>
          </a:r>
        </a:p>
        <a:p>
          <a:pPr lvl="0" algn="ctr" defTabSz="1422400">
            <a:lnSpc>
              <a:spcPct val="90000"/>
            </a:lnSpc>
            <a:spcBef>
              <a:spcPct val="0"/>
            </a:spcBef>
            <a:spcAft>
              <a:spcPct val="35000"/>
            </a:spcAft>
          </a:pPr>
          <a:r>
            <a:rPr lang="en-US" sz="3200" kern="1200" dirty="0"/>
            <a:t>(</a:t>
          </a:r>
          <a:r>
            <a:rPr lang="en-US" sz="3200" kern="1200" dirty="0" err="1"/>
            <a:t>regular_price</a:t>
          </a:r>
          <a:r>
            <a:rPr lang="en-US" sz="3200" kern="1200" dirty="0"/>
            <a:t>)</a:t>
          </a:r>
          <a:endParaRPr lang="en-US" sz="2800" kern="1200" dirty="0"/>
        </a:p>
      </dsp:txBody>
      <dsp:txXfrm>
        <a:off x="4171861" y="2762161"/>
        <a:ext cx="3446301" cy="172315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45CE610-D151-42F2-B569-4EC40AB19445}" type="datetimeFigureOut">
              <a:rPr lang="en-US" smtClean="0"/>
              <a:t>3/12/2019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D985D2-8B7B-4BBC-80E0-324D7B1D36FF}" type="slidenum">
              <a:rPr lang="en-US" smtClean="0"/>
              <a:t>‹#›</a:t>
            </a:fld>
            <a:endParaRPr lang="en-US"/>
          </a:p>
        </p:txBody>
      </p:sp>
    </p:spTree>
    <p:extLst>
      <p:ext uri="{BB962C8B-B14F-4D97-AF65-F5344CB8AC3E}">
        <p14:creationId xmlns:p14="http://schemas.microsoft.com/office/powerpoint/2010/main" val="2585599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737A73-5AB0-47F1-A89F-45597FA1511D}" type="datetimeFigureOut">
              <a:rPr lang="en-US" smtClean="0"/>
              <a:t>3/12/2019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DB23FC-DDC8-44FF-BCAF-C2B7B18A1F01}" type="slidenum">
              <a:rPr lang="en-US" smtClean="0"/>
              <a:t>‹#›</a:t>
            </a:fld>
            <a:endParaRPr lang="en-US"/>
          </a:p>
        </p:txBody>
      </p:sp>
    </p:spTree>
    <p:extLst>
      <p:ext uri="{BB962C8B-B14F-4D97-AF65-F5344CB8AC3E}">
        <p14:creationId xmlns:p14="http://schemas.microsoft.com/office/powerpoint/2010/main" val="301976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0F2623-AC81-48E0-BF26-00AB52D8C8B5}" type="slidenum">
              <a:rPr lang="en-US" smtClean="0"/>
              <a:t>16</a:t>
            </a:fld>
            <a:endParaRPr lang="en-US"/>
          </a:p>
        </p:txBody>
      </p:sp>
    </p:spTree>
    <p:extLst>
      <p:ext uri="{BB962C8B-B14F-4D97-AF65-F5344CB8AC3E}">
        <p14:creationId xmlns:p14="http://schemas.microsoft.com/office/powerpoint/2010/main" val="804834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B23FC-DDC8-44FF-BCAF-C2B7B18A1F01}" type="slidenum">
              <a:rPr lang="en-US" smtClean="0"/>
              <a:t>27</a:t>
            </a:fld>
            <a:endParaRPr lang="en-US"/>
          </a:p>
        </p:txBody>
      </p:sp>
    </p:spTree>
    <p:extLst>
      <p:ext uri="{BB962C8B-B14F-4D97-AF65-F5344CB8AC3E}">
        <p14:creationId xmlns:p14="http://schemas.microsoft.com/office/powerpoint/2010/main" val="2359774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0F2623-AC81-48E0-BF26-00AB52D8C8B5}" type="slidenum">
              <a:rPr lang="en-US" smtClean="0"/>
              <a:t>28</a:t>
            </a:fld>
            <a:endParaRPr lang="en-US"/>
          </a:p>
        </p:txBody>
      </p:sp>
    </p:spTree>
    <p:extLst>
      <p:ext uri="{BB962C8B-B14F-4D97-AF65-F5344CB8AC3E}">
        <p14:creationId xmlns:p14="http://schemas.microsoft.com/office/powerpoint/2010/main" val="3250807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0F2623-AC81-48E0-BF26-00AB52D8C8B5}" type="slidenum">
              <a:rPr lang="en-US" smtClean="0"/>
              <a:t>29</a:t>
            </a:fld>
            <a:endParaRPr lang="en-US"/>
          </a:p>
        </p:txBody>
      </p:sp>
    </p:spTree>
    <p:extLst>
      <p:ext uri="{BB962C8B-B14F-4D97-AF65-F5344CB8AC3E}">
        <p14:creationId xmlns:p14="http://schemas.microsoft.com/office/powerpoint/2010/main" val="3770741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DB23FC-DDC8-44FF-BCAF-C2B7B18A1F01}" type="slidenum">
              <a:rPr lang="en-US" smtClean="0"/>
              <a:t>37</a:t>
            </a:fld>
            <a:endParaRPr lang="en-US"/>
          </a:p>
        </p:txBody>
      </p:sp>
    </p:spTree>
    <p:extLst>
      <p:ext uri="{BB962C8B-B14F-4D97-AF65-F5344CB8AC3E}">
        <p14:creationId xmlns:p14="http://schemas.microsoft.com/office/powerpoint/2010/main" val="495435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15100D-E85C-4C99-852D-285E5DC2E0C4}"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ED0FD-CAEB-4623-A8D0-1A33E1068FC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15100D-E85C-4C99-852D-285E5DC2E0C4}"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ED0FD-CAEB-4623-A8D0-1A33E1068FC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15100D-E85C-4C99-852D-285E5DC2E0C4}"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ED0FD-CAEB-4623-A8D0-1A33E1068FC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15100D-E85C-4C99-852D-285E5DC2E0C4}"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ED0FD-CAEB-4623-A8D0-1A33E1068FC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15100D-E85C-4C99-852D-285E5DC2E0C4}" type="datetimeFigureOut">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ED0FD-CAEB-4623-A8D0-1A33E1068FC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15100D-E85C-4C99-852D-285E5DC2E0C4}" type="datetimeFigureOut">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ED0FD-CAEB-4623-A8D0-1A33E1068FC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15100D-E85C-4C99-852D-285E5DC2E0C4}" type="datetimeFigureOut">
              <a:rPr lang="en-US" smtClean="0"/>
              <a:t>3/12/2019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FED0FD-CAEB-4623-A8D0-1A33E1068FC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15100D-E85C-4C99-852D-285E5DC2E0C4}" type="datetimeFigureOut">
              <a:rPr lang="en-US" smtClean="0"/>
              <a:t>3/12/2019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FED0FD-CAEB-4623-A8D0-1A33E1068FC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15100D-E85C-4C99-852D-285E5DC2E0C4}" type="datetimeFigureOut">
              <a:rPr lang="en-US" smtClean="0"/>
              <a:t>3/12/2019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FED0FD-CAEB-4623-A8D0-1A33E1068FC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15100D-E85C-4C99-852D-285E5DC2E0C4}" type="datetimeFigureOut">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ED0FD-CAEB-4623-A8D0-1A33E1068FC0}"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715100D-E85C-4C99-852D-285E5DC2E0C4}" type="datetimeFigureOut">
              <a:rPr lang="en-US" smtClean="0"/>
              <a:t>3/12/2019</a:t>
            </a:fld>
            <a:endParaRPr lang="en-US"/>
          </a:p>
        </p:txBody>
      </p:sp>
      <p:sp>
        <p:nvSpPr>
          <p:cNvPr id="9" name="Slide Number Placeholder 8"/>
          <p:cNvSpPr>
            <a:spLocks noGrp="1"/>
          </p:cNvSpPr>
          <p:nvPr>
            <p:ph type="sldNum" sz="quarter" idx="11"/>
          </p:nvPr>
        </p:nvSpPr>
        <p:spPr/>
        <p:txBody>
          <a:bodyPr/>
          <a:lstStyle/>
          <a:p>
            <a:fld id="{60FED0FD-CAEB-4623-A8D0-1A33E1068FC0}"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0FED0FD-CAEB-4623-A8D0-1A33E1068FC0}"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715100D-E85C-4C99-852D-285E5DC2E0C4}" type="datetimeFigureOut">
              <a:rPr lang="en-US" smtClean="0"/>
              <a:t>3/12/2019</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Five*</a:t>
            </a:r>
          </a:p>
        </p:txBody>
      </p:sp>
      <p:sp>
        <p:nvSpPr>
          <p:cNvPr id="3" name="Subtitle 2"/>
          <p:cNvSpPr>
            <a:spLocks noGrp="1"/>
          </p:cNvSpPr>
          <p:nvPr>
            <p:ph type="subTitle" idx="1"/>
          </p:nvPr>
        </p:nvSpPr>
        <p:spPr/>
        <p:txBody>
          <a:bodyPr>
            <a:normAutofit/>
          </a:bodyPr>
          <a:lstStyle/>
          <a:p>
            <a:r>
              <a:rPr lang="en-US" sz="3600" dirty="0"/>
              <a:t>Functions</a:t>
            </a:r>
          </a:p>
        </p:txBody>
      </p:sp>
      <p:sp>
        <p:nvSpPr>
          <p:cNvPr id="4" name="TextBox 3"/>
          <p:cNvSpPr txBox="1"/>
          <p:nvPr/>
        </p:nvSpPr>
        <p:spPr>
          <a:xfrm>
            <a:off x="228600" y="6248400"/>
            <a:ext cx="4421916" cy="338554"/>
          </a:xfrm>
          <a:prstGeom prst="rect">
            <a:avLst/>
          </a:prstGeom>
          <a:noFill/>
        </p:spPr>
        <p:txBody>
          <a:bodyPr wrap="none" rtlCol="0">
            <a:spAutoFit/>
          </a:bodyPr>
          <a:lstStyle/>
          <a:p>
            <a:r>
              <a:rPr lang="en-US" sz="1600" baseline="30000" dirty="0"/>
              <a:t>*</a:t>
            </a:r>
            <a:r>
              <a:rPr lang="en-US" sz="1600" dirty="0"/>
              <a:t>Based on </a:t>
            </a:r>
            <a:r>
              <a:rPr lang="en-US" sz="1600" i="1" dirty="0"/>
              <a:t>Starting Out with Python</a:t>
            </a:r>
            <a:r>
              <a:rPr lang="en-US" sz="1600" dirty="0"/>
              <a:t> by Tony Gaddis</a:t>
            </a:r>
          </a:p>
        </p:txBody>
      </p:sp>
    </p:spTree>
    <p:extLst>
      <p:ext uri="{BB962C8B-B14F-4D97-AF65-F5344CB8AC3E}">
        <p14:creationId xmlns:p14="http://schemas.microsoft.com/office/powerpoint/2010/main" val="734325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914400"/>
          </a:xfrm>
        </p:spPr>
        <p:txBody>
          <a:bodyPr/>
          <a:lstStyle/>
          <a:p>
            <a:r>
              <a:rPr lang="en-US" dirty="0"/>
              <a:t>5.2 Defining and Calling a Void Function</a:t>
            </a:r>
          </a:p>
        </p:txBody>
      </p:sp>
      <p:sp>
        <p:nvSpPr>
          <p:cNvPr id="3" name="Content Placeholder 2"/>
          <p:cNvSpPr>
            <a:spLocks noGrp="1"/>
          </p:cNvSpPr>
          <p:nvPr>
            <p:ph idx="1"/>
          </p:nvPr>
        </p:nvSpPr>
        <p:spPr>
          <a:xfrm>
            <a:off x="304800" y="1552669"/>
            <a:ext cx="8229600" cy="5334000"/>
          </a:xfrm>
        </p:spPr>
        <p:txBody>
          <a:bodyPr>
            <a:normAutofit/>
          </a:bodyPr>
          <a:lstStyle/>
          <a:p>
            <a:r>
              <a:rPr lang="en-US" sz="2800" dirty="0"/>
              <a:t>The code for a function is known as a function definition.  To execute the function, write a statement that calls it</a:t>
            </a:r>
          </a:p>
          <a:p>
            <a:pPr marL="114300" indent="0">
              <a:buNone/>
            </a:pPr>
            <a:r>
              <a:rPr lang="en-US" sz="1800" dirty="0"/>
              <a:t>function_demo.py</a:t>
            </a:r>
          </a:p>
        </p:txBody>
      </p:sp>
      <p:pic>
        <p:nvPicPr>
          <p:cNvPr id="4"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t="10521" r="3861"/>
          <a:stretch/>
        </p:blipFill>
        <p:spPr bwMode="auto">
          <a:xfrm>
            <a:off x="125669" y="3276600"/>
            <a:ext cx="8256331" cy="32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078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914400"/>
          </a:xfrm>
        </p:spPr>
        <p:txBody>
          <a:bodyPr/>
          <a:lstStyle/>
          <a:p>
            <a:r>
              <a:rPr lang="en-US" dirty="0"/>
              <a:t>5.2 Defining and Calling a Void Function</a:t>
            </a:r>
          </a:p>
        </p:txBody>
      </p:sp>
      <p:sp>
        <p:nvSpPr>
          <p:cNvPr id="3" name="Content Placeholder 2"/>
          <p:cNvSpPr>
            <a:spLocks noGrp="1"/>
          </p:cNvSpPr>
          <p:nvPr>
            <p:ph idx="1"/>
          </p:nvPr>
        </p:nvSpPr>
        <p:spPr>
          <a:xfrm>
            <a:off x="228600" y="1371600"/>
            <a:ext cx="8229600" cy="5334000"/>
          </a:xfrm>
        </p:spPr>
        <p:txBody>
          <a:bodyPr>
            <a:normAutofit/>
          </a:bodyPr>
          <a:lstStyle/>
          <a:p>
            <a:r>
              <a:rPr lang="en-US" sz="2800" dirty="0">
                <a:solidFill>
                  <a:srgbClr val="FF0000"/>
                </a:solidFill>
              </a:rPr>
              <a:t>Function Names </a:t>
            </a:r>
            <a:r>
              <a:rPr lang="en-US" sz="2800" dirty="0"/>
              <a:t>– like variable names, there are rules and guidelines about naming functions</a:t>
            </a:r>
          </a:p>
          <a:p>
            <a:pPr lvl="1"/>
            <a:r>
              <a:rPr lang="en-US" sz="2400" dirty="0"/>
              <a:t>The function name should be descriptive so that anyone using your program can reasonably guess what the function does</a:t>
            </a:r>
          </a:p>
          <a:p>
            <a:pPr lvl="1"/>
            <a:r>
              <a:rPr lang="en-US" sz="2400" dirty="0"/>
              <a:t>You cannot use any of the Python’s key words (See. Table 1-2)</a:t>
            </a:r>
          </a:p>
          <a:p>
            <a:pPr lvl="1"/>
            <a:r>
              <a:rPr lang="en-US" sz="2400" dirty="0"/>
              <a:t>A function name cannot contain spaces</a:t>
            </a:r>
          </a:p>
          <a:p>
            <a:pPr lvl="1"/>
            <a:r>
              <a:rPr lang="en-US" sz="2400" dirty="0"/>
              <a:t>The first character must be one of the letters a – z, A-Z, or underscore _</a:t>
            </a:r>
          </a:p>
          <a:p>
            <a:pPr lvl="1"/>
            <a:r>
              <a:rPr lang="en-US" sz="2400" dirty="0"/>
              <a:t>After the first character you may use the letters a-z,  A-Z, 0-9, or underscore</a:t>
            </a:r>
          </a:p>
          <a:p>
            <a:pPr lvl="1"/>
            <a:endParaRPr lang="en-US" sz="2400" dirty="0"/>
          </a:p>
          <a:p>
            <a:pPr marL="457200" lvl="1" indent="0">
              <a:buNone/>
            </a:pPr>
            <a:endParaRPr lang="en-US" sz="2400" dirty="0"/>
          </a:p>
        </p:txBody>
      </p:sp>
    </p:spTree>
    <p:extLst>
      <p:ext uri="{BB962C8B-B14F-4D97-AF65-F5344CB8AC3E}">
        <p14:creationId xmlns:p14="http://schemas.microsoft.com/office/powerpoint/2010/main" val="332972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914400"/>
          </a:xfrm>
        </p:spPr>
        <p:txBody>
          <a:bodyPr/>
          <a:lstStyle/>
          <a:p>
            <a:r>
              <a:rPr lang="en-US" dirty="0"/>
              <a:t>5.2 Defining and Calling a Function</a:t>
            </a:r>
          </a:p>
        </p:txBody>
      </p:sp>
      <p:sp>
        <p:nvSpPr>
          <p:cNvPr id="3" name="Content Placeholder 2"/>
          <p:cNvSpPr>
            <a:spLocks noGrp="1"/>
          </p:cNvSpPr>
          <p:nvPr>
            <p:ph idx="1"/>
          </p:nvPr>
        </p:nvSpPr>
        <p:spPr>
          <a:xfrm>
            <a:off x="228600" y="1524000"/>
            <a:ext cx="8229600" cy="5334000"/>
          </a:xfrm>
        </p:spPr>
        <p:txBody>
          <a:bodyPr>
            <a:normAutofit/>
          </a:bodyPr>
          <a:lstStyle/>
          <a:p>
            <a:r>
              <a:rPr lang="en-US" sz="3000" dirty="0">
                <a:solidFill>
                  <a:srgbClr val="FF0000"/>
                </a:solidFill>
              </a:rPr>
              <a:t>Function names (continued)</a:t>
            </a:r>
          </a:p>
          <a:p>
            <a:pPr lvl="1"/>
            <a:r>
              <a:rPr lang="en-US" sz="2800" dirty="0"/>
              <a:t>Uppercase and lowercase characters are distinct</a:t>
            </a:r>
          </a:p>
          <a:p>
            <a:pPr lvl="1"/>
            <a:r>
              <a:rPr lang="en-US" sz="2800" dirty="0"/>
              <a:t>Because functions perform actions, it is good to use verbs to describe the action such as :</a:t>
            </a:r>
          </a:p>
          <a:p>
            <a:pPr marL="914400" lvl="2" indent="0">
              <a:buNone/>
            </a:pPr>
            <a:r>
              <a:rPr lang="en-US" sz="2400" dirty="0" err="1">
                <a:latin typeface="Courier New" panose="02070309020205020404" pitchFamily="49" charset="0"/>
                <a:cs typeface="Courier New" panose="02070309020205020404" pitchFamily="49" charset="0"/>
              </a:rPr>
              <a:t>calculate_gross_pay</a:t>
            </a:r>
            <a:endParaRPr lang="en-US" sz="2400" dirty="0">
              <a:latin typeface="Courier New" panose="02070309020205020404" pitchFamily="49" charset="0"/>
              <a:cs typeface="Courier New" panose="02070309020205020404" pitchFamily="49" charset="0"/>
            </a:endParaRPr>
          </a:p>
          <a:p>
            <a:pPr marL="914400" lvl="2" indent="0">
              <a:buNone/>
            </a:pPr>
            <a:r>
              <a:rPr lang="en-US" sz="2400" dirty="0" err="1">
                <a:latin typeface="Courier New" panose="02070309020205020404" pitchFamily="49" charset="0"/>
                <a:cs typeface="Courier New" panose="02070309020205020404" pitchFamily="49" charset="0"/>
              </a:rPr>
              <a:t>get_hours</a:t>
            </a:r>
            <a:endParaRPr lang="en-US" sz="2400" dirty="0">
              <a:latin typeface="Courier New" panose="02070309020205020404" pitchFamily="49" charset="0"/>
              <a:cs typeface="Courier New" panose="02070309020205020404" pitchFamily="49" charset="0"/>
            </a:endParaRPr>
          </a:p>
          <a:p>
            <a:pPr marL="914400" lvl="2" indent="0">
              <a:buNone/>
            </a:pPr>
            <a:r>
              <a:rPr lang="en-US" sz="2400" dirty="0" err="1">
                <a:latin typeface="Courier New" panose="02070309020205020404" pitchFamily="49" charset="0"/>
                <a:cs typeface="Courier New" panose="02070309020205020404" pitchFamily="49" charset="0"/>
              </a:rPr>
              <a:t>get_pay_rate</a:t>
            </a:r>
            <a:endParaRPr lang="en-US" sz="2400" dirty="0">
              <a:latin typeface="Courier New" panose="02070309020205020404" pitchFamily="49" charset="0"/>
              <a:cs typeface="Courier New" panose="02070309020205020404" pitchFamily="49" charset="0"/>
            </a:endParaRPr>
          </a:p>
          <a:p>
            <a:pPr marL="457200" lvl="1" indent="0">
              <a:buNone/>
            </a:pPr>
            <a:endParaRPr lang="en-US" sz="2800" dirty="0"/>
          </a:p>
        </p:txBody>
      </p:sp>
    </p:spTree>
    <p:extLst>
      <p:ext uri="{BB962C8B-B14F-4D97-AF65-F5344CB8AC3E}">
        <p14:creationId xmlns:p14="http://schemas.microsoft.com/office/powerpoint/2010/main" val="369427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Function</a:t>
            </a:r>
          </a:p>
        </p:txBody>
      </p:sp>
      <p:sp>
        <p:nvSpPr>
          <p:cNvPr id="3" name="Content Placeholder 2"/>
          <p:cNvSpPr>
            <a:spLocks noGrp="1"/>
          </p:cNvSpPr>
          <p:nvPr>
            <p:ph idx="1"/>
          </p:nvPr>
        </p:nvSpPr>
        <p:spPr>
          <a:xfrm>
            <a:off x="381000" y="1295400"/>
            <a:ext cx="8229600" cy="4144963"/>
          </a:xfrm>
        </p:spPr>
        <p:txBody>
          <a:bodyPr>
            <a:noAutofit/>
          </a:bodyPr>
          <a:lstStyle/>
          <a:p>
            <a:r>
              <a:rPr lang="en-US" sz="2800" dirty="0"/>
              <a:t>To create a function, you write its definition.   The general format is:</a:t>
            </a:r>
          </a:p>
          <a:p>
            <a:pPr marL="400050" lvl="1" indent="0">
              <a:buNone/>
            </a:pPr>
            <a:r>
              <a:rPr lang="en-US" sz="2400" dirty="0" err="1">
                <a:latin typeface="Courier New" panose="02070309020205020404" pitchFamily="49" charset="0"/>
                <a:cs typeface="Courier New" panose="02070309020205020404" pitchFamily="49" charset="0"/>
              </a:rPr>
              <a:t>def</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function_name</a:t>
            </a:r>
            <a:r>
              <a:rPr lang="en-US" sz="2400" dirty="0">
                <a:latin typeface="Courier New" panose="02070309020205020404" pitchFamily="49" charset="0"/>
                <a:cs typeface="Courier New" panose="02070309020205020404" pitchFamily="49" charset="0"/>
              </a:rPr>
              <a:t>():</a:t>
            </a:r>
          </a:p>
          <a:p>
            <a:pPr marL="914400" lvl="2" indent="0">
              <a:buNone/>
            </a:pPr>
            <a:r>
              <a:rPr lang="en-US" sz="2000" dirty="0">
                <a:latin typeface="Courier New" panose="02070309020205020404" pitchFamily="49" charset="0"/>
                <a:cs typeface="Courier New" panose="02070309020205020404" pitchFamily="49" charset="0"/>
              </a:rPr>
              <a:t>statement</a:t>
            </a:r>
          </a:p>
          <a:p>
            <a:pPr marL="914400" lvl="2" indent="0">
              <a:buNone/>
            </a:pPr>
            <a:r>
              <a:rPr lang="en-US" sz="2000" dirty="0">
                <a:latin typeface="Courier New" panose="02070309020205020404" pitchFamily="49" charset="0"/>
                <a:cs typeface="Courier New" panose="02070309020205020404" pitchFamily="49" charset="0"/>
              </a:rPr>
              <a:t>statement</a:t>
            </a:r>
          </a:p>
          <a:p>
            <a:pPr marL="457200" lvl="1" indent="0">
              <a:buNone/>
            </a:pPr>
            <a:r>
              <a:rPr lang="en-US" sz="2400" dirty="0"/>
              <a:t>The first line is the </a:t>
            </a:r>
            <a:r>
              <a:rPr lang="en-US" sz="2400" i="1" dirty="0"/>
              <a:t>function header</a:t>
            </a:r>
            <a:r>
              <a:rPr lang="en-US" sz="2400" dirty="0"/>
              <a:t>.  </a:t>
            </a:r>
          </a:p>
        </p:txBody>
      </p:sp>
    </p:spTree>
    <p:extLst>
      <p:ext uri="{BB962C8B-B14F-4D97-AF65-F5344CB8AC3E}">
        <p14:creationId xmlns:p14="http://schemas.microsoft.com/office/powerpoint/2010/main" val="175642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a Function</a:t>
            </a:r>
          </a:p>
        </p:txBody>
      </p:sp>
      <p:sp>
        <p:nvSpPr>
          <p:cNvPr id="3" name="Content Placeholder 2"/>
          <p:cNvSpPr>
            <a:spLocks noGrp="1"/>
          </p:cNvSpPr>
          <p:nvPr>
            <p:ph idx="1"/>
          </p:nvPr>
        </p:nvSpPr>
        <p:spPr>
          <a:xfrm>
            <a:off x="381000" y="1371600"/>
            <a:ext cx="8229600" cy="4144963"/>
          </a:xfrm>
        </p:spPr>
        <p:txBody>
          <a:bodyPr>
            <a:noAutofit/>
          </a:bodyPr>
          <a:lstStyle/>
          <a:p>
            <a:r>
              <a:rPr lang="en-US" sz="2800" dirty="0"/>
              <a:t>The function definition specifies what should execute within the function</a:t>
            </a:r>
          </a:p>
          <a:p>
            <a:r>
              <a:rPr lang="en-US" sz="2800" dirty="0"/>
              <a:t>To execute the function itself, the function must be </a:t>
            </a:r>
            <a:r>
              <a:rPr lang="en-US" sz="2800" i="1" dirty="0"/>
              <a:t>called</a:t>
            </a:r>
          </a:p>
          <a:p>
            <a:r>
              <a:rPr lang="en-US" sz="2800" dirty="0"/>
              <a:t>When a function is called, the interpreter jumps to that function and executes all the statements in the block</a:t>
            </a:r>
          </a:p>
          <a:p>
            <a:r>
              <a:rPr lang="en-US" sz="2800" dirty="0"/>
              <a:t>When the end of the block is reached, the interpreter jumps back or </a:t>
            </a:r>
            <a:r>
              <a:rPr lang="en-US" sz="2800" i="1" dirty="0"/>
              <a:t>returns</a:t>
            </a:r>
            <a:r>
              <a:rPr lang="en-US" sz="2800" dirty="0"/>
              <a:t> to the part of the program that called the function</a:t>
            </a:r>
          </a:p>
          <a:p>
            <a:endParaRPr lang="en-US" sz="2800" dirty="0"/>
          </a:p>
        </p:txBody>
      </p:sp>
    </p:spTree>
    <p:extLst>
      <p:ext uri="{BB962C8B-B14F-4D97-AF65-F5344CB8AC3E}">
        <p14:creationId xmlns:p14="http://schemas.microsoft.com/office/powerpoint/2010/main" val="45157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a Function – Parts of a Function</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87" r="5420"/>
          <a:stretch/>
        </p:blipFill>
        <p:spPr bwMode="auto">
          <a:xfrm>
            <a:off x="1086543" y="1690255"/>
            <a:ext cx="723900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flipV="1">
            <a:off x="240301" y="2985655"/>
            <a:ext cx="13716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1263" y="25146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1662" y="5181600"/>
            <a:ext cx="7934138" cy="1200329"/>
          </a:xfrm>
          <a:prstGeom prst="rect">
            <a:avLst/>
          </a:prstGeom>
          <a:noFill/>
        </p:spPr>
        <p:txBody>
          <a:bodyPr wrap="square" rtlCol="0">
            <a:spAutoFit/>
          </a:bodyPr>
          <a:lstStyle/>
          <a:p>
            <a:r>
              <a:rPr lang="en-US" sz="2400" dirty="0"/>
              <a:t>All statements in the block are indented.   This is required because Python uses this to determine the beginning and ending of the block.   </a:t>
            </a:r>
          </a:p>
        </p:txBody>
      </p:sp>
      <p:sp>
        <p:nvSpPr>
          <p:cNvPr id="10" name="TextBox 9"/>
          <p:cNvSpPr txBox="1"/>
          <p:nvPr/>
        </p:nvSpPr>
        <p:spPr>
          <a:xfrm>
            <a:off x="-64516" y="2145268"/>
            <a:ext cx="872355" cy="369332"/>
          </a:xfrm>
          <a:prstGeom prst="rect">
            <a:avLst/>
          </a:prstGeom>
          <a:noFill/>
        </p:spPr>
        <p:txBody>
          <a:bodyPr wrap="none" rtlCol="0">
            <a:spAutoFit/>
          </a:bodyPr>
          <a:lstStyle/>
          <a:p>
            <a:r>
              <a:rPr lang="en-US" dirty="0"/>
              <a:t>Header</a:t>
            </a:r>
          </a:p>
        </p:txBody>
      </p:sp>
      <p:sp>
        <p:nvSpPr>
          <p:cNvPr id="11" name="TextBox 10"/>
          <p:cNvSpPr txBox="1"/>
          <p:nvPr/>
        </p:nvSpPr>
        <p:spPr>
          <a:xfrm>
            <a:off x="-38403" y="2816720"/>
            <a:ext cx="686406" cy="369332"/>
          </a:xfrm>
          <a:prstGeom prst="rect">
            <a:avLst/>
          </a:prstGeom>
          <a:noFill/>
        </p:spPr>
        <p:txBody>
          <a:bodyPr wrap="none" rtlCol="0">
            <a:spAutoFit/>
          </a:bodyPr>
          <a:lstStyle/>
          <a:p>
            <a:r>
              <a:rPr lang="en-US" dirty="0"/>
              <a:t>Block</a:t>
            </a:r>
          </a:p>
        </p:txBody>
      </p:sp>
      <p:sp>
        <p:nvSpPr>
          <p:cNvPr id="3" name="Rectangle 2"/>
          <p:cNvSpPr/>
          <p:nvPr/>
        </p:nvSpPr>
        <p:spPr>
          <a:xfrm>
            <a:off x="-55747" y="4224589"/>
            <a:ext cx="1005403" cy="646331"/>
          </a:xfrm>
          <a:prstGeom prst="rect">
            <a:avLst/>
          </a:prstGeom>
        </p:spPr>
        <p:txBody>
          <a:bodyPr wrap="none">
            <a:spAutoFit/>
          </a:bodyPr>
          <a:lstStyle/>
          <a:p>
            <a:r>
              <a:rPr lang="en-US" dirty="0"/>
              <a:t>Function</a:t>
            </a:r>
          </a:p>
          <a:p>
            <a:r>
              <a:rPr lang="en-US" dirty="0"/>
              <a:t>Call</a:t>
            </a:r>
          </a:p>
        </p:txBody>
      </p:sp>
      <p:cxnSp>
        <p:nvCxnSpPr>
          <p:cNvPr id="12" name="Straight Arrow Connector 11"/>
          <p:cNvCxnSpPr/>
          <p:nvPr/>
        </p:nvCxnSpPr>
        <p:spPr>
          <a:xfrm flipV="1">
            <a:off x="777010" y="4290892"/>
            <a:ext cx="902699" cy="258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279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a Function – Runtime </a:t>
            </a: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88" r="5242"/>
          <a:stretch/>
        </p:blipFill>
        <p:spPr bwMode="auto">
          <a:xfrm>
            <a:off x="1143000" y="1333501"/>
            <a:ext cx="7252769"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371662" y="5029200"/>
            <a:ext cx="7934138" cy="1569660"/>
          </a:xfrm>
          <a:prstGeom prst="rect">
            <a:avLst/>
          </a:prstGeom>
          <a:noFill/>
        </p:spPr>
        <p:txBody>
          <a:bodyPr wrap="square" rtlCol="0">
            <a:spAutoFit/>
          </a:bodyPr>
          <a:lstStyle/>
          <a:p>
            <a:pPr marL="457200" indent="-457200">
              <a:buFont typeface="+mj-lt"/>
              <a:buAutoNum type="arabicPeriod"/>
            </a:pPr>
            <a:r>
              <a:rPr lang="en-US" sz="2400" dirty="0"/>
              <a:t>Comments are ignored</a:t>
            </a:r>
          </a:p>
          <a:p>
            <a:pPr marL="457200" indent="-457200">
              <a:buFont typeface="+mj-lt"/>
              <a:buAutoNum type="arabicPeriod"/>
            </a:pPr>
            <a:r>
              <a:rPr lang="en-US" sz="2400" dirty="0"/>
              <a:t>Function called </a:t>
            </a:r>
            <a:r>
              <a:rPr lang="en-US" sz="2400" dirty="0">
                <a:solidFill>
                  <a:srgbClr val="0000FF"/>
                </a:solidFill>
              </a:rPr>
              <a:t>message</a:t>
            </a:r>
            <a:r>
              <a:rPr lang="en-US" sz="2400" dirty="0"/>
              <a:t> is stored in memory</a:t>
            </a:r>
          </a:p>
          <a:p>
            <a:pPr marL="457200" indent="-457200">
              <a:buFont typeface="+mj-lt"/>
              <a:buAutoNum type="arabicPeriod"/>
            </a:pPr>
            <a:r>
              <a:rPr lang="en-US" sz="2400" dirty="0"/>
              <a:t>Comment ignored</a:t>
            </a:r>
          </a:p>
          <a:p>
            <a:pPr marL="457200" indent="-457200">
              <a:buFont typeface="+mj-lt"/>
              <a:buAutoNum type="arabicPeriod"/>
            </a:pPr>
            <a:r>
              <a:rPr lang="en-US" sz="2400" dirty="0">
                <a:solidFill>
                  <a:srgbClr val="0000FF"/>
                </a:solidFill>
              </a:rPr>
              <a:t>message</a:t>
            </a:r>
            <a:r>
              <a:rPr lang="en-US" sz="2400" dirty="0"/>
              <a:t> is executed</a:t>
            </a:r>
          </a:p>
        </p:txBody>
      </p:sp>
      <p:cxnSp>
        <p:nvCxnSpPr>
          <p:cNvPr id="4" name="Straight Arrow Connector 3"/>
          <p:cNvCxnSpPr/>
          <p:nvPr/>
        </p:nvCxnSpPr>
        <p:spPr>
          <a:xfrm flipV="1">
            <a:off x="371662" y="1524000"/>
            <a:ext cx="695138" cy="27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71662" y="2133600"/>
            <a:ext cx="695138" cy="27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71662" y="3352800"/>
            <a:ext cx="695138" cy="27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04800" y="38862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863" y="1367043"/>
            <a:ext cx="359394" cy="369332"/>
          </a:xfrm>
          <a:prstGeom prst="rect">
            <a:avLst/>
          </a:prstGeom>
          <a:noFill/>
        </p:spPr>
        <p:txBody>
          <a:bodyPr wrap="none" rtlCol="0">
            <a:spAutoFit/>
          </a:bodyPr>
          <a:lstStyle/>
          <a:p>
            <a:r>
              <a:rPr lang="en-US" dirty="0"/>
              <a:t>1.</a:t>
            </a:r>
          </a:p>
        </p:txBody>
      </p:sp>
      <p:sp>
        <p:nvSpPr>
          <p:cNvPr id="15" name="TextBox 14"/>
          <p:cNvSpPr txBox="1"/>
          <p:nvPr/>
        </p:nvSpPr>
        <p:spPr>
          <a:xfrm>
            <a:off x="64863" y="1976643"/>
            <a:ext cx="359394" cy="369332"/>
          </a:xfrm>
          <a:prstGeom prst="rect">
            <a:avLst/>
          </a:prstGeom>
          <a:noFill/>
        </p:spPr>
        <p:txBody>
          <a:bodyPr wrap="none" rtlCol="0">
            <a:spAutoFit/>
          </a:bodyPr>
          <a:lstStyle/>
          <a:p>
            <a:r>
              <a:rPr lang="en-US" dirty="0"/>
              <a:t>2.</a:t>
            </a:r>
          </a:p>
        </p:txBody>
      </p:sp>
      <p:sp>
        <p:nvSpPr>
          <p:cNvPr id="16" name="TextBox 15"/>
          <p:cNvSpPr txBox="1"/>
          <p:nvPr/>
        </p:nvSpPr>
        <p:spPr>
          <a:xfrm>
            <a:off x="56515" y="3195843"/>
            <a:ext cx="359394" cy="369332"/>
          </a:xfrm>
          <a:prstGeom prst="rect">
            <a:avLst/>
          </a:prstGeom>
          <a:noFill/>
        </p:spPr>
        <p:txBody>
          <a:bodyPr wrap="none" rtlCol="0">
            <a:spAutoFit/>
          </a:bodyPr>
          <a:lstStyle/>
          <a:p>
            <a:r>
              <a:rPr lang="en-US" dirty="0"/>
              <a:t>3.</a:t>
            </a:r>
          </a:p>
        </p:txBody>
      </p:sp>
      <p:sp>
        <p:nvSpPr>
          <p:cNvPr id="17" name="TextBox 16"/>
          <p:cNvSpPr txBox="1"/>
          <p:nvPr/>
        </p:nvSpPr>
        <p:spPr>
          <a:xfrm>
            <a:off x="64863" y="3701534"/>
            <a:ext cx="359394"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79953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9">
                                            <p:txEl>
                                              <p:pRg st="1" end="1"/>
                                            </p:txEl>
                                          </p:spTgt>
                                        </p:tgtEl>
                                        <p:attrNameLst>
                                          <p:attrName>style.visibility</p:attrName>
                                        </p:attrNameLst>
                                      </p:cBhvr>
                                      <p:to>
                                        <p:strVal val="visible"/>
                                      </p:to>
                                    </p:set>
                                    <p:anim calcmode="lin" valueType="num">
                                      <p:cBhvr additive="base">
                                        <p:cTn id="3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xEl>
                                              <p:pRg st="2" end="2"/>
                                            </p:txEl>
                                          </p:spTgt>
                                        </p:tgtEl>
                                        <p:attrNameLst>
                                          <p:attrName>style.visibility</p:attrName>
                                        </p:attrNameLst>
                                      </p:cBhvr>
                                      <p:to>
                                        <p:strVal val="visible"/>
                                      </p:to>
                                    </p:set>
                                    <p:anim calcmode="lin" valueType="num">
                                      <p:cBhvr additive="base">
                                        <p:cTn id="5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9">
                                            <p:txEl>
                                              <p:pRg st="3" end="3"/>
                                            </p:txEl>
                                          </p:spTgt>
                                        </p:tgtEl>
                                        <p:attrNameLst>
                                          <p:attrName>style.visibility</p:attrName>
                                        </p:attrNameLst>
                                      </p:cBhvr>
                                      <p:to>
                                        <p:strVal val="visible"/>
                                      </p:to>
                                    </p:set>
                                    <p:anim calcmode="lin" valueType="num">
                                      <p:cBhvr additive="base">
                                        <p:cTn id="7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Two Functions</a:t>
            </a:r>
          </a:p>
        </p:txBody>
      </p:sp>
      <p:sp>
        <p:nvSpPr>
          <p:cNvPr id="5" name="TextBox 4"/>
          <p:cNvSpPr txBox="1"/>
          <p:nvPr/>
        </p:nvSpPr>
        <p:spPr>
          <a:xfrm>
            <a:off x="152400" y="1230868"/>
            <a:ext cx="8031072" cy="707886"/>
          </a:xfrm>
          <a:prstGeom prst="rect">
            <a:avLst/>
          </a:prstGeom>
          <a:noFill/>
        </p:spPr>
        <p:txBody>
          <a:bodyPr wrap="square" rtlCol="0">
            <a:spAutoFit/>
          </a:bodyPr>
          <a:lstStyle/>
          <a:p>
            <a:r>
              <a:rPr lang="en-US" sz="2000" dirty="0"/>
              <a:t>Programs usually contain a </a:t>
            </a:r>
            <a:r>
              <a:rPr lang="en-US" sz="2000" dirty="0">
                <a:latin typeface="Courier New" panose="02070309020205020404" pitchFamily="49" charset="0"/>
                <a:cs typeface="Courier New" panose="02070309020205020404" pitchFamily="49" charset="0"/>
              </a:rPr>
              <a:t>main</a:t>
            </a:r>
            <a:r>
              <a:rPr lang="en-US" sz="2000" dirty="0"/>
              <a:t> function which contains the mainline logic for the program</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57400"/>
            <a:ext cx="6533048"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9823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99" y="228600"/>
            <a:ext cx="8229600" cy="914400"/>
          </a:xfrm>
        </p:spPr>
        <p:txBody>
          <a:bodyPr/>
          <a:lstStyle/>
          <a:p>
            <a:r>
              <a:rPr lang="en-US" dirty="0"/>
              <a:t>Indentation in Python</a:t>
            </a:r>
          </a:p>
        </p:txBody>
      </p:sp>
      <p:sp>
        <p:nvSpPr>
          <p:cNvPr id="3" name="Content Placeholder 2"/>
          <p:cNvSpPr>
            <a:spLocks noGrp="1"/>
          </p:cNvSpPr>
          <p:nvPr>
            <p:ph idx="1"/>
          </p:nvPr>
        </p:nvSpPr>
        <p:spPr>
          <a:xfrm>
            <a:off x="304800" y="1371600"/>
            <a:ext cx="8229600" cy="4144963"/>
          </a:xfrm>
        </p:spPr>
        <p:txBody>
          <a:bodyPr>
            <a:noAutofit/>
          </a:bodyPr>
          <a:lstStyle/>
          <a:p>
            <a:r>
              <a:rPr lang="en-US" sz="3200" dirty="0"/>
              <a:t>Each line in a block must be indented – you can use tabs or spaces but do not use both.   Four spaces are typically used.</a:t>
            </a:r>
          </a:p>
          <a:p>
            <a:r>
              <a:rPr lang="en-US" sz="3200" dirty="0"/>
              <a:t>IDLE automatically indents lines in a block.    When you type the colon at the end of the function header, the following lines will be indented.  Press backspace to get out of the block.</a:t>
            </a:r>
          </a:p>
          <a:p>
            <a:endParaRPr lang="en-US" sz="3600" dirty="0"/>
          </a:p>
        </p:txBody>
      </p:sp>
    </p:spTree>
    <p:extLst>
      <p:ext uri="{BB962C8B-B14F-4D97-AF65-F5344CB8AC3E}">
        <p14:creationId xmlns:p14="http://schemas.microsoft.com/office/powerpoint/2010/main" val="240848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99" y="228600"/>
            <a:ext cx="8229600" cy="914400"/>
          </a:xfrm>
        </p:spPr>
        <p:txBody>
          <a:bodyPr/>
          <a:lstStyle/>
          <a:p>
            <a:r>
              <a:rPr lang="en-US" dirty="0"/>
              <a:t>Indentation in Python</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504" t="6963"/>
          <a:stretch/>
        </p:blipFill>
        <p:spPr bwMode="auto">
          <a:xfrm>
            <a:off x="152400" y="1600200"/>
            <a:ext cx="8241425" cy="4111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898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077200" cy="1143000"/>
          </a:xfrm>
        </p:spPr>
        <p:txBody>
          <a:bodyPr/>
          <a:lstStyle/>
          <a:p>
            <a:r>
              <a:rPr lang="en-US" sz="4000" dirty="0"/>
              <a:t>Chapter Five - Functions</a:t>
            </a:r>
          </a:p>
        </p:txBody>
      </p:sp>
      <p:sp>
        <p:nvSpPr>
          <p:cNvPr id="3" name="Content Placeholder 2"/>
          <p:cNvSpPr>
            <a:spLocks noGrp="1"/>
          </p:cNvSpPr>
          <p:nvPr>
            <p:ph idx="1"/>
          </p:nvPr>
        </p:nvSpPr>
        <p:spPr>
          <a:xfrm>
            <a:off x="457200" y="1295400"/>
            <a:ext cx="7620000" cy="4800600"/>
          </a:xfrm>
        </p:spPr>
        <p:txBody>
          <a:bodyPr>
            <a:noAutofit/>
          </a:bodyPr>
          <a:lstStyle/>
          <a:p>
            <a:r>
              <a:rPr lang="en-US" sz="2800" dirty="0"/>
              <a:t>5.1 Introduction to Functions</a:t>
            </a:r>
          </a:p>
          <a:p>
            <a:r>
              <a:rPr lang="en-US" sz="2800" dirty="0"/>
              <a:t>5.2 Defining and Calling a Void Function</a:t>
            </a:r>
          </a:p>
          <a:p>
            <a:r>
              <a:rPr lang="en-US" sz="2800" dirty="0"/>
              <a:t>5.3 Designing a Program to Use Functions</a:t>
            </a:r>
          </a:p>
          <a:p>
            <a:r>
              <a:rPr lang="en-US" sz="2800" dirty="0"/>
              <a:t>5.4 Local Variables</a:t>
            </a:r>
          </a:p>
          <a:p>
            <a:r>
              <a:rPr lang="en-US" sz="2800" dirty="0"/>
              <a:t>5.5 Passing Arguments to Functions</a:t>
            </a:r>
          </a:p>
          <a:p>
            <a:r>
              <a:rPr lang="en-US" sz="2800" dirty="0"/>
              <a:t>5.6 Global Variables and Global Constants</a:t>
            </a:r>
          </a:p>
          <a:p>
            <a:r>
              <a:rPr lang="en-US" sz="2800" dirty="0"/>
              <a:t>5.7 Introduction to Value Returning Functions: Generating Random Numbers</a:t>
            </a:r>
          </a:p>
          <a:p>
            <a:r>
              <a:rPr lang="en-US" sz="2800" dirty="0"/>
              <a:t>5.8 Writing Your own Value-Returning Functions</a:t>
            </a:r>
          </a:p>
          <a:p>
            <a:r>
              <a:rPr lang="en-US" sz="2800" dirty="0"/>
              <a:t>5.9 The </a:t>
            </a:r>
            <a:r>
              <a:rPr lang="en-US" sz="2800" dirty="0">
                <a:latin typeface="Courier New" panose="02070309020205020404" pitchFamily="49" charset="0"/>
                <a:cs typeface="Courier New" panose="02070309020205020404" pitchFamily="49" charset="0"/>
              </a:rPr>
              <a:t>math</a:t>
            </a:r>
            <a:r>
              <a:rPr lang="en-US" sz="2800" dirty="0"/>
              <a:t> Module</a:t>
            </a:r>
          </a:p>
          <a:p>
            <a:r>
              <a:rPr lang="en-US" sz="2800" dirty="0"/>
              <a:t>5.10 Storing Functions in Modules</a:t>
            </a:r>
          </a:p>
        </p:txBody>
      </p:sp>
    </p:spTree>
    <p:extLst>
      <p:ext uri="{BB962C8B-B14F-4D97-AF65-F5344CB8AC3E}">
        <p14:creationId xmlns:p14="http://schemas.microsoft.com/office/powerpoint/2010/main" val="3486724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 Program Design</a:t>
            </a:r>
          </a:p>
        </p:txBody>
      </p:sp>
      <p:sp>
        <p:nvSpPr>
          <p:cNvPr id="3" name="Content Placeholder 2"/>
          <p:cNvSpPr>
            <a:spLocks noGrp="1"/>
          </p:cNvSpPr>
          <p:nvPr>
            <p:ph idx="1"/>
          </p:nvPr>
        </p:nvSpPr>
        <p:spPr/>
        <p:txBody>
          <a:bodyPr/>
          <a:lstStyle/>
          <a:p>
            <a:r>
              <a:rPr lang="en-US" dirty="0"/>
              <a:t>Programs are frequently designed with a technique known as a top-down design.   This allows algorithms to be broken down into smaller pieces that can become functions</a:t>
            </a:r>
          </a:p>
          <a:p>
            <a:r>
              <a:rPr lang="en-US" dirty="0"/>
              <a:t>Flowcharts are drawn for each function in the program</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038" t="21622" r="10038"/>
          <a:stretch/>
        </p:blipFill>
        <p:spPr bwMode="auto">
          <a:xfrm>
            <a:off x="-914400" y="3733800"/>
            <a:ext cx="91408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07975" y="3341608"/>
            <a:ext cx="2139112" cy="369332"/>
          </a:xfrm>
          <a:prstGeom prst="rect">
            <a:avLst/>
          </a:prstGeom>
          <a:noFill/>
        </p:spPr>
        <p:txBody>
          <a:bodyPr wrap="none" rtlCol="0">
            <a:spAutoFit/>
          </a:bodyPr>
          <a:lstStyle/>
          <a:p>
            <a:r>
              <a:rPr lang="en-US" dirty="0"/>
              <a:t>Function Call Symbol</a:t>
            </a:r>
          </a:p>
        </p:txBody>
      </p:sp>
    </p:spTree>
    <p:extLst>
      <p:ext uri="{BB962C8B-B14F-4D97-AF65-F5344CB8AC3E}">
        <p14:creationId xmlns:p14="http://schemas.microsoft.com/office/powerpoint/2010/main" val="342427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805" r="11160"/>
          <a:stretch/>
        </p:blipFill>
        <p:spPr bwMode="auto">
          <a:xfrm>
            <a:off x="32657" y="1143000"/>
            <a:ext cx="8120744" cy="521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3400" y="609600"/>
            <a:ext cx="2641621" cy="369332"/>
          </a:xfrm>
          <a:prstGeom prst="rect">
            <a:avLst/>
          </a:prstGeom>
          <a:noFill/>
        </p:spPr>
        <p:txBody>
          <a:bodyPr wrap="none" rtlCol="0">
            <a:spAutoFit/>
          </a:bodyPr>
          <a:lstStyle/>
          <a:p>
            <a:r>
              <a:rPr lang="en-US" dirty="0"/>
              <a:t>Flowchart for Program 5-2</a:t>
            </a:r>
          </a:p>
        </p:txBody>
      </p:sp>
    </p:spTree>
    <p:extLst>
      <p:ext uri="{BB962C8B-B14F-4D97-AF65-F5344CB8AC3E}">
        <p14:creationId xmlns:p14="http://schemas.microsoft.com/office/powerpoint/2010/main" val="40206550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Top-down Design</a:t>
            </a:r>
          </a:p>
        </p:txBody>
      </p:sp>
      <p:sp>
        <p:nvSpPr>
          <p:cNvPr id="3" name="Content Placeholder 2"/>
          <p:cNvSpPr>
            <a:spLocks noGrp="1"/>
          </p:cNvSpPr>
          <p:nvPr>
            <p:ph idx="1"/>
          </p:nvPr>
        </p:nvSpPr>
        <p:spPr>
          <a:xfrm>
            <a:off x="228600" y="1524000"/>
            <a:ext cx="8229600" cy="4572000"/>
          </a:xfrm>
        </p:spPr>
        <p:txBody>
          <a:bodyPr>
            <a:normAutofit/>
          </a:bodyPr>
          <a:lstStyle/>
          <a:p>
            <a:r>
              <a:rPr lang="en-US" sz="2800" dirty="0"/>
              <a:t>Top-down Design allows algorithms to be broken down into manageable blocks that can become functions:</a:t>
            </a:r>
          </a:p>
          <a:p>
            <a:pPr lvl="1"/>
            <a:r>
              <a:rPr lang="en-US" sz="2400" dirty="0"/>
              <a:t>The overall task is broken down into a series of subtasks</a:t>
            </a:r>
          </a:p>
          <a:p>
            <a:pPr lvl="1"/>
            <a:r>
              <a:rPr lang="en-US" sz="2400" dirty="0"/>
              <a:t>Each of the subtasks is examined to determine whether it can be broken down further into more subtasks.  This is repeated until no more tasks can be identified</a:t>
            </a:r>
          </a:p>
          <a:p>
            <a:pPr lvl="1"/>
            <a:r>
              <a:rPr lang="en-US" sz="2400" dirty="0"/>
              <a:t>Once all the subtasks have been identified, they are written in code</a:t>
            </a:r>
          </a:p>
        </p:txBody>
      </p:sp>
    </p:spTree>
    <p:extLst>
      <p:ext uri="{BB962C8B-B14F-4D97-AF65-F5344CB8AC3E}">
        <p14:creationId xmlns:p14="http://schemas.microsoft.com/office/powerpoint/2010/main" val="104996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 Charts</a:t>
            </a:r>
          </a:p>
        </p:txBody>
      </p:sp>
      <p:sp>
        <p:nvSpPr>
          <p:cNvPr id="5" name="TextBox 4"/>
          <p:cNvSpPr txBox="1"/>
          <p:nvPr/>
        </p:nvSpPr>
        <p:spPr>
          <a:xfrm>
            <a:off x="838200" y="5105400"/>
            <a:ext cx="777240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Hierarchy charts represent all the functions in a program</a:t>
            </a:r>
          </a:p>
          <a:p>
            <a:pPr marL="285750" indent="-285750">
              <a:buFont typeface="Arial" panose="020B0604020202020204" pitchFamily="34" charset="0"/>
              <a:buChar char="•"/>
            </a:pPr>
            <a:r>
              <a:rPr lang="en-US" sz="2400" dirty="0"/>
              <a:t>They do not show any steps being taken inside each function so they do not replace </a:t>
            </a:r>
            <a:r>
              <a:rPr lang="en-US" sz="2400" dirty="0" err="1"/>
              <a:t>pseudocode</a:t>
            </a:r>
            <a:r>
              <a:rPr lang="en-US" sz="2400" dirty="0"/>
              <a:t> or flowcharts</a:t>
            </a:r>
          </a:p>
        </p:txBody>
      </p:sp>
      <p:pic>
        <p:nvPicPr>
          <p:cNvPr id="6" name="Content Placeholder 3"/>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8229600"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8017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the Spotlight – Defining and Calling a Function</a:t>
            </a:r>
          </a:p>
        </p:txBody>
      </p:sp>
      <p:sp>
        <p:nvSpPr>
          <p:cNvPr id="3" name="Content Placeholder 2"/>
          <p:cNvSpPr>
            <a:spLocks noGrp="1"/>
          </p:cNvSpPr>
          <p:nvPr>
            <p:ph idx="1"/>
          </p:nvPr>
        </p:nvSpPr>
        <p:spPr/>
        <p:txBody>
          <a:bodyPr/>
          <a:lstStyle/>
          <a:p>
            <a:r>
              <a:rPr lang="en-US" dirty="0"/>
              <a:t>See. Text p. </a:t>
            </a:r>
            <a:r>
              <a:rPr lang="en-US" dirty="0" smtClean="0"/>
              <a:t>219</a:t>
            </a:r>
            <a:endParaRPr lang="en-US" dirty="0"/>
          </a:p>
          <a:p>
            <a:r>
              <a:rPr lang="en-US" dirty="0"/>
              <a:t>acme_dryer.py</a:t>
            </a:r>
          </a:p>
        </p:txBody>
      </p:sp>
    </p:spTree>
    <p:extLst>
      <p:ext uri="{BB962C8B-B14F-4D97-AF65-F5344CB8AC3E}">
        <p14:creationId xmlns:p14="http://schemas.microsoft.com/office/powerpoint/2010/main" val="3693986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Pseudocode</a:t>
            </a:r>
            <a:r>
              <a:rPr lang="en-US" dirty="0"/>
              <a:t> (from Chapter 2)</a:t>
            </a:r>
          </a:p>
        </p:txBody>
      </p:sp>
      <p:sp>
        <p:nvSpPr>
          <p:cNvPr id="3" name="Content Placeholder 2"/>
          <p:cNvSpPr>
            <a:spLocks noGrp="1"/>
          </p:cNvSpPr>
          <p:nvPr>
            <p:ph idx="1"/>
          </p:nvPr>
        </p:nvSpPr>
        <p:spPr/>
        <p:txBody>
          <a:bodyPr/>
          <a:lstStyle/>
          <a:p>
            <a:r>
              <a:rPr lang="en-US" dirty="0"/>
              <a:t>Sometimes it is helpful to write the program in pseudo or “fake” code.  It allows you to think through the program using code-like steps without having to worry about exact syntax</a:t>
            </a:r>
          </a:p>
          <a:p>
            <a:r>
              <a:rPr lang="en-US" dirty="0"/>
              <a:t>Each statement represents an operation to be performed in Python</a:t>
            </a:r>
          </a:p>
          <a:p>
            <a:r>
              <a:rPr lang="en-US" dirty="0" err="1"/>
              <a:t>Pseudocode</a:t>
            </a:r>
            <a:r>
              <a:rPr lang="en-US" dirty="0"/>
              <a:t> can be later translated into actual code:</a:t>
            </a:r>
          </a:p>
          <a:p>
            <a:pPr marL="457200" lvl="1" indent="0">
              <a:buNone/>
            </a:pPr>
            <a:r>
              <a:rPr lang="en-US" i="1" dirty="0"/>
              <a:t>Input hours worked</a:t>
            </a:r>
          </a:p>
          <a:p>
            <a:pPr marL="457200" lvl="1" indent="0">
              <a:buNone/>
            </a:pPr>
            <a:r>
              <a:rPr lang="en-US" i="1" dirty="0"/>
              <a:t>Input hourly pay rate</a:t>
            </a:r>
          </a:p>
          <a:p>
            <a:pPr marL="457200" lvl="1" indent="0">
              <a:buNone/>
            </a:pPr>
            <a:r>
              <a:rPr lang="en-US" i="1" dirty="0"/>
              <a:t>Calculate gross pay = hours worked multiplied by pay rate</a:t>
            </a:r>
          </a:p>
          <a:p>
            <a:pPr marL="457200" lvl="1" indent="0">
              <a:buNone/>
            </a:pPr>
            <a:r>
              <a:rPr lang="en-US" i="1" dirty="0"/>
              <a:t>Print gross pay</a:t>
            </a:r>
          </a:p>
        </p:txBody>
      </p:sp>
    </p:spTree>
    <p:extLst>
      <p:ext uri="{BB962C8B-B14F-4D97-AF65-F5344CB8AC3E}">
        <p14:creationId xmlns:p14="http://schemas.microsoft.com/office/powerpoint/2010/main" val="72365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Input-Process-Output Diagrams to Write </a:t>
            </a:r>
            <a:r>
              <a:rPr lang="en-US" dirty="0" err="1"/>
              <a:t>Pseudocode</a:t>
            </a:r>
            <a:endParaRPr lang="en-US" dirty="0"/>
          </a:p>
        </p:txBody>
      </p:sp>
      <p:grpSp>
        <p:nvGrpSpPr>
          <p:cNvPr id="17" name="Group 16"/>
          <p:cNvGrpSpPr/>
          <p:nvPr/>
        </p:nvGrpSpPr>
        <p:grpSpPr>
          <a:xfrm>
            <a:off x="457200" y="1698942"/>
            <a:ext cx="7779326" cy="4420590"/>
            <a:chOff x="533400" y="1676400"/>
            <a:chExt cx="7779326" cy="4420590"/>
          </a:xfrm>
        </p:grpSpPr>
        <p:grpSp>
          <p:nvGrpSpPr>
            <p:cNvPr id="16" name="Group 15"/>
            <p:cNvGrpSpPr/>
            <p:nvPr/>
          </p:nvGrpSpPr>
          <p:grpSpPr>
            <a:xfrm>
              <a:off x="533400" y="1676400"/>
              <a:ext cx="7779326" cy="4420590"/>
              <a:chOff x="533400" y="1676400"/>
              <a:chExt cx="7779326" cy="4420590"/>
            </a:xfrm>
          </p:grpSpPr>
          <p:sp>
            <p:nvSpPr>
              <p:cNvPr id="5" name="Rectangle 4"/>
              <p:cNvSpPr/>
              <p:nvPr/>
            </p:nvSpPr>
            <p:spPr>
              <a:xfrm>
                <a:off x="533400" y="1676400"/>
                <a:ext cx="1752600" cy="441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6" name="Rectangle 5"/>
              <p:cNvSpPr/>
              <p:nvPr/>
            </p:nvSpPr>
            <p:spPr>
              <a:xfrm>
                <a:off x="2285999" y="1677390"/>
                <a:ext cx="4267199" cy="441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553199" y="1676400"/>
                <a:ext cx="1759527" cy="441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38200" y="1812943"/>
                <a:ext cx="684803" cy="369332"/>
              </a:xfrm>
              <a:prstGeom prst="rect">
                <a:avLst/>
              </a:prstGeom>
              <a:noFill/>
            </p:spPr>
            <p:txBody>
              <a:bodyPr wrap="none" rtlCol="0">
                <a:spAutoFit/>
              </a:bodyPr>
              <a:lstStyle/>
              <a:p>
                <a:r>
                  <a:rPr lang="en-US" dirty="0"/>
                  <a:t>Input</a:t>
                </a:r>
              </a:p>
            </p:txBody>
          </p:sp>
          <p:sp>
            <p:nvSpPr>
              <p:cNvPr id="11" name="TextBox 10"/>
              <p:cNvSpPr txBox="1"/>
              <p:nvPr/>
            </p:nvSpPr>
            <p:spPr>
              <a:xfrm>
                <a:off x="3657600" y="1812943"/>
                <a:ext cx="947182" cy="369332"/>
              </a:xfrm>
              <a:prstGeom prst="rect">
                <a:avLst/>
              </a:prstGeom>
              <a:noFill/>
            </p:spPr>
            <p:txBody>
              <a:bodyPr wrap="none" rtlCol="0">
                <a:spAutoFit/>
              </a:bodyPr>
              <a:lstStyle/>
              <a:p>
                <a:r>
                  <a:rPr lang="en-US" dirty="0"/>
                  <a:t>Process </a:t>
                </a:r>
              </a:p>
            </p:txBody>
          </p:sp>
          <p:sp>
            <p:nvSpPr>
              <p:cNvPr id="12" name="TextBox 11"/>
              <p:cNvSpPr txBox="1"/>
              <p:nvPr/>
            </p:nvSpPr>
            <p:spPr>
              <a:xfrm>
                <a:off x="6744695" y="1812736"/>
                <a:ext cx="856325" cy="369332"/>
              </a:xfrm>
              <a:prstGeom prst="rect">
                <a:avLst/>
              </a:prstGeom>
              <a:noFill/>
            </p:spPr>
            <p:txBody>
              <a:bodyPr wrap="none" rtlCol="0">
                <a:spAutoFit/>
              </a:bodyPr>
              <a:lstStyle/>
              <a:p>
                <a:r>
                  <a:rPr lang="en-US" dirty="0"/>
                  <a:t>Output</a:t>
                </a:r>
              </a:p>
            </p:txBody>
          </p:sp>
        </p:grpSp>
        <p:cxnSp>
          <p:nvCxnSpPr>
            <p:cNvPr id="9" name="Straight Connector 8"/>
            <p:cNvCxnSpPr/>
            <p:nvPr/>
          </p:nvCxnSpPr>
          <p:spPr>
            <a:xfrm>
              <a:off x="533400" y="2286000"/>
              <a:ext cx="777932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648241" y="2431908"/>
            <a:ext cx="1467966" cy="646331"/>
          </a:xfrm>
          <a:prstGeom prst="rect">
            <a:avLst/>
          </a:prstGeom>
          <a:noFill/>
        </p:spPr>
        <p:txBody>
          <a:bodyPr wrap="none" rtlCol="0">
            <a:spAutoFit/>
          </a:bodyPr>
          <a:lstStyle/>
          <a:p>
            <a:r>
              <a:rPr lang="en-US" dirty="0"/>
              <a:t>hours worked</a:t>
            </a:r>
          </a:p>
          <a:p>
            <a:r>
              <a:rPr lang="en-US" dirty="0"/>
              <a:t>pay rate</a:t>
            </a:r>
          </a:p>
        </p:txBody>
      </p:sp>
      <p:sp>
        <p:nvSpPr>
          <p:cNvPr id="14" name="TextBox 13"/>
          <p:cNvSpPr txBox="1"/>
          <p:nvPr/>
        </p:nvSpPr>
        <p:spPr>
          <a:xfrm>
            <a:off x="2514601" y="2431909"/>
            <a:ext cx="3810000" cy="1477328"/>
          </a:xfrm>
          <a:prstGeom prst="rect">
            <a:avLst/>
          </a:prstGeom>
          <a:noFill/>
        </p:spPr>
        <p:txBody>
          <a:bodyPr wrap="square" rtlCol="0">
            <a:spAutoFit/>
          </a:bodyPr>
          <a:lstStyle/>
          <a:p>
            <a:r>
              <a:rPr lang="en-US" dirty="0"/>
              <a:t>read in hours worked</a:t>
            </a:r>
          </a:p>
          <a:p>
            <a:r>
              <a:rPr lang="en-US" dirty="0"/>
              <a:t>read in pay rate</a:t>
            </a:r>
          </a:p>
          <a:p>
            <a:r>
              <a:rPr lang="en-US" dirty="0"/>
              <a:t>calculate gross pay = hours worked x pay rate</a:t>
            </a:r>
          </a:p>
          <a:p>
            <a:r>
              <a:rPr lang="en-US" dirty="0"/>
              <a:t>display gross pay</a:t>
            </a:r>
          </a:p>
        </p:txBody>
      </p:sp>
      <p:sp>
        <p:nvSpPr>
          <p:cNvPr id="15" name="TextBox 14"/>
          <p:cNvSpPr txBox="1"/>
          <p:nvPr/>
        </p:nvSpPr>
        <p:spPr>
          <a:xfrm>
            <a:off x="6698979" y="2445946"/>
            <a:ext cx="1056700" cy="369332"/>
          </a:xfrm>
          <a:prstGeom prst="rect">
            <a:avLst/>
          </a:prstGeom>
          <a:noFill/>
        </p:spPr>
        <p:txBody>
          <a:bodyPr wrap="none" rtlCol="0">
            <a:spAutoFit/>
          </a:bodyPr>
          <a:lstStyle/>
          <a:p>
            <a:r>
              <a:rPr lang="en-US" dirty="0"/>
              <a:t>gross pay</a:t>
            </a:r>
          </a:p>
        </p:txBody>
      </p:sp>
    </p:spTree>
    <p:extLst>
      <p:ext uri="{BB962C8B-B14F-4D97-AF65-F5344CB8AC3E}">
        <p14:creationId xmlns:p14="http://schemas.microsoft.com/office/powerpoint/2010/main" val="364280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620000" cy="792162"/>
          </a:xfrm>
        </p:spPr>
        <p:txBody>
          <a:bodyPr/>
          <a:lstStyle/>
          <a:p>
            <a:r>
              <a:rPr lang="en-US" sz="3200" dirty="0"/>
              <a:t>In-Class Assignment Chapter 5 Part 1.1</a:t>
            </a:r>
          </a:p>
        </p:txBody>
      </p:sp>
      <p:sp>
        <p:nvSpPr>
          <p:cNvPr id="3" name="Content Placeholder 2"/>
          <p:cNvSpPr>
            <a:spLocks noGrp="1"/>
          </p:cNvSpPr>
          <p:nvPr>
            <p:ph idx="1"/>
          </p:nvPr>
        </p:nvSpPr>
        <p:spPr>
          <a:xfrm>
            <a:off x="0" y="762000"/>
            <a:ext cx="8458200" cy="4144963"/>
          </a:xfrm>
        </p:spPr>
        <p:txBody>
          <a:bodyPr>
            <a:noAutofit/>
          </a:bodyPr>
          <a:lstStyle/>
          <a:p>
            <a:pPr marL="114300" indent="0">
              <a:buNone/>
            </a:pPr>
            <a:r>
              <a:rPr lang="en-US" sz="2000" b="1" dirty="0" smtClean="0"/>
              <a:t>Instructions for making a sandwich </a:t>
            </a:r>
            <a:r>
              <a:rPr lang="en-US" sz="2000" dirty="0" smtClean="0"/>
              <a:t>– </a:t>
            </a:r>
            <a:r>
              <a:rPr lang="en-US" sz="2000" dirty="0"/>
              <a:t>write a </a:t>
            </a:r>
            <a:r>
              <a:rPr lang="en-US" sz="2000" dirty="0" smtClean="0"/>
              <a:t>hierarchy chart for the steps needed to make a sandwich.</a:t>
            </a:r>
            <a:r>
              <a:rPr lang="en-US" sz="2000" dirty="0"/>
              <a:t> </a:t>
            </a:r>
            <a:r>
              <a:rPr lang="en-US" sz="2000" dirty="0" smtClean="0"/>
              <a:t>Then write the Python program to display the steps.  (See acme dryer example)</a:t>
            </a:r>
            <a:endParaRPr lang="en-US" sz="2000" dirty="0"/>
          </a:p>
          <a:p>
            <a:pPr marL="114300" indent="0">
              <a:buNone/>
            </a:pPr>
            <a:r>
              <a:rPr lang="en-US" sz="2000" dirty="0"/>
              <a:t>First draw the hierarchy of the functions, </a:t>
            </a:r>
            <a:r>
              <a:rPr lang="en-US" sz="2000" dirty="0" smtClean="0"/>
              <a:t>The </a:t>
            </a:r>
            <a:r>
              <a:rPr lang="en-US" sz="2000" dirty="0"/>
              <a:t>main function should:</a:t>
            </a:r>
          </a:p>
          <a:p>
            <a:pPr lvl="1"/>
            <a:r>
              <a:rPr lang="en-US" sz="1800" dirty="0"/>
              <a:t> Display an intro message to the user (Ex.– </a:t>
            </a:r>
            <a:r>
              <a:rPr lang="en-US" sz="1800" dirty="0" smtClean="0"/>
              <a:t>“Hello this is how you make a sandwich”)</a:t>
            </a:r>
            <a:endParaRPr lang="en-US" sz="1800" dirty="0"/>
          </a:p>
          <a:p>
            <a:pPr lvl="1"/>
            <a:r>
              <a:rPr lang="en-US" sz="1800" dirty="0"/>
              <a:t>Call the </a:t>
            </a:r>
            <a:r>
              <a:rPr lang="en-US" sz="1800" dirty="0" smtClean="0"/>
              <a:t>step1 function </a:t>
            </a:r>
            <a:endParaRPr lang="en-US" sz="1800" dirty="0"/>
          </a:p>
          <a:p>
            <a:pPr lvl="1"/>
            <a:r>
              <a:rPr lang="en-US" sz="1800" dirty="0"/>
              <a:t>Call the </a:t>
            </a:r>
            <a:r>
              <a:rPr lang="en-US" sz="1800" dirty="0" smtClean="0"/>
              <a:t>step2 function</a:t>
            </a:r>
          </a:p>
          <a:p>
            <a:pPr lvl="1"/>
            <a:r>
              <a:rPr lang="en-US" sz="1800" dirty="0" smtClean="0"/>
              <a:t>Call all remaining step functions</a:t>
            </a:r>
            <a:endParaRPr lang="en-US" sz="1800" dirty="0"/>
          </a:p>
          <a:p>
            <a:pPr lvl="1"/>
            <a:r>
              <a:rPr lang="en-US" sz="1800" dirty="0"/>
              <a:t>Display an exit message on a new line (Ex. – “Goodbye”)</a:t>
            </a:r>
          </a:p>
          <a:p>
            <a:r>
              <a:rPr lang="en-US" sz="2000" dirty="0" smtClean="0"/>
              <a:t>Step1 </a:t>
            </a:r>
            <a:r>
              <a:rPr lang="en-US" sz="2000" dirty="0"/>
              <a:t>function should </a:t>
            </a:r>
            <a:r>
              <a:rPr lang="en-US" sz="2000" dirty="0" smtClean="0"/>
              <a:t>display step1</a:t>
            </a:r>
            <a:endParaRPr lang="en-US" sz="2000" dirty="0"/>
          </a:p>
          <a:p>
            <a:r>
              <a:rPr lang="en-US" sz="2000" dirty="0" smtClean="0"/>
              <a:t>Step2 </a:t>
            </a:r>
            <a:r>
              <a:rPr lang="en-US" sz="2000" dirty="0"/>
              <a:t>function should </a:t>
            </a:r>
            <a:r>
              <a:rPr lang="en-US" sz="2000" dirty="0" smtClean="0"/>
              <a:t>display step2</a:t>
            </a:r>
          </a:p>
          <a:p>
            <a:r>
              <a:rPr lang="en-US" sz="2000" dirty="0" smtClean="0"/>
              <a:t>Etc.</a:t>
            </a:r>
          </a:p>
          <a:p>
            <a:pPr marL="114300" indent="0">
              <a:buNone/>
            </a:pPr>
            <a:r>
              <a:rPr lang="en-US" sz="2000" dirty="0" smtClean="0"/>
              <a:t>Then write the Python Program</a:t>
            </a:r>
            <a:endParaRPr lang="en-US" sz="2000" dirty="0"/>
          </a:p>
          <a:p>
            <a:pPr marL="114300" indent="0">
              <a:buNone/>
            </a:pPr>
            <a:r>
              <a:rPr lang="en-US" sz="2000" dirty="0" smtClean="0"/>
              <a:t>Print </a:t>
            </a:r>
            <a:r>
              <a:rPr lang="en-US" sz="2000" dirty="0"/>
              <a:t>when done</a:t>
            </a:r>
          </a:p>
        </p:txBody>
      </p:sp>
    </p:spTree>
    <p:extLst>
      <p:ext uri="{BB962C8B-B14F-4D97-AF65-F5344CB8AC3E}">
        <p14:creationId xmlns:p14="http://schemas.microsoft.com/office/powerpoint/2010/main" val="7334308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91" y="304800"/>
            <a:ext cx="8229600" cy="914400"/>
          </a:xfrm>
        </p:spPr>
        <p:txBody>
          <a:bodyPr/>
          <a:lstStyle/>
          <a:p>
            <a:r>
              <a:rPr lang="en-US" dirty="0"/>
              <a:t>5.4 Local Variables</a:t>
            </a:r>
          </a:p>
        </p:txBody>
      </p:sp>
      <p:sp>
        <p:nvSpPr>
          <p:cNvPr id="3" name="Content Placeholder 2"/>
          <p:cNvSpPr>
            <a:spLocks noGrp="1"/>
          </p:cNvSpPr>
          <p:nvPr>
            <p:ph idx="1"/>
          </p:nvPr>
        </p:nvSpPr>
        <p:spPr>
          <a:xfrm>
            <a:off x="304800" y="1219200"/>
            <a:ext cx="8229600" cy="4144963"/>
          </a:xfrm>
        </p:spPr>
        <p:txBody>
          <a:bodyPr>
            <a:noAutofit/>
          </a:bodyPr>
          <a:lstStyle/>
          <a:p>
            <a:r>
              <a:rPr lang="en-US" sz="3200" dirty="0"/>
              <a:t>A </a:t>
            </a:r>
            <a:r>
              <a:rPr lang="en-US" sz="3200" i="1" dirty="0"/>
              <a:t>local variable </a:t>
            </a:r>
            <a:r>
              <a:rPr lang="en-US" sz="3200" dirty="0"/>
              <a:t>is created inside a function</a:t>
            </a:r>
          </a:p>
          <a:p>
            <a:r>
              <a:rPr lang="en-US" sz="3200" dirty="0"/>
              <a:t>Local variables cannot be accessed by other functions</a:t>
            </a:r>
          </a:p>
          <a:p>
            <a:r>
              <a:rPr lang="en-US" sz="3200" dirty="0"/>
              <a:t>Different functions can have variables by the same name because they cannot see each other’s local variables</a:t>
            </a:r>
          </a:p>
          <a:p>
            <a:r>
              <a:rPr lang="en-US" sz="3200" dirty="0"/>
              <a:t>An error will occur if a statement in one function tries to access a local variable that belongs to another function</a:t>
            </a:r>
          </a:p>
          <a:p>
            <a:endParaRPr lang="en-US" sz="3200" dirty="0"/>
          </a:p>
        </p:txBody>
      </p:sp>
    </p:spTree>
    <p:extLst>
      <p:ext uri="{BB962C8B-B14F-4D97-AF65-F5344CB8AC3E}">
        <p14:creationId xmlns:p14="http://schemas.microsoft.com/office/powerpoint/2010/main" val="116668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91" y="304800"/>
            <a:ext cx="8229600" cy="914400"/>
          </a:xfrm>
        </p:spPr>
        <p:txBody>
          <a:bodyPr/>
          <a:lstStyle/>
          <a:p>
            <a:r>
              <a:rPr lang="en-US" dirty="0"/>
              <a:t>5.4 Local Variables</a:t>
            </a:r>
          </a:p>
        </p:txBody>
      </p:sp>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094" t="1695"/>
          <a:stretch/>
        </p:blipFill>
        <p:spPr bwMode="auto">
          <a:xfrm>
            <a:off x="369983" y="1541902"/>
            <a:ext cx="8056044" cy="4419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81000" y="6324600"/>
            <a:ext cx="1935273" cy="369332"/>
          </a:xfrm>
          <a:prstGeom prst="rect">
            <a:avLst/>
          </a:prstGeom>
          <a:noFill/>
        </p:spPr>
        <p:txBody>
          <a:bodyPr wrap="none" rtlCol="0">
            <a:spAutoFit/>
          </a:bodyPr>
          <a:lstStyle/>
          <a:p>
            <a:r>
              <a:rPr lang="en-US" dirty="0"/>
              <a:t>Open bad_local.py</a:t>
            </a:r>
          </a:p>
        </p:txBody>
      </p:sp>
    </p:spTree>
    <p:extLst>
      <p:ext uri="{BB962C8B-B14F-4D97-AF65-F5344CB8AC3E}">
        <p14:creationId xmlns:p14="http://schemas.microsoft.com/office/powerpoint/2010/main" val="4153778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 y="304800"/>
            <a:ext cx="8229600" cy="914400"/>
          </a:xfrm>
        </p:spPr>
        <p:txBody>
          <a:bodyPr/>
          <a:lstStyle/>
          <a:p>
            <a:r>
              <a:rPr lang="en-US" dirty="0"/>
              <a:t>5.1 Introduction to Functions</a:t>
            </a:r>
          </a:p>
        </p:txBody>
      </p:sp>
      <p:sp>
        <p:nvSpPr>
          <p:cNvPr id="3" name="Content Placeholder 2"/>
          <p:cNvSpPr>
            <a:spLocks noGrp="1"/>
          </p:cNvSpPr>
          <p:nvPr>
            <p:ph idx="1"/>
          </p:nvPr>
        </p:nvSpPr>
        <p:spPr>
          <a:xfrm>
            <a:off x="304800" y="1295400"/>
            <a:ext cx="8229600" cy="4876800"/>
          </a:xfrm>
        </p:spPr>
        <p:txBody>
          <a:bodyPr>
            <a:noAutofit/>
          </a:bodyPr>
          <a:lstStyle/>
          <a:p>
            <a:r>
              <a:rPr lang="en-US" sz="2800" dirty="0"/>
              <a:t>Most programs in the real world perform complex tasks that can be broken down into manageable subtasks</a:t>
            </a:r>
          </a:p>
          <a:p>
            <a:r>
              <a:rPr lang="en-US" sz="2800" dirty="0"/>
              <a:t>A </a:t>
            </a:r>
            <a:r>
              <a:rPr lang="en-US" sz="2800" i="1" dirty="0"/>
              <a:t>function</a:t>
            </a:r>
            <a:r>
              <a:rPr lang="en-US" sz="2800" dirty="0"/>
              <a:t> is a group of statements that exist within a program for the purpose of performing a specific </a:t>
            </a:r>
            <a:r>
              <a:rPr lang="en-US" sz="2800" dirty="0" smtClean="0"/>
              <a:t>task</a:t>
            </a:r>
          </a:p>
          <a:p>
            <a:r>
              <a:rPr lang="en-US" altLang="en-US" sz="2800" i="1" dirty="0"/>
              <a:t>Modularized program</a:t>
            </a:r>
            <a:r>
              <a:rPr lang="en-US" altLang="en-US" sz="2800" dirty="0"/>
              <a:t>: program wherein each task within the program is in its own function</a:t>
            </a:r>
          </a:p>
          <a:p>
            <a:endParaRPr lang="en-US" sz="2800" dirty="0"/>
          </a:p>
        </p:txBody>
      </p:sp>
      <p:pic>
        <p:nvPicPr>
          <p:cNvPr id="2050" name="Picture 2" descr="C:\Users\Kim\AppData\Local\Microsoft\Windows\Temporary Internet Files\Content.IE5\AMED46YG\MC90033268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1800" y="4800600"/>
            <a:ext cx="2127418" cy="1930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64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and Local Variables</a:t>
            </a:r>
          </a:p>
        </p:txBody>
      </p:sp>
      <p:sp>
        <p:nvSpPr>
          <p:cNvPr id="3" name="Content Placeholder 2"/>
          <p:cNvSpPr>
            <a:spLocks noGrp="1"/>
          </p:cNvSpPr>
          <p:nvPr>
            <p:ph idx="1"/>
          </p:nvPr>
        </p:nvSpPr>
        <p:spPr/>
        <p:txBody>
          <a:bodyPr>
            <a:noAutofit/>
          </a:bodyPr>
          <a:lstStyle/>
          <a:p>
            <a:r>
              <a:rPr lang="en-US" sz="2800" dirty="0"/>
              <a:t>A variable’s </a:t>
            </a:r>
            <a:r>
              <a:rPr lang="en-US" sz="2800" i="1" dirty="0"/>
              <a:t>scope</a:t>
            </a:r>
            <a:r>
              <a:rPr lang="en-US" sz="2800" dirty="0"/>
              <a:t> is the part of a program in which the variable may be accessed – the function in which it was created</a:t>
            </a:r>
          </a:p>
          <a:p>
            <a:r>
              <a:rPr lang="en-US" sz="2800" dirty="0"/>
              <a:t>A variable is visible only to statements in the variable’s scope</a:t>
            </a:r>
          </a:p>
          <a:p>
            <a:r>
              <a:rPr lang="en-US" sz="2800" dirty="0"/>
              <a:t>Also, a local variable cannot be accessed before it is created:</a:t>
            </a:r>
          </a:p>
          <a:p>
            <a:pPr marL="400050" lvl="1" indent="0">
              <a:buNone/>
            </a:pPr>
            <a:r>
              <a:rPr lang="en-US" sz="2400" dirty="0" err="1">
                <a:latin typeface="Courier New" panose="02070309020205020404" pitchFamily="49" charset="0"/>
                <a:cs typeface="Courier New" panose="02070309020205020404" pitchFamily="49" charset="0"/>
              </a:rPr>
              <a:t>def</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bad_function</a:t>
            </a:r>
            <a:r>
              <a:rPr lang="en-US" sz="2400" dirty="0">
                <a:latin typeface="Courier New" panose="02070309020205020404" pitchFamily="49" charset="0"/>
                <a:cs typeface="Courier New" panose="02070309020205020404" pitchFamily="49" charset="0"/>
              </a:rPr>
              <a:t>():</a:t>
            </a:r>
          </a:p>
          <a:p>
            <a:pPr marL="857250" lvl="2" indent="0">
              <a:buNone/>
            </a:pPr>
            <a:r>
              <a:rPr lang="en-US" sz="20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print (‘The value is ‘, </a:t>
            </a:r>
            <a:r>
              <a:rPr lang="en-US" sz="2400" dirty="0" err="1">
                <a:latin typeface="Courier New" panose="02070309020205020404" pitchFamily="49" charset="0"/>
                <a:cs typeface="Courier New" panose="02070309020205020404" pitchFamily="49" charset="0"/>
              </a:rPr>
              <a:t>val</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val</a:t>
            </a:r>
            <a:r>
              <a:rPr lang="en-US" sz="2400" dirty="0">
                <a:latin typeface="Courier New" panose="02070309020205020404" pitchFamily="49" charset="0"/>
                <a:cs typeface="Courier New" panose="02070309020205020404" pitchFamily="49" charset="0"/>
              </a:rPr>
              <a:t> = 99</a:t>
            </a:r>
          </a:p>
          <a:p>
            <a:pPr marL="0" indent="0">
              <a:buNone/>
            </a:pPr>
            <a:r>
              <a:rPr lang="en-US" dirty="0"/>
              <a:t>Open birds.py</a:t>
            </a:r>
          </a:p>
        </p:txBody>
      </p:sp>
    </p:spTree>
    <p:extLst>
      <p:ext uri="{BB962C8B-B14F-4D97-AF65-F5344CB8AC3E}">
        <p14:creationId xmlns:p14="http://schemas.microsoft.com/office/powerpoint/2010/main" val="116744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and Local Variables</a:t>
            </a:r>
          </a:p>
        </p:txBody>
      </p:sp>
      <p:pic>
        <p:nvPicPr>
          <p:cNvPr id="4" name="Content Placeholder 3"/>
          <p:cNvPicPr>
            <a:picLocks noGrp="1" noChangeAspect="1"/>
          </p:cNvPicPr>
          <p:nvPr>
            <p:ph idx="1"/>
          </p:nvPr>
        </p:nvPicPr>
        <p:blipFill>
          <a:blip r:embed="rId2"/>
          <a:stretch>
            <a:fillRect/>
          </a:stretch>
        </p:blipFill>
        <p:spPr>
          <a:xfrm>
            <a:off x="457200" y="1975165"/>
            <a:ext cx="7620000" cy="4050670"/>
          </a:xfrm>
          <a:prstGeom prst="rect">
            <a:avLst/>
          </a:prstGeom>
        </p:spPr>
      </p:pic>
    </p:spTree>
    <p:extLst>
      <p:ext uri="{BB962C8B-B14F-4D97-AF65-F5344CB8AC3E}">
        <p14:creationId xmlns:p14="http://schemas.microsoft.com/office/powerpoint/2010/main" val="446706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lstStyle/>
          <a:p>
            <a:r>
              <a:rPr lang="en-US" dirty="0"/>
              <a:t>5.5 Passing Arguments to Functions</a:t>
            </a:r>
          </a:p>
        </p:txBody>
      </p:sp>
      <p:sp>
        <p:nvSpPr>
          <p:cNvPr id="3" name="Content Placeholder 2"/>
          <p:cNvSpPr>
            <a:spLocks noGrp="1"/>
          </p:cNvSpPr>
          <p:nvPr>
            <p:ph idx="1"/>
          </p:nvPr>
        </p:nvSpPr>
        <p:spPr>
          <a:xfrm>
            <a:off x="457200" y="1600200"/>
            <a:ext cx="8229600" cy="2819400"/>
          </a:xfrm>
        </p:spPr>
        <p:txBody>
          <a:bodyPr>
            <a:normAutofit/>
          </a:bodyPr>
          <a:lstStyle/>
          <a:p>
            <a:r>
              <a:rPr lang="en-US" sz="3200" dirty="0"/>
              <a:t>An argument is any piece of data that is passed into a function when the function is called</a:t>
            </a:r>
          </a:p>
          <a:p>
            <a:r>
              <a:rPr lang="en-US" sz="3200" dirty="0"/>
              <a:t>A parameter is a variable that receives and argument that is passed into a function</a:t>
            </a:r>
          </a:p>
          <a:p>
            <a:endParaRPr lang="en-US" sz="3200" dirty="0"/>
          </a:p>
        </p:txBody>
      </p:sp>
    </p:spTree>
    <p:extLst>
      <p:ext uri="{BB962C8B-B14F-4D97-AF65-F5344CB8AC3E}">
        <p14:creationId xmlns:p14="http://schemas.microsoft.com/office/powerpoint/2010/main" val="226951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Passing Arguments to Functions (cont’d.)</a:t>
            </a:r>
          </a:p>
        </p:txBody>
      </p:sp>
      <p:pic>
        <p:nvPicPr>
          <p:cNvPr id="21507"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3704"/>
          <a:stretch/>
        </p:blipFill>
        <p:spPr>
          <a:xfrm>
            <a:off x="457200" y="2700338"/>
            <a:ext cx="7924800" cy="2325687"/>
          </a:xfrm>
        </p:spPr>
      </p:pic>
    </p:spTree>
    <p:extLst>
      <p:ext uri="{BB962C8B-B14F-4D97-AF65-F5344CB8AC3E}">
        <p14:creationId xmlns:p14="http://schemas.microsoft.com/office/powerpoint/2010/main" val="46897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lstStyle/>
          <a:p>
            <a:r>
              <a:rPr lang="en-US" dirty="0"/>
              <a:t>5.5 Passing Arguments to Functions</a:t>
            </a:r>
          </a:p>
        </p:txBody>
      </p:sp>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8475"/>
          <a:stretch/>
        </p:blipFill>
        <p:spPr bwMode="auto">
          <a:xfrm>
            <a:off x="810587" y="1828800"/>
            <a:ext cx="757141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85800" y="1489948"/>
            <a:ext cx="1372876" cy="369332"/>
          </a:xfrm>
          <a:prstGeom prst="rect">
            <a:avLst/>
          </a:prstGeom>
          <a:noFill/>
        </p:spPr>
        <p:txBody>
          <a:bodyPr wrap="none" rtlCol="0">
            <a:spAutoFit/>
          </a:bodyPr>
          <a:lstStyle/>
          <a:p>
            <a:r>
              <a:rPr lang="en-US" dirty="0"/>
              <a:t>pass_args.py</a:t>
            </a:r>
          </a:p>
        </p:txBody>
      </p:sp>
    </p:spTree>
    <p:extLst>
      <p:ext uri="{BB962C8B-B14F-4D97-AF65-F5344CB8AC3E}">
        <p14:creationId xmlns:p14="http://schemas.microsoft.com/office/powerpoint/2010/main" val="14745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Variable Scope</a:t>
            </a:r>
          </a:p>
        </p:txBody>
      </p:sp>
      <p:sp>
        <p:nvSpPr>
          <p:cNvPr id="3" name="Content Placeholder 2"/>
          <p:cNvSpPr>
            <a:spLocks noGrp="1"/>
          </p:cNvSpPr>
          <p:nvPr>
            <p:ph idx="1"/>
          </p:nvPr>
        </p:nvSpPr>
        <p:spPr/>
        <p:txBody>
          <a:bodyPr>
            <a:noAutofit/>
          </a:bodyPr>
          <a:lstStyle/>
          <a:p>
            <a:r>
              <a:rPr lang="en-US" sz="2800" dirty="0"/>
              <a:t>As discussed earlier, a variable’s scope is the part of the program in which the variable can be accessed</a:t>
            </a:r>
          </a:p>
          <a:p>
            <a:r>
              <a:rPr lang="en-US" sz="2800" dirty="0"/>
              <a:t>A </a:t>
            </a:r>
            <a:r>
              <a:rPr lang="en-US" sz="2800" i="1" dirty="0"/>
              <a:t>parameter variable </a:t>
            </a:r>
            <a:r>
              <a:rPr lang="en-US" sz="2800" dirty="0"/>
              <a:t>is a special variable that is assigned the value of an argument when a function is called</a:t>
            </a:r>
          </a:p>
          <a:p>
            <a:r>
              <a:rPr lang="en-US" sz="2800" dirty="0"/>
              <a:t>A parameter variable’s scope is the function in which the parameter is used.   All of the statements inside the function can access the parameter value, but no statement outside the function can access it.</a:t>
            </a:r>
          </a:p>
          <a:p>
            <a:endParaRPr lang="en-US" sz="2800" dirty="0"/>
          </a:p>
          <a:p>
            <a:endParaRPr lang="en-US" sz="2800" dirty="0"/>
          </a:p>
        </p:txBody>
      </p:sp>
    </p:spTree>
    <p:extLst>
      <p:ext uri="{BB962C8B-B14F-4D97-AF65-F5344CB8AC3E}">
        <p14:creationId xmlns:p14="http://schemas.microsoft.com/office/powerpoint/2010/main" val="12924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an Argument to a Function</a:t>
            </a:r>
          </a:p>
        </p:txBody>
      </p:sp>
      <p:sp>
        <p:nvSpPr>
          <p:cNvPr id="3" name="Content Placeholder 2"/>
          <p:cNvSpPr>
            <a:spLocks noGrp="1"/>
          </p:cNvSpPr>
          <p:nvPr>
            <p:ph idx="1"/>
          </p:nvPr>
        </p:nvSpPr>
        <p:spPr/>
        <p:txBody>
          <a:bodyPr/>
          <a:lstStyle/>
          <a:p>
            <a:r>
              <a:rPr lang="en-US" dirty="0"/>
              <a:t>See text p. </a:t>
            </a:r>
            <a:r>
              <a:rPr lang="en-US" dirty="0" smtClean="0"/>
              <a:t>228</a:t>
            </a:r>
            <a:endParaRPr lang="en-US" dirty="0"/>
          </a:p>
          <a:p>
            <a:r>
              <a:rPr lang="en-US" dirty="0"/>
              <a:t>See cups_to_ounces.py</a:t>
            </a:r>
          </a:p>
        </p:txBody>
      </p:sp>
    </p:spTree>
    <p:extLst>
      <p:ext uri="{BB962C8B-B14F-4D97-AF65-F5344CB8AC3E}">
        <p14:creationId xmlns:p14="http://schemas.microsoft.com/office/powerpoint/2010/main" val="30504402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746"/>
          <a:stretch/>
        </p:blipFill>
        <p:spPr bwMode="auto">
          <a:xfrm>
            <a:off x="609600" y="510364"/>
            <a:ext cx="7467599" cy="6338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1654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545"/>
            <a:ext cx="8229600" cy="914400"/>
          </a:xfrm>
        </p:spPr>
        <p:txBody>
          <a:bodyPr/>
          <a:lstStyle/>
          <a:p>
            <a:r>
              <a:rPr lang="en-US" dirty="0"/>
              <a:t>Passing Multiple Arguments</a:t>
            </a:r>
          </a:p>
        </p:txBody>
      </p:sp>
      <p:sp>
        <p:nvSpPr>
          <p:cNvPr id="3" name="Content Placeholder 2"/>
          <p:cNvSpPr>
            <a:spLocks noGrp="1"/>
          </p:cNvSpPr>
          <p:nvPr>
            <p:ph idx="1"/>
          </p:nvPr>
        </p:nvSpPr>
        <p:spPr>
          <a:xfrm>
            <a:off x="0" y="914400"/>
            <a:ext cx="8229600" cy="4144963"/>
          </a:xfrm>
        </p:spPr>
        <p:txBody>
          <a:bodyPr/>
          <a:lstStyle/>
          <a:p>
            <a:r>
              <a:rPr lang="en-US" dirty="0"/>
              <a:t>Functions can accept multiple arguments called the parameter list</a:t>
            </a:r>
          </a:p>
          <a:p>
            <a:r>
              <a:rPr lang="en-US" dirty="0"/>
              <a:t>Num1 and num2 are passed by position to the corresponding parameter values in the function</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09800"/>
            <a:ext cx="8343900"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87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 calcmode="lin" valueType="num">
                                      <p:cBhvr additive="base">
                                        <p:cTn id="19" dur="500" fill="hold"/>
                                        <p:tgtEl>
                                          <p:spTgt spid="2050"/>
                                        </p:tgtEl>
                                        <p:attrNameLst>
                                          <p:attrName>ppt_x</p:attrName>
                                        </p:attrNameLst>
                                      </p:cBhvr>
                                      <p:tavLst>
                                        <p:tav tm="0">
                                          <p:val>
                                            <p:strVal val="#ppt_x"/>
                                          </p:val>
                                        </p:tav>
                                        <p:tav tm="100000">
                                          <p:val>
                                            <p:strVal val="#ppt_x"/>
                                          </p:val>
                                        </p:tav>
                                      </p:tavLst>
                                    </p:anim>
                                    <p:anim calcmode="lin" valueType="num">
                                      <p:cBhvr additive="base">
                                        <p:cTn id="20"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Multiple Arguments - Strings</a:t>
            </a:r>
          </a:p>
        </p:txBody>
      </p:sp>
      <p:sp>
        <p:nvSpPr>
          <p:cNvPr id="3" name="Content Placeholder 2"/>
          <p:cNvSpPr>
            <a:spLocks noGrp="1"/>
          </p:cNvSpPr>
          <p:nvPr>
            <p:ph idx="1"/>
          </p:nvPr>
        </p:nvSpPr>
        <p:spPr>
          <a:xfrm>
            <a:off x="76200" y="1905000"/>
            <a:ext cx="7620000" cy="4800600"/>
          </a:xfrm>
        </p:spPr>
        <p:txBody>
          <a:bodyPr/>
          <a:lstStyle/>
          <a:p>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613" r="3215"/>
          <a:stretch/>
        </p:blipFill>
        <p:spPr bwMode="auto">
          <a:xfrm>
            <a:off x="-15607" y="1752600"/>
            <a:ext cx="84582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5421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 y="304800"/>
            <a:ext cx="8229600" cy="914400"/>
          </a:xfrm>
        </p:spPr>
        <p:txBody>
          <a:bodyPr/>
          <a:lstStyle/>
          <a:p>
            <a:r>
              <a:rPr lang="en-US" dirty="0"/>
              <a:t>5.1 Introduction to Functions</a:t>
            </a:r>
          </a:p>
        </p:txBody>
      </p:sp>
      <p:sp>
        <p:nvSpPr>
          <p:cNvPr id="3" name="Content Placeholder 2"/>
          <p:cNvSpPr>
            <a:spLocks noGrp="1"/>
          </p:cNvSpPr>
          <p:nvPr>
            <p:ph idx="1"/>
          </p:nvPr>
        </p:nvSpPr>
        <p:spPr>
          <a:xfrm>
            <a:off x="228600" y="1219200"/>
            <a:ext cx="8229600" cy="4876800"/>
          </a:xfrm>
        </p:spPr>
        <p:txBody>
          <a:bodyPr>
            <a:noAutofit/>
          </a:bodyPr>
          <a:lstStyle/>
          <a:p>
            <a:r>
              <a:rPr lang="en-US" sz="3200" dirty="0"/>
              <a:t>Example:   Breaking Calculating an Employee’s Pay into smaller tasks:</a:t>
            </a:r>
          </a:p>
          <a:p>
            <a:pPr marL="857250" lvl="1" indent="-457200">
              <a:buFont typeface="+mj-lt"/>
              <a:buAutoNum type="arabicPeriod"/>
            </a:pPr>
            <a:r>
              <a:rPr lang="en-US" sz="2800" dirty="0"/>
              <a:t>Getting the employee’s hourly pay rate</a:t>
            </a:r>
          </a:p>
          <a:p>
            <a:pPr marL="857250" lvl="1" indent="-457200">
              <a:buFont typeface="+mj-lt"/>
              <a:buAutoNum type="arabicPeriod"/>
            </a:pPr>
            <a:r>
              <a:rPr lang="en-US" sz="2800" dirty="0"/>
              <a:t>Getting the number of hours worked</a:t>
            </a:r>
          </a:p>
          <a:p>
            <a:pPr marL="857250" lvl="1" indent="-457200">
              <a:buFont typeface="+mj-lt"/>
              <a:buAutoNum type="arabicPeriod"/>
            </a:pPr>
            <a:r>
              <a:rPr lang="en-US" sz="2800" dirty="0"/>
              <a:t>Calculating gross pay</a:t>
            </a:r>
          </a:p>
          <a:p>
            <a:pPr marL="857250" lvl="1" indent="-457200">
              <a:buFont typeface="+mj-lt"/>
              <a:buAutoNum type="arabicPeriod"/>
            </a:pPr>
            <a:r>
              <a:rPr lang="en-US" sz="2800" dirty="0"/>
              <a:t>Calculating overtime pay</a:t>
            </a:r>
          </a:p>
          <a:p>
            <a:pPr marL="857250" lvl="1" indent="-457200">
              <a:buFont typeface="+mj-lt"/>
              <a:buAutoNum type="arabicPeriod"/>
            </a:pPr>
            <a:r>
              <a:rPr lang="en-US" sz="2800" dirty="0"/>
              <a:t>Calculating withholding for taxes and benefits</a:t>
            </a:r>
          </a:p>
          <a:p>
            <a:pPr marL="857250" lvl="1" indent="-457200">
              <a:buFont typeface="+mj-lt"/>
              <a:buAutoNum type="arabicPeriod"/>
            </a:pPr>
            <a:r>
              <a:rPr lang="en-US" sz="2800" dirty="0"/>
              <a:t>Calculating net pay</a:t>
            </a:r>
          </a:p>
          <a:p>
            <a:pPr marL="857250" lvl="1" indent="-457200">
              <a:buFont typeface="+mj-lt"/>
              <a:buAutoNum type="arabicPeriod"/>
            </a:pPr>
            <a:r>
              <a:rPr lang="en-US" sz="2800" dirty="0"/>
              <a:t>Printing paycheck</a:t>
            </a:r>
          </a:p>
          <a:p>
            <a:pPr marL="400050" lvl="1" indent="0">
              <a:buNone/>
            </a:pPr>
            <a:endParaRPr lang="en-US" sz="2800" dirty="0"/>
          </a:p>
          <a:p>
            <a:pPr marL="857250" lvl="1" indent="-457200">
              <a:buFont typeface="+mj-lt"/>
              <a:buAutoNum type="arabicPeriod"/>
            </a:pPr>
            <a:endParaRPr lang="en-US" sz="2800" dirty="0"/>
          </a:p>
        </p:txBody>
      </p:sp>
    </p:spTree>
    <p:extLst>
      <p:ext uri="{BB962C8B-B14F-4D97-AF65-F5344CB8AC3E}">
        <p14:creationId xmlns:p14="http://schemas.microsoft.com/office/powerpoint/2010/main" val="402049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57200"/>
            <a:ext cx="8229600" cy="914400"/>
          </a:xfrm>
        </p:spPr>
        <p:txBody>
          <a:bodyPr/>
          <a:lstStyle/>
          <a:p>
            <a:r>
              <a:rPr lang="en-US" dirty="0"/>
              <a:t>Making Changes to Parameters</a:t>
            </a:r>
          </a:p>
        </p:txBody>
      </p:sp>
      <p:sp>
        <p:nvSpPr>
          <p:cNvPr id="3" name="Content Placeholder 2"/>
          <p:cNvSpPr>
            <a:spLocks noGrp="1"/>
          </p:cNvSpPr>
          <p:nvPr>
            <p:ph idx="1"/>
          </p:nvPr>
        </p:nvSpPr>
        <p:spPr>
          <a:xfrm>
            <a:off x="228600" y="1447800"/>
            <a:ext cx="8229600" cy="4144963"/>
          </a:xfrm>
        </p:spPr>
        <p:txBody>
          <a:bodyPr>
            <a:noAutofit/>
          </a:bodyPr>
          <a:lstStyle/>
          <a:p>
            <a:pPr>
              <a:buClr>
                <a:schemeClr val="accent1"/>
              </a:buClr>
            </a:pPr>
            <a:r>
              <a:rPr lang="en-US" sz="2800" dirty="0"/>
              <a:t>When an argument is passed to a function in Python, the function parameter variable will reference the argument’s value. Any changes to the parameter variable will not affect the argument. </a:t>
            </a:r>
          </a:p>
          <a:p>
            <a:pPr>
              <a:buClr>
                <a:schemeClr val="accent1"/>
              </a:buClr>
            </a:pPr>
            <a:r>
              <a:rPr lang="en-US" sz="2800" dirty="0"/>
              <a:t>This form of argument passing used by Python where a function cannot change the value of an argument that was passed to it is called </a:t>
            </a:r>
            <a:r>
              <a:rPr lang="en-US" sz="2800" i="1" dirty="0"/>
              <a:t>pass by value</a:t>
            </a:r>
          </a:p>
          <a:p>
            <a:pPr>
              <a:buClr>
                <a:schemeClr val="accent1"/>
              </a:buClr>
            </a:pPr>
            <a:r>
              <a:rPr lang="en-US" sz="2800" dirty="0"/>
              <a:t>This is a one-way communication.   We will learn how to return a value later in this chapter.</a:t>
            </a:r>
          </a:p>
        </p:txBody>
      </p:sp>
    </p:spTree>
    <p:extLst>
      <p:ext uri="{BB962C8B-B14F-4D97-AF65-F5344CB8AC3E}">
        <p14:creationId xmlns:p14="http://schemas.microsoft.com/office/powerpoint/2010/main" val="125626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8229600" cy="914400"/>
          </a:xfrm>
        </p:spPr>
        <p:txBody>
          <a:bodyPr/>
          <a:lstStyle/>
          <a:p>
            <a:r>
              <a:rPr lang="en-US" dirty="0"/>
              <a:t>Making Changes to Parameters</a:t>
            </a:r>
          </a:p>
        </p:txBody>
      </p:sp>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6182"/>
          <a:stretch/>
        </p:blipFill>
        <p:spPr bwMode="auto">
          <a:xfrm>
            <a:off x="1010392" y="1752600"/>
            <a:ext cx="6857999"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2438400"/>
            <a:ext cx="6857999" cy="3802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990600" y="1383268"/>
            <a:ext cx="1582613" cy="369332"/>
          </a:xfrm>
          <a:prstGeom prst="rect">
            <a:avLst/>
          </a:prstGeom>
          <a:noFill/>
        </p:spPr>
        <p:txBody>
          <a:bodyPr wrap="none" rtlCol="0">
            <a:spAutoFit/>
          </a:bodyPr>
          <a:lstStyle/>
          <a:p>
            <a:r>
              <a:rPr lang="en-US" dirty="0"/>
              <a:t>change_me.py</a:t>
            </a:r>
          </a:p>
        </p:txBody>
      </p:sp>
    </p:spTree>
    <p:extLst>
      <p:ext uri="{BB962C8B-B14F-4D97-AF65-F5344CB8AC3E}">
        <p14:creationId xmlns:p14="http://schemas.microsoft.com/office/powerpoint/2010/main" val="20724568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914400"/>
          </a:xfrm>
        </p:spPr>
        <p:txBody>
          <a:bodyPr/>
          <a:lstStyle/>
          <a:p>
            <a:r>
              <a:rPr lang="en-US" dirty="0"/>
              <a:t>Keyword Arguments</a:t>
            </a:r>
          </a:p>
        </p:txBody>
      </p:sp>
      <p:sp>
        <p:nvSpPr>
          <p:cNvPr id="3" name="Content Placeholder 2"/>
          <p:cNvSpPr>
            <a:spLocks noGrp="1"/>
          </p:cNvSpPr>
          <p:nvPr>
            <p:ph idx="1"/>
          </p:nvPr>
        </p:nvSpPr>
        <p:spPr>
          <a:xfrm>
            <a:off x="228600" y="922079"/>
            <a:ext cx="8229600" cy="4144963"/>
          </a:xfrm>
        </p:spPr>
        <p:txBody>
          <a:bodyPr/>
          <a:lstStyle/>
          <a:p>
            <a:r>
              <a:rPr lang="en-US" dirty="0"/>
              <a:t>In Python, you may assign values to an argument within the function call statement these are called </a:t>
            </a:r>
            <a:r>
              <a:rPr lang="en-US" i="1" dirty="0"/>
              <a:t>keyword argument</a:t>
            </a:r>
            <a:r>
              <a:rPr lang="en-US" dirty="0"/>
              <a:t>s:</a:t>
            </a:r>
          </a:p>
          <a:p>
            <a:pPr marL="114300" indent="0">
              <a:buNone/>
            </a:pPr>
            <a:r>
              <a:rPr lang="en-US" sz="1800" dirty="0"/>
              <a:t>keyword_args.py</a:t>
            </a:r>
          </a:p>
        </p:txBody>
      </p:sp>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3488"/>
          <a:stretch/>
        </p:blipFill>
        <p:spPr bwMode="auto">
          <a:xfrm>
            <a:off x="838200" y="2205108"/>
            <a:ext cx="6702425" cy="1089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3294669"/>
            <a:ext cx="6702425" cy="3563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88274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5.6 Global Variables and Global Constants</a:t>
            </a:r>
          </a:p>
        </p:txBody>
      </p:sp>
      <p:sp>
        <p:nvSpPr>
          <p:cNvPr id="3" name="Content Placeholder 2"/>
          <p:cNvSpPr>
            <a:spLocks noGrp="1"/>
          </p:cNvSpPr>
          <p:nvPr>
            <p:ph idx="1"/>
          </p:nvPr>
        </p:nvSpPr>
        <p:spPr/>
        <p:txBody>
          <a:bodyPr>
            <a:normAutofit/>
          </a:bodyPr>
          <a:lstStyle/>
          <a:p>
            <a:r>
              <a:rPr lang="en-US" dirty="0"/>
              <a:t>A global variable is accessible to all the functions in a program file</a:t>
            </a:r>
          </a:p>
          <a:p>
            <a:r>
              <a:rPr lang="en-US" dirty="0"/>
              <a:t>When a variable is created outside all the functions in a program file it is accessible by all the functions.</a:t>
            </a:r>
          </a:p>
          <a:p>
            <a:pPr marL="114300" indent="0">
              <a:buNone/>
            </a:pPr>
            <a:r>
              <a:rPr lang="en-US" sz="2000" dirty="0"/>
              <a:t>global1.py</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44" t="22316"/>
          <a:stretch/>
        </p:blipFill>
        <p:spPr bwMode="auto">
          <a:xfrm>
            <a:off x="304800" y="3421761"/>
            <a:ext cx="8091219" cy="1389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760"/>
          <a:stretch/>
        </p:blipFill>
        <p:spPr bwMode="auto">
          <a:xfrm>
            <a:off x="381000" y="4811617"/>
            <a:ext cx="7999412" cy="191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11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Variables</a:t>
            </a:r>
          </a:p>
        </p:txBody>
      </p:sp>
      <p:sp>
        <p:nvSpPr>
          <p:cNvPr id="3" name="Content Placeholder 2"/>
          <p:cNvSpPr>
            <a:spLocks noGrp="1"/>
          </p:cNvSpPr>
          <p:nvPr>
            <p:ph idx="1"/>
          </p:nvPr>
        </p:nvSpPr>
        <p:spPr>
          <a:xfrm>
            <a:off x="304800" y="1143000"/>
            <a:ext cx="8229600" cy="4144963"/>
          </a:xfrm>
        </p:spPr>
        <p:txBody>
          <a:bodyPr/>
          <a:lstStyle/>
          <a:p>
            <a:r>
              <a:rPr lang="en-US" dirty="0"/>
              <a:t>If you want to assign a value to a global variable you have to declare it in a function using the </a:t>
            </a:r>
            <a:r>
              <a:rPr lang="en-US" dirty="0">
                <a:latin typeface="Courier New" panose="02070309020205020404" pitchFamily="49" charset="0"/>
                <a:cs typeface="Courier New" panose="02070309020205020404" pitchFamily="49" charset="0"/>
              </a:rPr>
              <a:t>global</a:t>
            </a:r>
            <a:r>
              <a:rPr lang="en-US" dirty="0"/>
              <a:t> key word</a:t>
            </a:r>
          </a:p>
          <a:p>
            <a:r>
              <a:rPr lang="en-US" dirty="0"/>
              <a:t>global2.py</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53" t="8247" r="-46" b="-8247"/>
          <a:stretch/>
        </p:blipFill>
        <p:spPr bwMode="auto">
          <a:xfrm>
            <a:off x="228600" y="2438400"/>
            <a:ext cx="8151812"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09650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Variables</a:t>
            </a:r>
          </a:p>
        </p:txBody>
      </p:sp>
      <p:sp>
        <p:nvSpPr>
          <p:cNvPr id="3" name="Content Placeholder 2"/>
          <p:cNvSpPr>
            <a:spLocks noGrp="1"/>
          </p:cNvSpPr>
          <p:nvPr>
            <p:ph idx="1"/>
          </p:nvPr>
        </p:nvSpPr>
        <p:spPr/>
        <p:txBody>
          <a:bodyPr>
            <a:noAutofit/>
          </a:bodyPr>
          <a:lstStyle/>
          <a:p>
            <a:r>
              <a:rPr lang="en-US" sz="2400" dirty="0"/>
              <a:t>Global variables should not be used or used very sparingly:</a:t>
            </a:r>
          </a:p>
          <a:p>
            <a:pPr lvl="1"/>
            <a:r>
              <a:rPr lang="en-US" sz="2000" dirty="0"/>
              <a:t>They make debugging difficult.  It can be hard to track down every statement in every function that might be changing this variable.</a:t>
            </a:r>
          </a:p>
          <a:p>
            <a:pPr lvl="1"/>
            <a:r>
              <a:rPr lang="en-US" sz="2000" dirty="0"/>
              <a:t>Functions become dependent on the global variables.   This does not make functions easily reusable in other programs.</a:t>
            </a:r>
          </a:p>
          <a:p>
            <a:pPr lvl="1"/>
            <a:r>
              <a:rPr lang="en-US" sz="2000" dirty="0"/>
              <a:t>Global variables make a program hard to understand.   A global variable can be modified by any function in the program so it makes it hard to understand what is going on in an individual function.</a:t>
            </a:r>
          </a:p>
          <a:p>
            <a:pPr lvl="1"/>
            <a:r>
              <a:rPr lang="en-US" sz="2000" dirty="0"/>
              <a:t>Variables should be created locally and passed as arguments to the functions that need to access them.</a:t>
            </a:r>
          </a:p>
        </p:txBody>
      </p:sp>
    </p:spTree>
    <p:extLst>
      <p:ext uri="{BB962C8B-B14F-4D97-AF65-F5344CB8AC3E}">
        <p14:creationId xmlns:p14="http://schemas.microsoft.com/office/powerpoint/2010/main" val="67573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Constants</a:t>
            </a:r>
          </a:p>
        </p:txBody>
      </p:sp>
      <p:sp>
        <p:nvSpPr>
          <p:cNvPr id="3" name="Content Placeholder 2"/>
          <p:cNvSpPr>
            <a:spLocks noGrp="1"/>
          </p:cNvSpPr>
          <p:nvPr>
            <p:ph idx="1"/>
          </p:nvPr>
        </p:nvSpPr>
        <p:spPr/>
        <p:txBody>
          <a:bodyPr>
            <a:noAutofit/>
          </a:bodyPr>
          <a:lstStyle/>
          <a:p>
            <a:r>
              <a:rPr lang="en-US" sz="2400" dirty="0"/>
              <a:t>A </a:t>
            </a:r>
            <a:r>
              <a:rPr lang="en-US" sz="2400" i="1" dirty="0"/>
              <a:t>global constant</a:t>
            </a:r>
            <a:r>
              <a:rPr lang="en-US" sz="2400" dirty="0"/>
              <a:t> is a global name that references a value that cannot be changed.</a:t>
            </a:r>
          </a:p>
          <a:p>
            <a:r>
              <a:rPr lang="en-US" sz="2400" dirty="0"/>
              <a:t>There is no specific syntax in Python for global constants but they can be simulated with global variables.</a:t>
            </a:r>
          </a:p>
          <a:p>
            <a:r>
              <a:rPr lang="en-US" sz="2400" dirty="0"/>
              <a:t>You can declare a variable outside any functions but do not use the global keyword inside a function.   This prevents the value from being changed.</a:t>
            </a:r>
          </a:p>
          <a:p>
            <a:r>
              <a:rPr lang="en-US" sz="2400" dirty="0"/>
              <a:t>The naming convention for global constants is ALL_CAPS.   All constants should be declared at the beginning of the program.</a:t>
            </a:r>
          </a:p>
          <a:p>
            <a:r>
              <a:rPr lang="en-US" sz="2400" dirty="0"/>
              <a:t>Numeric literals (if required) in a program should ALWAYS be represented as global constants.</a:t>
            </a:r>
          </a:p>
        </p:txBody>
      </p:sp>
    </p:spTree>
    <p:extLst>
      <p:ext uri="{BB962C8B-B14F-4D97-AF65-F5344CB8AC3E}">
        <p14:creationId xmlns:p14="http://schemas.microsoft.com/office/powerpoint/2010/main" val="276521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926" t="7139"/>
          <a:stretch/>
        </p:blipFill>
        <p:spPr bwMode="auto">
          <a:xfrm>
            <a:off x="228600" y="1090670"/>
            <a:ext cx="8150225" cy="495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57200" y="697468"/>
            <a:ext cx="1521250" cy="369332"/>
          </a:xfrm>
          <a:prstGeom prst="rect">
            <a:avLst/>
          </a:prstGeom>
          <a:noFill/>
        </p:spPr>
        <p:txBody>
          <a:bodyPr wrap="none" rtlCol="0">
            <a:spAutoFit/>
          </a:bodyPr>
          <a:lstStyle/>
          <a:p>
            <a:r>
              <a:rPr lang="en-US" dirty="0"/>
              <a:t>retirement.py</a:t>
            </a:r>
          </a:p>
        </p:txBody>
      </p:sp>
    </p:spTree>
    <p:extLst>
      <p:ext uri="{BB962C8B-B14F-4D97-AF65-F5344CB8AC3E}">
        <p14:creationId xmlns:p14="http://schemas.microsoft.com/office/powerpoint/2010/main" val="21984615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906" y="3395522"/>
            <a:ext cx="4718279" cy="769441"/>
          </a:xfrm>
          <a:prstGeom prst="rect">
            <a:avLst/>
          </a:prstGeom>
          <a:noFill/>
        </p:spPr>
        <p:txBody>
          <a:bodyPr wrap="none" rtlCol="0">
            <a:spAutoFit/>
          </a:bodyPr>
          <a:lstStyle/>
          <a:p>
            <a:r>
              <a:rPr lang="en-US" sz="4400" b="1" dirty="0"/>
              <a:t>GLOBAL VARIABLES</a:t>
            </a:r>
          </a:p>
        </p:txBody>
      </p:sp>
      <p:sp>
        <p:nvSpPr>
          <p:cNvPr id="2" name="Title 1"/>
          <p:cNvSpPr>
            <a:spLocks noGrp="1"/>
          </p:cNvSpPr>
          <p:nvPr>
            <p:ph type="title"/>
          </p:nvPr>
        </p:nvSpPr>
        <p:spPr/>
        <p:txBody>
          <a:bodyPr/>
          <a:lstStyle/>
          <a:p>
            <a:r>
              <a:rPr lang="en-US" dirty="0"/>
              <a:t>Global Variables and Global Constants</a:t>
            </a:r>
          </a:p>
        </p:txBody>
      </p:sp>
      <p:sp>
        <p:nvSpPr>
          <p:cNvPr id="5" name="Heart 4"/>
          <p:cNvSpPr/>
          <p:nvPr/>
        </p:nvSpPr>
        <p:spPr>
          <a:xfrm>
            <a:off x="4727185" y="2286000"/>
            <a:ext cx="3581400" cy="3352800"/>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quot;No&quot; Symbol 3"/>
          <p:cNvSpPr/>
          <p:nvPr/>
        </p:nvSpPr>
        <p:spPr>
          <a:xfrm>
            <a:off x="533400" y="2286000"/>
            <a:ext cx="3581400" cy="3328060"/>
          </a:xfrm>
          <a:prstGeom prst="noSmoking">
            <a:avLst/>
          </a:prstGeom>
          <a:solidFill>
            <a:schemeClr val="accent1">
              <a:alpha val="7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4865814" y="3118522"/>
            <a:ext cx="3429000" cy="1323439"/>
          </a:xfrm>
          <a:prstGeom prst="rect">
            <a:avLst/>
          </a:prstGeom>
          <a:noFill/>
        </p:spPr>
        <p:txBody>
          <a:bodyPr wrap="square" rtlCol="0">
            <a:spAutoFit/>
          </a:bodyPr>
          <a:lstStyle/>
          <a:p>
            <a:pPr algn="ctr"/>
            <a:r>
              <a:rPr lang="en-US" sz="4000" b="1" dirty="0"/>
              <a:t>GLOBAL CONSTANTS</a:t>
            </a:r>
          </a:p>
        </p:txBody>
      </p:sp>
    </p:spTree>
    <p:extLst>
      <p:ext uri="{BB962C8B-B14F-4D97-AF65-F5344CB8AC3E}">
        <p14:creationId xmlns:p14="http://schemas.microsoft.com/office/powerpoint/2010/main" val="42496509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In-Class Assignment Chapter 5 Part 1.2:</a:t>
            </a:r>
          </a:p>
        </p:txBody>
      </p:sp>
      <p:sp>
        <p:nvSpPr>
          <p:cNvPr id="3" name="Content Placeholder 2"/>
          <p:cNvSpPr>
            <a:spLocks noGrp="1"/>
          </p:cNvSpPr>
          <p:nvPr>
            <p:ph idx="1"/>
          </p:nvPr>
        </p:nvSpPr>
        <p:spPr>
          <a:xfrm>
            <a:off x="228600" y="1600200"/>
            <a:ext cx="8229600" cy="4144963"/>
          </a:xfrm>
        </p:spPr>
        <p:txBody>
          <a:bodyPr>
            <a:noAutofit/>
          </a:bodyPr>
          <a:lstStyle/>
          <a:p>
            <a:r>
              <a:rPr lang="en-US" sz="2000" b="1" dirty="0"/>
              <a:t>Kilometer Converter - </a:t>
            </a:r>
            <a:r>
              <a:rPr lang="en-US" sz="2000" dirty="0"/>
              <a:t> Write a program that asks the user to enter a distance in kilometers, and then converts that distance to miles.   The conversion formula is as follows:</a:t>
            </a:r>
          </a:p>
          <a:p>
            <a:pPr marL="114300" indent="0">
              <a:buNone/>
            </a:pPr>
            <a:r>
              <a:rPr lang="en-US" sz="2000"/>
              <a:t>	Miles </a:t>
            </a:r>
            <a:r>
              <a:rPr lang="en-US" sz="2000" dirty="0"/>
              <a:t>= Kilometers x 0.6214</a:t>
            </a:r>
          </a:p>
          <a:p>
            <a:r>
              <a:rPr lang="en-US" sz="2000" dirty="0"/>
              <a:t>Your program should have two functions:   a main function and a function to convert and print the miles</a:t>
            </a:r>
          </a:p>
          <a:p>
            <a:r>
              <a:rPr lang="en-US" sz="2000" dirty="0"/>
              <a:t>The main function should ask the user for number of kilometers and pass that to the conversion function.</a:t>
            </a:r>
          </a:p>
          <a:p>
            <a:r>
              <a:rPr lang="en-US" sz="2000" dirty="0"/>
              <a:t>The conversion function should calculate the miles and then display to user</a:t>
            </a:r>
          </a:p>
          <a:p>
            <a:r>
              <a:rPr lang="en-US" sz="2000" dirty="0"/>
              <a:t>Use a global constant for the conversion factor</a:t>
            </a:r>
          </a:p>
          <a:p>
            <a:r>
              <a:rPr lang="en-US" sz="2000" dirty="0"/>
              <a:t>Print and turn in when you are done</a:t>
            </a:r>
          </a:p>
        </p:txBody>
      </p:sp>
    </p:spTree>
    <p:extLst>
      <p:ext uri="{BB962C8B-B14F-4D97-AF65-F5344CB8AC3E}">
        <p14:creationId xmlns:p14="http://schemas.microsoft.com/office/powerpoint/2010/main" val="192117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 y="304800"/>
            <a:ext cx="8229600" cy="914400"/>
          </a:xfrm>
        </p:spPr>
        <p:txBody>
          <a:bodyPr/>
          <a:lstStyle/>
          <a:p>
            <a:r>
              <a:rPr lang="en-US" dirty="0"/>
              <a:t>5.1 Introduction to Functions</a:t>
            </a:r>
          </a:p>
        </p:txBody>
      </p:sp>
      <p:sp>
        <p:nvSpPr>
          <p:cNvPr id="3" name="Content Placeholder 2"/>
          <p:cNvSpPr>
            <a:spLocks noGrp="1"/>
          </p:cNvSpPr>
          <p:nvPr>
            <p:ph idx="1"/>
          </p:nvPr>
        </p:nvSpPr>
        <p:spPr>
          <a:xfrm>
            <a:off x="228600" y="1066800"/>
            <a:ext cx="8229600" cy="4876800"/>
          </a:xfrm>
        </p:spPr>
        <p:txBody>
          <a:bodyPr>
            <a:noAutofit/>
          </a:bodyPr>
          <a:lstStyle/>
          <a:p>
            <a:r>
              <a:rPr lang="en-US" sz="3200" dirty="0"/>
              <a:t>This is known as a </a:t>
            </a:r>
            <a:r>
              <a:rPr lang="en-US" sz="3200" i="1" dirty="0"/>
              <a:t>divide and conquer </a:t>
            </a:r>
            <a:r>
              <a:rPr lang="en-US" sz="3200" dirty="0"/>
              <a:t>approach because large tasks are broken down into smaller tasks that are easily performed</a:t>
            </a:r>
          </a:p>
          <a:p>
            <a:pPr marL="857250" lvl="1" indent="-457200">
              <a:buFont typeface="+mj-lt"/>
              <a:buAutoNum type="arabicPeriod"/>
            </a:pPr>
            <a:endParaRPr lang="en-US" sz="2800" dirty="0"/>
          </a:p>
          <a:p>
            <a:pPr marL="857250" lvl="1" indent="-457200">
              <a:buFont typeface="+mj-lt"/>
              <a:buAutoNum type="arabicPeriod"/>
            </a:pPr>
            <a:endParaRPr lang="en-US" sz="2800" dirty="0"/>
          </a:p>
        </p:txBody>
      </p:sp>
      <p:pic>
        <p:nvPicPr>
          <p:cNvPr id="1027" name="Picture 3" descr="C:\Users\Kim\AppData\Local\Microsoft\Windows\Temporary Internet Files\Content.IE5\5JDPNWWY\MC900055019[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2971800"/>
            <a:ext cx="3276600" cy="3420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66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229600" cy="1143000"/>
          </a:xfrm>
        </p:spPr>
        <p:txBody>
          <a:bodyPr/>
          <a:lstStyle/>
          <a:p>
            <a:r>
              <a:rPr lang="en-US" sz="4000" dirty="0"/>
              <a:t>5.7 Introduction  To Value Returning Functions</a:t>
            </a:r>
          </a:p>
        </p:txBody>
      </p:sp>
      <p:sp>
        <p:nvSpPr>
          <p:cNvPr id="3" name="Content Placeholder 2"/>
          <p:cNvSpPr>
            <a:spLocks noGrp="1"/>
          </p:cNvSpPr>
          <p:nvPr>
            <p:ph idx="1"/>
          </p:nvPr>
        </p:nvSpPr>
        <p:spPr>
          <a:xfrm>
            <a:off x="381000" y="1524000"/>
            <a:ext cx="7620000" cy="4800600"/>
          </a:xfrm>
        </p:spPr>
        <p:txBody>
          <a:bodyPr>
            <a:noAutofit/>
          </a:bodyPr>
          <a:lstStyle/>
          <a:p>
            <a:r>
              <a:rPr lang="en-US" sz="2400" dirty="0"/>
              <a:t>A value-returning function returns a value back to the part of the program that called it</a:t>
            </a:r>
          </a:p>
          <a:p>
            <a:r>
              <a:rPr lang="en-US" sz="2400" dirty="0"/>
              <a:t>So far we learned about simple functions.   A value returning function is like a simple function in that:</a:t>
            </a:r>
          </a:p>
          <a:p>
            <a:pPr lvl="1">
              <a:buFont typeface="Wingdings" panose="05000000000000000000" pitchFamily="2" charset="2"/>
              <a:buChar char="v"/>
            </a:pPr>
            <a:r>
              <a:rPr lang="en-US" dirty="0"/>
              <a:t>It is a group of statements to perform a specific task</a:t>
            </a:r>
          </a:p>
          <a:p>
            <a:pPr lvl="1">
              <a:buFont typeface="Wingdings" panose="05000000000000000000" pitchFamily="2" charset="2"/>
              <a:buChar char="v"/>
            </a:pPr>
            <a:r>
              <a:rPr lang="en-US" dirty="0"/>
              <a:t>It is called by another part of the program</a:t>
            </a:r>
          </a:p>
          <a:p>
            <a:r>
              <a:rPr lang="en-US" sz="2400" dirty="0"/>
              <a:t>However, value returning functions return a value back to the calling program</a:t>
            </a:r>
          </a:p>
          <a:p>
            <a:r>
              <a:rPr lang="en-US" sz="2400" dirty="0"/>
              <a:t>The value that is returned can be used like any other variable</a:t>
            </a:r>
          </a:p>
        </p:txBody>
      </p:sp>
    </p:spTree>
    <p:extLst>
      <p:ext uri="{BB962C8B-B14F-4D97-AF65-F5344CB8AC3E}">
        <p14:creationId xmlns:p14="http://schemas.microsoft.com/office/powerpoint/2010/main" val="169398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153400" cy="1143000"/>
          </a:xfrm>
        </p:spPr>
        <p:txBody>
          <a:bodyPr/>
          <a:lstStyle/>
          <a:p>
            <a:r>
              <a:rPr lang="en-US" sz="3600" dirty="0"/>
              <a:t>Standard Library functions and </a:t>
            </a:r>
            <a:r>
              <a:rPr lang="en-US" sz="3600" dirty="0">
                <a:latin typeface="Courier New" panose="02070309020205020404" pitchFamily="49" charset="0"/>
                <a:cs typeface="Courier New" panose="02070309020205020404" pitchFamily="49" charset="0"/>
              </a:rPr>
              <a:t>import</a:t>
            </a:r>
          </a:p>
        </p:txBody>
      </p:sp>
      <p:sp>
        <p:nvSpPr>
          <p:cNvPr id="3" name="Content Placeholder 2"/>
          <p:cNvSpPr>
            <a:spLocks noGrp="1"/>
          </p:cNvSpPr>
          <p:nvPr>
            <p:ph idx="1"/>
          </p:nvPr>
        </p:nvSpPr>
        <p:spPr>
          <a:xfrm>
            <a:off x="27432" y="1143000"/>
            <a:ext cx="8229600" cy="4800600"/>
          </a:xfrm>
        </p:spPr>
        <p:txBody>
          <a:bodyPr>
            <a:noAutofit/>
          </a:bodyPr>
          <a:lstStyle/>
          <a:p>
            <a:r>
              <a:rPr lang="en-US" sz="2800" dirty="0"/>
              <a:t>Python comes with a standard library of functions that have already been written</a:t>
            </a:r>
          </a:p>
          <a:p>
            <a:r>
              <a:rPr lang="en-US" sz="2800" dirty="0"/>
              <a:t>Some have been built into the interpreter.  You have already used some of these functions such as </a:t>
            </a:r>
            <a:r>
              <a:rPr lang="en-US" sz="2800" b="1" dirty="0">
                <a:solidFill>
                  <a:srgbClr val="FF0000"/>
                </a:solidFill>
                <a:latin typeface="Courier New" panose="02070309020205020404" pitchFamily="49" charset="0"/>
                <a:cs typeface="Courier New" panose="02070309020205020404" pitchFamily="49" charset="0"/>
              </a:rPr>
              <a:t>print, input, and range</a:t>
            </a:r>
          </a:p>
          <a:p>
            <a:r>
              <a:rPr lang="en-US" sz="2800" dirty="0"/>
              <a:t>Many others are stored in files called modules</a:t>
            </a:r>
          </a:p>
          <a:p>
            <a:r>
              <a:rPr lang="en-US" sz="2800" dirty="0"/>
              <a:t>Many math functions are stored in the </a:t>
            </a:r>
            <a:r>
              <a:rPr lang="en-US" sz="2800" b="1" dirty="0">
                <a:solidFill>
                  <a:srgbClr val="FF0000"/>
                </a:solidFill>
                <a:latin typeface="Courier New" panose="02070309020205020404" pitchFamily="49" charset="0"/>
                <a:cs typeface="Courier New" panose="02070309020205020404" pitchFamily="49" charset="0"/>
              </a:rPr>
              <a:t>math</a:t>
            </a:r>
            <a:r>
              <a:rPr lang="en-US" sz="2800" dirty="0"/>
              <a:t> module</a:t>
            </a:r>
          </a:p>
          <a:p>
            <a:r>
              <a:rPr lang="en-US" sz="2800" dirty="0"/>
              <a:t>To access the math module you must add an import statement to the beginning of your program</a:t>
            </a:r>
          </a:p>
          <a:p>
            <a:pPr marL="114300" indent="0">
              <a:buNone/>
            </a:pPr>
            <a:r>
              <a:rPr lang="en-US" sz="2800" b="1" dirty="0">
                <a:solidFill>
                  <a:srgbClr val="FF0000"/>
                </a:solidFill>
                <a:latin typeface="Courier New" panose="02070309020205020404" pitchFamily="49" charset="0"/>
                <a:cs typeface="Courier New" panose="02070309020205020404" pitchFamily="49" charset="0"/>
              </a:rPr>
              <a:t>	import math</a:t>
            </a:r>
          </a:p>
          <a:p>
            <a:r>
              <a:rPr lang="en-US" sz="2800" dirty="0"/>
              <a:t>This makes all the math functions available to your program</a:t>
            </a:r>
          </a:p>
        </p:txBody>
      </p:sp>
    </p:spTree>
    <p:extLst>
      <p:ext uri="{BB962C8B-B14F-4D97-AF65-F5344CB8AC3E}">
        <p14:creationId xmlns:p14="http://schemas.microsoft.com/office/powerpoint/2010/main" val="331691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Library functions are often thought of as black boxes because you do not see the internal workings</a:t>
            </a:r>
          </a:p>
        </p:txBody>
      </p:sp>
      <p:sp>
        <p:nvSpPr>
          <p:cNvPr id="4" name="Title 1"/>
          <p:cNvSpPr txBox="1">
            <a:spLocks/>
          </p:cNvSpPr>
          <p:nvPr/>
        </p:nvSpPr>
        <p:spPr>
          <a:xfrm>
            <a:off x="246888" y="228600"/>
            <a:ext cx="8153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600" dirty="0"/>
              <a:t>Standard Library functions and </a:t>
            </a:r>
            <a:r>
              <a:rPr lang="en-US" sz="3600" dirty="0">
                <a:latin typeface="Courier New" panose="02070309020205020404" pitchFamily="49" charset="0"/>
                <a:cs typeface="Courier New" panose="02070309020205020404" pitchFamily="49" charset="0"/>
              </a:rPr>
              <a:t>import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74" y="3048000"/>
            <a:ext cx="8276050" cy="1479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13763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Random Numbers</a:t>
            </a:r>
          </a:p>
        </p:txBody>
      </p:sp>
      <p:sp>
        <p:nvSpPr>
          <p:cNvPr id="3" name="Content Placeholder 2"/>
          <p:cNvSpPr>
            <a:spLocks noGrp="1"/>
          </p:cNvSpPr>
          <p:nvPr>
            <p:ph idx="1"/>
          </p:nvPr>
        </p:nvSpPr>
        <p:spPr>
          <a:xfrm>
            <a:off x="381000" y="1524000"/>
            <a:ext cx="7620000" cy="4800600"/>
          </a:xfrm>
        </p:spPr>
        <p:txBody>
          <a:bodyPr>
            <a:normAutofit/>
          </a:bodyPr>
          <a:lstStyle/>
          <a:p>
            <a:r>
              <a:rPr lang="en-US" sz="2800" dirty="0"/>
              <a:t>Random numbers are frequently used for different programming tasks</a:t>
            </a:r>
          </a:p>
          <a:p>
            <a:pPr lvl="1">
              <a:buFont typeface="Wingdings" panose="05000000000000000000" pitchFamily="2" charset="2"/>
              <a:buChar char="v"/>
            </a:pPr>
            <a:r>
              <a:rPr lang="en-US" sz="2800" dirty="0"/>
              <a:t>They are commonly used in games – such as dice rolling or a shuffled deck</a:t>
            </a:r>
          </a:p>
          <a:p>
            <a:pPr lvl="1">
              <a:buFont typeface="Wingdings" panose="05000000000000000000" pitchFamily="2" charset="2"/>
              <a:buChar char="v"/>
            </a:pPr>
            <a:r>
              <a:rPr lang="en-US" sz="2800" dirty="0"/>
              <a:t>They are useful in simulation programs to determine how a person, animal, or insect might behave</a:t>
            </a:r>
          </a:p>
          <a:p>
            <a:pPr lvl="1">
              <a:buFont typeface="Wingdings" panose="05000000000000000000" pitchFamily="2" charset="2"/>
              <a:buChar char="v"/>
            </a:pPr>
            <a:r>
              <a:rPr lang="en-US" sz="2800" dirty="0"/>
              <a:t>They are useful in statistical programs to randomly select data for analysis</a:t>
            </a:r>
          </a:p>
          <a:p>
            <a:pPr lvl="1">
              <a:buFont typeface="Wingdings" panose="05000000000000000000" pitchFamily="2" charset="2"/>
              <a:buChar char="v"/>
            </a:pPr>
            <a:r>
              <a:rPr lang="en-US" sz="2800" dirty="0"/>
              <a:t>They are used in data security for encryption</a:t>
            </a:r>
          </a:p>
        </p:txBody>
      </p:sp>
    </p:spTree>
    <p:extLst>
      <p:ext uri="{BB962C8B-B14F-4D97-AF65-F5344CB8AC3E}">
        <p14:creationId xmlns:p14="http://schemas.microsoft.com/office/powerpoint/2010/main" val="29333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620000" cy="1143000"/>
          </a:xfrm>
        </p:spPr>
        <p:txBody>
          <a:bodyPr/>
          <a:lstStyle/>
          <a:p>
            <a:r>
              <a:rPr lang="en-US" dirty="0"/>
              <a:t>The </a:t>
            </a:r>
            <a:r>
              <a:rPr lang="en-US" dirty="0">
                <a:latin typeface="Courier New" panose="02070309020205020404" pitchFamily="49" charset="0"/>
                <a:cs typeface="Courier New" panose="02070309020205020404" pitchFamily="49" charset="0"/>
              </a:rPr>
              <a:t>random</a:t>
            </a:r>
            <a:r>
              <a:rPr lang="en-US" dirty="0"/>
              <a:t> Module</a:t>
            </a:r>
          </a:p>
        </p:txBody>
      </p:sp>
      <p:sp>
        <p:nvSpPr>
          <p:cNvPr id="3" name="Content Placeholder 2"/>
          <p:cNvSpPr>
            <a:spLocks noGrp="1"/>
          </p:cNvSpPr>
          <p:nvPr>
            <p:ph idx="1"/>
          </p:nvPr>
        </p:nvSpPr>
        <p:spPr/>
        <p:txBody>
          <a:bodyPr>
            <a:normAutofit/>
          </a:bodyPr>
          <a:lstStyle/>
          <a:p>
            <a:r>
              <a:rPr lang="en-US" sz="2800" dirty="0"/>
              <a:t>The standard library contains a module for generating random numbers called </a:t>
            </a:r>
            <a:r>
              <a:rPr lang="en-US" sz="2800" b="1" dirty="0">
                <a:solidFill>
                  <a:srgbClr val="FF0000"/>
                </a:solidFill>
                <a:latin typeface="Courier New" panose="02070309020205020404" pitchFamily="49" charset="0"/>
                <a:cs typeface="Courier New" panose="02070309020205020404" pitchFamily="49" charset="0"/>
              </a:rPr>
              <a:t>random</a:t>
            </a:r>
          </a:p>
          <a:p>
            <a:r>
              <a:rPr lang="en-US" sz="2800" dirty="0"/>
              <a:t>There are several </a:t>
            </a:r>
            <a:r>
              <a:rPr lang="en-US" sz="2800" b="1" dirty="0">
                <a:solidFill>
                  <a:srgbClr val="FF0000"/>
                </a:solidFill>
                <a:latin typeface="Courier New" panose="02070309020205020404" pitchFamily="49" charset="0"/>
                <a:cs typeface="Courier New" panose="02070309020205020404" pitchFamily="49" charset="0"/>
              </a:rPr>
              <a:t>random</a:t>
            </a:r>
            <a:r>
              <a:rPr lang="en-US" sz="2800" dirty="0"/>
              <a:t> functions in the standard library</a:t>
            </a:r>
          </a:p>
          <a:p>
            <a:r>
              <a:rPr lang="en-US" sz="2800" dirty="0"/>
              <a:t>To use random functions import the random module</a:t>
            </a:r>
          </a:p>
          <a:p>
            <a:pPr marL="777240" lvl="2" indent="0">
              <a:buNone/>
            </a:pPr>
            <a:r>
              <a:rPr lang="en-US" sz="2400" b="1" dirty="0">
                <a:solidFill>
                  <a:srgbClr val="FF0000"/>
                </a:solidFill>
                <a:latin typeface="Courier New" panose="02070309020205020404" pitchFamily="49" charset="0"/>
                <a:cs typeface="Courier New" panose="02070309020205020404" pitchFamily="49" charset="0"/>
              </a:rPr>
              <a:t>import random</a:t>
            </a:r>
          </a:p>
          <a:p>
            <a:r>
              <a:rPr lang="en-US" sz="2800" dirty="0"/>
              <a:t>This will cause the interpreter to load the random module into memory and become available to your program</a:t>
            </a:r>
          </a:p>
          <a:p>
            <a:pPr marL="114300" indent="0">
              <a:buNone/>
            </a:pPr>
            <a:endParaRPr lang="en-US" sz="2800" dirty="0"/>
          </a:p>
        </p:txBody>
      </p:sp>
    </p:spTree>
    <p:extLst>
      <p:ext uri="{BB962C8B-B14F-4D97-AF65-F5344CB8AC3E}">
        <p14:creationId xmlns:p14="http://schemas.microsoft.com/office/powerpoint/2010/main" val="256379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7620000" cy="1143000"/>
          </a:xfrm>
        </p:spPr>
        <p:txBody>
          <a:bodyPr/>
          <a:lstStyle/>
          <a:p>
            <a:r>
              <a:rPr lang="en-US" b="1" dirty="0" err="1">
                <a:solidFill>
                  <a:srgbClr val="FF0000"/>
                </a:solidFill>
                <a:latin typeface="Courier New" panose="02070309020205020404" pitchFamily="49" charset="0"/>
                <a:cs typeface="Courier New" panose="02070309020205020404" pitchFamily="49" charset="0"/>
              </a:rPr>
              <a:t>randint</a:t>
            </a:r>
            <a:endParaRPr lang="en-US" b="1" dirty="0">
              <a:solidFill>
                <a:srgbClr val="FF00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381000" y="1219200"/>
            <a:ext cx="7620000" cy="4800600"/>
          </a:xfrm>
        </p:spPr>
        <p:txBody>
          <a:bodyPr>
            <a:normAutofit/>
          </a:bodyPr>
          <a:lstStyle/>
          <a:p>
            <a:r>
              <a:rPr lang="en-US" sz="2400" b="1" dirty="0" err="1">
                <a:solidFill>
                  <a:srgbClr val="FF0000"/>
                </a:solidFill>
                <a:latin typeface="Courier New" panose="02070309020205020404" pitchFamily="49" charset="0"/>
                <a:cs typeface="Courier New" panose="02070309020205020404" pitchFamily="49" charset="0"/>
              </a:rPr>
              <a:t>randint</a:t>
            </a:r>
            <a:r>
              <a:rPr lang="en-US" sz="2400" dirty="0"/>
              <a:t> generates a random integer based on arguments</a:t>
            </a:r>
          </a:p>
          <a:p>
            <a:r>
              <a:rPr lang="en-US" sz="2400" dirty="0"/>
              <a:t>Since we are using the random library we must include it in our statement</a:t>
            </a:r>
          </a:p>
          <a:p>
            <a:r>
              <a:rPr lang="en-US" sz="2400" dirty="0"/>
              <a:t>For example:</a:t>
            </a:r>
          </a:p>
          <a:p>
            <a:pPr marL="114300" indent="0">
              <a:buNone/>
            </a:pPr>
            <a:r>
              <a:rPr lang="en-US" sz="2400" b="1" dirty="0">
                <a:solidFill>
                  <a:srgbClr val="FF0000"/>
                </a:solidFill>
                <a:latin typeface="Courier New" panose="02070309020205020404" pitchFamily="49" charset="0"/>
                <a:cs typeface="Courier New" panose="02070309020205020404" pitchFamily="49" charset="0"/>
              </a:rPr>
              <a:t>	number = </a:t>
            </a:r>
            <a:r>
              <a:rPr lang="en-US" sz="2400" b="1" dirty="0" err="1">
                <a:solidFill>
                  <a:srgbClr val="FF0000"/>
                </a:solidFill>
                <a:latin typeface="Courier New" panose="02070309020205020404" pitchFamily="49" charset="0"/>
                <a:cs typeface="Courier New" panose="02070309020205020404" pitchFamily="49" charset="0"/>
              </a:rPr>
              <a:t>random.randint</a:t>
            </a:r>
            <a:r>
              <a:rPr lang="en-US" sz="2400" b="1" dirty="0">
                <a:solidFill>
                  <a:srgbClr val="FF0000"/>
                </a:solidFill>
                <a:latin typeface="Courier New" panose="02070309020205020404" pitchFamily="49" charset="0"/>
                <a:cs typeface="Courier New" panose="02070309020205020404" pitchFamily="49" charset="0"/>
              </a:rPr>
              <a:t> (1,100)</a:t>
            </a:r>
          </a:p>
          <a:p>
            <a:r>
              <a:rPr lang="en-US" sz="2400" dirty="0"/>
              <a:t>This will generate a random integer in the range </a:t>
            </a:r>
            <a:r>
              <a:rPr lang="en-US" sz="2400"/>
              <a:t>1 through </a:t>
            </a:r>
            <a:r>
              <a:rPr lang="en-US" sz="2400" dirty="0"/>
              <a:t>100 and assign it to the variable </a:t>
            </a:r>
            <a:r>
              <a:rPr lang="en-US" sz="2400" b="1" dirty="0">
                <a:solidFill>
                  <a:srgbClr val="FF0000"/>
                </a:solidFill>
                <a:latin typeface="Courier New" panose="02070309020205020404" pitchFamily="49" charset="0"/>
                <a:cs typeface="Courier New" panose="02070309020205020404" pitchFamily="49" charset="0"/>
              </a:rPr>
              <a:t>number</a:t>
            </a:r>
          </a:p>
          <a:p>
            <a:r>
              <a:rPr lang="en-US" sz="2400" dirty="0"/>
              <a:t>Note that the call to </a:t>
            </a:r>
            <a:r>
              <a:rPr lang="en-US" sz="2400" b="1" dirty="0" err="1">
                <a:solidFill>
                  <a:srgbClr val="FF0000"/>
                </a:solidFill>
                <a:latin typeface="Courier New" panose="02070309020205020404" pitchFamily="49" charset="0"/>
                <a:cs typeface="Courier New" panose="02070309020205020404" pitchFamily="49" charset="0"/>
              </a:rPr>
              <a:t>randint</a:t>
            </a:r>
            <a:r>
              <a:rPr lang="en-US" sz="2400" dirty="0"/>
              <a:t> is on the right side of the </a:t>
            </a:r>
            <a:r>
              <a:rPr lang="en-US" sz="2400" b="1" dirty="0">
                <a:solidFill>
                  <a:srgbClr val="FF0000"/>
                </a:solidFill>
                <a:latin typeface="Courier New" panose="02070309020205020404" pitchFamily="49" charset="0"/>
                <a:cs typeface="Courier New" panose="02070309020205020404" pitchFamily="49" charset="0"/>
              </a:rPr>
              <a:t>=</a:t>
            </a:r>
            <a:r>
              <a:rPr lang="en-US" sz="2400" dirty="0"/>
              <a:t> operator</a:t>
            </a:r>
          </a:p>
          <a:p>
            <a:r>
              <a:rPr lang="en-US" sz="2400" b="1" dirty="0" err="1">
                <a:solidFill>
                  <a:srgbClr val="FF0000"/>
                </a:solidFill>
                <a:latin typeface="Courier New" panose="02070309020205020404" pitchFamily="49" charset="0"/>
                <a:cs typeface="Courier New" panose="02070309020205020404" pitchFamily="49" charset="0"/>
              </a:rPr>
              <a:t>randint</a:t>
            </a:r>
            <a:r>
              <a:rPr lang="en-US" sz="2400" dirty="0"/>
              <a:t> arguments include both endpoints</a:t>
            </a:r>
          </a:p>
        </p:txBody>
      </p:sp>
    </p:spTree>
    <p:extLst>
      <p:ext uri="{BB962C8B-B14F-4D97-AF65-F5344CB8AC3E}">
        <p14:creationId xmlns:p14="http://schemas.microsoft.com/office/powerpoint/2010/main" val="296364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a:t>Generating Random Numbers (cont’d.)</a:t>
            </a:r>
          </a:p>
        </p:txBody>
      </p:sp>
      <p:pic>
        <p:nvPicPr>
          <p:cNvPr id="39939"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3063875"/>
            <a:ext cx="7848600" cy="1598613"/>
          </a:xfrm>
        </p:spPr>
      </p:pic>
    </p:spTree>
    <p:extLst>
      <p:ext uri="{BB962C8B-B14F-4D97-AF65-F5344CB8AC3E}">
        <p14:creationId xmlns:p14="http://schemas.microsoft.com/office/powerpoint/2010/main" val="30413484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t>Generating Random Numbers (cont’d.)</a:t>
            </a:r>
          </a:p>
        </p:txBody>
      </p:sp>
      <p:pic>
        <p:nvPicPr>
          <p:cNvPr id="4096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88963" y="1905000"/>
            <a:ext cx="7716837" cy="1801813"/>
          </a:xfrm>
        </p:spPr>
      </p:pic>
      <p:pic>
        <p:nvPicPr>
          <p:cNvPr id="4096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7680" y="3864134"/>
            <a:ext cx="773430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76200" y="6019800"/>
            <a:ext cx="6298391" cy="646331"/>
          </a:xfrm>
          <a:prstGeom prst="rect">
            <a:avLst/>
          </a:prstGeom>
          <a:noFill/>
        </p:spPr>
        <p:txBody>
          <a:bodyPr wrap="none" rtlCol="0">
            <a:spAutoFit/>
          </a:bodyPr>
          <a:lstStyle/>
          <a:p>
            <a:r>
              <a:rPr lang="en-US" dirty="0"/>
              <a:t>Display one random number: Open program random_numbers.py</a:t>
            </a:r>
          </a:p>
          <a:p>
            <a:r>
              <a:rPr lang="en-US" dirty="0"/>
              <a:t>Display five random numbers: Open random_numbers2.py</a:t>
            </a:r>
          </a:p>
        </p:txBody>
      </p:sp>
    </p:spTree>
    <p:extLst>
      <p:ext uri="{BB962C8B-B14F-4D97-AF65-F5344CB8AC3E}">
        <p14:creationId xmlns:p14="http://schemas.microsoft.com/office/powerpoint/2010/main" val="323128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7620000" cy="1143000"/>
          </a:xfrm>
        </p:spPr>
        <p:txBody>
          <a:bodyPr/>
          <a:lstStyle/>
          <a:p>
            <a:r>
              <a:rPr lang="en-US" sz="4000" dirty="0"/>
              <a:t>Printing a Random Number</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561"/>
          <a:stretch/>
        </p:blipFill>
        <p:spPr bwMode="auto">
          <a:xfrm>
            <a:off x="457200" y="1981200"/>
            <a:ext cx="7848600" cy="4069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7200" y="1615678"/>
            <a:ext cx="2316340" cy="369332"/>
          </a:xfrm>
          <a:prstGeom prst="rect">
            <a:avLst/>
          </a:prstGeom>
          <a:noFill/>
        </p:spPr>
        <p:txBody>
          <a:bodyPr wrap="none" rtlCol="0">
            <a:spAutoFit/>
          </a:bodyPr>
          <a:lstStyle/>
          <a:p>
            <a:r>
              <a:rPr lang="en-US" dirty="0"/>
              <a:t>random_numbers3.py</a:t>
            </a:r>
          </a:p>
        </p:txBody>
      </p:sp>
    </p:spTree>
    <p:extLst>
      <p:ext uri="{BB962C8B-B14F-4D97-AF65-F5344CB8AC3E}">
        <p14:creationId xmlns:p14="http://schemas.microsoft.com/office/powerpoint/2010/main" val="111158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Dice Rolling Program Example</a:t>
            </a:r>
          </a:p>
        </p:txBody>
      </p:sp>
      <p:sp>
        <p:nvSpPr>
          <p:cNvPr id="3" name="Content Placeholder 2"/>
          <p:cNvSpPr>
            <a:spLocks noGrp="1"/>
          </p:cNvSpPr>
          <p:nvPr>
            <p:ph idx="1"/>
          </p:nvPr>
        </p:nvSpPr>
        <p:spPr/>
        <p:txBody>
          <a:bodyPr/>
          <a:lstStyle/>
          <a:p>
            <a:pPr marL="114300" indent="0">
              <a:buNone/>
            </a:pPr>
            <a:endParaRPr lang="en-US" dirty="0"/>
          </a:p>
          <a:p>
            <a:r>
              <a:rPr lang="en-US" dirty="0"/>
              <a:t>Pseudo code:</a:t>
            </a:r>
          </a:p>
          <a:p>
            <a:pPr marL="114300" indent="0">
              <a:buNone/>
            </a:pPr>
            <a:r>
              <a:rPr lang="en-US" i="1" dirty="0"/>
              <a:t>While the user wants to roll the dice:</a:t>
            </a:r>
          </a:p>
          <a:p>
            <a:pPr marL="114300" indent="0">
              <a:buNone/>
            </a:pPr>
            <a:r>
              <a:rPr lang="en-US" i="1" dirty="0"/>
              <a:t>	Display a random number in the range 1 – 6</a:t>
            </a:r>
          </a:p>
          <a:p>
            <a:pPr marL="114300" indent="0">
              <a:buNone/>
            </a:pPr>
            <a:r>
              <a:rPr lang="en-US" i="1" dirty="0"/>
              <a:t>	Display another random number in the range 1 – 6 </a:t>
            </a:r>
          </a:p>
          <a:p>
            <a:pPr marL="114300" indent="0">
              <a:buNone/>
            </a:pPr>
            <a:r>
              <a:rPr lang="en-US" i="1" dirty="0"/>
              <a:t>	Ask the user if he or she wants to roll the dice again</a:t>
            </a:r>
          </a:p>
          <a:p>
            <a:pPr marL="114300" indent="0">
              <a:buNone/>
            </a:pPr>
            <a:r>
              <a:rPr lang="en-US" dirty="0"/>
              <a:t>See dice.py, coin_toss.py</a:t>
            </a:r>
          </a:p>
        </p:txBody>
      </p:sp>
    </p:spTree>
    <p:extLst>
      <p:ext uri="{BB962C8B-B14F-4D97-AF65-F5344CB8AC3E}">
        <p14:creationId xmlns:p14="http://schemas.microsoft.com/office/powerpoint/2010/main" val="1709129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8" y="152400"/>
            <a:ext cx="8229600" cy="914400"/>
          </a:xfrm>
        </p:spPr>
        <p:txBody>
          <a:bodyPr/>
          <a:lstStyle/>
          <a:p>
            <a:r>
              <a:rPr lang="en-US" dirty="0"/>
              <a:t>5.1 Introduction to Functions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458" y="952500"/>
            <a:ext cx="8039100"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98670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tx1"/>
                </a:solidFill>
                <a:latin typeface="Courier New" panose="02070309020205020404" pitchFamily="49" charset="0"/>
                <a:cs typeface="Courier New" panose="02070309020205020404" pitchFamily="49" charset="0"/>
              </a:rPr>
              <a:t>randrange</a:t>
            </a:r>
            <a:r>
              <a:rPr lang="en-US" b="1" dirty="0">
                <a:solidFill>
                  <a:schemeClr val="tx1"/>
                </a:solidFill>
                <a:latin typeface="Courier New" panose="02070309020205020404" pitchFamily="49" charset="0"/>
                <a:cs typeface="Courier New" panose="02070309020205020404" pitchFamily="49" charset="0"/>
              </a:rPr>
              <a:t>, random</a:t>
            </a:r>
            <a:r>
              <a:rPr lang="en-US" dirty="0"/>
              <a:t>, and </a:t>
            </a:r>
            <a:r>
              <a:rPr lang="en-US" b="1" dirty="0">
                <a:solidFill>
                  <a:schemeClr val="tx1"/>
                </a:solidFill>
                <a:latin typeface="Courier New" panose="02070309020205020404" pitchFamily="49" charset="0"/>
                <a:cs typeface="Courier New" panose="02070309020205020404" pitchFamily="49" charset="0"/>
              </a:rPr>
              <a:t>uniform</a:t>
            </a:r>
            <a:r>
              <a:rPr lang="en-US" dirty="0"/>
              <a:t> Functions</a:t>
            </a:r>
          </a:p>
        </p:txBody>
      </p:sp>
      <p:sp>
        <p:nvSpPr>
          <p:cNvPr id="3" name="Content Placeholder 2"/>
          <p:cNvSpPr>
            <a:spLocks noGrp="1"/>
          </p:cNvSpPr>
          <p:nvPr>
            <p:ph idx="1"/>
          </p:nvPr>
        </p:nvSpPr>
        <p:spPr/>
        <p:txBody>
          <a:bodyPr>
            <a:normAutofit lnSpcReduction="10000"/>
          </a:bodyPr>
          <a:lstStyle/>
          <a:p>
            <a:r>
              <a:rPr lang="en-US" sz="2400" dirty="0" err="1">
                <a:solidFill>
                  <a:srgbClr val="FF0000"/>
                </a:solidFill>
                <a:latin typeface="Courier New" panose="02070309020205020404" pitchFamily="49" charset="0"/>
                <a:cs typeface="Courier New" panose="02070309020205020404" pitchFamily="49" charset="0"/>
              </a:rPr>
              <a:t>randrange</a:t>
            </a:r>
            <a:r>
              <a:rPr lang="en-US" sz="2400" dirty="0"/>
              <a:t> works similarly to the </a:t>
            </a:r>
            <a:r>
              <a:rPr lang="en-US" sz="2400" dirty="0">
                <a:solidFill>
                  <a:srgbClr val="FF0000"/>
                </a:solidFill>
                <a:latin typeface="Courier New" panose="02070309020205020404" pitchFamily="49" charset="0"/>
                <a:cs typeface="Courier New" panose="02070309020205020404" pitchFamily="49" charset="0"/>
              </a:rPr>
              <a:t>range</a:t>
            </a:r>
            <a:r>
              <a:rPr lang="en-US" sz="2400" dirty="0"/>
              <a:t> function except that it returns a random number</a:t>
            </a:r>
          </a:p>
          <a:p>
            <a:pPr marL="411480" lvl="1" indent="0">
              <a:buNone/>
            </a:pPr>
            <a:r>
              <a:rPr lang="en-US" sz="2800" b="1" dirty="0">
                <a:solidFill>
                  <a:srgbClr val="FF0000"/>
                </a:solidFill>
                <a:latin typeface="Courier New" panose="02070309020205020404" pitchFamily="49" charset="0"/>
                <a:cs typeface="Courier New" panose="02070309020205020404" pitchFamily="49" charset="0"/>
              </a:rPr>
              <a:t>number = </a:t>
            </a:r>
            <a:r>
              <a:rPr lang="en-US" sz="2800" b="1" dirty="0" err="1">
                <a:solidFill>
                  <a:srgbClr val="FF0000"/>
                </a:solidFill>
                <a:latin typeface="Courier New" panose="02070309020205020404" pitchFamily="49" charset="0"/>
                <a:cs typeface="Courier New" panose="02070309020205020404" pitchFamily="49" charset="0"/>
              </a:rPr>
              <a:t>random.randrange</a:t>
            </a:r>
            <a:r>
              <a:rPr lang="en-US" sz="2800" b="1" dirty="0">
                <a:solidFill>
                  <a:srgbClr val="FF0000"/>
                </a:solidFill>
                <a:latin typeface="Courier New" panose="02070309020205020404" pitchFamily="49" charset="0"/>
                <a:cs typeface="Courier New" panose="02070309020205020404" pitchFamily="49" charset="0"/>
              </a:rPr>
              <a:t> (10) </a:t>
            </a:r>
          </a:p>
          <a:p>
            <a:r>
              <a:rPr lang="en-US" sz="2400" dirty="0"/>
              <a:t>Selects a random number from 0-9</a:t>
            </a:r>
          </a:p>
          <a:p>
            <a:pPr marL="411480" lvl="1" indent="0">
              <a:buNone/>
            </a:pPr>
            <a:r>
              <a:rPr lang="en-US" sz="2800" b="1" dirty="0">
                <a:solidFill>
                  <a:srgbClr val="FF0000"/>
                </a:solidFill>
                <a:latin typeface="Courier New" panose="02070309020205020404" pitchFamily="49" charset="0"/>
                <a:cs typeface="Courier New" panose="02070309020205020404" pitchFamily="49" charset="0"/>
              </a:rPr>
              <a:t>number = </a:t>
            </a:r>
            <a:r>
              <a:rPr lang="en-US" sz="2800" b="1">
                <a:solidFill>
                  <a:srgbClr val="FF0000"/>
                </a:solidFill>
                <a:latin typeface="Courier New" panose="02070309020205020404" pitchFamily="49" charset="0"/>
                <a:cs typeface="Courier New" panose="02070309020205020404" pitchFamily="49" charset="0"/>
              </a:rPr>
              <a:t>random.randrange</a:t>
            </a:r>
            <a:r>
              <a:rPr lang="en-US" sz="2800" b="1" dirty="0">
                <a:solidFill>
                  <a:srgbClr val="FF0000"/>
                </a:solidFill>
                <a:latin typeface="Courier New" panose="02070309020205020404" pitchFamily="49" charset="0"/>
                <a:cs typeface="Courier New" panose="02070309020205020404" pitchFamily="49" charset="0"/>
              </a:rPr>
              <a:t> (5, 10)</a:t>
            </a:r>
          </a:p>
          <a:p>
            <a:r>
              <a:rPr lang="en-US" sz="2400" dirty="0"/>
              <a:t>Selects a random number from 5-9</a:t>
            </a:r>
          </a:p>
          <a:p>
            <a:pPr marL="411480" lvl="1" indent="0">
              <a:buNone/>
            </a:pPr>
            <a:r>
              <a:rPr lang="en-US" sz="2800" b="1" dirty="0">
                <a:solidFill>
                  <a:srgbClr val="FF0000"/>
                </a:solidFill>
                <a:latin typeface="Courier New" panose="02070309020205020404" pitchFamily="49" charset="0"/>
                <a:cs typeface="Courier New" panose="02070309020205020404" pitchFamily="49" charset="0"/>
              </a:rPr>
              <a:t>number = </a:t>
            </a:r>
            <a:r>
              <a:rPr lang="en-US" sz="2800" b="1" dirty="0" err="1">
                <a:solidFill>
                  <a:srgbClr val="FF0000"/>
                </a:solidFill>
                <a:latin typeface="Courier New" panose="02070309020205020404" pitchFamily="49" charset="0"/>
                <a:cs typeface="Courier New" panose="02070309020205020404" pitchFamily="49" charset="0"/>
              </a:rPr>
              <a:t>random.randrange</a:t>
            </a:r>
            <a:r>
              <a:rPr lang="en-US" sz="2800" b="1" dirty="0">
                <a:solidFill>
                  <a:srgbClr val="FF0000"/>
                </a:solidFill>
                <a:latin typeface="Courier New" panose="02070309020205020404" pitchFamily="49" charset="0"/>
                <a:cs typeface="Courier New" panose="02070309020205020404" pitchFamily="49" charset="0"/>
              </a:rPr>
              <a:t> (0, 101, 10)</a:t>
            </a:r>
          </a:p>
          <a:p>
            <a:r>
              <a:rPr lang="en-US" sz="2400" dirty="0"/>
              <a:t>Selects a random number from these values:</a:t>
            </a:r>
          </a:p>
          <a:p>
            <a:r>
              <a:rPr lang="en-US" sz="2400" dirty="0"/>
              <a:t>0, 10, 20, 30, 40, 50, 60, 70, 80, 90, 100</a:t>
            </a:r>
          </a:p>
          <a:p>
            <a:r>
              <a:rPr lang="en-US" sz="2400" b="1" dirty="0" err="1">
                <a:solidFill>
                  <a:srgbClr val="FF0000"/>
                </a:solidFill>
                <a:latin typeface="Courier New" panose="02070309020205020404" pitchFamily="49" charset="0"/>
                <a:cs typeface="Courier New" panose="02070309020205020404" pitchFamily="49" charset="0"/>
              </a:rPr>
              <a:t>randint</a:t>
            </a:r>
            <a:r>
              <a:rPr lang="en-US" sz="2400" dirty="0"/>
              <a:t> and </a:t>
            </a:r>
            <a:r>
              <a:rPr lang="en-US" sz="2400" b="1" dirty="0" err="1">
                <a:solidFill>
                  <a:srgbClr val="FF0000"/>
                </a:solidFill>
                <a:latin typeface="Courier New" panose="02070309020205020404" pitchFamily="49" charset="0"/>
                <a:cs typeface="Courier New" panose="02070309020205020404" pitchFamily="49" charset="0"/>
              </a:rPr>
              <a:t>randrange</a:t>
            </a:r>
            <a:r>
              <a:rPr lang="en-US" sz="2400" dirty="0"/>
              <a:t> return integers</a:t>
            </a:r>
          </a:p>
          <a:p>
            <a:pPr marL="114300" indent="0">
              <a:buNone/>
            </a:pPr>
            <a:endParaRPr lang="en-US" sz="2400" dirty="0"/>
          </a:p>
          <a:p>
            <a:endParaRPr lang="en-US" sz="2400" dirty="0"/>
          </a:p>
        </p:txBody>
      </p:sp>
    </p:spTree>
    <p:extLst>
      <p:ext uri="{BB962C8B-B14F-4D97-AF65-F5344CB8AC3E}">
        <p14:creationId xmlns:p14="http://schemas.microsoft.com/office/powerpoint/2010/main" val="279391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400" dirty="0"/>
              <a:t>The function </a:t>
            </a:r>
            <a:r>
              <a:rPr lang="en-US" sz="2400" b="1" dirty="0">
                <a:solidFill>
                  <a:srgbClr val="FF0000"/>
                </a:solidFill>
                <a:latin typeface="Courier New" panose="02070309020205020404" pitchFamily="49" charset="0"/>
                <a:cs typeface="Courier New" panose="02070309020205020404" pitchFamily="49" charset="0"/>
              </a:rPr>
              <a:t>random</a:t>
            </a:r>
            <a:r>
              <a:rPr lang="en-US" sz="2400" dirty="0"/>
              <a:t> produces floating point numbers</a:t>
            </a:r>
          </a:p>
          <a:p>
            <a:pPr marL="411480" lvl="1" indent="0">
              <a:buNone/>
            </a:pPr>
            <a:r>
              <a:rPr lang="en-US" sz="2800" b="1" dirty="0">
                <a:solidFill>
                  <a:srgbClr val="FF0000"/>
                </a:solidFill>
                <a:latin typeface="Courier New" panose="02070309020205020404" pitchFamily="49" charset="0"/>
                <a:cs typeface="Courier New" panose="02070309020205020404" pitchFamily="49" charset="0"/>
              </a:rPr>
              <a:t>number = </a:t>
            </a:r>
            <a:r>
              <a:rPr lang="en-US" sz="2800" b="1" dirty="0" err="1">
                <a:solidFill>
                  <a:srgbClr val="FF0000"/>
                </a:solidFill>
                <a:latin typeface="Courier New" panose="02070309020205020404" pitchFamily="49" charset="0"/>
                <a:cs typeface="Courier New" panose="02070309020205020404" pitchFamily="49" charset="0"/>
              </a:rPr>
              <a:t>random.random</a:t>
            </a:r>
            <a:r>
              <a:rPr lang="en-US" sz="2800" b="1" dirty="0">
                <a:solidFill>
                  <a:srgbClr val="FF0000"/>
                </a:solidFill>
                <a:latin typeface="Courier New" panose="02070309020205020404" pitchFamily="49" charset="0"/>
                <a:cs typeface="Courier New" panose="02070309020205020404" pitchFamily="49" charset="0"/>
              </a:rPr>
              <a:t>()</a:t>
            </a:r>
          </a:p>
          <a:p>
            <a:r>
              <a:rPr lang="en-US" sz="2400" dirty="0"/>
              <a:t>Returns a random floating point number between 0.0  but not including 1.0.   You do not pass arguments to random</a:t>
            </a:r>
          </a:p>
          <a:p>
            <a:r>
              <a:rPr lang="en-US" sz="2400" dirty="0"/>
              <a:t>The </a:t>
            </a:r>
            <a:r>
              <a:rPr lang="en-US" sz="2400" b="1" dirty="0">
                <a:solidFill>
                  <a:srgbClr val="FF0000"/>
                </a:solidFill>
                <a:latin typeface="Courier New" panose="02070309020205020404" pitchFamily="49" charset="0"/>
                <a:cs typeface="Courier New" panose="02070309020205020404" pitchFamily="49" charset="0"/>
              </a:rPr>
              <a:t>uniform</a:t>
            </a:r>
            <a:r>
              <a:rPr lang="en-US" sz="2400" dirty="0"/>
              <a:t> function also returns a random floating point number but allows you to </a:t>
            </a:r>
            <a:r>
              <a:rPr lang="en-US" sz="2400" dirty="0" err="1"/>
              <a:t>specifiy</a:t>
            </a:r>
            <a:r>
              <a:rPr lang="en-US" sz="2400" dirty="0"/>
              <a:t> a range:</a:t>
            </a:r>
          </a:p>
          <a:p>
            <a:pPr marL="411480" lvl="1" indent="0">
              <a:buNone/>
            </a:pPr>
            <a:endParaRPr lang="en-US" sz="2400" b="1" dirty="0">
              <a:solidFill>
                <a:srgbClr val="FF0000"/>
              </a:solidFill>
              <a:latin typeface="Courier New" panose="02070309020205020404" pitchFamily="49" charset="0"/>
              <a:cs typeface="Courier New" panose="02070309020205020404" pitchFamily="49" charset="0"/>
            </a:endParaRPr>
          </a:p>
          <a:p>
            <a:pPr marL="411480" lvl="1" indent="0">
              <a:buNone/>
            </a:pPr>
            <a:r>
              <a:rPr lang="en-US" sz="2400" b="1" dirty="0">
                <a:solidFill>
                  <a:srgbClr val="FF0000"/>
                </a:solidFill>
                <a:latin typeface="Courier New" panose="02070309020205020404" pitchFamily="49" charset="0"/>
                <a:cs typeface="Courier New" panose="02070309020205020404" pitchFamily="49" charset="0"/>
              </a:rPr>
              <a:t>number = </a:t>
            </a:r>
            <a:r>
              <a:rPr lang="en-US" sz="2400" b="1" dirty="0" err="1">
                <a:solidFill>
                  <a:srgbClr val="FF0000"/>
                </a:solidFill>
                <a:latin typeface="Courier New" panose="02070309020205020404" pitchFamily="49" charset="0"/>
                <a:cs typeface="Courier New" panose="02070309020205020404" pitchFamily="49" charset="0"/>
              </a:rPr>
              <a:t>random.uniform</a:t>
            </a:r>
            <a:r>
              <a:rPr lang="en-US" sz="2400" b="1" dirty="0">
                <a:solidFill>
                  <a:srgbClr val="FF0000"/>
                </a:solidFill>
                <a:latin typeface="Courier New" panose="02070309020205020404" pitchFamily="49" charset="0"/>
                <a:cs typeface="Courier New" panose="02070309020205020404" pitchFamily="49" charset="0"/>
              </a:rPr>
              <a:t>(1.0, 10.0)</a:t>
            </a:r>
          </a:p>
          <a:p>
            <a:endParaRPr lang="en-US" sz="2400" dirty="0"/>
          </a:p>
        </p:txBody>
      </p:sp>
      <p:sp>
        <p:nvSpPr>
          <p:cNvPr id="4" name="Title 1"/>
          <p:cNvSpPr txBox="1">
            <a:spLocks/>
          </p:cNvSpPr>
          <p:nvPr/>
        </p:nvSpPr>
        <p:spPr>
          <a:xfrm>
            <a:off x="152400" y="152400"/>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b="1" dirty="0" err="1">
                <a:solidFill>
                  <a:schemeClr val="tx1"/>
                </a:solidFill>
                <a:latin typeface="Courier New" panose="02070309020205020404" pitchFamily="49" charset="0"/>
                <a:cs typeface="Courier New" panose="02070309020205020404" pitchFamily="49" charset="0"/>
              </a:rPr>
              <a:t>randrange</a:t>
            </a:r>
            <a:r>
              <a:rPr lang="en-US" b="1" dirty="0">
                <a:solidFill>
                  <a:schemeClr val="tx1"/>
                </a:solidFill>
                <a:latin typeface="Courier New" panose="02070309020205020404" pitchFamily="49" charset="0"/>
                <a:cs typeface="Courier New" panose="02070309020205020404" pitchFamily="49" charset="0"/>
              </a:rPr>
              <a:t>, random</a:t>
            </a:r>
            <a:r>
              <a:rPr lang="en-US" dirty="0"/>
              <a:t>, and </a:t>
            </a:r>
            <a:r>
              <a:rPr lang="en-US" b="1" dirty="0">
                <a:solidFill>
                  <a:schemeClr val="tx1"/>
                </a:solidFill>
                <a:latin typeface="Courier New" panose="02070309020205020404" pitchFamily="49" charset="0"/>
                <a:cs typeface="Courier New" panose="02070309020205020404" pitchFamily="49" charset="0"/>
              </a:rPr>
              <a:t>uniform</a:t>
            </a:r>
            <a:r>
              <a:rPr lang="en-US" dirty="0"/>
              <a:t> Functions</a:t>
            </a:r>
          </a:p>
        </p:txBody>
      </p:sp>
      <p:sp>
        <p:nvSpPr>
          <p:cNvPr id="5" name="TextBox 4"/>
          <p:cNvSpPr txBox="1"/>
          <p:nvPr/>
        </p:nvSpPr>
        <p:spPr>
          <a:xfrm>
            <a:off x="5562600" y="5791199"/>
            <a:ext cx="1976823" cy="646331"/>
          </a:xfrm>
          <a:prstGeom prst="rect">
            <a:avLst/>
          </a:prstGeom>
          <a:noFill/>
        </p:spPr>
        <p:txBody>
          <a:bodyPr wrap="none" rtlCol="0">
            <a:spAutoFit/>
          </a:bodyPr>
          <a:lstStyle/>
          <a:p>
            <a:r>
              <a:rPr lang="en-US" dirty="0"/>
              <a:t>Experiment in IDLE</a:t>
            </a:r>
          </a:p>
          <a:p>
            <a:r>
              <a:rPr lang="en-US" dirty="0">
                <a:latin typeface="Courier New" panose="02070309020205020404" pitchFamily="49" charset="0"/>
                <a:cs typeface="Courier New" panose="02070309020205020404" pitchFamily="49" charset="0"/>
              </a:rPr>
              <a:t>import random</a:t>
            </a:r>
          </a:p>
        </p:txBody>
      </p:sp>
    </p:spTree>
    <p:extLst>
      <p:ext uri="{BB962C8B-B14F-4D97-AF65-F5344CB8AC3E}">
        <p14:creationId xmlns:p14="http://schemas.microsoft.com/office/powerpoint/2010/main" val="366541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Number Seeds</a:t>
            </a:r>
          </a:p>
        </p:txBody>
      </p:sp>
      <p:sp>
        <p:nvSpPr>
          <p:cNvPr id="3" name="Content Placeholder 2"/>
          <p:cNvSpPr>
            <a:spLocks noGrp="1"/>
          </p:cNvSpPr>
          <p:nvPr>
            <p:ph idx="1"/>
          </p:nvPr>
        </p:nvSpPr>
        <p:spPr/>
        <p:txBody>
          <a:bodyPr>
            <a:normAutofit lnSpcReduction="10000"/>
          </a:bodyPr>
          <a:lstStyle/>
          <a:p>
            <a:r>
              <a:rPr lang="en-US" dirty="0"/>
              <a:t>Numbers generated by random number functions are not truly random</a:t>
            </a:r>
          </a:p>
          <a:p>
            <a:r>
              <a:rPr lang="en-US" dirty="0"/>
              <a:t>They are pseudo-random numbers calculated by a formula</a:t>
            </a:r>
          </a:p>
          <a:p>
            <a:r>
              <a:rPr lang="en-US" dirty="0"/>
              <a:t>A seed value is used to initialize the formula</a:t>
            </a:r>
          </a:p>
          <a:p>
            <a:r>
              <a:rPr lang="en-US" dirty="0"/>
              <a:t>When the random module is imported it uses the system time (an integer that represents current date and time) as a seed.</a:t>
            </a:r>
          </a:p>
          <a:p>
            <a:r>
              <a:rPr lang="en-US" dirty="0"/>
              <a:t>If the same seed were always used, the same random numbers would be generated.  Since time changes,  the chances of having the same seed are small.</a:t>
            </a:r>
          </a:p>
          <a:p>
            <a:r>
              <a:rPr lang="en-US" dirty="0"/>
              <a:t>Sometimes you may want to specify the seed instead of using the system time</a:t>
            </a:r>
          </a:p>
          <a:p>
            <a:pPr marL="411480" lvl="1" indent="0">
              <a:buNone/>
            </a:pPr>
            <a:r>
              <a:rPr lang="en-US" sz="2400" b="1" dirty="0" err="1">
                <a:solidFill>
                  <a:srgbClr val="FF0000"/>
                </a:solidFill>
                <a:latin typeface="Courier New" panose="02070309020205020404" pitchFamily="49" charset="0"/>
                <a:cs typeface="Courier New" panose="02070309020205020404" pitchFamily="49" charset="0"/>
              </a:rPr>
              <a:t>random.seed</a:t>
            </a:r>
            <a:r>
              <a:rPr lang="en-US" sz="2400" b="1" dirty="0">
                <a:solidFill>
                  <a:srgbClr val="FF0000"/>
                </a:solidFill>
                <a:latin typeface="Courier New" panose="02070309020205020404" pitchFamily="49" charset="0"/>
                <a:cs typeface="Courier New" panose="02070309020205020404" pitchFamily="49" charset="0"/>
              </a:rPr>
              <a:t>(10) </a:t>
            </a:r>
          </a:p>
          <a:p>
            <a:pPr marL="342900" lvl="1">
              <a:buClr>
                <a:schemeClr val="accent1"/>
              </a:buClr>
            </a:pPr>
            <a:r>
              <a:rPr lang="en-US" sz="2200" dirty="0"/>
              <a:t>See randomnumbersseed10</a:t>
            </a:r>
          </a:p>
        </p:txBody>
      </p:sp>
    </p:spTree>
    <p:extLst>
      <p:ext uri="{BB962C8B-B14F-4D97-AF65-F5344CB8AC3E}">
        <p14:creationId xmlns:p14="http://schemas.microsoft.com/office/powerpoint/2010/main" val="175444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620" y="762000"/>
            <a:ext cx="8399032" cy="5486400"/>
          </a:xfrm>
          <a:prstGeom prst="rect">
            <a:avLst/>
          </a:prstGeom>
        </p:spPr>
      </p:pic>
    </p:spTree>
    <p:extLst>
      <p:ext uri="{BB962C8B-B14F-4D97-AF65-F5344CB8AC3E}">
        <p14:creationId xmlns:p14="http://schemas.microsoft.com/office/powerpoint/2010/main" val="3340927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92"/>
            <a:ext cx="8534400" cy="1143000"/>
          </a:xfrm>
        </p:spPr>
        <p:txBody>
          <a:bodyPr/>
          <a:lstStyle/>
          <a:p>
            <a:r>
              <a:rPr lang="en-US" sz="4000" dirty="0"/>
              <a:t>5.8 Writing Your Own Value Returning Functions</a:t>
            </a:r>
          </a:p>
        </p:txBody>
      </p:sp>
      <p:sp>
        <p:nvSpPr>
          <p:cNvPr id="3" name="Content Placeholder 2"/>
          <p:cNvSpPr>
            <a:spLocks noGrp="1"/>
          </p:cNvSpPr>
          <p:nvPr>
            <p:ph idx="1"/>
          </p:nvPr>
        </p:nvSpPr>
        <p:spPr>
          <a:xfrm>
            <a:off x="304800" y="1295400"/>
            <a:ext cx="7620000" cy="4800600"/>
          </a:xfrm>
        </p:spPr>
        <p:txBody>
          <a:bodyPr>
            <a:noAutofit/>
          </a:bodyPr>
          <a:lstStyle/>
          <a:p>
            <a:r>
              <a:rPr lang="en-US" sz="2100" dirty="0"/>
              <a:t>So far we have seen random number functions that return a value</a:t>
            </a:r>
          </a:p>
          <a:p>
            <a:r>
              <a:rPr lang="en-US" sz="2100" dirty="0"/>
              <a:t>Any function can return a value to the part of the program that called it</a:t>
            </a:r>
          </a:p>
          <a:p>
            <a:r>
              <a:rPr lang="en-US" sz="2100" dirty="0"/>
              <a:t>General format:</a:t>
            </a:r>
          </a:p>
          <a:p>
            <a:pPr marL="114300" indent="0">
              <a:buNone/>
            </a:pP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def</a:t>
            </a: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function_name</a:t>
            </a:r>
            <a:r>
              <a:rPr lang="en-US" sz="2100" dirty="0">
                <a:latin typeface="Courier New" panose="02070309020205020404" pitchFamily="49" charset="0"/>
                <a:cs typeface="Courier New" panose="02070309020205020404" pitchFamily="49" charset="0"/>
              </a:rPr>
              <a:t>():</a:t>
            </a:r>
          </a:p>
          <a:p>
            <a:pPr marL="114300" indent="0">
              <a:buNone/>
            </a:pPr>
            <a:r>
              <a:rPr lang="en-US" sz="2100" dirty="0">
                <a:latin typeface="Courier New" panose="02070309020205020404" pitchFamily="49" charset="0"/>
                <a:cs typeface="Courier New" panose="02070309020205020404" pitchFamily="49" charset="0"/>
              </a:rPr>
              <a:t>		statement</a:t>
            </a:r>
          </a:p>
          <a:p>
            <a:pPr marL="114300" indent="0">
              <a:buNone/>
            </a:pPr>
            <a:r>
              <a:rPr lang="en-US" sz="2100" dirty="0">
                <a:latin typeface="Courier New" panose="02070309020205020404" pitchFamily="49" charset="0"/>
                <a:cs typeface="Courier New" panose="02070309020205020404" pitchFamily="49" charset="0"/>
              </a:rPr>
              <a:t>		statement</a:t>
            </a:r>
          </a:p>
          <a:p>
            <a:pPr marL="114300" indent="0">
              <a:buNone/>
            </a:pPr>
            <a:r>
              <a:rPr lang="en-US" sz="2100" dirty="0">
                <a:latin typeface="Courier New" panose="02070309020205020404" pitchFamily="49" charset="0"/>
                <a:cs typeface="Courier New" panose="02070309020205020404" pitchFamily="49" charset="0"/>
              </a:rPr>
              <a:t>		statement</a:t>
            </a:r>
          </a:p>
          <a:p>
            <a:pPr marL="114300" indent="0">
              <a:buNone/>
            </a:pPr>
            <a:r>
              <a:rPr lang="en-US" sz="2100" dirty="0">
                <a:latin typeface="Courier New" panose="02070309020205020404" pitchFamily="49" charset="0"/>
                <a:cs typeface="Courier New" panose="02070309020205020404" pitchFamily="49" charset="0"/>
              </a:rPr>
              <a:t>		etc.</a:t>
            </a:r>
          </a:p>
          <a:p>
            <a:pPr marL="114300" indent="0">
              <a:buNone/>
            </a:pPr>
            <a:r>
              <a:rPr lang="en-US" sz="2100" dirty="0">
                <a:latin typeface="Courier New" panose="02070309020205020404" pitchFamily="49" charset="0"/>
                <a:cs typeface="Courier New" panose="02070309020205020404" pitchFamily="49" charset="0"/>
              </a:rPr>
              <a:t>		return expression</a:t>
            </a:r>
          </a:p>
          <a:p>
            <a:r>
              <a:rPr lang="en-US" sz="2100" dirty="0"/>
              <a:t>The value of the expression that follows the key word return will be sent back to the part of the program that called the function.  This can be any value, variable or expressions that has a value (such as a math expression)</a:t>
            </a:r>
          </a:p>
        </p:txBody>
      </p:sp>
    </p:spTree>
    <p:extLst>
      <p:ext uri="{BB962C8B-B14F-4D97-AF65-F5344CB8AC3E}">
        <p14:creationId xmlns:p14="http://schemas.microsoft.com/office/powerpoint/2010/main" val="276797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839200" cy="1143000"/>
          </a:xfrm>
        </p:spPr>
        <p:txBody>
          <a:bodyPr/>
          <a:lstStyle/>
          <a:p>
            <a:r>
              <a:rPr lang="en-US" sz="4000" dirty="0"/>
              <a:t>5.8 Writing Your Own Value Returning Functions</a:t>
            </a:r>
          </a:p>
        </p:txBody>
      </p:sp>
      <p:sp>
        <p:nvSpPr>
          <p:cNvPr id="3" name="Content Placeholder 2"/>
          <p:cNvSpPr>
            <a:spLocks noGrp="1"/>
          </p:cNvSpPr>
          <p:nvPr>
            <p:ph idx="1"/>
          </p:nvPr>
        </p:nvSpPr>
        <p:spPr/>
        <p:txBody>
          <a:bodyPr>
            <a:normAutofit/>
          </a:bodyPr>
          <a:lstStyle/>
          <a:p>
            <a:r>
              <a:rPr lang="en-US" dirty="0"/>
              <a:t>Example:</a:t>
            </a:r>
          </a:p>
          <a:p>
            <a:pPr marL="411480" lvl="1" indent="0">
              <a:buNone/>
            </a:pPr>
            <a:r>
              <a:rPr lang="en-US" sz="3200" dirty="0" err="1">
                <a:latin typeface="Courier New" panose="02070309020205020404" pitchFamily="49" charset="0"/>
                <a:cs typeface="Courier New" panose="02070309020205020404" pitchFamily="49" charset="0"/>
              </a:rPr>
              <a:t>def</a:t>
            </a:r>
            <a:r>
              <a:rPr lang="en-US" sz="3200" dirty="0">
                <a:latin typeface="Courier New" panose="02070309020205020404" pitchFamily="49" charset="0"/>
                <a:cs typeface="Courier New" panose="02070309020205020404" pitchFamily="49" charset="0"/>
              </a:rPr>
              <a:t> sum(num1,num2):</a:t>
            </a:r>
          </a:p>
          <a:p>
            <a:pPr marL="411480" lvl="1" indent="0">
              <a:buNone/>
            </a:pPr>
            <a:r>
              <a:rPr lang="en-US" sz="3200" dirty="0">
                <a:latin typeface="Courier New" panose="02070309020205020404" pitchFamily="49" charset="0"/>
                <a:cs typeface="Courier New" panose="02070309020205020404" pitchFamily="49" charset="0"/>
              </a:rPr>
              <a:t>	result = num1 + num2</a:t>
            </a:r>
          </a:p>
          <a:p>
            <a:pPr marL="411480" lvl="1" indent="0">
              <a:buNone/>
            </a:pPr>
            <a:r>
              <a:rPr lang="en-US" sz="3200" dirty="0">
                <a:latin typeface="Courier New" panose="02070309020205020404" pitchFamily="49" charset="0"/>
                <a:cs typeface="Courier New" panose="02070309020205020404" pitchFamily="49" charset="0"/>
              </a:rPr>
              <a:t>	return result</a:t>
            </a:r>
          </a:p>
          <a:p>
            <a:endParaRPr 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52400" y="3886200"/>
            <a:ext cx="8229600" cy="2247900"/>
          </a:xfrm>
          <a:prstGeom prst="rect">
            <a:avLst/>
          </a:prstGeom>
        </p:spPr>
      </p:pic>
    </p:spTree>
    <p:extLst>
      <p:ext uri="{BB962C8B-B14F-4D97-AF65-F5344CB8AC3E}">
        <p14:creationId xmlns:p14="http://schemas.microsoft.com/office/powerpoint/2010/main" val="66264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1752600"/>
            <a:ext cx="7620000" cy="4800600"/>
          </a:xfrm>
        </p:spPr>
        <p:txBody>
          <a:bodyPr/>
          <a:lstStyle/>
          <a:p>
            <a:r>
              <a:rPr lang="en-US" dirty="0"/>
              <a:t>Open total_ages.py</a:t>
            </a:r>
          </a:p>
          <a:p>
            <a:endParaRPr lang="en-US" dirty="0"/>
          </a:p>
        </p:txBody>
      </p:sp>
      <p:sp>
        <p:nvSpPr>
          <p:cNvPr id="4" name="Title 1"/>
          <p:cNvSpPr>
            <a:spLocks noGrp="1"/>
          </p:cNvSpPr>
          <p:nvPr>
            <p:ph type="title"/>
          </p:nvPr>
        </p:nvSpPr>
        <p:spPr>
          <a:xfrm>
            <a:off x="42672" y="152400"/>
            <a:ext cx="7620000" cy="1143000"/>
          </a:xfrm>
        </p:spPr>
        <p:txBody>
          <a:bodyPr/>
          <a:lstStyle/>
          <a:p>
            <a:r>
              <a:rPr lang="en-US" dirty="0"/>
              <a:t>5.8 Writing Your Own Value Returning Functions</a:t>
            </a: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9941" r="3029"/>
          <a:stretch/>
        </p:blipFill>
        <p:spPr bwMode="auto">
          <a:xfrm>
            <a:off x="11430" y="2590800"/>
            <a:ext cx="8391143"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87289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 y="274638"/>
            <a:ext cx="8382000" cy="1143000"/>
          </a:xfrm>
        </p:spPr>
        <p:txBody>
          <a:bodyPr/>
          <a:lstStyle/>
          <a:p>
            <a:r>
              <a:rPr lang="en-US" sz="3600" dirty="0"/>
              <a:t>Making the Most of the Return Statement</a:t>
            </a:r>
          </a:p>
        </p:txBody>
      </p:sp>
      <p:sp>
        <p:nvSpPr>
          <p:cNvPr id="5" name="Rectangle 4"/>
          <p:cNvSpPr/>
          <p:nvPr/>
        </p:nvSpPr>
        <p:spPr>
          <a:xfrm>
            <a:off x="676656" y="1676400"/>
            <a:ext cx="6409944" cy="4524315"/>
          </a:xfrm>
          <a:prstGeom prst="rect">
            <a:avLst/>
          </a:prstGeom>
        </p:spPr>
        <p:txBody>
          <a:bodyPr wrap="square">
            <a:spAutoFit/>
          </a:bodyPr>
          <a:lstStyle/>
          <a:p>
            <a:r>
              <a:rPr lang="en-US" sz="3200" dirty="0">
                <a:cs typeface="Courier New" panose="02070309020205020404" pitchFamily="49" charset="0"/>
              </a:rPr>
              <a:t>This: </a:t>
            </a:r>
          </a:p>
          <a:p>
            <a:endParaRPr lang="en-US" sz="2800" dirty="0">
              <a:latin typeface="Courier New" panose="02070309020205020404" pitchFamily="49" charset="0"/>
              <a:cs typeface="Courier New" panose="02070309020205020404" pitchFamily="49" charset="0"/>
            </a:endParaRPr>
          </a:p>
          <a:p>
            <a:r>
              <a:rPr lang="en-US" sz="2800" dirty="0" err="1">
                <a:latin typeface="Courier New" panose="02070309020205020404" pitchFamily="49" charset="0"/>
                <a:cs typeface="Courier New" panose="02070309020205020404" pitchFamily="49" charset="0"/>
              </a:rPr>
              <a:t>def</a:t>
            </a:r>
            <a:r>
              <a:rPr lang="en-US" sz="2800" dirty="0">
                <a:latin typeface="Courier New" panose="02070309020205020404" pitchFamily="49" charset="0"/>
                <a:cs typeface="Courier New" panose="02070309020205020404" pitchFamily="49" charset="0"/>
              </a:rPr>
              <a:t> sum(num1,num2):</a:t>
            </a:r>
          </a:p>
          <a:p>
            <a:r>
              <a:rPr lang="en-US" sz="2800" dirty="0">
                <a:latin typeface="Courier New" panose="02070309020205020404" pitchFamily="49" charset="0"/>
                <a:cs typeface="Courier New" panose="02070309020205020404" pitchFamily="49" charset="0"/>
              </a:rPr>
              <a:t>	result = num1 + </a:t>
            </a:r>
            <a:r>
              <a:rPr lang="en-US" sz="2800" dirty="0" err="1">
                <a:latin typeface="Courier New" panose="02070309020205020404" pitchFamily="49" charset="0"/>
                <a:cs typeface="Courier New" panose="02070309020205020404" pitchFamily="49" charset="0"/>
              </a:rPr>
              <a:t>num</a:t>
            </a:r>
            <a:r>
              <a:rPr lang="en-US" sz="2800" dirty="0">
                <a:latin typeface="Courier New" panose="02070309020205020404" pitchFamily="49" charset="0"/>
                <a:cs typeface="Courier New" panose="02070309020205020404" pitchFamily="49" charset="0"/>
              </a:rPr>
              <a:t> 2</a:t>
            </a:r>
          </a:p>
          <a:p>
            <a:r>
              <a:rPr lang="en-US" sz="2800" dirty="0">
                <a:latin typeface="Courier New" panose="02070309020205020404" pitchFamily="49" charset="0"/>
                <a:cs typeface="Courier New" panose="02070309020205020404" pitchFamily="49" charset="0"/>
              </a:rPr>
              <a:t>	return result</a:t>
            </a:r>
          </a:p>
          <a:p>
            <a:endParaRPr lang="en-US" sz="2800" dirty="0">
              <a:cs typeface="Courier New" panose="02070309020205020404" pitchFamily="49" charset="0"/>
            </a:endParaRPr>
          </a:p>
          <a:p>
            <a:r>
              <a:rPr lang="en-US" sz="3200" dirty="0">
                <a:cs typeface="Courier New" panose="02070309020205020404" pitchFamily="49" charset="0"/>
              </a:rPr>
              <a:t>Could also be written as:</a:t>
            </a:r>
          </a:p>
          <a:p>
            <a:endParaRPr lang="en-US" sz="2800" dirty="0">
              <a:cs typeface="Courier New" panose="02070309020205020404" pitchFamily="49" charset="0"/>
            </a:endParaRPr>
          </a:p>
          <a:p>
            <a:r>
              <a:rPr lang="en-US" sz="2800" dirty="0" err="1">
                <a:latin typeface="Courier New" panose="02070309020205020404" pitchFamily="49" charset="0"/>
                <a:cs typeface="Courier New" panose="02070309020205020404" pitchFamily="49" charset="0"/>
              </a:rPr>
              <a:t>def</a:t>
            </a:r>
            <a:r>
              <a:rPr lang="en-US" sz="2800" dirty="0">
                <a:latin typeface="Courier New" panose="02070309020205020404" pitchFamily="49" charset="0"/>
                <a:cs typeface="Courier New" panose="02070309020205020404" pitchFamily="49" charset="0"/>
              </a:rPr>
              <a:t> sum (num1, num2)</a:t>
            </a:r>
          </a:p>
          <a:p>
            <a:r>
              <a:rPr lang="en-US" sz="2800" dirty="0">
                <a:latin typeface="Courier New" panose="02070309020205020404" pitchFamily="49" charset="0"/>
                <a:cs typeface="Courier New" panose="02070309020205020404" pitchFamily="49" charset="0"/>
              </a:rPr>
              <a:t>	return num1 + num2</a:t>
            </a:r>
          </a:p>
        </p:txBody>
      </p:sp>
    </p:spTree>
    <p:extLst>
      <p:ext uri="{BB962C8B-B14F-4D97-AF65-F5344CB8AC3E}">
        <p14:creationId xmlns:p14="http://schemas.microsoft.com/office/powerpoint/2010/main" val="392377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 calcmode="lin" valueType="num">
                                      <p:cBhvr additive="base">
                                        <p:cTn id="2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 calcmode="lin" valueType="num">
                                      <p:cBhvr additive="base">
                                        <p:cTn id="3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400" dirty="0"/>
              <a:t>Value returning functions provide extra benefits to the advantages of breaking program into functions that we already discussed, such as modularity and lack of redundancy</a:t>
            </a:r>
          </a:p>
          <a:p>
            <a:pPr lvl="1">
              <a:buFont typeface="Wingdings" panose="05000000000000000000" pitchFamily="2" charset="2"/>
              <a:buChar char="v"/>
            </a:pPr>
            <a:r>
              <a:rPr lang="en-US" sz="2800" dirty="0"/>
              <a:t>You can use a value returning function to handle the user input part of your program</a:t>
            </a:r>
          </a:p>
          <a:p>
            <a:pPr lvl="1">
              <a:buFont typeface="Wingdings" panose="05000000000000000000" pitchFamily="2" charset="2"/>
              <a:buChar char="v"/>
            </a:pPr>
            <a:r>
              <a:rPr lang="en-US" sz="2800" dirty="0"/>
              <a:t>You can use a value returning function to perform specific calculations making your program more modular and more readable</a:t>
            </a:r>
          </a:p>
          <a:p>
            <a:r>
              <a:rPr lang="en-US" sz="2400" dirty="0"/>
              <a:t>Open sale_price.py</a:t>
            </a:r>
          </a:p>
        </p:txBody>
      </p:sp>
      <p:sp>
        <p:nvSpPr>
          <p:cNvPr id="4" name="Title 1"/>
          <p:cNvSpPr>
            <a:spLocks noGrp="1"/>
          </p:cNvSpPr>
          <p:nvPr>
            <p:ph type="title"/>
          </p:nvPr>
        </p:nvSpPr>
        <p:spPr/>
        <p:txBody>
          <a:bodyPr/>
          <a:lstStyle/>
          <a:p>
            <a:r>
              <a:rPr lang="en-US" dirty="0"/>
              <a:t>5.8 Writing Your Own Value Returning Functions</a:t>
            </a:r>
          </a:p>
        </p:txBody>
      </p:sp>
    </p:spTree>
    <p:extLst>
      <p:ext uri="{BB962C8B-B14F-4D97-AF65-F5344CB8AC3E}">
        <p14:creationId xmlns:p14="http://schemas.microsoft.com/office/powerpoint/2010/main" val="375599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660534587"/>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a:spLocks noGrp="1"/>
          </p:cNvSpPr>
          <p:nvPr>
            <p:ph type="title"/>
          </p:nvPr>
        </p:nvSpPr>
        <p:spPr/>
        <p:txBody>
          <a:bodyPr/>
          <a:lstStyle/>
          <a:p>
            <a:r>
              <a:rPr lang="en-US" dirty="0"/>
              <a:t>5.8 Writing Your Own Value Returning Functions</a:t>
            </a:r>
          </a:p>
        </p:txBody>
      </p:sp>
    </p:spTree>
    <p:extLst>
      <p:ext uri="{BB962C8B-B14F-4D97-AF65-F5344CB8AC3E}">
        <p14:creationId xmlns:p14="http://schemas.microsoft.com/office/powerpoint/2010/main" val="285041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Modularization - Benefits</a:t>
            </a:r>
          </a:p>
        </p:txBody>
      </p:sp>
      <p:sp>
        <p:nvSpPr>
          <p:cNvPr id="3" name="Content Placeholder 2"/>
          <p:cNvSpPr>
            <a:spLocks noGrp="1"/>
          </p:cNvSpPr>
          <p:nvPr>
            <p:ph idx="1"/>
          </p:nvPr>
        </p:nvSpPr>
        <p:spPr>
          <a:xfrm>
            <a:off x="228600" y="1600200"/>
            <a:ext cx="8229600" cy="5105400"/>
          </a:xfrm>
        </p:spPr>
        <p:txBody>
          <a:bodyPr>
            <a:noAutofit/>
          </a:bodyPr>
          <a:lstStyle/>
          <a:p>
            <a:pPr marL="0" indent="0">
              <a:buNone/>
            </a:pPr>
            <a:r>
              <a:rPr lang="en-US" sz="2400" dirty="0"/>
              <a:t>Program Modularization means that a program is broken down into smaller modules or functions.   Some benefits:</a:t>
            </a:r>
          </a:p>
          <a:p>
            <a:r>
              <a:rPr lang="en-US" sz="2400" dirty="0">
                <a:solidFill>
                  <a:srgbClr val="FF0000"/>
                </a:solidFill>
              </a:rPr>
              <a:t>Simpler Code </a:t>
            </a:r>
            <a:r>
              <a:rPr lang="en-US" sz="2400" dirty="0"/>
              <a:t>– Each program is easier to read and understand.   Several small functions are much more readable than a long sequence of statements.</a:t>
            </a:r>
          </a:p>
          <a:p>
            <a:r>
              <a:rPr lang="en-US" sz="2400" dirty="0">
                <a:solidFill>
                  <a:srgbClr val="FF0000"/>
                </a:solidFill>
              </a:rPr>
              <a:t>Code Reuse </a:t>
            </a:r>
            <a:r>
              <a:rPr lang="en-US" sz="2400" dirty="0"/>
              <a:t>– Functions reduce the duplication of code in a program.  If a specific operation is performed multiple times in the program the same code can be “re-used” multiple time</a:t>
            </a:r>
          </a:p>
          <a:p>
            <a:r>
              <a:rPr lang="en-US" sz="2400" dirty="0">
                <a:solidFill>
                  <a:srgbClr val="FF0000"/>
                </a:solidFill>
              </a:rPr>
              <a:t>Better Testing </a:t>
            </a:r>
            <a:r>
              <a:rPr lang="en-US" sz="2400" dirty="0"/>
              <a:t>– When each task is contained within a function, testing and debugging become simpler.  Each function can be tested separately which makes it easier to isolate errors.</a:t>
            </a:r>
          </a:p>
        </p:txBody>
      </p:sp>
    </p:spTree>
    <p:extLst>
      <p:ext uri="{BB962C8B-B14F-4D97-AF65-F5344CB8AC3E}">
        <p14:creationId xmlns:p14="http://schemas.microsoft.com/office/powerpoint/2010/main" val="99122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 y="0"/>
            <a:ext cx="7620000" cy="1143000"/>
          </a:xfrm>
        </p:spPr>
        <p:txBody>
          <a:bodyPr/>
          <a:lstStyle/>
          <a:p>
            <a:r>
              <a:rPr lang="en-US" dirty="0"/>
              <a:t>Using IPO Charts</a:t>
            </a:r>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03871" y="1143000"/>
            <a:ext cx="7292525" cy="5257800"/>
          </a:xfrm>
        </p:spPr>
      </p:pic>
    </p:spTree>
    <p:extLst>
      <p:ext uri="{BB962C8B-B14F-4D97-AF65-F5344CB8AC3E}">
        <p14:creationId xmlns:p14="http://schemas.microsoft.com/office/powerpoint/2010/main" val="20187846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 Strings</a:t>
            </a:r>
          </a:p>
        </p:txBody>
      </p:sp>
      <p:sp>
        <p:nvSpPr>
          <p:cNvPr id="3" name="Content Placeholder 2"/>
          <p:cNvSpPr>
            <a:spLocks noGrp="1"/>
          </p:cNvSpPr>
          <p:nvPr>
            <p:ph idx="1"/>
          </p:nvPr>
        </p:nvSpPr>
        <p:spPr/>
        <p:txBody>
          <a:bodyPr/>
          <a:lstStyle/>
          <a:p>
            <a:r>
              <a:rPr lang="en-US" dirty="0"/>
              <a:t>Functions can return strings as well as numbers</a:t>
            </a:r>
          </a:p>
          <a:p>
            <a:pPr marL="777240" lvl="2" indent="0">
              <a:buNone/>
            </a:pPr>
            <a:r>
              <a:rPr lang="en-US" sz="2400" dirty="0" err="1">
                <a:latin typeface="Courier New" panose="02070309020205020404" pitchFamily="49" charset="0"/>
                <a:cs typeface="Courier New" panose="02070309020205020404" pitchFamily="49" charset="0"/>
              </a:rPr>
              <a:t>def</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get_name</a:t>
            </a:r>
            <a:r>
              <a:rPr lang="en-US" sz="2400" dirty="0">
                <a:latin typeface="Courier New" panose="02070309020205020404" pitchFamily="49" charset="0"/>
                <a:cs typeface="Courier New" panose="02070309020205020404" pitchFamily="49" charset="0"/>
              </a:rPr>
              <a:t>():</a:t>
            </a:r>
          </a:p>
          <a:p>
            <a:pPr marL="777240" lvl="2" indent="0">
              <a:buNone/>
            </a:pPr>
            <a:r>
              <a:rPr lang="en-US" sz="2400" dirty="0">
                <a:latin typeface="Courier New" panose="02070309020205020404" pitchFamily="49" charset="0"/>
                <a:cs typeface="Courier New" panose="02070309020205020404" pitchFamily="49" charset="0"/>
              </a:rPr>
              <a:t>	  name = input(‘Enter your name: ‘)</a:t>
            </a:r>
          </a:p>
          <a:p>
            <a:pPr marL="777240" lvl="2" indent="0">
              <a:buNone/>
            </a:pPr>
            <a:r>
              <a:rPr lang="en-US" sz="2400" dirty="0">
                <a:latin typeface="Courier New" panose="02070309020205020404" pitchFamily="49" charset="0"/>
                <a:cs typeface="Courier New" panose="02070309020205020404" pitchFamily="49" charset="0"/>
              </a:rPr>
              <a:t>	  return name</a:t>
            </a:r>
          </a:p>
          <a:p>
            <a:pPr marL="777240" lvl="2" indent="0">
              <a:buNone/>
            </a:pPr>
            <a:endParaRPr lang="en-US" sz="2400" dirty="0">
              <a:latin typeface="Courier New" panose="02070309020205020404" pitchFamily="49" charset="0"/>
              <a:cs typeface="Courier New" panose="02070309020205020404" pitchFamily="49" charset="0"/>
            </a:endParaRPr>
          </a:p>
          <a:p>
            <a:pPr marL="777240" lvl="2" indent="0">
              <a:buNone/>
            </a:pP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1750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76"/>
            <a:ext cx="7620000" cy="1143000"/>
          </a:xfrm>
        </p:spPr>
        <p:txBody>
          <a:bodyPr/>
          <a:lstStyle/>
          <a:p>
            <a:r>
              <a:rPr lang="en-US" dirty="0"/>
              <a:t>Returning Boolean Values</a:t>
            </a:r>
          </a:p>
        </p:txBody>
      </p:sp>
      <p:sp>
        <p:nvSpPr>
          <p:cNvPr id="3" name="Content Placeholder 2"/>
          <p:cNvSpPr>
            <a:spLocks noGrp="1"/>
          </p:cNvSpPr>
          <p:nvPr>
            <p:ph idx="1"/>
          </p:nvPr>
        </p:nvSpPr>
        <p:spPr>
          <a:xfrm>
            <a:off x="457200" y="1143000"/>
            <a:ext cx="7620000" cy="5562600"/>
          </a:xfrm>
        </p:spPr>
        <p:txBody>
          <a:bodyPr>
            <a:normAutofit fontScale="85000" lnSpcReduction="20000"/>
          </a:bodyPr>
          <a:lstStyle/>
          <a:p>
            <a:pPr marL="114300" indent="0">
              <a:buNone/>
            </a:pPr>
            <a:r>
              <a:rPr lang="en-US" sz="2600" dirty="0"/>
              <a:t>You can write Boolean functions that return a value of True or False.   This can be a good way to test whether a condition exists:</a:t>
            </a:r>
          </a:p>
          <a:p>
            <a:pPr marL="114300" indent="0">
              <a:buNone/>
            </a:pPr>
            <a:endParaRPr lang="en-US" dirty="0">
              <a:latin typeface="Courier New" panose="02070309020205020404" pitchFamily="49" charset="0"/>
              <a:cs typeface="Courier New" panose="02070309020205020404" pitchFamily="49" charset="0"/>
            </a:endParaRPr>
          </a:p>
          <a:p>
            <a:pPr marL="114300" indent="0">
              <a:buNone/>
            </a:pPr>
            <a:r>
              <a:rPr lang="en-US" dirty="0" err="1">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is_even</a:t>
            </a:r>
            <a:r>
              <a:rPr lang="en-US" dirty="0">
                <a:latin typeface="Courier New" panose="02070309020205020404" pitchFamily="49" charset="0"/>
                <a:cs typeface="Courier New" panose="02070309020205020404" pitchFamily="49" charset="0"/>
              </a:rPr>
              <a:t> (number):</a:t>
            </a:r>
          </a:p>
          <a:p>
            <a:pPr marL="114300" indent="0">
              <a:buNone/>
            </a:pPr>
            <a:r>
              <a:rPr lang="en-US" dirty="0">
                <a:latin typeface="Courier New" panose="02070309020205020404" pitchFamily="49" charset="0"/>
                <a:cs typeface="Courier New" panose="02070309020205020404" pitchFamily="49" charset="0"/>
              </a:rPr>
              <a:t>	if (number % 2) == 0:</a:t>
            </a:r>
          </a:p>
          <a:p>
            <a:pPr marL="114300" indent="0">
              <a:buNone/>
            </a:pPr>
            <a:r>
              <a:rPr lang="en-US" dirty="0">
                <a:latin typeface="Courier New" panose="02070309020205020404" pitchFamily="49" charset="0"/>
                <a:cs typeface="Courier New" panose="02070309020205020404" pitchFamily="49" charset="0"/>
              </a:rPr>
              <a:t>		status = True</a:t>
            </a:r>
          </a:p>
          <a:p>
            <a:pPr marL="114300" indent="0">
              <a:buNone/>
            </a:pPr>
            <a:r>
              <a:rPr lang="en-US" dirty="0">
                <a:latin typeface="Courier New" panose="02070309020205020404" pitchFamily="49" charset="0"/>
                <a:cs typeface="Courier New" panose="02070309020205020404" pitchFamily="49" charset="0"/>
              </a:rPr>
              <a:t>	else:</a:t>
            </a:r>
          </a:p>
          <a:p>
            <a:pPr marL="114300" indent="0">
              <a:buNone/>
            </a:pPr>
            <a:r>
              <a:rPr lang="en-US" dirty="0">
                <a:latin typeface="Courier New" panose="02070309020205020404" pitchFamily="49" charset="0"/>
                <a:cs typeface="Courier New" panose="02070309020205020404" pitchFamily="49" charset="0"/>
              </a:rPr>
              <a:t>		status = False</a:t>
            </a:r>
          </a:p>
          <a:p>
            <a:pPr marL="114300" indent="0">
              <a:buNone/>
            </a:pPr>
            <a:r>
              <a:rPr lang="en-US" dirty="0">
                <a:latin typeface="Courier New" panose="02070309020205020404" pitchFamily="49" charset="0"/>
                <a:cs typeface="Courier New" panose="02070309020205020404" pitchFamily="49" charset="0"/>
              </a:rPr>
              <a:t>	return status</a:t>
            </a:r>
          </a:p>
          <a:p>
            <a:pPr marL="114300" indent="0">
              <a:buNone/>
            </a:pPr>
            <a:endParaRPr lang="en-US" dirty="0">
              <a:latin typeface="Courier New" panose="02070309020205020404" pitchFamily="49" charset="0"/>
              <a:cs typeface="Courier New" panose="02070309020205020404" pitchFamily="49" charset="0"/>
            </a:endParaRPr>
          </a:p>
          <a:p>
            <a:pPr marL="114300" indent="0">
              <a:buNone/>
            </a:pPr>
            <a:r>
              <a:rPr lang="en-US" sz="2600" dirty="0"/>
              <a:t>The program can be written to check if the number is even:</a:t>
            </a:r>
          </a:p>
          <a:p>
            <a:pPr marL="114300" indent="0">
              <a:buNone/>
            </a:pPr>
            <a:endParaRPr lang="en-US" dirty="0"/>
          </a:p>
          <a:p>
            <a:pPr marL="114300" indent="0">
              <a:buNone/>
            </a:pPr>
            <a:r>
              <a:rPr lang="en-US" dirty="0">
                <a:latin typeface="Courier New" panose="02070309020205020404" pitchFamily="49" charset="0"/>
                <a:cs typeface="Courier New" panose="02070309020205020404" pitchFamily="49" charset="0"/>
              </a:rPr>
              <a:t>number =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(input(‘Enter a number: ‘))</a:t>
            </a:r>
          </a:p>
          <a:p>
            <a:pPr marL="114300" indent="0">
              <a:buNone/>
            </a:pPr>
            <a:r>
              <a:rPr lang="en-US" dirty="0">
                <a:latin typeface="Courier New" panose="02070309020205020404" pitchFamily="49" charset="0"/>
                <a:cs typeface="Courier New" panose="02070309020205020404" pitchFamily="49" charset="0"/>
              </a:rPr>
              <a:t>if </a:t>
            </a:r>
            <a:r>
              <a:rPr lang="en-US" dirty="0" err="1">
                <a:latin typeface="Courier New" panose="02070309020205020404" pitchFamily="49" charset="0"/>
                <a:cs typeface="Courier New" panose="02070309020205020404" pitchFamily="49" charset="0"/>
              </a:rPr>
              <a:t>is_even</a:t>
            </a:r>
            <a:r>
              <a:rPr lang="en-US" dirty="0">
                <a:latin typeface="Courier New" panose="02070309020205020404" pitchFamily="49" charset="0"/>
                <a:cs typeface="Courier New" panose="02070309020205020404" pitchFamily="49" charset="0"/>
              </a:rPr>
              <a:t>(number):</a:t>
            </a:r>
          </a:p>
          <a:p>
            <a:pPr marL="114300" indent="0">
              <a:buNone/>
            </a:pPr>
            <a:r>
              <a:rPr lang="en-US" dirty="0">
                <a:latin typeface="Courier New" panose="02070309020205020404" pitchFamily="49" charset="0"/>
                <a:cs typeface="Courier New" panose="02070309020205020404" pitchFamily="49" charset="0"/>
              </a:rPr>
              <a:t>	print (‘The number is even’)</a:t>
            </a:r>
          </a:p>
          <a:p>
            <a:pPr marL="114300" indent="0">
              <a:buNone/>
            </a:pPr>
            <a:r>
              <a:rPr lang="en-US" dirty="0">
                <a:latin typeface="Courier New" panose="02070309020205020404" pitchFamily="49" charset="0"/>
                <a:cs typeface="Courier New" panose="02070309020205020404" pitchFamily="49" charset="0"/>
              </a:rPr>
              <a:t>else:</a:t>
            </a:r>
          </a:p>
          <a:p>
            <a:pPr marL="114300" indent="0">
              <a:buNone/>
            </a:pPr>
            <a:r>
              <a:rPr lang="en-US" dirty="0">
                <a:latin typeface="Courier New" panose="02070309020205020404" pitchFamily="49" charset="0"/>
                <a:cs typeface="Courier New" panose="02070309020205020404" pitchFamily="49" charset="0"/>
              </a:rPr>
              <a:t>	print (‘The number is odd’)</a:t>
            </a:r>
          </a:p>
        </p:txBody>
      </p:sp>
    </p:spTree>
    <p:extLst>
      <p:ext uri="{BB962C8B-B14F-4D97-AF65-F5344CB8AC3E}">
        <p14:creationId xmlns:p14="http://schemas.microsoft.com/office/powerpoint/2010/main" val="2500642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 calcmode="lin" valueType="num">
                                      <p:cBhvr additive="base">
                                        <p:cTn id="4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 calcmode="lin" valueType="num">
                                      <p:cBhvr additive="base">
                                        <p:cTn id="5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 calcmode="lin" valueType="num">
                                      <p:cBhvr additive="base">
                                        <p:cTn id="5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5" end="15"/>
                                            </p:txEl>
                                          </p:spTgt>
                                        </p:tgtEl>
                                        <p:attrNameLst>
                                          <p:attrName>style.visibility</p:attrName>
                                        </p:attrNameLst>
                                      </p:cBhvr>
                                      <p:to>
                                        <p:strVal val="visible"/>
                                      </p:to>
                                    </p:set>
                                    <p:anim calcmode="lin" valueType="num">
                                      <p:cBhvr additive="base">
                                        <p:cTn id="6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620000" cy="1143000"/>
          </a:xfrm>
        </p:spPr>
        <p:txBody>
          <a:bodyPr/>
          <a:lstStyle/>
          <a:p>
            <a:r>
              <a:rPr lang="en-US" dirty="0"/>
              <a:t>Returning Multiple Values</a:t>
            </a:r>
          </a:p>
        </p:txBody>
      </p:sp>
      <p:sp>
        <p:nvSpPr>
          <p:cNvPr id="3" name="Content Placeholder 2"/>
          <p:cNvSpPr>
            <a:spLocks noGrp="1"/>
          </p:cNvSpPr>
          <p:nvPr>
            <p:ph idx="1"/>
          </p:nvPr>
        </p:nvSpPr>
        <p:spPr>
          <a:xfrm>
            <a:off x="152400" y="1600200"/>
            <a:ext cx="8305800" cy="4800600"/>
          </a:xfrm>
        </p:spPr>
        <p:txBody>
          <a:bodyPr/>
          <a:lstStyle/>
          <a:p>
            <a:pPr marL="114300" indent="0">
              <a:buNone/>
            </a:pPr>
            <a:r>
              <a:rPr lang="en-US" dirty="0"/>
              <a:t>You can return more than one expression from a function</a:t>
            </a:r>
          </a:p>
          <a:p>
            <a:pPr marL="114300" indent="0">
              <a:buNone/>
            </a:pPr>
            <a:r>
              <a:rPr lang="en-US" sz="2000" dirty="0" err="1">
                <a:latin typeface="Courier New" panose="02070309020205020404" pitchFamily="49" charset="0"/>
                <a:cs typeface="Courier New" panose="02070309020205020404" pitchFamily="49" charset="0"/>
              </a:rPr>
              <a:t>def</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get_name</a:t>
            </a:r>
            <a:r>
              <a:rPr lang="en-US" sz="2000" dirty="0">
                <a:latin typeface="Courier New" panose="02070309020205020404" pitchFamily="49" charset="0"/>
                <a:cs typeface="Courier New" panose="02070309020205020404" pitchFamily="49" charset="0"/>
              </a:rPr>
              <a:t>():</a:t>
            </a:r>
          </a:p>
          <a:p>
            <a:pPr marL="114300" indent="0">
              <a:buNone/>
            </a:pPr>
            <a:r>
              <a:rPr lang="en-US" sz="2000" dirty="0">
                <a:latin typeface="Courier New" panose="02070309020205020404" pitchFamily="49" charset="0"/>
                <a:cs typeface="Courier New" panose="02070309020205020404" pitchFamily="49" charset="0"/>
              </a:rPr>
              <a:t>	first = input (‘Enter your first name: ‘)</a:t>
            </a:r>
          </a:p>
          <a:p>
            <a:pPr marL="114300" indent="0">
              <a:buNone/>
            </a:pPr>
            <a:r>
              <a:rPr lang="en-US" sz="2000" dirty="0">
                <a:latin typeface="Courier New" panose="02070309020205020404" pitchFamily="49" charset="0"/>
                <a:cs typeface="Courier New" panose="02070309020205020404" pitchFamily="49" charset="0"/>
              </a:rPr>
              <a:t>	last = input (‘Enter your last name: ‘)</a:t>
            </a:r>
          </a:p>
          <a:p>
            <a:pPr marL="114300" indent="0">
              <a:buNone/>
            </a:pPr>
            <a:r>
              <a:rPr lang="en-US" sz="2000" dirty="0">
                <a:latin typeface="Courier New" panose="02070309020205020404" pitchFamily="49" charset="0"/>
                <a:cs typeface="Courier New" panose="02070309020205020404" pitchFamily="49" charset="0"/>
              </a:rPr>
              <a:t>	return first, last</a:t>
            </a:r>
          </a:p>
          <a:p>
            <a:pPr marL="114300" indent="0">
              <a:buNone/>
            </a:pPr>
            <a:endParaRPr lang="en-US" dirty="0"/>
          </a:p>
          <a:p>
            <a:pPr marL="114300" indent="0">
              <a:buNone/>
            </a:pPr>
            <a:r>
              <a:rPr lang="en-US" dirty="0"/>
              <a:t>Calling the function you need </a:t>
            </a:r>
            <a:r>
              <a:rPr lang="en-US"/>
              <a:t>two variables </a:t>
            </a:r>
            <a:r>
              <a:rPr lang="en-US" dirty="0"/>
              <a:t>to receive the two returned values:</a:t>
            </a:r>
          </a:p>
          <a:p>
            <a:pPr marL="114300" indent="0">
              <a:buNone/>
            </a:pPr>
            <a:endParaRPr lang="en-US" dirty="0"/>
          </a:p>
          <a:p>
            <a:pPr marL="114300" indent="0">
              <a:buNone/>
            </a:pPr>
            <a:r>
              <a:rPr lang="en-US" dirty="0" err="1">
                <a:latin typeface="Courier New" panose="02070309020205020404" pitchFamily="49" charset="0"/>
                <a:cs typeface="Courier New" panose="02070309020205020404" pitchFamily="49" charset="0"/>
              </a:rPr>
              <a:t>first_name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last_name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get_name</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0600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7924800" cy="1143000"/>
          </a:xfrm>
        </p:spPr>
        <p:txBody>
          <a:bodyPr/>
          <a:lstStyle/>
          <a:p>
            <a:r>
              <a:rPr lang="en-US" dirty="0" smtClean="0"/>
              <a:t>In Class Assignment Ch. 5 - 2.1</a:t>
            </a:r>
            <a:endParaRPr lang="en-US" dirty="0"/>
          </a:p>
        </p:txBody>
      </p:sp>
      <p:sp>
        <p:nvSpPr>
          <p:cNvPr id="3" name="Content Placeholder 2"/>
          <p:cNvSpPr>
            <a:spLocks noGrp="1"/>
          </p:cNvSpPr>
          <p:nvPr>
            <p:ph idx="1"/>
          </p:nvPr>
        </p:nvSpPr>
        <p:spPr/>
        <p:txBody>
          <a:bodyPr>
            <a:normAutofit/>
          </a:bodyPr>
          <a:lstStyle/>
          <a:p>
            <a:r>
              <a:rPr lang="en-US" sz="2800" dirty="0" smtClean="0"/>
              <a:t>In Python,  write a program to generate a random floating point number between 1 and 100  which will be used as the radius of a circle. In a separate function, calculate the area of a circle based on the radius your program just generated and return it to the main function.    In the main function, display the radius and the area.  </a:t>
            </a:r>
          </a:p>
          <a:p>
            <a:r>
              <a:rPr lang="en-US" sz="2800" dirty="0" smtClean="0"/>
              <a:t> Print your program when you are done and turn it in.</a:t>
            </a:r>
          </a:p>
        </p:txBody>
      </p:sp>
    </p:spTree>
    <p:extLst>
      <p:ext uri="{BB962C8B-B14F-4D97-AF65-F5344CB8AC3E}">
        <p14:creationId xmlns:p14="http://schemas.microsoft.com/office/powerpoint/2010/main" val="311097620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7620000" cy="1143000"/>
          </a:xfrm>
        </p:spPr>
        <p:txBody>
          <a:bodyPr/>
          <a:lstStyle/>
          <a:p>
            <a:r>
              <a:rPr lang="en-US" dirty="0"/>
              <a:t>5.9 The </a:t>
            </a:r>
            <a:r>
              <a:rPr lang="en-US" dirty="0">
                <a:latin typeface="Courier New" panose="02070309020205020404" pitchFamily="49" charset="0"/>
                <a:cs typeface="Courier New" panose="02070309020205020404" pitchFamily="49" charset="0"/>
              </a:rPr>
              <a:t>math</a:t>
            </a:r>
            <a:r>
              <a:rPr lang="en-US" dirty="0"/>
              <a:t> module</a:t>
            </a:r>
          </a:p>
        </p:txBody>
      </p:sp>
      <p:sp>
        <p:nvSpPr>
          <p:cNvPr id="3" name="Content Placeholder 2"/>
          <p:cNvSpPr>
            <a:spLocks noGrp="1"/>
          </p:cNvSpPr>
          <p:nvPr>
            <p:ph idx="1"/>
          </p:nvPr>
        </p:nvSpPr>
        <p:spPr>
          <a:xfrm>
            <a:off x="152400" y="1143000"/>
            <a:ext cx="7620000" cy="5486400"/>
          </a:xfrm>
        </p:spPr>
        <p:txBody>
          <a:bodyPr>
            <a:normAutofit fontScale="92500"/>
          </a:bodyPr>
          <a:lstStyle/>
          <a:p>
            <a:r>
              <a:rPr lang="en-US" sz="2800" dirty="0"/>
              <a:t>Python’s standard library’s math module contains numerous useful mathematical functions</a:t>
            </a:r>
          </a:p>
          <a:p>
            <a:r>
              <a:rPr lang="en-US" sz="2800" dirty="0"/>
              <a:t>These functions typically accept one or more values as arguments and return the result</a:t>
            </a:r>
          </a:p>
          <a:p>
            <a:r>
              <a:rPr lang="en-US" sz="2800" dirty="0"/>
              <a:t>Most functions return a float value except the </a:t>
            </a:r>
            <a:r>
              <a:rPr lang="en-US" sz="2800" dirty="0">
                <a:latin typeface="Courier New" panose="02070309020205020404" pitchFamily="49" charset="0"/>
                <a:cs typeface="Courier New" panose="02070309020205020404" pitchFamily="49" charset="0"/>
              </a:rPr>
              <a:t>ceil</a:t>
            </a:r>
            <a:r>
              <a:rPr lang="en-US" sz="2800" dirty="0"/>
              <a:t> and </a:t>
            </a:r>
            <a:r>
              <a:rPr lang="en-US" sz="2800" dirty="0">
                <a:latin typeface="Courier New" panose="02070309020205020404" pitchFamily="49" charset="0"/>
                <a:cs typeface="Courier New" panose="02070309020205020404" pitchFamily="49" charset="0"/>
              </a:rPr>
              <a:t>floor</a:t>
            </a:r>
            <a:r>
              <a:rPr lang="en-US" sz="2800" dirty="0"/>
              <a:t> functions which return integers</a:t>
            </a:r>
          </a:p>
          <a:p>
            <a:r>
              <a:rPr lang="en-US" sz="2800" dirty="0"/>
              <a:t>Example:</a:t>
            </a:r>
          </a:p>
          <a:p>
            <a:pPr marL="114300" indent="0">
              <a:buNone/>
            </a:pPr>
            <a:r>
              <a:rPr lang="en-US" sz="2800" dirty="0">
                <a:latin typeface="Courier New" panose="02070309020205020404" pitchFamily="49" charset="0"/>
                <a:cs typeface="Courier New" panose="02070309020205020404" pitchFamily="49" charset="0"/>
              </a:rPr>
              <a:t>import math</a:t>
            </a:r>
          </a:p>
          <a:p>
            <a:pPr marL="114300" indent="0">
              <a:buNone/>
            </a:pPr>
            <a:r>
              <a:rPr lang="en-US" sz="2800" dirty="0">
                <a:latin typeface="Courier New" panose="02070309020205020404" pitchFamily="49" charset="0"/>
                <a:cs typeface="Courier New" panose="02070309020205020404" pitchFamily="49" charset="0"/>
              </a:rPr>
              <a:t>result = </a:t>
            </a:r>
            <a:r>
              <a:rPr lang="en-US" sz="2800" dirty="0" err="1">
                <a:latin typeface="Courier New" panose="02070309020205020404" pitchFamily="49" charset="0"/>
                <a:cs typeface="Courier New" panose="02070309020205020404" pitchFamily="49" charset="0"/>
              </a:rPr>
              <a:t>math.sqrt</a:t>
            </a:r>
            <a:r>
              <a:rPr lang="en-US" sz="2800" dirty="0">
                <a:latin typeface="Courier New" panose="02070309020205020404" pitchFamily="49" charset="0"/>
                <a:cs typeface="Courier New" panose="02070309020205020404" pitchFamily="49" charset="0"/>
              </a:rPr>
              <a:t>(16)</a:t>
            </a:r>
          </a:p>
          <a:p>
            <a:pPr marL="114300" indent="0">
              <a:buNone/>
            </a:pPr>
            <a:r>
              <a:rPr lang="en-US" sz="2800" dirty="0"/>
              <a:t>Open square_root.py</a:t>
            </a:r>
          </a:p>
          <a:p>
            <a:pPr marL="114300" indent="0">
              <a:buNone/>
            </a:pPr>
            <a:r>
              <a:rPr lang="en-US" sz="2800" dirty="0"/>
              <a:t>Open hypotenuse.py</a:t>
            </a:r>
          </a:p>
          <a:p>
            <a:endParaRPr lang="en-US" sz="2800" dirty="0"/>
          </a:p>
          <a:p>
            <a:endParaRPr lang="en-US" sz="2800" dirty="0"/>
          </a:p>
        </p:txBody>
      </p:sp>
    </p:spTree>
    <p:extLst>
      <p:ext uri="{BB962C8B-B14F-4D97-AF65-F5344CB8AC3E}">
        <p14:creationId xmlns:p14="http://schemas.microsoft.com/office/powerpoint/2010/main" val="370329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400" y="93230"/>
            <a:ext cx="7620000" cy="1143000"/>
          </a:xfrm>
        </p:spPr>
        <p:txBody>
          <a:bodyPr/>
          <a:lstStyle/>
          <a:p>
            <a:r>
              <a:rPr lang="en-US" dirty="0"/>
              <a:t>5.9 The </a:t>
            </a:r>
            <a:r>
              <a:rPr lang="en-US" dirty="0">
                <a:latin typeface="Courier New" panose="02070309020205020404" pitchFamily="49" charset="0"/>
                <a:cs typeface="Courier New" panose="02070309020205020404" pitchFamily="49" charset="0"/>
              </a:rPr>
              <a:t>math</a:t>
            </a:r>
            <a:r>
              <a:rPr lang="en-US" dirty="0"/>
              <a:t> module</a:t>
            </a:r>
          </a:p>
        </p:txBody>
      </p:sp>
      <p:pic>
        <p:nvPicPr>
          <p:cNvPr id="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79070" y="990600"/>
            <a:ext cx="7702550" cy="5316804"/>
          </a:xfrm>
        </p:spPr>
      </p:pic>
    </p:spTree>
    <p:extLst>
      <p:ext uri="{BB962C8B-B14F-4D97-AF65-F5344CB8AC3E}">
        <p14:creationId xmlns:p14="http://schemas.microsoft.com/office/powerpoint/2010/main" val="35454644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305800" cy="1143000"/>
          </a:xfrm>
        </p:spPr>
        <p:txBody>
          <a:bodyPr/>
          <a:lstStyle/>
          <a:p>
            <a:r>
              <a:rPr lang="en-US" dirty="0" err="1">
                <a:latin typeface="Courier New" panose="02070309020205020404" pitchFamily="49" charset="0"/>
                <a:cs typeface="Courier New" panose="02070309020205020404" pitchFamily="49" charset="0"/>
              </a:rPr>
              <a:t>math.pi</a:t>
            </a:r>
            <a:r>
              <a:rPr lang="en-US" dirty="0"/>
              <a:t> and </a:t>
            </a:r>
            <a:r>
              <a:rPr lang="en-US" dirty="0" err="1">
                <a:latin typeface="Courier New" panose="02070309020205020404" pitchFamily="49" charset="0"/>
                <a:cs typeface="Courier New" panose="02070309020205020404" pitchFamily="49" charset="0"/>
              </a:rPr>
              <a:t>math.e</a:t>
            </a:r>
            <a:r>
              <a:rPr lang="en-US" dirty="0"/>
              <a:t> Variables</a:t>
            </a:r>
          </a:p>
        </p:txBody>
      </p:sp>
      <p:sp>
        <p:nvSpPr>
          <p:cNvPr id="3" name="Content Placeholder 2"/>
          <p:cNvSpPr>
            <a:spLocks noGrp="1"/>
          </p:cNvSpPr>
          <p:nvPr>
            <p:ph idx="1"/>
          </p:nvPr>
        </p:nvSpPr>
        <p:spPr/>
        <p:txBody>
          <a:bodyPr>
            <a:normAutofit/>
          </a:bodyPr>
          <a:lstStyle/>
          <a:p>
            <a:r>
              <a:rPr lang="en-US" sz="2800" dirty="0"/>
              <a:t>The math module defines two variables that can be used in equations:</a:t>
            </a:r>
          </a:p>
          <a:p>
            <a:pPr marL="114300" indent="0">
              <a:buNone/>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math.pi</a:t>
            </a:r>
            <a:endParaRPr lang="en-US" sz="2800" dirty="0">
              <a:latin typeface="Courier New" panose="02070309020205020404" pitchFamily="49" charset="0"/>
              <a:cs typeface="Courier New" panose="02070309020205020404" pitchFamily="49" charset="0"/>
            </a:endParaRPr>
          </a:p>
          <a:p>
            <a:pPr marL="114300" indent="0">
              <a:buNone/>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math.e</a:t>
            </a:r>
            <a:r>
              <a:rPr lang="en-US" sz="2800" dirty="0">
                <a:latin typeface="Courier New" panose="02070309020205020404" pitchFamily="49" charset="0"/>
                <a:cs typeface="Courier New" panose="02070309020205020404" pitchFamily="49" charset="0"/>
              </a:rPr>
              <a:t> (Euler’s number)</a:t>
            </a:r>
          </a:p>
          <a:p>
            <a:pPr marL="114300" indent="0">
              <a:buNone/>
            </a:pPr>
            <a:endParaRPr lang="en-US" sz="2800" dirty="0">
              <a:latin typeface="Courier New" panose="02070309020205020404" pitchFamily="49" charset="0"/>
              <a:cs typeface="Courier New" panose="02070309020205020404" pitchFamily="49" charset="0"/>
            </a:endParaRPr>
          </a:p>
          <a:p>
            <a:pPr marL="114300" indent="0">
              <a:buNone/>
            </a:pPr>
            <a:r>
              <a:rPr lang="en-US" sz="2800" dirty="0"/>
              <a:t>Example:</a:t>
            </a:r>
          </a:p>
          <a:p>
            <a:pPr marL="114300" indent="0">
              <a:buNone/>
            </a:pPr>
            <a:r>
              <a:rPr lang="en-US" sz="2800" dirty="0">
                <a:latin typeface="Courier New" panose="02070309020205020404" pitchFamily="49" charset="0"/>
                <a:cs typeface="Courier New" panose="02070309020205020404" pitchFamily="49" charset="0"/>
              </a:rPr>
              <a:t>	 area = </a:t>
            </a:r>
            <a:r>
              <a:rPr lang="en-US" sz="2800" dirty="0" err="1">
                <a:latin typeface="Courier New" panose="02070309020205020404" pitchFamily="49" charset="0"/>
                <a:cs typeface="Courier New" panose="02070309020205020404" pitchFamily="49" charset="0"/>
              </a:rPr>
              <a:t>math.pi</a:t>
            </a:r>
            <a:r>
              <a:rPr lang="en-US" sz="2800" dirty="0">
                <a:latin typeface="Courier New" panose="02070309020205020404" pitchFamily="49" charset="0"/>
                <a:cs typeface="Courier New" panose="02070309020205020404" pitchFamily="49" charset="0"/>
              </a:rPr>
              <a:t> * radius**2</a:t>
            </a:r>
          </a:p>
        </p:txBody>
      </p:sp>
    </p:spTree>
    <p:extLst>
      <p:ext uri="{BB962C8B-B14F-4D97-AF65-F5344CB8AC3E}">
        <p14:creationId xmlns:p14="http://schemas.microsoft.com/office/powerpoint/2010/main" val="365053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6576"/>
            <a:ext cx="8229600" cy="1143000"/>
          </a:xfrm>
        </p:spPr>
        <p:txBody>
          <a:bodyPr/>
          <a:lstStyle/>
          <a:p>
            <a:r>
              <a:rPr lang="en-US" dirty="0"/>
              <a:t>5.10 Storing Functions in Modules</a:t>
            </a:r>
          </a:p>
        </p:txBody>
      </p:sp>
      <p:sp>
        <p:nvSpPr>
          <p:cNvPr id="3" name="Content Placeholder 2"/>
          <p:cNvSpPr>
            <a:spLocks noGrp="1"/>
          </p:cNvSpPr>
          <p:nvPr>
            <p:ph idx="1"/>
          </p:nvPr>
        </p:nvSpPr>
        <p:spPr>
          <a:xfrm>
            <a:off x="304800" y="1447800"/>
            <a:ext cx="7620000" cy="4800600"/>
          </a:xfrm>
        </p:spPr>
        <p:txBody>
          <a:bodyPr>
            <a:normAutofit/>
          </a:bodyPr>
          <a:lstStyle/>
          <a:p>
            <a:r>
              <a:rPr lang="en-US" sz="2800" dirty="0"/>
              <a:t>Previously we subdivided programs into functions</a:t>
            </a:r>
          </a:p>
          <a:p>
            <a:r>
              <a:rPr lang="en-US" sz="2800" dirty="0"/>
              <a:t>A module is a function stored in a separate file</a:t>
            </a:r>
          </a:p>
          <a:p>
            <a:r>
              <a:rPr lang="en-US" sz="2800" dirty="0"/>
              <a:t>As programs become more and more complex, it is useful to organize functions by storing them in modules</a:t>
            </a:r>
          </a:p>
          <a:p>
            <a:r>
              <a:rPr lang="en-US" sz="2800" dirty="0"/>
              <a:t>Example – If you were writing an accounting system, you might store Accounts Payable functions in one module and Accounts Receivable functions in another.</a:t>
            </a:r>
          </a:p>
          <a:p>
            <a:pPr marL="114300" indent="0">
              <a:buNone/>
            </a:pPr>
            <a:endParaRPr lang="en-US" sz="2800" dirty="0"/>
          </a:p>
        </p:txBody>
      </p:sp>
    </p:spTree>
    <p:extLst>
      <p:ext uri="{BB962C8B-B14F-4D97-AF65-F5344CB8AC3E}">
        <p14:creationId xmlns:p14="http://schemas.microsoft.com/office/powerpoint/2010/main" val="304976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 are given the task to calculate the following:</a:t>
            </a:r>
          </a:p>
          <a:p>
            <a:pPr marL="868680" lvl="1" indent="-457200">
              <a:buFont typeface="+mj-lt"/>
              <a:buAutoNum type="arabicPeriod"/>
            </a:pPr>
            <a:r>
              <a:rPr lang="en-US" dirty="0"/>
              <a:t>The area of the circle</a:t>
            </a:r>
          </a:p>
          <a:p>
            <a:pPr marL="868680" lvl="1" indent="-457200">
              <a:buFont typeface="+mj-lt"/>
              <a:buAutoNum type="arabicPeriod"/>
            </a:pPr>
            <a:r>
              <a:rPr lang="en-US" dirty="0"/>
              <a:t>The circumference of a circle</a:t>
            </a:r>
          </a:p>
          <a:p>
            <a:pPr marL="868680" lvl="1" indent="-457200">
              <a:buFont typeface="+mj-lt"/>
              <a:buAutoNum type="arabicPeriod"/>
            </a:pPr>
            <a:r>
              <a:rPr lang="en-US" dirty="0"/>
              <a:t>The area of a rectangle</a:t>
            </a:r>
          </a:p>
          <a:p>
            <a:pPr marL="868680" lvl="1" indent="-457200">
              <a:buFont typeface="+mj-lt"/>
              <a:buAutoNum type="arabicPeriod"/>
            </a:pPr>
            <a:r>
              <a:rPr lang="en-US" dirty="0"/>
              <a:t>The perimeter of a rectangle</a:t>
            </a:r>
          </a:p>
          <a:p>
            <a:r>
              <a:rPr lang="en-US" dirty="0"/>
              <a:t>We can break these down into two categories:</a:t>
            </a:r>
          </a:p>
          <a:p>
            <a:pPr lvl="1">
              <a:buFont typeface="Wingdings" panose="05000000000000000000" pitchFamily="2" charset="2"/>
              <a:buChar char="v"/>
            </a:pPr>
            <a:r>
              <a:rPr lang="en-US" dirty="0"/>
              <a:t>Calculations related to circles</a:t>
            </a:r>
          </a:p>
          <a:p>
            <a:pPr lvl="1">
              <a:buFont typeface="Wingdings" panose="05000000000000000000" pitchFamily="2" charset="2"/>
              <a:buChar char="v"/>
            </a:pPr>
            <a:r>
              <a:rPr lang="en-US" dirty="0"/>
              <a:t>Calculations related to rectangles</a:t>
            </a:r>
          </a:p>
          <a:p>
            <a:r>
              <a:rPr lang="en-US" dirty="0"/>
              <a:t>These can be stored in two separate modules</a:t>
            </a:r>
          </a:p>
          <a:p>
            <a:pPr marL="114300" indent="0">
              <a:buNone/>
            </a:pPr>
            <a:endParaRPr lang="en-US" dirty="0"/>
          </a:p>
          <a:p>
            <a:pPr marL="114300" indent="0">
              <a:buNone/>
            </a:pPr>
            <a:r>
              <a:rPr lang="en-US" dirty="0"/>
              <a:t>Open circle.py</a:t>
            </a:r>
          </a:p>
          <a:p>
            <a:pPr marL="114300" indent="0">
              <a:buNone/>
            </a:pPr>
            <a:r>
              <a:rPr lang="en-US" dirty="0"/>
              <a:t>Open rectangle.py</a:t>
            </a:r>
          </a:p>
        </p:txBody>
      </p:sp>
      <p:sp>
        <p:nvSpPr>
          <p:cNvPr id="4" name="Title 1"/>
          <p:cNvSpPr>
            <a:spLocks noGrp="1"/>
          </p:cNvSpPr>
          <p:nvPr>
            <p:ph type="title"/>
          </p:nvPr>
        </p:nvSpPr>
        <p:spPr/>
        <p:txBody>
          <a:bodyPr/>
          <a:lstStyle/>
          <a:p>
            <a:r>
              <a:rPr lang="en-US" dirty="0"/>
              <a:t>5.10 Storing Functions in Modules – Geometry Example</a:t>
            </a:r>
          </a:p>
        </p:txBody>
      </p:sp>
    </p:spTree>
    <p:extLst>
      <p:ext uri="{BB962C8B-B14F-4D97-AF65-F5344CB8AC3E}">
        <p14:creationId xmlns:p14="http://schemas.microsoft.com/office/powerpoint/2010/main" val="103835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229600" cy="914400"/>
          </a:xfrm>
        </p:spPr>
        <p:txBody>
          <a:bodyPr/>
          <a:lstStyle/>
          <a:p>
            <a:r>
              <a:rPr lang="en-US" dirty="0"/>
              <a:t>Program Modularization - Benefits</a:t>
            </a:r>
          </a:p>
        </p:txBody>
      </p:sp>
      <p:sp>
        <p:nvSpPr>
          <p:cNvPr id="3" name="Content Placeholder 2"/>
          <p:cNvSpPr>
            <a:spLocks noGrp="1"/>
          </p:cNvSpPr>
          <p:nvPr>
            <p:ph idx="1"/>
          </p:nvPr>
        </p:nvSpPr>
        <p:spPr>
          <a:xfrm>
            <a:off x="152400" y="1752600"/>
            <a:ext cx="8229600" cy="5105400"/>
          </a:xfrm>
        </p:spPr>
        <p:txBody>
          <a:bodyPr>
            <a:noAutofit/>
          </a:bodyPr>
          <a:lstStyle/>
          <a:p>
            <a:r>
              <a:rPr lang="en-US" sz="2400" dirty="0">
                <a:solidFill>
                  <a:srgbClr val="FF0000"/>
                </a:solidFill>
              </a:rPr>
              <a:t>Faster Development</a:t>
            </a:r>
            <a:r>
              <a:rPr lang="en-US" sz="2400" dirty="0"/>
              <a:t> – Functions can be written for commonly needed tasks that can be used in multiple programs in a development project</a:t>
            </a:r>
          </a:p>
          <a:p>
            <a:r>
              <a:rPr lang="en-US" sz="2400" dirty="0">
                <a:solidFill>
                  <a:srgbClr val="FF0000"/>
                </a:solidFill>
              </a:rPr>
              <a:t>Easier Facilitation of Teamwork </a:t>
            </a:r>
            <a:r>
              <a:rPr lang="en-US" sz="2400" dirty="0"/>
              <a:t>– When programmers work in teams, different programmers can be assigned the job of writing different functions that can be shared with other team members</a:t>
            </a:r>
          </a:p>
          <a:p>
            <a:r>
              <a:rPr lang="en-US" sz="2400" dirty="0">
                <a:solidFill>
                  <a:srgbClr val="FF0000"/>
                </a:solidFill>
              </a:rPr>
              <a:t>Maintaining Programming Standards</a:t>
            </a:r>
            <a:r>
              <a:rPr lang="en-US" sz="2400" dirty="0"/>
              <a:t> in a development project – Using common functions make it easier for the team to be using the same programming standards such as error handling.</a:t>
            </a:r>
          </a:p>
        </p:txBody>
      </p:sp>
    </p:spTree>
    <p:extLst>
      <p:ext uri="{BB962C8B-B14F-4D97-AF65-F5344CB8AC3E}">
        <p14:creationId xmlns:p14="http://schemas.microsoft.com/office/powerpoint/2010/main" val="3390028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 y="1524000"/>
            <a:ext cx="8534400" cy="4800600"/>
          </a:xfrm>
        </p:spPr>
        <p:txBody>
          <a:bodyPr>
            <a:noAutofit/>
          </a:bodyPr>
          <a:lstStyle/>
          <a:p>
            <a:r>
              <a:rPr lang="en-US" sz="2800" dirty="0"/>
              <a:t>Note that files contain function definitions but do not contain code that calls the functions</a:t>
            </a:r>
          </a:p>
          <a:p>
            <a:r>
              <a:rPr lang="en-US" sz="2800" dirty="0"/>
              <a:t>This will be done by the programs that import these modules</a:t>
            </a:r>
          </a:p>
          <a:p>
            <a:r>
              <a:rPr lang="en-US" sz="2800" dirty="0"/>
              <a:t>Module naming rules:</a:t>
            </a:r>
          </a:p>
          <a:p>
            <a:pPr marL="868680" lvl="1" indent="-457200">
              <a:buFont typeface="+mj-lt"/>
              <a:buAutoNum type="arabicPeriod"/>
            </a:pPr>
            <a:r>
              <a:rPr lang="en-US" sz="2400" dirty="0"/>
              <a:t>The module’s file name must end in .</a:t>
            </a:r>
            <a:r>
              <a:rPr lang="en-US" sz="2400" dirty="0" err="1"/>
              <a:t>py</a:t>
            </a:r>
            <a:endParaRPr lang="en-US" sz="2400" dirty="0"/>
          </a:p>
          <a:p>
            <a:pPr marL="868680" lvl="1" indent="-457200">
              <a:buFont typeface="+mj-lt"/>
              <a:buAutoNum type="arabicPeriod"/>
            </a:pPr>
            <a:r>
              <a:rPr lang="en-US" sz="2400" dirty="0"/>
              <a:t>The module’s name cannot be the same as a Python key word.   An error would occur if you named a module </a:t>
            </a:r>
            <a:r>
              <a:rPr lang="en-US" sz="2400" dirty="0">
                <a:latin typeface="Courier New" panose="02070309020205020404" pitchFamily="49" charset="0"/>
                <a:cs typeface="Courier New" panose="02070309020205020404" pitchFamily="49" charset="0"/>
              </a:rPr>
              <a:t>for.</a:t>
            </a:r>
          </a:p>
        </p:txBody>
      </p:sp>
      <p:sp>
        <p:nvSpPr>
          <p:cNvPr id="4" name="Title 1"/>
          <p:cNvSpPr>
            <a:spLocks noGrp="1"/>
          </p:cNvSpPr>
          <p:nvPr>
            <p:ph type="title"/>
          </p:nvPr>
        </p:nvSpPr>
        <p:spPr>
          <a:xfrm>
            <a:off x="12192" y="152400"/>
            <a:ext cx="8305800" cy="1143000"/>
          </a:xfrm>
        </p:spPr>
        <p:txBody>
          <a:bodyPr/>
          <a:lstStyle/>
          <a:p>
            <a:r>
              <a:rPr lang="en-US" sz="4000" dirty="0"/>
              <a:t>5.10 Storing Functions in Modules – Geometry Example</a:t>
            </a:r>
          </a:p>
        </p:txBody>
      </p:sp>
    </p:spTree>
    <p:extLst>
      <p:ext uri="{BB962C8B-B14F-4D97-AF65-F5344CB8AC3E}">
        <p14:creationId xmlns:p14="http://schemas.microsoft.com/office/powerpoint/2010/main" val="373464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8534400" cy="4800600"/>
          </a:xfrm>
        </p:spPr>
        <p:txBody>
          <a:bodyPr>
            <a:noAutofit/>
          </a:bodyPr>
          <a:lstStyle/>
          <a:p>
            <a:pPr marL="114300" indent="0">
              <a:buNone/>
            </a:pPr>
            <a:endParaRPr lang="en-US" sz="2400" dirty="0">
              <a:latin typeface="Courier New" panose="02070309020205020404" pitchFamily="49" charset="0"/>
              <a:cs typeface="Courier New" panose="02070309020205020404" pitchFamily="49" charset="0"/>
            </a:endParaRPr>
          </a:p>
          <a:p>
            <a:r>
              <a:rPr lang="en-US" sz="2800" dirty="0"/>
              <a:t>To use the module you must import it:</a:t>
            </a:r>
          </a:p>
          <a:p>
            <a:pPr marL="411480" lvl="1" indent="0">
              <a:buNone/>
            </a:pPr>
            <a:r>
              <a:rPr lang="en-US" sz="2800" dirty="0">
                <a:latin typeface="Courier New" panose="02070309020205020404" pitchFamily="49" charset="0"/>
                <a:cs typeface="Courier New" panose="02070309020205020404" pitchFamily="49" charset="0"/>
              </a:rPr>
              <a:t>import circle</a:t>
            </a:r>
          </a:p>
          <a:p>
            <a:r>
              <a:rPr lang="en-US" sz="2800" dirty="0"/>
              <a:t>The Python interpreter looks for the file circle.py in the same folder as the program that is trying to import it</a:t>
            </a:r>
          </a:p>
          <a:p>
            <a:r>
              <a:rPr lang="en-US" sz="2800" dirty="0"/>
              <a:t>Once a module is imported you can call its functions</a:t>
            </a:r>
          </a:p>
          <a:p>
            <a:pPr marL="114300" indent="0">
              <a:buNone/>
            </a:pPr>
            <a:r>
              <a:rPr lang="en-US" sz="2800" dirty="0" err="1">
                <a:latin typeface="Courier New" panose="02070309020205020404" pitchFamily="49" charset="0"/>
                <a:cs typeface="Courier New" panose="02070309020205020404" pitchFamily="49" charset="0"/>
              </a:rPr>
              <a:t>my_area</a:t>
            </a: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circle.area</a:t>
            </a:r>
            <a:r>
              <a:rPr lang="en-US" sz="2800" dirty="0">
                <a:latin typeface="Courier New" panose="02070309020205020404" pitchFamily="49" charset="0"/>
                <a:cs typeface="Courier New" panose="02070309020205020404" pitchFamily="49" charset="0"/>
              </a:rPr>
              <a:t> (radius)</a:t>
            </a:r>
          </a:p>
          <a:p>
            <a:pPr marL="114300" indent="0">
              <a:buNone/>
            </a:pPr>
            <a:r>
              <a:rPr lang="en-US" sz="2800" dirty="0" err="1">
                <a:latin typeface="Courier New" panose="02070309020205020404" pitchFamily="49" charset="0"/>
                <a:cs typeface="Courier New" panose="02070309020205020404" pitchFamily="49" charset="0"/>
              </a:rPr>
              <a:t>my_circum</a:t>
            </a: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circle.circumference</a:t>
            </a:r>
            <a:r>
              <a:rPr lang="en-US" sz="2800" dirty="0">
                <a:latin typeface="Courier New" panose="02070309020205020404" pitchFamily="49" charset="0"/>
                <a:cs typeface="Courier New" panose="02070309020205020404" pitchFamily="49" charset="0"/>
              </a:rPr>
              <a:t> 				(radius)</a:t>
            </a:r>
            <a:endParaRPr lang="en-US" sz="2800" dirty="0"/>
          </a:p>
          <a:p>
            <a:pPr marL="114300" indent="0">
              <a:buNone/>
            </a:pPr>
            <a:r>
              <a:rPr lang="en-US" sz="2800" dirty="0"/>
              <a:t>Open geometry.py</a:t>
            </a:r>
          </a:p>
        </p:txBody>
      </p:sp>
      <p:sp>
        <p:nvSpPr>
          <p:cNvPr id="4" name="Title 1"/>
          <p:cNvSpPr>
            <a:spLocks noGrp="1"/>
          </p:cNvSpPr>
          <p:nvPr>
            <p:ph type="title"/>
          </p:nvPr>
        </p:nvSpPr>
        <p:spPr>
          <a:xfrm>
            <a:off x="0" y="76200"/>
            <a:ext cx="7924800" cy="1143000"/>
          </a:xfrm>
        </p:spPr>
        <p:txBody>
          <a:bodyPr/>
          <a:lstStyle/>
          <a:p>
            <a:r>
              <a:rPr lang="en-US" sz="4000" dirty="0"/>
              <a:t>5.10 Storing Functions in Modules – Geometry Example</a:t>
            </a:r>
          </a:p>
        </p:txBody>
      </p:sp>
    </p:spTree>
    <p:extLst>
      <p:ext uri="{BB962C8B-B14F-4D97-AF65-F5344CB8AC3E}">
        <p14:creationId xmlns:p14="http://schemas.microsoft.com/office/powerpoint/2010/main" val="150795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620000" cy="1143000"/>
          </a:xfrm>
        </p:spPr>
        <p:txBody>
          <a:bodyPr/>
          <a:lstStyle/>
          <a:p>
            <a:r>
              <a:rPr lang="en-US" dirty="0"/>
              <a:t>Menu Driven Programs</a:t>
            </a:r>
          </a:p>
        </p:txBody>
      </p:sp>
      <p:sp>
        <p:nvSpPr>
          <p:cNvPr id="3" name="Content Placeholder 2"/>
          <p:cNvSpPr>
            <a:spLocks noGrp="1"/>
          </p:cNvSpPr>
          <p:nvPr>
            <p:ph idx="1"/>
          </p:nvPr>
        </p:nvSpPr>
        <p:spPr>
          <a:xfrm>
            <a:off x="304800" y="1447800"/>
            <a:ext cx="7620000" cy="4800600"/>
          </a:xfrm>
        </p:spPr>
        <p:txBody>
          <a:bodyPr>
            <a:normAutofit/>
          </a:bodyPr>
          <a:lstStyle/>
          <a:p>
            <a:r>
              <a:rPr lang="en-US" sz="2400" dirty="0"/>
              <a:t>The previous geometry program is an example of a menu-driven program</a:t>
            </a:r>
          </a:p>
          <a:p>
            <a:r>
              <a:rPr lang="en-US" sz="2400" dirty="0"/>
              <a:t>A menu-driven program displays a list of operations on the screen and allows users to select the one they wish to perform</a:t>
            </a:r>
          </a:p>
          <a:p>
            <a:r>
              <a:rPr lang="en-US" sz="2400" dirty="0"/>
              <a:t>Once the user types a menu selection, the program uses a decision structure to determine which menu item the user selected</a:t>
            </a:r>
          </a:p>
          <a:p>
            <a:r>
              <a:rPr lang="en-US" sz="2400" dirty="0"/>
              <a:t>An if-</a:t>
            </a:r>
            <a:r>
              <a:rPr lang="en-US" sz="2400" dirty="0" err="1"/>
              <a:t>elif</a:t>
            </a:r>
            <a:r>
              <a:rPr lang="en-US" sz="2400" dirty="0"/>
              <a:t>-else statement is used to carry out the desired action</a:t>
            </a:r>
          </a:p>
          <a:p>
            <a:r>
              <a:rPr lang="en-US" sz="2400" dirty="0"/>
              <a:t>The entire process is repeated by a while loop which repeats until the user selects option 5 (Quit)</a:t>
            </a:r>
          </a:p>
        </p:txBody>
      </p:sp>
    </p:spTree>
    <p:extLst>
      <p:ext uri="{BB962C8B-B14F-4D97-AF65-F5344CB8AC3E}">
        <p14:creationId xmlns:p14="http://schemas.microsoft.com/office/powerpoint/2010/main" val="252779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99309"/>
            <a:ext cx="7620000" cy="4800600"/>
          </a:xfrm>
        </p:spPr>
        <p:txBody>
          <a:bodyPr>
            <a:noAutofit/>
          </a:bodyPr>
          <a:lstStyle/>
          <a:p>
            <a:r>
              <a:rPr lang="en-US" sz="2000" dirty="0"/>
              <a:t>Work in groups of two.   You will write a program that will calculate the area of a square based on a randomly generated integer to be used as the side.</a:t>
            </a:r>
          </a:p>
          <a:p>
            <a:r>
              <a:rPr lang="en-US" sz="2000" dirty="0"/>
              <a:t>Person 1 –write the main function which will:</a:t>
            </a:r>
          </a:p>
          <a:p>
            <a:pPr marL="628650" indent="-514350">
              <a:buFont typeface="+mj-lt"/>
              <a:buAutoNum type="arabicPeriod"/>
            </a:pPr>
            <a:r>
              <a:rPr lang="en-US" sz="2000" dirty="0"/>
              <a:t>Generate a random integer between 1 and 100 which will be the side of the square</a:t>
            </a:r>
          </a:p>
          <a:p>
            <a:pPr marL="628650" indent="-514350">
              <a:buFont typeface="+mj-lt"/>
              <a:buAutoNum type="arabicPeriod"/>
            </a:pPr>
            <a:r>
              <a:rPr lang="en-US" sz="2000" dirty="0"/>
              <a:t>Pass that number </a:t>
            </a:r>
            <a:r>
              <a:rPr lang="en-US" sz="2000" dirty="0" smtClean="0"/>
              <a:t>to called functions </a:t>
            </a:r>
            <a:r>
              <a:rPr lang="en-US" sz="2000" dirty="0"/>
              <a:t>called </a:t>
            </a:r>
            <a:r>
              <a:rPr lang="en-US" sz="2000" dirty="0" err="1">
                <a:latin typeface="Courier New" panose="02070309020205020404" pitchFamily="49" charset="0"/>
                <a:cs typeface="Courier New" panose="02070309020205020404" pitchFamily="49" charset="0"/>
              </a:rPr>
              <a:t>square_area</a:t>
            </a:r>
            <a:r>
              <a:rPr lang="en-US" sz="2000" dirty="0"/>
              <a:t> </a:t>
            </a:r>
            <a:r>
              <a:rPr lang="en-US" sz="2000" dirty="0" smtClean="0"/>
              <a:t>and </a:t>
            </a:r>
            <a:r>
              <a:rPr lang="en-US" sz="2000" dirty="0" err="1">
                <a:latin typeface="Courier New" panose="02070309020205020404" pitchFamily="49" charset="0"/>
                <a:cs typeface="Courier New" panose="02070309020205020404" pitchFamily="49" charset="0"/>
              </a:rPr>
              <a:t>square_perimeter</a:t>
            </a:r>
            <a:r>
              <a:rPr lang="en-US" sz="2000" dirty="0">
                <a:latin typeface="Courier New" panose="02070309020205020404" pitchFamily="49" charset="0"/>
                <a:cs typeface="Courier New" panose="02070309020205020404" pitchFamily="49" charset="0"/>
              </a:rPr>
              <a:t>.</a:t>
            </a:r>
          </a:p>
          <a:p>
            <a:pPr marL="628650" indent="-514350">
              <a:buFont typeface="+mj-lt"/>
              <a:buAutoNum type="arabicPeriod"/>
            </a:pPr>
            <a:r>
              <a:rPr lang="en-US" sz="2000" dirty="0"/>
              <a:t>Display the </a:t>
            </a:r>
            <a:r>
              <a:rPr lang="en-US" sz="2000" dirty="0" smtClean="0"/>
              <a:t>side, the </a:t>
            </a:r>
            <a:r>
              <a:rPr lang="en-US" sz="2000" dirty="0"/>
              <a:t>returned </a:t>
            </a:r>
            <a:r>
              <a:rPr lang="en-US" sz="2000" dirty="0" smtClean="0"/>
              <a:t>area, and the returned perimeter.</a:t>
            </a:r>
          </a:p>
          <a:p>
            <a:r>
              <a:rPr lang="en-US" sz="2000" dirty="0" smtClean="0"/>
              <a:t>Person </a:t>
            </a:r>
            <a:r>
              <a:rPr lang="en-US" sz="2000" dirty="0"/>
              <a:t>2 – in a separate file called </a:t>
            </a:r>
            <a:r>
              <a:rPr lang="en-US" sz="2000" dirty="0" smtClean="0">
                <a:latin typeface="Courier New" panose="02070309020205020404" pitchFamily="49" charset="0"/>
                <a:cs typeface="Courier New" panose="02070309020205020404" pitchFamily="49" charset="0"/>
              </a:rPr>
              <a:t>square.py</a:t>
            </a:r>
            <a:r>
              <a:rPr lang="en-US" sz="2000" dirty="0"/>
              <a:t>:</a:t>
            </a:r>
          </a:p>
          <a:p>
            <a:pPr marL="628650" indent="-514350">
              <a:buFont typeface="+mj-lt"/>
              <a:buAutoNum type="arabicPeriod"/>
            </a:pPr>
            <a:r>
              <a:rPr lang="en-US" sz="2000" dirty="0"/>
              <a:t>Define a function called </a:t>
            </a:r>
            <a:r>
              <a:rPr lang="en-US" sz="2000" dirty="0" err="1">
                <a:latin typeface="Courier New" panose="02070309020205020404" pitchFamily="49" charset="0"/>
                <a:cs typeface="Courier New" panose="02070309020205020404" pitchFamily="49" charset="0"/>
              </a:rPr>
              <a:t>square_area</a:t>
            </a:r>
            <a:r>
              <a:rPr lang="en-US" sz="2000" dirty="0"/>
              <a:t> which will accept </a:t>
            </a:r>
            <a:r>
              <a:rPr lang="en-US" sz="2000" dirty="0" smtClean="0"/>
              <a:t>the side from main, calculate the square area, and returns it to main.</a:t>
            </a:r>
          </a:p>
          <a:p>
            <a:pPr marL="628650" indent="-514350">
              <a:buFont typeface="+mj-lt"/>
              <a:buAutoNum type="arabicPeriod"/>
            </a:pPr>
            <a:r>
              <a:rPr lang="en-US" sz="2000" dirty="0" smtClean="0"/>
              <a:t>Define a function called </a:t>
            </a:r>
            <a:r>
              <a:rPr lang="en-US" sz="2000" dirty="0" err="1">
                <a:latin typeface="Courier New" panose="02070309020205020404" pitchFamily="49" charset="0"/>
                <a:cs typeface="Courier New" panose="02070309020205020404" pitchFamily="49" charset="0"/>
              </a:rPr>
              <a:t>square_perimeter</a:t>
            </a:r>
            <a:r>
              <a:rPr lang="en-US" sz="2000" dirty="0" smtClean="0"/>
              <a:t> which will accept the side from main, calculate the square perimeter, and return it to main. </a:t>
            </a:r>
            <a:endParaRPr lang="en-US" sz="2000" dirty="0"/>
          </a:p>
          <a:p>
            <a:pPr marL="628650" indent="-514350">
              <a:buFont typeface="+mj-lt"/>
              <a:buAutoNum type="arabicPeriod"/>
            </a:pPr>
            <a:r>
              <a:rPr lang="en-US" sz="2000" dirty="0" smtClean="0"/>
              <a:t>Print </a:t>
            </a:r>
            <a:r>
              <a:rPr lang="en-US" sz="2000" dirty="0"/>
              <a:t>your programs when you are done and turn in.</a:t>
            </a:r>
          </a:p>
        </p:txBody>
      </p:sp>
      <p:sp>
        <p:nvSpPr>
          <p:cNvPr id="4" name="Title 1"/>
          <p:cNvSpPr txBox="1">
            <a:spLocks/>
          </p:cNvSpPr>
          <p:nvPr/>
        </p:nvSpPr>
        <p:spPr>
          <a:xfrm>
            <a:off x="228600" y="228600"/>
            <a:ext cx="80772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a:t>In Class Assignment Ch. 5 Part 2.2</a:t>
            </a:r>
          </a:p>
        </p:txBody>
      </p:sp>
    </p:spTree>
    <p:extLst>
      <p:ext uri="{BB962C8B-B14F-4D97-AF65-F5344CB8AC3E}">
        <p14:creationId xmlns:p14="http://schemas.microsoft.com/office/powerpoint/2010/main" val="56524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Void Functions and Value-Returning Functions</a:t>
            </a:r>
          </a:p>
        </p:txBody>
      </p:sp>
      <p:sp>
        <p:nvSpPr>
          <p:cNvPr id="3" name="Content Placeholder 2"/>
          <p:cNvSpPr>
            <a:spLocks noGrp="1"/>
          </p:cNvSpPr>
          <p:nvPr>
            <p:ph idx="1"/>
          </p:nvPr>
        </p:nvSpPr>
        <p:spPr>
          <a:xfrm>
            <a:off x="442111" y="1828800"/>
            <a:ext cx="7620000" cy="4800600"/>
          </a:xfrm>
        </p:spPr>
        <p:txBody>
          <a:bodyPr/>
          <a:lstStyle/>
          <a:p>
            <a:r>
              <a:rPr lang="en-US" dirty="0"/>
              <a:t>When a </a:t>
            </a:r>
            <a:r>
              <a:rPr lang="en-US" i="1" dirty="0"/>
              <a:t>void</a:t>
            </a:r>
            <a:r>
              <a:rPr lang="en-US" dirty="0"/>
              <a:t> function is called, the program executes the statements within the function and then returns control to the calling function</a:t>
            </a:r>
          </a:p>
          <a:p>
            <a:r>
              <a:rPr lang="en-US" dirty="0"/>
              <a:t>When a </a:t>
            </a:r>
            <a:r>
              <a:rPr lang="en-US" i="1" dirty="0"/>
              <a:t>value-returning</a:t>
            </a:r>
            <a:r>
              <a:rPr lang="en-US" dirty="0"/>
              <a:t> function is called, the program executes the statements within the function and returns a value back to the statement that called it.</a:t>
            </a:r>
          </a:p>
          <a:p>
            <a:r>
              <a:rPr lang="en-US" dirty="0"/>
              <a:t>For example, the </a:t>
            </a:r>
            <a:r>
              <a:rPr lang="en-US" dirty="0" err="1">
                <a:latin typeface="Courier New" panose="02070309020205020404" pitchFamily="49" charset="0"/>
                <a:cs typeface="Courier New" panose="02070309020205020404" pitchFamily="49" charset="0"/>
              </a:rPr>
              <a:t>int</a:t>
            </a:r>
            <a:r>
              <a:rPr lang="en-US" dirty="0"/>
              <a:t> function returns a the argument’s value converted to an integer:</a:t>
            </a: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new_int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(x)  </a:t>
            </a:r>
          </a:p>
          <a:p>
            <a:r>
              <a:rPr lang="en-US" dirty="0"/>
              <a:t>We will first learn to write void functions</a:t>
            </a:r>
          </a:p>
          <a:p>
            <a:pPr marL="114300" indent="0">
              <a:buNone/>
            </a:pPr>
            <a:endParaRPr lang="en-US" dirty="0"/>
          </a:p>
        </p:txBody>
      </p:sp>
    </p:spTree>
    <p:extLst>
      <p:ext uri="{BB962C8B-B14F-4D97-AF65-F5344CB8AC3E}">
        <p14:creationId xmlns:p14="http://schemas.microsoft.com/office/powerpoint/2010/main" val="37061811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2501</TotalTime>
  <Words>3573</Words>
  <Application>Microsoft Office PowerPoint</Application>
  <PresentationFormat>On-screen Show (4:3)</PresentationFormat>
  <Paragraphs>441</Paragraphs>
  <Slides>83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Arial</vt:lpstr>
      <vt:lpstr>Calibri</vt:lpstr>
      <vt:lpstr>Cambria</vt:lpstr>
      <vt:lpstr>Courier New</vt:lpstr>
      <vt:lpstr>Wingdings</vt:lpstr>
      <vt:lpstr>Adjacency</vt:lpstr>
      <vt:lpstr>Chapter Five*</vt:lpstr>
      <vt:lpstr>Chapter Five - Functions</vt:lpstr>
      <vt:lpstr>5.1 Introduction to Functions</vt:lpstr>
      <vt:lpstr>5.1 Introduction to Functions</vt:lpstr>
      <vt:lpstr>5.1 Introduction to Functions</vt:lpstr>
      <vt:lpstr>5.1 Introduction to Functions</vt:lpstr>
      <vt:lpstr>Program Modularization - Benefits</vt:lpstr>
      <vt:lpstr>Program Modularization - Benefits</vt:lpstr>
      <vt:lpstr>Void Functions and Value-Returning Functions</vt:lpstr>
      <vt:lpstr>5.2 Defining and Calling a Void Function</vt:lpstr>
      <vt:lpstr>5.2 Defining and Calling a Void Function</vt:lpstr>
      <vt:lpstr>5.2 Defining and Calling a Function</vt:lpstr>
      <vt:lpstr>Defining a Function</vt:lpstr>
      <vt:lpstr>Calling a Function</vt:lpstr>
      <vt:lpstr>Calling a Function – Parts of a Function</vt:lpstr>
      <vt:lpstr>Calling a Function – Runtime </vt:lpstr>
      <vt:lpstr>Calling Two Functions</vt:lpstr>
      <vt:lpstr>Indentation in Python</vt:lpstr>
      <vt:lpstr>Indentation in Python</vt:lpstr>
      <vt:lpstr>5.3 Program Design</vt:lpstr>
      <vt:lpstr>PowerPoint Presentation</vt:lpstr>
      <vt:lpstr>Top-down Design</vt:lpstr>
      <vt:lpstr>Hierarchy Charts</vt:lpstr>
      <vt:lpstr>In the Spotlight – Defining and Calling a Function</vt:lpstr>
      <vt:lpstr>Pseudocode (from Chapter 2)</vt:lpstr>
      <vt:lpstr>Using Input-Process-Output Diagrams to Write Pseudocode</vt:lpstr>
      <vt:lpstr>In-Class Assignment Chapter 5 Part 1.1</vt:lpstr>
      <vt:lpstr>5.4 Local Variables</vt:lpstr>
      <vt:lpstr>5.4 Local Variables</vt:lpstr>
      <vt:lpstr>Scope and Local Variables</vt:lpstr>
      <vt:lpstr>Scope and Local Variables</vt:lpstr>
      <vt:lpstr>5.5 Passing Arguments to Functions</vt:lpstr>
      <vt:lpstr>Passing Arguments to Functions (cont’d.)</vt:lpstr>
      <vt:lpstr>5.5 Passing Arguments to Functions</vt:lpstr>
      <vt:lpstr>Parameter Variable Scope</vt:lpstr>
      <vt:lpstr>Passing an Argument to a Function</vt:lpstr>
      <vt:lpstr>PowerPoint Presentation</vt:lpstr>
      <vt:lpstr>Passing Multiple Arguments</vt:lpstr>
      <vt:lpstr>Passing Multiple Arguments - Strings</vt:lpstr>
      <vt:lpstr>Making Changes to Parameters</vt:lpstr>
      <vt:lpstr>Making Changes to Parameters</vt:lpstr>
      <vt:lpstr>Keyword Arguments</vt:lpstr>
      <vt:lpstr>5.6 Global Variables and Global Constants</vt:lpstr>
      <vt:lpstr>Global Variables</vt:lpstr>
      <vt:lpstr>Global Variables</vt:lpstr>
      <vt:lpstr>Global Constants</vt:lpstr>
      <vt:lpstr>PowerPoint Presentation</vt:lpstr>
      <vt:lpstr>Global Variables and Global Constants</vt:lpstr>
      <vt:lpstr>In-Class Assignment Chapter 5 Part 1.2:</vt:lpstr>
      <vt:lpstr>5.7 Introduction  To Value Returning Functions</vt:lpstr>
      <vt:lpstr>Standard Library functions and import</vt:lpstr>
      <vt:lpstr>PowerPoint Presentation</vt:lpstr>
      <vt:lpstr>Generating Random Numbers</vt:lpstr>
      <vt:lpstr>The random Module</vt:lpstr>
      <vt:lpstr>randint</vt:lpstr>
      <vt:lpstr>Generating Random Numbers (cont’d.)</vt:lpstr>
      <vt:lpstr>Generating Random Numbers (cont’d.)</vt:lpstr>
      <vt:lpstr>Printing a Random Number</vt:lpstr>
      <vt:lpstr>Dice Rolling Program Example</vt:lpstr>
      <vt:lpstr>randrange, random, and uniform Functions</vt:lpstr>
      <vt:lpstr>PowerPoint Presentation</vt:lpstr>
      <vt:lpstr>Random Number Seeds</vt:lpstr>
      <vt:lpstr>PowerPoint Presentation</vt:lpstr>
      <vt:lpstr>5.8 Writing Your Own Value Returning Functions</vt:lpstr>
      <vt:lpstr>5.8 Writing Your Own Value Returning Functions</vt:lpstr>
      <vt:lpstr>5.8 Writing Your Own Value Returning Functions</vt:lpstr>
      <vt:lpstr>Making the Most of the Return Statement</vt:lpstr>
      <vt:lpstr>5.8 Writing Your Own Value Returning Functions</vt:lpstr>
      <vt:lpstr>5.8 Writing Your Own Value Returning Functions</vt:lpstr>
      <vt:lpstr>Using IPO Charts</vt:lpstr>
      <vt:lpstr>Returning Strings</vt:lpstr>
      <vt:lpstr>Returning Boolean Values</vt:lpstr>
      <vt:lpstr>Returning Multiple Values</vt:lpstr>
      <vt:lpstr>In Class Assignment Ch. 5 - 2.1</vt:lpstr>
      <vt:lpstr>5.9 The math module</vt:lpstr>
      <vt:lpstr>5.9 The math module</vt:lpstr>
      <vt:lpstr>math.pi and math.e Variables</vt:lpstr>
      <vt:lpstr>5.10 Storing Functions in Modules</vt:lpstr>
      <vt:lpstr>5.10 Storing Functions in Modules – Geometry Example</vt:lpstr>
      <vt:lpstr>5.10 Storing Functions in Modules – Geometry Example</vt:lpstr>
      <vt:lpstr>5.10 Storing Functions in Modules – Geometry Example</vt:lpstr>
      <vt:lpstr>Menu Driven Programs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Five*</dc:title>
  <dc:creator>Kim</dc:creator>
  <cp:lastModifiedBy>kjorgenson</cp:lastModifiedBy>
  <cp:revision>155</cp:revision>
  <dcterms:created xsi:type="dcterms:W3CDTF">2014-02-05T22:16:55Z</dcterms:created>
  <dcterms:modified xsi:type="dcterms:W3CDTF">2019-03-12T14:19:35Z</dcterms:modified>
</cp:coreProperties>
</file>