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0"/>
  </p:normalViewPr>
  <p:slideViewPr>
    <p:cSldViewPr snapToGrid="0" snapToObjects="1">
      <p:cViewPr varScale="1">
        <p:scale>
          <a:sx n="104" d="100"/>
          <a:sy n="104" d="100"/>
        </p:scale>
        <p:origin x="1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42B7066-5D3B-4AA6-A498-6CB3176263FE}" type="slidenum">
              <a:t>‹#›</a:t>
            </a:fld>
            <a:endParaRPr lang="x-none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28B8C-EAD5-4CE4-9BF6-D477B305CF9F}" type="datetimeFigureOut">
              <a:rPr lang="en-US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DF21-3FEA-4FDA-A547-65C89625C2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7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C8FA-4B28-46A1-8D4B-862D91A3C2C4}" type="datetimeFigureOut">
              <a:rPr lang="en-US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EC622190-A240-4E33-A129-B5FAC2824692}" type="slidenum">
              <a:t>‹#›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6C9BA-DD3F-44AA-BE02-FABD02C1EF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1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ea typeface="Arial Unicode MS" pitchFamily="2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B3E351-E58B-4DF2-91EA-2344701C1A52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050861-0CB3-4675-82CE-A8CDDFDBE1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253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917643-1D4B-450D-A7A2-10396CBB2D72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2A0479-806A-4ED4-8F9B-58F5B33D5C8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284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0FB6AF-C088-4FB7-BD8E-16547352EE76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68DC3-264C-46E3-B6A4-087B7D44102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82374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98BC19-2281-43E8-924E-466BBEC4DBE7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8A002-88F4-4D10-8A35-0B648B11A6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241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A621-C4DD-4083-9623-BD6BA00EB4F6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15A68-AC90-429B-B392-354CB8DD31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6914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CF429C-0BE9-4C37-9AE6-1E64C2004DC5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74F500-5969-436D-8527-58586EC62B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2027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FE40E9-BE33-4160-9A97-47524AEE9FC5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C6D00-EDFB-4FC5-8F68-081B816E64F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93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3E987-6FB8-4225-8FDB-438A3C5FC8DA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EAD4C-9558-4C98-9ACA-4F12B71667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72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8F7BA2-BA3C-4DE6-B352-6F6D97C9261B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109546-FA18-4B3B-8B0B-44FA5DADB06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2475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71D8C-6B85-47D8-84A3-E9A9AD845FAC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BF0F60-CD03-4922-A2EB-58CFD39BCB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322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132BD-8EA6-4E86-9266-FD24F4E040E7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74A88-8FB9-4C12-9BC0-FB78634550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20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ACCD7F-D2BA-4219-83BD-A0173E12AF61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4DA2E2-EA52-439C-AF1C-77775617F1E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604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94EC27-E164-41C9-9272-BE767E9B826B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4C7C1-82E5-472F-8ED0-945148B4EE8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523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48888B-33F1-47B2-A517-C2B9997B9332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4B23F-CBE0-4BA5-8B91-B9F1A8C9B14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147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F3ADAF-515D-48DF-9228-0115556580B3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9C81C8-A136-4874-B59D-900BCC37B1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7470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8C8FA-4B28-46A1-8D4B-862D91A3C2C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4/6/16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427952-6F1E-45EE-9D10-9DD5220AADF7}" type="slidenum">
              <a:rPr kumimoji="0" lang="x-non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x-non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6CE81-8E64-4A02-8F31-48E9357107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/>
                <a:ea typeface="Arial Unicode MS" pitchFamily="2"/>
                <a:cs typeface="Tahoma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640" y="812880"/>
            <a:ext cx="5341680" cy="40053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5119" cy="4808520"/>
          </a:xfrm>
          <a:noFill/>
          <a:ln>
            <a:noFill/>
          </a:ln>
        </p:spPr>
        <p:txBody>
          <a:bodyPr lIns="0" tIns="0" rIns="0" bIns="0" anchor="ctr" anchorCtr="0"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907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8242460-01BD-4345-9A3D-3B816A82DB6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258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989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DECDBB-A36A-4AB1-AB33-ED273B6B15C8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909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B3E8482-B8DD-4C4D-A860-C771E7B621B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23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7E91B18-BC6F-48BB-9C0E-C4A3CD4A62E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52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CE8CD71-FD03-4F72-855B-A5EE6266E46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592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5A88C44-7754-421C-B43F-0BF1CD3855F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06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A596D9C-9DFD-4446-AE44-08BC798394D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07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EDA84F7-A83F-4B35-919C-22E838349E5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03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9BF0F76-969B-498F-9E1D-EA3FD463215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83394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29B9627-C6E0-459F-87A7-BF5EB67CD9CE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114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776E8A2-2C95-4B85-AB39-DF4C534CD8A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453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65952FB-AD90-4CD2-BEF9-E33D256BC89E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ea typeface="Arial Unicode MS" pitchFamily="2"/>
          <a:cs typeface="Arial Unicode MS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3280" y="457200"/>
            <a:ext cx="9070920" cy="630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Основы машинного обучения (продолжение)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Feature selection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Можно ли использовать не все свободные переменные?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Как оценить “значимость” каждой переменной?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Feature selection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Общий принцип: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1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если 2 модели дают одинаковое качество, то предпочитают ту, которая менее сложна (использует меньше переменных)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Бессмысленные переменные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Очевидно не несут информации: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Постоянные значения (почти везде)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Слишком много значений (почти все уникальные)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2800" b="0" i="1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Вариант критерия: убирать фичи с маленькой дисперсией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28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Определение значимости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Способы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Одномерные статистические критерии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Рекурсивный отбор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Определение значимости, используя построение модели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/>
              <a:defRPr sz="1800"/>
            </a:pPr>
            <a:endParaRPr lang="en-US" sz="32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1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Важно: результаты определеня значимости в разных моделях неконсистенты!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Одномерные критерии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Рассматривают влияние каждой переменной, вне зависимости от остальных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Основываются на стат-критериях: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f_classif, f_regression, chi2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Не учитывают взаимосвязи между переменными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Рекурсивный отбор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Строит модель постепенно добавляя или убирая фичи</a:t>
            </a: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Учитывает зависимости (если X1 уже в модели, а X2 сильно с ней коррелирует, то значимость X2 – низкая)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Результат зависит от выбора модели</a:t>
            </a: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Отбор на основе моделей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У многих моделей есть свои внутренние механизмы: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Деревья: tree_model.feature_importance_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Случайные леса: forest_model.feature_importances_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Линейные модели с l1 регуляризацией</a:t>
            </a:r>
          </a:p>
          <a:p>
            <a:pPr marL="428400" marR="0" lvl="1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2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1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28400" marR="0" lvl="0" indent="-32220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Логистическая регрессия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Одна из реализаций линейной классификации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  <a:defRPr sz="1800"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Формально:</a:t>
            </a:r>
          </a:p>
        </p:txBody>
      </p:sp>
      <p:pic>
        <p:nvPicPr>
          <p:cNvPr id="4" name="Изображение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395520" y="2468519"/>
            <a:ext cx="2822760" cy="250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Изображение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5719" y="5468760"/>
            <a:ext cx="5668919" cy="175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Логистическая регрессия</a:t>
            </a:r>
          </a:p>
        </p:txBody>
      </p:sp>
      <p:sp>
        <p:nvSpPr>
          <p:cNvPr id="3" name="Freeform 2"/>
          <p:cNvSpPr/>
          <p:nvPr/>
        </p:nvSpPr>
        <p:spPr>
          <a:xfrm>
            <a:off x="503280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При обучении минимизируется: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* для простоты Y принимает значения {-1, 1}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Особенности: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Хорошо интерпретируется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Позволяют оценить “значимость” признаков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4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Не достаточно гибкая модель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4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4" name="Изображение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78160" y="2684520"/>
            <a:ext cx="4754520" cy="82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Деревья классификации</a:t>
            </a:r>
          </a:p>
        </p:txBody>
      </p:sp>
      <p:pic>
        <p:nvPicPr>
          <p:cNvPr id="3" name="Изображение 2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92960" y="1371599"/>
            <a:ext cx="2975039" cy="2651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reeform 3"/>
          <p:cNvSpPr/>
          <p:nvPr/>
        </p:nvSpPr>
        <p:spPr>
          <a:xfrm>
            <a:off x="504719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Идея: рекурсивное деление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пространства на блоки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3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3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Чтобы классифицировать: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Стартуем в корне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Двигаемся сверху вниз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Результат в “листе”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5" name="Изображение 4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68960" y="4130640"/>
            <a:ext cx="3897360" cy="340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Деревья классификации</a:t>
            </a:r>
          </a:p>
        </p:txBody>
      </p:sp>
      <p:sp>
        <p:nvSpPr>
          <p:cNvPr id="3" name="Freeform 2"/>
          <p:cNvSpPr/>
          <p:nvPr/>
        </p:nvSpPr>
        <p:spPr>
          <a:xfrm>
            <a:off x="504719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Процесс обучения рекурсивный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На каждом шаге: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Выбираем свободную переменную для ветвления и порог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Делим выборку по порогу на 2 части и повторяем шаги для каждой из них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Критерии остановки: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В вершине только элементы одного класса, достигнута заданная глубина, в вершине меньше k точек (есть в sklearn)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Ветвление не приносит значительного улучшения метрики качества: gini index*, cross-entropy*, misclassification*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Усечение обученного дерева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Существующие реализации: CART (in sklearn), ID3, C4.5, C5.0 …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В чём отличия: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Критерии остановки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Способ определения переменной для ветвления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Метод усечения (борьба с переобучением)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Основные особенности: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Хорошо интерпретируются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Позволяют оценить “значимость” переменных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Склонны к переобучению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Деревья классификации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Идея: обучить много деревьев!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Основные принципы: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Каждое дерево на случайном подмножестве наблюдений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На случайном подмножестве переменных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Не обязательно контролировать переобучение каждого дерева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Результат классификации: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Деревья голосуют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Вероятностные предсказания усредняются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Случайные леса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Беда линейных классификаторов: данные не всегда линейно разделимы!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Идея: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добавить “новые” размерности в пространство данных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линейная классификация в расширенном пространстве</a:t>
            </a: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Метод опорных векторов</a:t>
            </a:r>
          </a:p>
        </p:txBody>
      </p:sp>
      <p:pic>
        <p:nvPicPr>
          <p:cNvPr id="4" name="Изображение 3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680" y="4846680"/>
            <a:ext cx="4249800" cy="226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504719" y="301680"/>
            <a:ext cx="9070920" cy="1262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38880" rIns="0" bIns="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Метод опорных векторов</a:t>
            </a:r>
          </a:p>
        </p:txBody>
      </p:sp>
      <p:sp>
        <p:nvSpPr>
          <p:cNvPr id="3" name="Freeform 2"/>
          <p:cNvSpPr/>
          <p:nvPr/>
        </p:nvSpPr>
        <p:spPr>
          <a:xfrm>
            <a:off x="504719" y="1768320"/>
            <a:ext cx="9070920" cy="4989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28080" rIns="0" bIns="0" anchor="t" anchorCtr="0" compatLnSpc="0">
            <a:noAutofit/>
          </a:bodyPr>
          <a:lstStyle/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Что нужно знать (без сложной математики):</a:t>
            </a:r>
          </a:p>
          <a:p>
            <a:pPr marL="431640" marR="0" lvl="0" indent="-318960" rtl="0" hangingPunct="0">
              <a:lnSpc>
                <a:spcPct val="100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Свобода выбора преобразования (ядра):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Линейное, полиномиальное, RBF(Гаусс), сигмоид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Страшные параметры С и Гамма</a:t>
            </a:r>
          </a:p>
          <a:p>
            <a:pPr marL="431640" marR="0" lvl="2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Особенности: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Нет универсального рецепта выбора параметров и ядра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r>
              <a:rPr lang="en-US" sz="2200" b="0" i="0" u="none" strike="noStrike" kern="120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Arial Unicode MS" pitchFamily="2"/>
              </a:rPr>
              <a:t>Очень плохо интерпретируются</a:t>
            </a:r>
          </a:p>
          <a:p>
            <a:pPr marL="431640" marR="0" lvl="1" indent="-318960" algn="l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  <a:p>
            <a:pPr marL="431640" marR="0" lvl="0" indent="-318960" rtl="0" hangingPunct="0">
              <a:lnSpc>
                <a:spcPct val="93000"/>
              </a:lnSpc>
              <a:spcBef>
                <a:spcPts val="0"/>
              </a:spcBef>
              <a:spcAft>
                <a:spcPts val="1412"/>
              </a:spcAft>
              <a:buNone/>
              <a:tabLst/>
            </a:pPr>
            <a:endParaRPr lang="en-US" sz="22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523</Words>
  <Application>Microsoft Macintosh PowerPoint</Application>
  <PresentationFormat>Другой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Tahoma</vt:lpstr>
      <vt:lpstr>Times New Roman</vt:lpstr>
      <vt:lpstr>Обычный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Vasily</cp:lastModifiedBy>
  <cp:revision>20</cp:revision>
  <dcterms:created xsi:type="dcterms:W3CDTF">2015-06-04T23:51:30Z</dcterms:created>
  <dcterms:modified xsi:type="dcterms:W3CDTF">2016-04-06T15:46:10Z</dcterms:modified>
</cp:coreProperties>
</file>