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2ccbe6a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2ccbe6a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2ccbe6aa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2ccbe6aa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50ab59f8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50ab59f8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50ab59f8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50ab59f8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2ccbe6a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2ccbe6a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50ab59f8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50ab59f8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50ab59f8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50ab59f8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2ccbe6aa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2ccbe6aa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50ab59f8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50ab59f8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50ab59f8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50ab59f8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50ab59f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50ab59f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50ab59f8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50ab59f8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50ab59f8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50ab59f8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50ab59f8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50ab59f8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50ab59f8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50ab59f8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50ab59f8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50ab59f8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50ab59f8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50ab59f8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150ab59f8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150ab59f8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50ab59f8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50ab59f8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150ab59f8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150ab59f8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150ab59f8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150ab59f8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50ab59f86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50ab59f86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50ab59f8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50ab59f8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150ab59f8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150ab59f8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150ab59f8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150ab59f8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50ab59f8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50ab59f8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50ab59f8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50ab59f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50ab59f8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50ab59f8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50ab59f86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50ab59f8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50ab59f8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50ab59f8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50ab59f8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50ab59f8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6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299225" y="3879025"/>
            <a:ext cx="6965100" cy="100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WebQuiz Prototype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in progress…</a:t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 flipH="1" rot="10800000">
            <a:off x="1535000" y="4050625"/>
            <a:ext cx="375000" cy="6642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 txBox="1"/>
          <p:nvPr/>
        </p:nvSpPr>
        <p:spPr>
          <a:xfrm>
            <a:off x="2402925" y="3967075"/>
            <a:ext cx="571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3C47D"/>
                </a:solidFill>
              </a:rPr>
              <a:t>Green arrows indicate where you should click to continue with the prototype. If there are more than one arrows then you can click either.</a:t>
            </a:r>
            <a:endParaRPr b="1"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3704100" y="2007100"/>
            <a:ext cx="17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xyz</a:t>
            </a:r>
            <a:r>
              <a:rPr lang="en-GB">
                <a:solidFill>
                  <a:srgbClr val="999999"/>
                </a:solidFill>
              </a:rPr>
              <a:t>@aber.ac.uk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3704100" y="2706900"/>
            <a:ext cx="17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***********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157" name="Google Shape;157;p22"/>
          <p:cNvCxnSpPr/>
          <p:nvPr/>
        </p:nvCxnSpPr>
        <p:spPr>
          <a:xfrm rot="10800000">
            <a:off x="5657900" y="2186000"/>
            <a:ext cx="642900" cy="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2"/>
          <p:cNvCxnSpPr/>
          <p:nvPr/>
        </p:nvCxnSpPr>
        <p:spPr>
          <a:xfrm rot="10800000">
            <a:off x="5657900" y="2907000"/>
            <a:ext cx="642900" cy="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2"/>
          <p:cNvCxnSpPr/>
          <p:nvPr/>
        </p:nvCxnSpPr>
        <p:spPr>
          <a:xfrm rot="10800000">
            <a:off x="5143675" y="3814725"/>
            <a:ext cx="664200" cy="3108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3"/>
          <p:cNvCxnSpPr/>
          <p:nvPr/>
        </p:nvCxnSpPr>
        <p:spPr>
          <a:xfrm flipH="1" rot="10800000">
            <a:off x="1971550" y="2292700"/>
            <a:ext cx="488400" cy="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3"/>
          <p:cNvSpPr txBox="1"/>
          <p:nvPr/>
        </p:nvSpPr>
        <p:spPr>
          <a:xfrm>
            <a:off x="235750" y="1662100"/>
            <a:ext cx="173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Splash screen containing username. Transitions after a couple of seconds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67" name="Google Shape;167;p23"/>
          <p:cNvCxnSpPr/>
          <p:nvPr/>
        </p:nvCxnSpPr>
        <p:spPr>
          <a:xfrm rot="10800000">
            <a:off x="5690050" y="3732100"/>
            <a:ext cx="642900" cy="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3"/>
          <p:cNvCxnSpPr/>
          <p:nvPr/>
        </p:nvCxnSpPr>
        <p:spPr>
          <a:xfrm rot="10800000">
            <a:off x="7565150" y="568100"/>
            <a:ext cx="85800" cy="6642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3"/>
          <p:cNvCxnSpPr/>
          <p:nvPr/>
        </p:nvCxnSpPr>
        <p:spPr>
          <a:xfrm>
            <a:off x="3185725" y="3683800"/>
            <a:ext cx="4833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3"/>
          <p:cNvSpPr txBox="1"/>
          <p:nvPr/>
        </p:nvSpPr>
        <p:spPr>
          <a:xfrm>
            <a:off x="1449925" y="3160450"/>
            <a:ext cx="173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FR1:</a:t>
            </a:r>
            <a:r>
              <a:rPr lang="en-GB">
                <a:solidFill>
                  <a:srgbClr val="666666"/>
                </a:solidFill>
              </a:rPr>
              <a:t> The Quiz Maintainer is able to create an empty quiz on this page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4"/>
          <p:cNvCxnSpPr/>
          <p:nvPr/>
        </p:nvCxnSpPr>
        <p:spPr>
          <a:xfrm rot="10800000">
            <a:off x="5261425" y="4310750"/>
            <a:ext cx="642900" cy="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4"/>
          <p:cNvCxnSpPr/>
          <p:nvPr/>
        </p:nvCxnSpPr>
        <p:spPr>
          <a:xfrm flipH="1" rot="10800000">
            <a:off x="1873875" y="171505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4"/>
          <p:cNvCxnSpPr/>
          <p:nvPr/>
        </p:nvCxnSpPr>
        <p:spPr>
          <a:xfrm flipH="1" rot="10800000">
            <a:off x="1873875" y="308940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1878875" y="1721075"/>
            <a:ext cx="0" cy="1375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 flipH="1" rot="10800000">
            <a:off x="1677075" y="2414475"/>
            <a:ext cx="1968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4"/>
          <p:cNvSpPr txBox="1"/>
          <p:nvPr/>
        </p:nvSpPr>
        <p:spPr>
          <a:xfrm>
            <a:off x="-125" y="1891275"/>
            <a:ext cx="16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FR1:</a:t>
            </a:r>
            <a:r>
              <a:rPr lang="en-GB">
                <a:solidFill>
                  <a:srgbClr val="666666"/>
                </a:solidFill>
              </a:rPr>
              <a:t> A quiz title and introductory text can be set here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5"/>
          <p:cNvCxnSpPr/>
          <p:nvPr/>
        </p:nvCxnSpPr>
        <p:spPr>
          <a:xfrm rot="10800000">
            <a:off x="8304525" y="1275400"/>
            <a:ext cx="160800" cy="8463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5"/>
          <p:cNvCxnSpPr/>
          <p:nvPr/>
        </p:nvCxnSpPr>
        <p:spPr>
          <a:xfrm flipH="1" rot="10800000">
            <a:off x="1873875" y="171505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5"/>
          <p:cNvCxnSpPr/>
          <p:nvPr/>
        </p:nvCxnSpPr>
        <p:spPr>
          <a:xfrm flipH="1" rot="10800000">
            <a:off x="1873875" y="308940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" name="Google Shape;194;p25"/>
          <p:cNvCxnSpPr/>
          <p:nvPr/>
        </p:nvCxnSpPr>
        <p:spPr>
          <a:xfrm>
            <a:off x="1878875" y="1721075"/>
            <a:ext cx="0" cy="1375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5"/>
          <p:cNvCxnSpPr/>
          <p:nvPr/>
        </p:nvCxnSpPr>
        <p:spPr>
          <a:xfrm flipH="1" rot="10800000">
            <a:off x="1677075" y="2414475"/>
            <a:ext cx="1968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5"/>
          <p:cNvSpPr txBox="1"/>
          <p:nvPr/>
        </p:nvSpPr>
        <p:spPr>
          <a:xfrm>
            <a:off x="-125" y="1891275"/>
            <a:ext cx="16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FR1:</a:t>
            </a:r>
            <a:r>
              <a:rPr lang="en-GB">
                <a:solidFill>
                  <a:srgbClr val="666666"/>
                </a:solidFill>
              </a:rPr>
              <a:t> A quiz title and introductory text can be set here 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7302875" y="2152150"/>
            <a:ext cx="16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An error message will be returned if either box is left blank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 txBox="1"/>
          <p:nvPr/>
        </p:nvSpPr>
        <p:spPr>
          <a:xfrm>
            <a:off x="2675850" y="2054875"/>
            <a:ext cx="3792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</a:rPr>
              <a:t>This Quiz utilizes </a:t>
            </a:r>
            <a:r>
              <a:rPr lang="en-GB" sz="1200">
                <a:solidFill>
                  <a:srgbClr val="999999"/>
                </a:solidFill>
              </a:rPr>
              <a:t>multiple</a:t>
            </a:r>
            <a:r>
              <a:rPr lang="en-GB" sz="1200">
                <a:solidFill>
                  <a:srgbClr val="999999"/>
                </a:solidFill>
              </a:rPr>
              <a:t> choice and True or False questions.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2614625" y="1521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French Language 13</a:t>
            </a:r>
            <a:endParaRPr/>
          </a:p>
        </p:txBody>
      </p:sp>
      <p:cxnSp>
        <p:nvCxnSpPr>
          <p:cNvPr id="205" name="Google Shape;205;p26"/>
          <p:cNvCxnSpPr/>
          <p:nvPr/>
        </p:nvCxnSpPr>
        <p:spPr>
          <a:xfrm rot="10800000">
            <a:off x="6665175" y="1674700"/>
            <a:ext cx="642900" cy="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6"/>
          <p:cNvCxnSpPr/>
          <p:nvPr/>
        </p:nvCxnSpPr>
        <p:spPr>
          <a:xfrm rot="10800000">
            <a:off x="6665175" y="2639725"/>
            <a:ext cx="642900" cy="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6"/>
          <p:cNvCxnSpPr/>
          <p:nvPr/>
        </p:nvCxnSpPr>
        <p:spPr>
          <a:xfrm rot="10800000">
            <a:off x="5197050" y="4468450"/>
            <a:ext cx="803700" cy="2250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6"/>
          <p:cNvCxnSpPr/>
          <p:nvPr/>
        </p:nvCxnSpPr>
        <p:spPr>
          <a:xfrm flipH="1" rot="10800000">
            <a:off x="1873875" y="171505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6"/>
          <p:cNvCxnSpPr/>
          <p:nvPr/>
        </p:nvCxnSpPr>
        <p:spPr>
          <a:xfrm flipH="1" rot="10800000">
            <a:off x="1873875" y="308940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0" name="Google Shape;210;p26"/>
          <p:cNvCxnSpPr/>
          <p:nvPr/>
        </p:nvCxnSpPr>
        <p:spPr>
          <a:xfrm>
            <a:off x="1878875" y="1721075"/>
            <a:ext cx="0" cy="1375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6"/>
          <p:cNvCxnSpPr/>
          <p:nvPr/>
        </p:nvCxnSpPr>
        <p:spPr>
          <a:xfrm flipH="1" rot="10800000">
            <a:off x="1677075" y="2414475"/>
            <a:ext cx="1968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6"/>
          <p:cNvSpPr txBox="1"/>
          <p:nvPr/>
        </p:nvSpPr>
        <p:spPr>
          <a:xfrm>
            <a:off x="-125" y="1891275"/>
            <a:ext cx="16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FR1:</a:t>
            </a:r>
            <a:r>
              <a:rPr lang="en-GB">
                <a:solidFill>
                  <a:srgbClr val="666666"/>
                </a:solidFill>
              </a:rPr>
              <a:t> A quiz title and introductory text can be set here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7"/>
          <p:cNvCxnSpPr/>
          <p:nvPr/>
        </p:nvCxnSpPr>
        <p:spPr>
          <a:xfrm rot="10800000">
            <a:off x="5057825" y="4075000"/>
            <a:ext cx="642900" cy="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7"/>
          <p:cNvSpPr txBox="1"/>
          <p:nvPr/>
        </p:nvSpPr>
        <p:spPr>
          <a:xfrm>
            <a:off x="5368525" y="180020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0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050" y="4568875"/>
            <a:ext cx="14859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7"/>
          <p:cNvCxnSpPr/>
          <p:nvPr/>
        </p:nvCxnSpPr>
        <p:spPr>
          <a:xfrm flipH="1" rot="10800000">
            <a:off x="2406475" y="127615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7"/>
          <p:cNvSpPr txBox="1"/>
          <p:nvPr/>
        </p:nvSpPr>
        <p:spPr>
          <a:xfrm>
            <a:off x="734275" y="646150"/>
            <a:ext cx="167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FR2:</a:t>
            </a:r>
            <a:r>
              <a:rPr lang="en-GB">
                <a:solidFill>
                  <a:srgbClr val="666666"/>
                </a:solidFill>
              </a:rPr>
              <a:t> The Quiz Maintainer can add </a:t>
            </a:r>
            <a:r>
              <a:rPr lang="en-GB">
                <a:solidFill>
                  <a:srgbClr val="666666"/>
                </a:solidFill>
              </a:rPr>
              <a:t>multiple choice questions to a quiz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25" name="Google Shape;225;p27"/>
          <p:cNvCxnSpPr>
            <a:stCxn id="226" idx="1"/>
            <a:endCxn id="221" idx="3"/>
          </p:cNvCxnSpPr>
          <p:nvPr/>
        </p:nvCxnSpPr>
        <p:spPr>
          <a:xfrm rot="10800000">
            <a:off x="6011525" y="2000300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7"/>
          <p:cNvSpPr txBox="1"/>
          <p:nvPr/>
        </p:nvSpPr>
        <p:spPr>
          <a:xfrm>
            <a:off x="6622925" y="1476950"/>
            <a:ext cx="16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FR2:</a:t>
            </a:r>
            <a:r>
              <a:rPr lang="en-GB">
                <a:solidFill>
                  <a:srgbClr val="666666"/>
                </a:solidFill>
              </a:rPr>
              <a:t> Each question has a mark value, defaulted to 0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27" name="Google Shape;227;p27"/>
          <p:cNvCxnSpPr/>
          <p:nvPr/>
        </p:nvCxnSpPr>
        <p:spPr>
          <a:xfrm>
            <a:off x="2544625" y="2697800"/>
            <a:ext cx="6117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7"/>
          <p:cNvSpPr txBox="1"/>
          <p:nvPr/>
        </p:nvSpPr>
        <p:spPr>
          <a:xfrm>
            <a:off x="872425" y="2066900"/>
            <a:ext cx="167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FR2:</a:t>
            </a:r>
            <a:r>
              <a:rPr lang="en-GB">
                <a:solidFill>
                  <a:srgbClr val="666666"/>
                </a:solidFill>
              </a:rPr>
              <a:t> Minimum of two possible answers; correct answers are checked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28"/>
          <p:cNvCxnSpPr/>
          <p:nvPr/>
        </p:nvCxnSpPr>
        <p:spPr>
          <a:xfrm rot="10800000">
            <a:off x="8240125" y="1285925"/>
            <a:ext cx="64500" cy="7179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8"/>
          <p:cNvSpPr txBox="1"/>
          <p:nvPr/>
        </p:nvSpPr>
        <p:spPr>
          <a:xfrm>
            <a:off x="5368525" y="180020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0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050" y="4568875"/>
            <a:ext cx="14859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8"/>
          <p:cNvCxnSpPr/>
          <p:nvPr/>
        </p:nvCxnSpPr>
        <p:spPr>
          <a:xfrm>
            <a:off x="2544625" y="2697800"/>
            <a:ext cx="6117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8"/>
          <p:cNvSpPr txBox="1"/>
          <p:nvPr/>
        </p:nvSpPr>
        <p:spPr>
          <a:xfrm>
            <a:off x="872425" y="2066900"/>
            <a:ext cx="167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FR2:</a:t>
            </a:r>
            <a:r>
              <a:rPr lang="en-GB">
                <a:solidFill>
                  <a:srgbClr val="666666"/>
                </a:solidFill>
              </a:rPr>
              <a:t> Minimum of two possible answers; correct answers are checked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41" name="Google Shape;241;p28"/>
          <p:cNvCxnSpPr/>
          <p:nvPr/>
        </p:nvCxnSpPr>
        <p:spPr>
          <a:xfrm flipH="1" rot="10800000">
            <a:off x="2406475" y="127615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8"/>
          <p:cNvSpPr txBox="1"/>
          <p:nvPr/>
        </p:nvSpPr>
        <p:spPr>
          <a:xfrm>
            <a:off x="734275" y="646150"/>
            <a:ext cx="167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FR2:</a:t>
            </a:r>
            <a:r>
              <a:rPr lang="en-GB">
                <a:solidFill>
                  <a:srgbClr val="666666"/>
                </a:solidFill>
              </a:rPr>
              <a:t> The Quiz Maintainer can add multiple choice questions to a quiz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43" name="Google Shape;243;p28"/>
          <p:cNvCxnSpPr>
            <a:stCxn id="244" idx="1"/>
          </p:cNvCxnSpPr>
          <p:nvPr/>
        </p:nvCxnSpPr>
        <p:spPr>
          <a:xfrm rot="10800000">
            <a:off x="6011525" y="2000300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8"/>
          <p:cNvSpPr txBox="1"/>
          <p:nvPr/>
        </p:nvSpPr>
        <p:spPr>
          <a:xfrm>
            <a:off x="6622925" y="1476950"/>
            <a:ext cx="16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FR2:</a:t>
            </a:r>
            <a:r>
              <a:rPr lang="en-GB">
                <a:solidFill>
                  <a:srgbClr val="666666"/>
                </a:solidFill>
              </a:rPr>
              <a:t> Each question has a mark value, defaulted to 0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9"/>
          <p:cNvSpPr txBox="1"/>
          <p:nvPr/>
        </p:nvSpPr>
        <p:spPr>
          <a:xfrm>
            <a:off x="3177825" y="1839188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What is cat in French?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3444925" y="2499200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Chien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5484075" y="1839200"/>
            <a:ext cx="2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0</a:t>
            </a:r>
            <a:endParaRPr sz="1100">
              <a:solidFill>
                <a:srgbClr val="999999"/>
              </a:solidFill>
            </a:endParaRPr>
          </a:p>
        </p:txBody>
      </p:sp>
      <p:cxnSp>
        <p:nvCxnSpPr>
          <p:cNvPr id="255" name="Google Shape;255;p29"/>
          <p:cNvCxnSpPr>
            <a:endCxn id="252" idx="1"/>
          </p:cNvCxnSpPr>
          <p:nvPr/>
        </p:nvCxnSpPr>
        <p:spPr>
          <a:xfrm flipH="1" rot="10800000">
            <a:off x="2453925" y="2016188"/>
            <a:ext cx="723900" cy="627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9"/>
          <p:cNvCxnSpPr/>
          <p:nvPr/>
        </p:nvCxnSpPr>
        <p:spPr>
          <a:xfrm flipH="1">
            <a:off x="6075925" y="2010800"/>
            <a:ext cx="1125000" cy="108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9"/>
          <p:cNvSpPr txBox="1"/>
          <p:nvPr/>
        </p:nvSpPr>
        <p:spPr>
          <a:xfrm>
            <a:off x="5435625" y="1839200"/>
            <a:ext cx="34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1</a:t>
            </a:r>
            <a:endParaRPr sz="1100">
              <a:solidFill>
                <a:srgbClr val="999999"/>
              </a:solidFill>
            </a:endParaRPr>
          </a:p>
        </p:txBody>
      </p:sp>
      <p:cxnSp>
        <p:nvCxnSpPr>
          <p:cNvPr id="258" name="Google Shape;258;p29"/>
          <p:cNvCxnSpPr/>
          <p:nvPr/>
        </p:nvCxnSpPr>
        <p:spPr>
          <a:xfrm rot="10800000">
            <a:off x="6075925" y="2671050"/>
            <a:ext cx="876300" cy="1812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9"/>
          <p:cNvCxnSpPr/>
          <p:nvPr/>
        </p:nvCxnSpPr>
        <p:spPr>
          <a:xfrm rot="10800000">
            <a:off x="6075925" y="3121900"/>
            <a:ext cx="876300" cy="1812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0" name="Google Shape;2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050" y="4568875"/>
            <a:ext cx="14859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29"/>
          <p:cNvCxnSpPr/>
          <p:nvPr/>
        </p:nvCxnSpPr>
        <p:spPr>
          <a:xfrm>
            <a:off x="2544625" y="2697800"/>
            <a:ext cx="6117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9"/>
          <p:cNvSpPr txBox="1"/>
          <p:nvPr/>
        </p:nvSpPr>
        <p:spPr>
          <a:xfrm>
            <a:off x="872425" y="2066900"/>
            <a:ext cx="167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FR2:</a:t>
            </a:r>
            <a:r>
              <a:rPr lang="en-GB">
                <a:solidFill>
                  <a:srgbClr val="666666"/>
                </a:solidFill>
              </a:rPr>
              <a:t> Minimum of two possible answers; correct answers are checked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63" name="Google Shape;263;p29"/>
          <p:cNvCxnSpPr/>
          <p:nvPr/>
        </p:nvCxnSpPr>
        <p:spPr>
          <a:xfrm flipH="1" rot="10800000">
            <a:off x="2406475" y="127615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29"/>
          <p:cNvSpPr txBox="1"/>
          <p:nvPr/>
        </p:nvSpPr>
        <p:spPr>
          <a:xfrm>
            <a:off x="734275" y="646150"/>
            <a:ext cx="167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FR2:</a:t>
            </a:r>
            <a:r>
              <a:rPr lang="en-GB">
                <a:solidFill>
                  <a:srgbClr val="666666"/>
                </a:solidFill>
              </a:rPr>
              <a:t> The Quiz Maintainer can add multiple choice questions to a quiz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 txBox="1"/>
          <p:nvPr/>
        </p:nvSpPr>
        <p:spPr>
          <a:xfrm>
            <a:off x="3177825" y="1839188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What is cat in French?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3444925" y="2499200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Chien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3444925" y="2928913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Chat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5473375" y="1839200"/>
            <a:ext cx="34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10</a:t>
            </a:r>
            <a:endParaRPr sz="1100">
              <a:solidFill>
                <a:srgbClr val="999999"/>
              </a:solidFill>
            </a:endParaRPr>
          </a:p>
        </p:txBody>
      </p:sp>
      <p:cxnSp>
        <p:nvCxnSpPr>
          <p:cNvPr id="278" name="Google Shape;278;p30"/>
          <p:cNvCxnSpPr/>
          <p:nvPr/>
        </p:nvCxnSpPr>
        <p:spPr>
          <a:xfrm rot="10800000">
            <a:off x="6118800" y="3625550"/>
            <a:ext cx="876300" cy="1812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9" name="Google Shape;2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050" y="4858200"/>
            <a:ext cx="14859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30"/>
          <p:cNvCxnSpPr/>
          <p:nvPr/>
        </p:nvCxnSpPr>
        <p:spPr>
          <a:xfrm>
            <a:off x="2544625" y="2697800"/>
            <a:ext cx="6117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30"/>
          <p:cNvSpPr txBox="1"/>
          <p:nvPr/>
        </p:nvSpPr>
        <p:spPr>
          <a:xfrm>
            <a:off x="872425" y="2066900"/>
            <a:ext cx="167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FR2:</a:t>
            </a:r>
            <a:r>
              <a:rPr lang="en-GB">
                <a:solidFill>
                  <a:srgbClr val="666666"/>
                </a:solidFill>
              </a:rPr>
              <a:t> Minimum of two possible answers; correct answers are checked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82" name="Google Shape;282;p30"/>
          <p:cNvCxnSpPr/>
          <p:nvPr/>
        </p:nvCxnSpPr>
        <p:spPr>
          <a:xfrm flipH="1" rot="10800000">
            <a:off x="2406475" y="127615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30"/>
          <p:cNvSpPr txBox="1"/>
          <p:nvPr/>
        </p:nvSpPr>
        <p:spPr>
          <a:xfrm>
            <a:off x="734275" y="646150"/>
            <a:ext cx="167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FR2:</a:t>
            </a:r>
            <a:r>
              <a:rPr lang="en-GB">
                <a:solidFill>
                  <a:srgbClr val="666666"/>
                </a:solidFill>
              </a:rPr>
              <a:t> The Quiz Maintainer can add multiple choice questions to a quiz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7051075" y="3282925"/>
            <a:ext cx="16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FR2:</a:t>
            </a:r>
            <a:r>
              <a:rPr lang="en-GB">
                <a:solidFill>
                  <a:srgbClr val="666666"/>
                </a:solidFill>
              </a:rPr>
              <a:t> Additional answer options are presented as needed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1"/>
          <p:cNvSpPr txBox="1"/>
          <p:nvPr/>
        </p:nvSpPr>
        <p:spPr>
          <a:xfrm>
            <a:off x="3177825" y="1839188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What is cat in French?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3444925" y="2499200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Chien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3444925" y="2928913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Chat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5473375" y="1839200"/>
            <a:ext cx="34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10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3444925" y="3460575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Cheval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3444925" y="3940200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Fille</a:t>
            </a:r>
            <a:endParaRPr sz="1100">
              <a:solidFill>
                <a:srgbClr val="999999"/>
              </a:solidFill>
            </a:endParaRPr>
          </a:p>
        </p:txBody>
      </p:sp>
      <p:cxnSp>
        <p:nvCxnSpPr>
          <p:cNvPr id="300" name="Google Shape;300;p31"/>
          <p:cNvCxnSpPr/>
          <p:nvPr/>
        </p:nvCxnSpPr>
        <p:spPr>
          <a:xfrm rot="10800000">
            <a:off x="6086650" y="4125775"/>
            <a:ext cx="876300" cy="1812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1"/>
          <p:cNvCxnSpPr/>
          <p:nvPr/>
        </p:nvCxnSpPr>
        <p:spPr>
          <a:xfrm flipH="1" rot="10800000">
            <a:off x="2561025" y="3236150"/>
            <a:ext cx="557100" cy="3000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1"/>
          <p:cNvCxnSpPr/>
          <p:nvPr/>
        </p:nvCxnSpPr>
        <p:spPr>
          <a:xfrm>
            <a:off x="2544625" y="2697800"/>
            <a:ext cx="6117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31"/>
          <p:cNvSpPr txBox="1"/>
          <p:nvPr/>
        </p:nvSpPr>
        <p:spPr>
          <a:xfrm>
            <a:off x="872425" y="2066900"/>
            <a:ext cx="167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FR2:</a:t>
            </a:r>
            <a:r>
              <a:rPr lang="en-GB">
                <a:solidFill>
                  <a:srgbClr val="666666"/>
                </a:solidFill>
              </a:rPr>
              <a:t> Minimum of two possible answers; correct answers are checked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304" name="Google Shape;304;p31"/>
          <p:cNvCxnSpPr/>
          <p:nvPr/>
        </p:nvCxnSpPr>
        <p:spPr>
          <a:xfrm flipH="1" rot="10800000">
            <a:off x="2406475" y="127615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1"/>
          <p:cNvSpPr txBox="1"/>
          <p:nvPr/>
        </p:nvSpPr>
        <p:spPr>
          <a:xfrm>
            <a:off x="734275" y="646150"/>
            <a:ext cx="167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FR2:</a:t>
            </a:r>
            <a:r>
              <a:rPr lang="en-GB">
                <a:solidFill>
                  <a:srgbClr val="666666"/>
                </a:solidFill>
              </a:rPr>
              <a:t> The Quiz Maintainer can add multiple choice questions to a quiz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7051075" y="3282925"/>
            <a:ext cx="16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FR2:</a:t>
            </a:r>
            <a:r>
              <a:rPr lang="en-GB">
                <a:solidFill>
                  <a:srgbClr val="666666"/>
                </a:solidFill>
              </a:rPr>
              <a:t> Additional answer options are presented as needed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 rot="10800000">
            <a:off x="8208175" y="514475"/>
            <a:ext cx="0" cy="6321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 txBox="1"/>
          <p:nvPr/>
        </p:nvSpPr>
        <p:spPr>
          <a:xfrm>
            <a:off x="7254175" y="1176500"/>
            <a:ext cx="173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If the Quiz Maintainer does not have an account, one can be registered here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2"/>
          <p:cNvSpPr txBox="1"/>
          <p:nvPr/>
        </p:nvSpPr>
        <p:spPr>
          <a:xfrm>
            <a:off x="3177825" y="1839188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What is cat in French?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3444925" y="2499200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Chien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3444925" y="2928913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Chat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5473375" y="1839200"/>
            <a:ext cx="34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10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320" name="Google Shape;320;p32"/>
          <p:cNvSpPr txBox="1"/>
          <p:nvPr/>
        </p:nvSpPr>
        <p:spPr>
          <a:xfrm>
            <a:off x="3444925" y="3460575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Cheval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3444925" y="3940200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Fille</a:t>
            </a:r>
            <a:endParaRPr sz="1100">
              <a:solidFill>
                <a:srgbClr val="999999"/>
              </a:solidFill>
            </a:endParaRPr>
          </a:p>
        </p:txBody>
      </p:sp>
      <p:cxnSp>
        <p:nvCxnSpPr>
          <p:cNvPr id="322" name="Google Shape;322;p32"/>
          <p:cNvCxnSpPr/>
          <p:nvPr/>
        </p:nvCxnSpPr>
        <p:spPr>
          <a:xfrm rot="10800000">
            <a:off x="5057725" y="4897100"/>
            <a:ext cx="921600" cy="1071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2"/>
          <p:cNvCxnSpPr/>
          <p:nvPr/>
        </p:nvCxnSpPr>
        <p:spPr>
          <a:xfrm>
            <a:off x="2544625" y="2697800"/>
            <a:ext cx="6117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32"/>
          <p:cNvSpPr txBox="1"/>
          <p:nvPr/>
        </p:nvSpPr>
        <p:spPr>
          <a:xfrm>
            <a:off x="872425" y="2066900"/>
            <a:ext cx="167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FR2:</a:t>
            </a:r>
            <a:r>
              <a:rPr lang="en-GB">
                <a:solidFill>
                  <a:srgbClr val="666666"/>
                </a:solidFill>
              </a:rPr>
              <a:t> Minimum of two possible answers; correct answers are checked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325" name="Google Shape;325;p32"/>
          <p:cNvCxnSpPr/>
          <p:nvPr/>
        </p:nvCxnSpPr>
        <p:spPr>
          <a:xfrm flipH="1" rot="10800000">
            <a:off x="2406475" y="127615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32"/>
          <p:cNvSpPr txBox="1"/>
          <p:nvPr/>
        </p:nvSpPr>
        <p:spPr>
          <a:xfrm>
            <a:off x="734275" y="646150"/>
            <a:ext cx="167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FR2:</a:t>
            </a:r>
            <a:r>
              <a:rPr lang="en-GB">
                <a:solidFill>
                  <a:srgbClr val="666666"/>
                </a:solidFill>
              </a:rPr>
              <a:t> The Quiz Maintainer can add multiple choice questions to a quiz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27" name="Google Shape;327;p32"/>
          <p:cNvSpPr txBox="1"/>
          <p:nvPr/>
        </p:nvSpPr>
        <p:spPr>
          <a:xfrm>
            <a:off x="6081025" y="2853200"/>
            <a:ext cx="16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FR6:</a:t>
            </a:r>
            <a:r>
              <a:rPr lang="en-GB">
                <a:solidFill>
                  <a:srgbClr val="666666"/>
                </a:solidFill>
              </a:rPr>
              <a:t> Quiz Maintainer can edit questions at any point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Google Shape;335;p33"/>
          <p:cNvCxnSpPr/>
          <p:nvPr/>
        </p:nvCxnSpPr>
        <p:spPr>
          <a:xfrm flipH="1" rot="10800000">
            <a:off x="2228850" y="1307350"/>
            <a:ext cx="814500" cy="3000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3"/>
          <p:cNvSpPr txBox="1"/>
          <p:nvPr/>
        </p:nvSpPr>
        <p:spPr>
          <a:xfrm>
            <a:off x="5368525" y="180020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0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337" name="Google Shape;33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025" y="4568875"/>
            <a:ext cx="19431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33"/>
          <p:cNvCxnSpPr>
            <a:stCxn id="339" idx="1"/>
          </p:cNvCxnSpPr>
          <p:nvPr/>
        </p:nvCxnSpPr>
        <p:spPr>
          <a:xfrm rot="10800000">
            <a:off x="5447125" y="4620150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33"/>
          <p:cNvSpPr txBox="1"/>
          <p:nvPr/>
        </p:nvSpPr>
        <p:spPr>
          <a:xfrm>
            <a:off x="6058525" y="4096800"/>
            <a:ext cx="16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FR6:</a:t>
            </a:r>
            <a:r>
              <a:rPr lang="en-GB">
                <a:solidFill>
                  <a:srgbClr val="666666"/>
                </a:solidFill>
              </a:rPr>
              <a:t> Quiz Maintainer can jump between questions to edit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4"/>
          <p:cNvCxnSpPr/>
          <p:nvPr/>
        </p:nvCxnSpPr>
        <p:spPr>
          <a:xfrm rot="10800000">
            <a:off x="5947100" y="1585975"/>
            <a:ext cx="921600" cy="1071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4"/>
          <p:cNvSpPr txBox="1"/>
          <p:nvPr/>
        </p:nvSpPr>
        <p:spPr>
          <a:xfrm>
            <a:off x="5368525" y="180020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0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349" name="Google Shape;34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025" y="4568875"/>
            <a:ext cx="19431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" name="Google Shape;357;p35"/>
          <p:cNvCxnSpPr/>
          <p:nvPr/>
        </p:nvCxnSpPr>
        <p:spPr>
          <a:xfrm rot="10800000">
            <a:off x="5111300" y="3814825"/>
            <a:ext cx="921600" cy="1071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5"/>
          <p:cNvSpPr txBox="1"/>
          <p:nvPr/>
        </p:nvSpPr>
        <p:spPr>
          <a:xfrm>
            <a:off x="5347100" y="204665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0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359" name="Google Shape;35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025" y="4568875"/>
            <a:ext cx="19431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35"/>
          <p:cNvCxnSpPr/>
          <p:nvPr/>
        </p:nvCxnSpPr>
        <p:spPr>
          <a:xfrm flipH="1" rot="10800000">
            <a:off x="2391675" y="1537525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5"/>
          <p:cNvSpPr txBox="1"/>
          <p:nvPr/>
        </p:nvSpPr>
        <p:spPr>
          <a:xfrm>
            <a:off x="719475" y="1015225"/>
            <a:ext cx="16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FR3:</a:t>
            </a:r>
            <a:r>
              <a:rPr lang="en-GB">
                <a:solidFill>
                  <a:srgbClr val="666666"/>
                </a:solidFill>
              </a:rPr>
              <a:t> The Quiz Maintainer can add true or false questions to a quiz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362" name="Google Shape;362;p35"/>
          <p:cNvCxnSpPr>
            <a:stCxn id="363" idx="1"/>
          </p:cNvCxnSpPr>
          <p:nvPr/>
        </p:nvCxnSpPr>
        <p:spPr>
          <a:xfrm rot="10800000">
            <a:off x="6032900" y="2246750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35"/>
          <p:cNvSpPr txBox="1"/>
          <p:nvPr/>
        </p:nvSpPr>
        <p:spPr>
          <a:xfrm>
            <a:off x="6644300" y="1938950"/>
            <a:ext cx="16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FR3:</a:t>
            </a:r>
            <a:r>
              <a:rPr lang="en-GB">
                <a:solidFill>
                  <a:srgbClr val="666666"/>
                </a:solidFill>
              </a:rPr>
              <a:t> The default mark is 0 again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364" name="Google Shape;364;p35"/>
          <p:cNvCxnSpPr/>
          <p:nvPr/>
        </p:nvCxnSpPr>
        <p:spPr>
          <a:xfrm>
            <a:off x="2544625" y="2273700"/>
            <a:ext cx="6117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35"/>
          <p:cNvSpPr txBox="1"/>
          <p:nvPr/>
        </p:nvSpPr>
        <p:spPr>
          <a:xfrm>
            <a:off x="763925" y="1910000"/>
            <a:ext cx="167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FR3:</a:t>
            </a:r>
            <a:r>
              <a:rPr lang="en-GB">
                <a:solidFill>
                  <a:srgbClr val="666666"/>
                </a:solidFill>
              </a:rPr>
              <a:t> Question is set the same as before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366" name="Google Shape;366;p35"/>
          <p:cNvCxnSpPr>
            <a:stCxn id="367" idx="1"/>
          </p:cNvCxnSpPr>
          <p:nvPr/>
        </p:nvCxnSpPr>
        <p:spPr>
          <a:xfrm rot="10800000">
            <a:off x="5990000" y="3030788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5"/>
          <p:cNvSpPr txBox="1"/>
          <p:nvPr/>
        </p:nvSpPr>
        <p:spPr>
          <a:xfrm>
            <a:off x="6601400" y="2507438"/>
            <a:ext cx="16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FR3:</a:t>
            </a:r>
            <a:r>
              <a:rPr lang="en-GB">
                <a:solidFill>
                  <a:srgbClr val="666666"/>
                </a:solidFill>
              </a:rPr>
              <a:t> The Quiz Maintainer selects whether question is true or false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p36"/>
          <p:cNvCxnSpPr/>
          <p:nvPr/>
        </p:nvCxnSpPr>
        <p:spPr>
          <a:xfrm flipH="1" rot="10800000">
            <a:off x="8283175" y="1275200"/>
            <a:ext cx="10500" cy="9108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6"/>
          <p:cNvSpPr txBox="1"/>
          <p:nvPr/>
        </p:nvSpPr>
        <p:spPr>
          <a:xfrm>
            <a:off x="5347100" y="204665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0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377" name="Google Shape;37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025" y="4568875"/>
            <a:ext cx="19431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8" name="Google Shape;378;p36"/>
          <p:cNvCxnSpPr/>
          <p:nvPr/>
        </p:nvCxnSpPr>
        <p:spPr>
          <a:xfrm>
            <a:off x="2544625" y="2273700"/>
            <a:ext cx="6117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36"/>
          <p:cNvCxnSpPr/>
          <p:nvPr/>
        </p:nvCxnSpPr>
        <p:spPr>
          <a:xfrm flipH="1" rot="10800000">
            <a:off x="2391675" y="1537525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36"/>
          <p:cNvSpPr txBox="1"/>
          <p:nvPr/>
        </p:nvSpPr>
        <p:spPr>
          <a:xfrm>
            <a:off x="719475" y="1015225"/>
            <a:ext cx="16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FR3:</a:t>
            </a:r>
            <a:r>
              <a:rPr lang="en-GB">
                <a:solidFill>
                  <a:srgbClr val="666666"/>
                </a:solidFill>
              </a:rPr>
              <a:t> The Quiz Maintainer can add true or false questions to a quiz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381" name="Google Shape;381;p36"/>
          <p:cNvCxnSpPr>
            <a:stCxn id="382" idx="1"/>
          </p:cNvCxnSpPr>
          <p:nvPr/>
        </p:nvCxnSpPr>
        <p:spPr>
          <a:xfrm rot="10800000">
            <a:off x="6032900" y="2246750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6"/>
          <p:cNvSpPr txBox="1"/>
          <p:nvPr/>
        </p:nvSpPr>
        <p:spPr>
          <a:xfrm>
            <a:off x="6644300" y="1938950"/>
            <a:ext cx="16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FR3:</a:t>
            </a:r>
            <a:r>
              <a:rPr lang="en-GB">
                <a:solidFill>
                  <a:srgbClr val="666666"/>
                </a:solidFill>
              </a:rPr>
              <a:t> The default mark is 0 again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83" name="Google Shape;383;p36"/>
          <p:cNvSpPr txBox="1"/>
          <p:nvPr/>
        </p:nvSpPr>
        <p:spPr>
          <a:xfrm>
            <a:off x="763925" y="1910000"/>
            <a:ext cx="167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FR3:</a:t>
            </a:r>
            <a:r>
              <a:rPr lang="en-GB">
                <a:solidFill>
                  <a:srgbClr val="666666"/>
                </a:solidFill>
              </a:rPr>
              <a:t> Question is set the same as before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384" name="Google Shape;384;p36"/>
          <p:cNvCxnSpPr>
            <a:stCxn id="385" idx="1"/>
          </p:cNvCxnSpPr>
          <p:nvPr/>
        </p:nvCxnSpPr>
        <p:spPr>
          <a:xfrm rot="10800000">
            <a:off x="5990000" y="3030788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36"/>
          <p:cNvSpPr txBox="1"/>
          <p:nvPr/>
        </p:nvSpPr>
        <p:spPr>
          <a:xfrm>
            <a:off x="6601400" y="2507438"/>
            <a:ext cx="16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FR3:</a:t>
            </a:r>
            <a:r>
              <a:rPr lang="en-GB">
                <a:solidFill>
                  <a:srgbClr val="666666"/>
                </a:solidFill>
              </a:rPr>
              <a:t> The Quiz Maintainer selects whether question is true or false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/>
        </p:nvSpPr>
        <p:spPr>
          <a:xfrm>
            <a:off x="5347100" y="204665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0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394" name="Google Shape;394;p37"/>
          <p:cNvCxnSpPr/>
          <p:nvPr/>
        </p:nvCxnSpPr>
        <p:spPr>
          <a:xfrm flipH="1" rot="10800000">
            <a:off x="2143125" y="2293275"/>
            <a:ext cx="878700" cy="213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37"/>
          <p:cNvSpPr txBox="1"/>
          <p:nvPr/>
        </p:nvSpPr>
        <p:spPr>
          <a:xfrm>
            <a:off x="3188001" y="2046650"/>
            <a:ext cx="21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Poisson is french for dog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396" name="Google Shape;396;p37"/>
          <p:cNvCxnSpPr>
            <a:endCxn id="393" idx="3"/>
          </p:cNvCxnSpPr>
          <p:nvPr/>
        </p:nvCxnSpPr>
        <p:spPr>
          <a:xfrm rot="10800000">
            <a:off x="5990000" y="2246750"/>
            <a:ext cx="867900" cy="36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37"/>
          <p:cNvSpPr txBox="1"/>
          <p:nvPr/>
        </p:nvSpPr>
        <p:spPr>
          <a:xfrm>
            <a:off x="5347100" y="204665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10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398" name="Google Shape;398;p37"/>
          <p:cNvCxnSpPr/>
          <p:nvPr/>
        </p:nvCxnSpPr>
        <p:spPr>
          <a:xfrm flipH="1" rot="10800000">
            <a:off x="2196700" y="3000200"/>
            <a:ext cx="910800" cy="216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9" name="Google Shape;39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025" y="4568875"/>
            <a:ext cx="19431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p37"/>
          <p:cNvCxnSpPr/>
          <p:nvPr/>
        </p:nvCxnSpPr>
        <p:spPr>
          <a:xfrm flipH="1" rot="10800000">
            <a:off x="2391675" y="1537525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37"/>
          <p:cNvSpPr txBox="1"/>
          <p:nvPr/>
        </p:nvSpPr>
        <p:spPr>
          <a:xfrm>
            <a:off x="719475" y="1015225"/>
            <a:ext cx="16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FR3:</a:t>
            </a:r>
            <a:r>
              <a:rPr lang="en-GB">
                <a:solidFill>
                  <a:srgbClr val="666666"/>
                </a:solidFill>
              </a:rPr>
              <a:t> The Quiz Maintainer can add true or false questions to a quiz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02" name="Google Shape;402;p37"/>
          <p:cNvSpPr txBox="1"/>
          <p:nvPr/>
        </p:nvSpPr>
        <p:spPr>
          <a:xfrm>
            <a:off x="763925" y="1910000"/>
            <a:ext cx="167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FR3:</a:t>
            </a:r>
            <a:r>
              <a:rPr lang="en-GB">
                <a:solidFill>
                  <a:srgbClr val="666666"/>
                </a:solidFill>
              </a:rPr>
              <a:t> Question is set the same as before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403" name="Google Shape;403;p37"/>
          <p:cNvCxnSpPr>
            <a:stCxn id="404" idx="1"/>
          </p:cNvCxnSpPr>
          <p:nvPr/>
        </p:nvCxnSpPr>
        <p:spPr>
          <a:xfrm rot="10800000">
            <a:off x="5990000" y="3030788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37"/>
          <p:cNvSpPr txBox="1"/>
          <p:nvPr/>
        </p:nvSpPr>
        <p:spPr>
          <a:xfrm>
            <a:off x="6601400" y="2507438"/>
            <a:ext cx="16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FR3:</a:t>
            </a:r>
            <a:r>
              <a:rPr lang="en-GB">
                <a:solidFill>
                  <a:srgbClr val="666666"/>
                </a:solidFill>
              </a:rPr>
              <a:t> The Quiz Maintainer selects whether question is true or false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8"/>
          <p:cNvSpPr txBox="1"/>
          <p:nvPr/>
        </p:nvSpPr>
        <p:spPr>
          <a:xfrm>
            <a:off x="3188001" y="2046650"/>
            <a:ext cx="21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Poisson is french for dog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13" name="Google Shape;413;p38"/>
          <p:cNvSpPr txBox="1"/>
          <p:nvPr/>
        </p:nvSpPr>
        <p:spPr>
          <a:xfrm>
            <a:off x="5347100" y="204665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10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414" name="Google Shape;414;p38"/>
          <p:cNvCxnSpPr/>
          <p:nvPr/>
        </p:nvCxnSpPr>
        <p:spPr>
          <a:xfrm flipH="1">
            <a:off x="6183100" y="3021800"/>
            <a:ext cx="814200" cy="105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5" name="Google Shape;41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025" y="4568875"/>
            <a:ext cx="19431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38"/>
          <p:cNvCxnSpPr/>
          <p:nvPr/>
        </p:nvCxnSpPr>
        <p:spPr>
          <a:xfrm flipH="1" rot="10800000">
            <a:off x="2391675" y="1537525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38"/>
          <p:cNvSpPr txBox="1"/>
          <p:nvPr/>
        </p:nvSpPr>
        <p:spPr>
          <a:xfrm>
            <a:off x="719475" y="1015225"/>
            <a:ext cx="16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FR3:</a:t>
            </a:r>
            <a:r>
              <a:rPr lang="en-GB">
                <a:solidFill>
                  <a:srgbClr val="666666"/>
                </a:solidFill>
              </a:rPr>
              <a:t> The Quiz Maintainer can add true or false questions to a quiz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18" name="Google Shape;418;p38"/>
          <p:cNvSpPr txBox="1"/>
          <p:nvPr/>
        </p:nvSpPr>
        <p:spPr>
          <a:xfrm>
            <a:off x="763925" y="1910000"/>
            <a:ext cx="167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FR3:</a:t>
            </a:r>
            <a:r>
              <a:rPr lang="en-GB">
                <a:solidFill>
                  <a:srgbClr val="666666"/>
                </a:solidFill>
              </a:rPr>
              <a:t> Question is set the same as before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19" name="Google Shape;419;p38"/>
          <p:cNvSpPr txBox="1"/>
          <p:nvPr/>
        </p:nvSpPr>
        <p:spPr>
          <a:xfrm>
            <a:off x="6601400" y="2507438"/>
            <a:ext cx="16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FR3:</a:t>
            </a:r>
            <a:r>
              <a:rPr lang="en-GB">
                <a:solidFill>
                  <a:srgbClr val="666666"/>
                </a:solidFill>
              </a:rPr>
              <a:t> The Quiz Maintainer selects whether question is true or false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420" name="Google Shape;420;p38"/>
          <p:cNvCxnSpPr/>
          <p:nvPr/>
        </p:nvCxnSpPr>
        <p:spPr>
          <a:xfrm>
            <a:off x="2544625" y="2273700"/>
            <a:ext cx="6117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9"/>
          <p:cNvSpPr txBox="1"/>
          <p:nvPr/>
        </p:nvSpPr>
        <p:spPr>
          <a:xfrm>
            <a:off x="3188001" y="2046650"/>
            <a:ext cx="21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Poisson is french for dog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29" name="Google Shape;429;p39"/>
          <p:cNvSpPr txBox="1"/>
          <p:nvPr/>
        </p:nvSpPr>
        <p:spPr>
          <a:xfrm>
            <a:off x="5347100" y="204665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10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430" name="Google Shape;430;p39"/>
          <p:cNvCxnSpPr/>
          <p:nvPr/>
        </p:nvCxnSpPr>
        <p:spPr>
          <a:xfrm flipH="1">
            <a:off x="5090100" y="3868350"/>
            <a:ext cx="814200" cy="105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31" name="Google Shape;43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025" y="4568875"/>
            <a:ext cx="19431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39"/>
          <p:cNvCxnSpPr/>
          <p:nvPr/>
        </p:nvCxnSpPr>
        <p:spPr>
          <a:xfrm flipH="1" rot="10800000">
            <a:off x="2391675" y="1537525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39"/>
          <p:cNvSpPr txBox="1"/>
          <p:nvPr/>
        </p:nvSpPr>
        <p:spPr>
          <a:xfrm>
            <a:off x="719475" y="1015225"/>
            <a:ext cx="16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FR3:</a:t>
            </a:r>
            <a:r>
              <a:rPr lang="en-GB">
                <a:solidFill>
                  <a:srgbClr val="666666"/>
                </a:solidFill>
              </a:rPr>
              <a:t> The Quiz Maintainer can add true or false questions to a quiz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34" name="Google Shape;434;p39"/>
          <p:cNvSpPr txBox="1"/>
          <p:nvPr/>
        </p:nvSpPr>
        <p:spPr>
          <a:xfrm>
            <a:off x="763925" y="1910000"/>
            <a:ext cx="167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FR3:</a:t>
            </a:r>
            <a:r>
              <a:rPr lang="en-GB">
                <a:solidFill>
                  <a:srgbClr val="666666"/>
                </a:solidFill>
              </a:rPr>
              <a:t> Question is set the same as before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35" name="Google Shape;435;p39"/>
          <p:cNvSpPr txBox="1"/>
          <p:nvPr/>
        </p:nvSpPr>
        <p:spPr>
          <a:xfrm>
            <a:off x="6601400" y="2507438"/>
            <a:ext cx="16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FR3:</a:t>
            </a:r>
            <a:r>
              <a:rPr lang="en-GB">
                <a:solidFill>
                  <a:srgbClr val="666666"/>
                </a:solidFill>
              </a:rPr>
              <a:t> The Quiz Maintainer selects whether question is true or false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436" name="Google Shape;436;p39"/>
          <p:cNvCxnSpPr/>
          <p:nvPr/>
        </p:nvCxnSpPr>
        <p:spPr>
          <a:xfrm>
            <a:off x="2544625" y="2273700"/>
            <a:ext cx="6117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39"/>
          <p:cNvCxnSpPr/>
          <p:nvPr/>
        </p:nvCxnSpPr>
        <p:spPr>
          <a:xfrm rot="10800000">
            <a:off x="5990000" y="3030788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088" y="4568863"/>
            <a:ext cx="2409825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6" name="Google Shape;446;p40"/>
          <p:cNvCxnSpPr/>
          <p:nvPr/>
        </p:nvCxnSpPr>
        <p:spPr>
          <a:xfrm flipH="1">
            <a:off x="4125725" y="3936775"/>
            <a:ext cx="203400" cy="6321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40"/>
          <p:cNvCxnSpPr>
            <a:stCxn id="448" idx="1"/>
          </p:cNvCxnSpPr>
          <p:nvPr/>
        </p:nvCxnSpPr>
        <p:spPr>
          <a:xfrm rot="10800000">
            <a:off x="5776925" y="4714813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40"/>
          <p:cNvSpPr txBox="1"/>
          <p:nvPr/>
        </p:nvSpPr>
        <p:spPr>
          <a:xfrm>
            <a:off x="6388325" y="4191463"/>
            <a:ext cx="16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666666"/>
                </a:solidFill>
              </a:rPr>
              <a:t>FR2:</a:t>
            </a:r>
            <a:r>
              <a:rPr lang="en-GB">
                <a:solidFill>
                  <a:srgbClr val="666666"/>
                </a:solidFill>
              </a:rPr>
              <a:t> Quiz Maintainer can jump between questions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1"/>
          <p:cNvSpPr txBox="1"/>
          <p:nvPr/>
        </p:nvSpPr>
        <p:spPr>
          <a:xfrm>
            <a:off x="3177825" y="1839175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What is cat in French?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455" name="Google Shape;455;p41"/>
          <p:cNvSpPr txBox="1"/>
          <p:nvPr/>
        </p:nvSpPr>
        <p:spPr>
          <a:xfrm>
            <a:off x="3444925" y="2499188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Chien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456" name="Google Shape;456;p41"/>
          <p:cNvSpPr txBox="1"/>
          <p:nvPr/>
        </p:nvSpPr>
        <p:spPr>
          <a:xfrm>
            <a:off x="3444925" y="2928900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Chat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457" name="Google Shape;457;p41"/>
          <p:cNvSpPr txBox="1"/>
          <p:nvPr/>
        </p:nvSpPr>
        <p:spPr>
          <a:xfrm>
            <a:off x="5473375" y="1839188"/>
            <a:ext cx="34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10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458" name="Google Shape;458;p41"/>
          <p:cNvSpPr txBox="1"/>
          <p:nvPr/>
        </p:nvSpPr>
        <p:spPr>
          <a:xfrm>
            <a:off x="3444925" y="3460563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Cheval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459" name="Google Shape;459;p41"/>
          <p:cNvSpPr txBox="1"/>
          <p:nvPr/>
        </p:nvSpPr>
        <p:spPr>
          <a:xfrm>
            <a:off x="3444925" y="3940188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Fille</a:t>
            </a:r>
            <a:endParaRPr sz="1100">
              <a:solidFill>
                <a:srgbClr val="999999"/>
              </a:solidFill>
            </a:endParaRPr>
          </a:p>
        </p:txBody>
      </p:sp>
      <p:cxnSp>
        <p:nvCxnSpPr>
          <p:cNvPr id="460" name="Google Shape;460;p41"/>
          <p:cNvCxnSpPr/>
          <p:nvPr/>
        </p:nvCxnSpPr>
        <p:spPr>
          <a:xfrm>
            <a:off x="8390325" y="4013925"/>
            <a:ext cx="10800" cy="7287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41"/>
          <p:cNvSpPr txBox="1"/>
          <p:nvPr/>
        </p:nvSpPr>
        <p:spPr>
          <a:xfrm>
            <a:off x="7471800" y="2928888"/>
            <a:ext cx="16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User can scroll down to view Pagination if it is out of view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/>
          <p:nvPr/>
        </p:nvCxnSpPr>
        <p:spPr>
          <a:xfrm rot="10800000">
            <a:off x="5207800" y="3663675"/>
            <a:ext cx="642900" cy="1392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 rot="10800000">
            <a:off x="5020500" y="3574400"/>
            <a:ext cx="1000800" cy="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/>
          <p:nvPr/>
        </p:nvCxnSpPr>
        <p:spPr>
          <a:xfrm flipH="1" rot="10800000">
            <a:off x="2953800" y="220720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 flipH="1" rot="10800000">
            <a:off x="2953850" y="290595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" name="Google Shape;79;p15"/>
          <p:cNvCxnSpPr/>
          <p:nvPr/>
        </p:nvCxnSpPr>
        <p:spPr>
          <a:xfrm>
            <a:off x="2958875" y="2209300"/>
            <a:ext cx="0" cy="705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5"/>
          <p:cNvSpPr txBox="1"/>
          <p:nvPr/>
        </p:nvSpPr>
        <p:spPr>
          <a:xfrm>
            <a:off x="1026275" y="2263950"/>
            <a:ext cx="17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User fills in both text boxes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81" name="Google Shape;81;p15"/>
          <p:cNvCxnSpPr/>
          <p:nvPr/>
        </p:nvCxnSpPr>
        <p:spPr>
          <a:xfrm flipH="1" rot="10800000">
            <a:off x="2762075" y="2557500"/>
            <a:ext cx="1968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5"/>
          <p:cNvSpPr txBox="1"/>
          <p:nvPr/>
        </p:nvSpPr>
        <p:spPr>
          <a:xfrm>
            <a:off x="6021300" y="3159200"/>
            <a:ext cx="173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Click the button once forms are filled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69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-6096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2"/>
          <p:cNvSpPr txBox="1"/>
          <p:nvPr/>
        </p:nvSpPr>
        <p:spPr>
          <a:xfrm>
            <a:off x="3177825" y="1196238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What is cat in French?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468" name="Google Shape;468;p42"/>
          <p:cNvSpPr txBox="1"/>
          <p:nvPr/>
        </p:nvSpPr>
        <p:spPr>
          <a:xfrm>
            <a:off x="3444925" y="1856250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Chien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469" name="Google Shape;469;p42"/>
          <p:cNvSpPr txBox="1"/>
          <p:nvPr/>
        </p:nvSpPr>
        <p:spPr>
          <a:xfrm>
            <a:off x="3444925" y="2285963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Chat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470" name="Google Shape;470;p42"/>
          <p:cNvSpPr txBox="1"/>
          <p:nvPr/>
        </p:nvSpPr>
        <p:spPr>
          <a:xfrm>
            <a:off x="5473375" y="1196250"/>
            <a:ext cx="34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10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471" name="Google Shape;471;p42"/>
          <p:cNvSpPr txBox="1"/>
          <p:nvPr/>
        </p:nvSpPr>
        <p:spPr>
          <a:xfrm>
            <a:off x="3444925" y="2817625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Cheval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472" name="Google Shape;472;p42"/>
          <p:cNvSpPr txBox="1"/>
          <p:nvPr/>
        </p:nvSpPr>
        <p:spPr>
          <a:xfrm>
            <a:off x="3444925" y="3297250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Fille</a:t>
            </a:r>
            <a:endParaRPr sz="1100">
              <a:solidFill>
                <a:srgbClr val="999999"/>
              </a:solidFill>
            </a:endParaRPr>
          </a:p>
        </p:txBody>
      </p:sp>
      <p:pic>
        <p:nvPicPr>
          <p:cNvPr id="473" name="Google Shape;47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688" y="4652950"/>
            <a:ext cx="2086633" cy="3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4" name="Google Shape;474;p42"/>
          <p:cNvCxnSpPr/>
          <p:nvPr/>
        </p:nvCxnSpPr>
        <p:spPr>
          <a:xfrm flipH="1">
            <a:off x="4710225" y="3973388"/>
            <a:ext cx="203400" cy="6321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3"/>
          <p:cNvSpPr txBox="1"/>
          <p:nvPr/>
        </p:nvSpPr>
        <p:spPr>
          <a:xfrm>
            <a:off x="3111801" y="2046650"/>
            <a:ext cx="21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Poisson is french for dog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81" name="Google Shape;481;p43"/>
          <p:cNvSpPr txBox="1"/>
          <p:nvPr/>
        </p:nvSpPr>
        <p:spPr>
          <a:xfrm>
            <a:off x="5347100" y="204665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10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482" name="Google Shape;48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075" y="4393413"/>
            <a:ext cx="2409825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3" name="Google Shape;483;p43"/>
          <p:cNvCxnSpPr/>
          <p:nvPr/>
        </p:nvCxnSpPr>
        <p:spPr>
          <a:xfrm flipH="1">
            <a:off x="5626875" y="3793325"/>
            <a:ext cx="814200" cy="105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43"/>
          <p:cNvSpPr txBox="1"/>
          <p:nvPr/>
        </p:nvSpPr>
        <p:spPr>
          <a:xfrm>
            <a:off x="6470725" y="3131313"/>
            <a:ext cx="1672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Once all questions have been set the, the quiz is saved when the Quiz Maintainer clicks ‘Save’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4"/>
          <p:cNvSpPr txBox="1"/>
          <p:nvPr/>
        </p:nvSpPr>
        <p:spPr>
          <a:xfrm>
            <a:off x="449425" y="1918163"/>
            <a:ext cx="167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Quiz Maintainer is returned to the splash screen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6"/>
          <p:cNvCxnSpPr/>
          <p:nvPr/>
        </p:nvCxnSpPr>
        <p:spPr>
          <a:xfrm rot="10800000">
            <a:off x="8261625" y="1226375"/>
            <a:ext cx="53700" cy="6060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>
            <a:off x="7288075" y="1861200"/>
            <a:ext cx="16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An error message will be returned if either box is left blank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92" name="Google Shape;92;p16"/>
          <p:cNvCxnSpPr/>
          <p:nvPr/>
        </p:nvCxnSpPr>
        <p:spPr>
          <a:xfrm rot="10800000">
            <a:off x="5020500" y="3574400"/>
            <a:ext cx="1000800" cy="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/>
          <p:nvPr/>
        </p:nvCxnSpPr>
        <p:spPr>
          <a:xfrm flipH="1" rot="10800000">
            <a:off x="2953800" y="220720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/>
          <p:nvPr/>
        </p:nvCxnSpPr>
        <p:spPr>
          <a:xfrm flipH="1" rot="10800000">
            <a:off x="2953850" y="290595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" name="Google Shape;95;p16"/>
          <p:cNvCxnSpPr/>
          <p:nvPr/>
        </p:nvCxnSpPr>
        <p:spPr>
          <a:xfrm>
            <a:off x="2958875" y="2209300"/>
            <a:ext cx="0" cy="705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 txBox="1"/>
          <p:nvPr/>
        </p:nvSpPr>
        <p:spPr>
          <a:xfrm>
            <a:off x="1026275" y="2263950"/>
            <a:ext cx="17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User fills in both text boxes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97" name="Google Shape;97;p16"/>
          <p:cNvCxnSpPr/>
          <p:nvPr/>
        </p:nvCxnSpPr>
        <p:spPr>
          <a:xfrm flipH="1" rot="10800000">
            <a:off x="2762075" y="2557500"/>
            <a:ext cx="1968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6"/>
          <p:cNvSpPr txBox="1"/>
          <p:nvPr/>
        </p:nvSpPr>
        <p:spPr>
          <a:xfrm>
            <a:off x="6021300" y="3159200"/>
            <a:ext cx="173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Click the button once forms are filled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7"/>
          <p:cNvCxnSpPr/>
          <p:nvPr/>
        </p:nvCxnSpPr>
        <p:spPr>
          <a:xfrm rot="10800000">
            <a:off x="5604150" y="2186125"/>
            <a:ext cx="814500" cy="213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/>
          <p:nvPr/>
        </p:nvCxnSpPr>
        <p:spPr>
          <a:xfrm rot="10800000">
            <a:off x="5649400" y="2927875"/>
            <a:ext cx="814500" cy="213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/>
          <p:nvPr/>
        </p:nvCxnSpPr>
        <p:spPr>
          <a:xfrm rot="10800000">
            <a:off x="5201725" y="3605425"/>
            <a:ext cx="814500" cy="213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7"/>
          <p:cNvSpPr txBox="1"/>
          <p:nvPr/>
        </p:nvSpPr>
        <p:spPr>
          <a:xfrm>
            <a:off x="3704100" y="2007100"/>
            <a:ext cx="17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xyz@aber.ac.uk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704100" y="2706900"/>
            <a:ext cx="17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***********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8"/>
          <p:cNvCxnSpPr/>
          <p:nvPr/>
        </p:nvCxnSpPr>
        <p:spPr>
          <a:xfrm rot="10800000">
            <a:off x="7522375" y="471625"/>
            <a:ext cx="0" cy="6321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8"/>
          <p:cNvCxnSpPr/>
          <p:nvPr/>
        </p:nvCxnSpPr>
        <p:spPr>
          <a:xfrm rot="10800000">
            <a:off x="5336475" y="4489825"/>
            <a:ext cx="750000" cy="1179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9"/>
          <p:cNvCxnSpPr/>
          <p:nvPr/>
        </p:nvCxnSpPr>
        <p:spPr>
          <a:xfrm rot="10800000">
            <a:off x="5175675" y="3626725"/>
            <a:ext cx="642900" cy="1392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0"/>
          <p:cNvCxnSpPr/>
          <p:nvPr/>
        </p:nvCxnSpPr>
        <p:spPr>
          <a:xfrm rot="10800000">
            <a:off x="5561425" y="2190850"/>
            <a:ext cx="642900" cy="1392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0"/>
          <p:cNvSpPr txBox="1"/>
          <p:nvPr/>
        </p:nvSpPr>
        <p:spPr>
          <a:xfrm>
            <a:off x="3686175" y="2014525"/>
            <a:ext cx="187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999999"/>
                </a:solidFill>
              </a:rPr>
              <a:t>fakeemail@gmail.com</a:t>
            </a:r>
            <a:endParaRPr sz="1300">
              <a:solidFill>
                <a:srgbClr val="999999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3686175" y="2711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***********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138" name="Google Shape;138;p20"/>
          <p:cNvCxnSpPr/>
          <p:nvPr/>
        </p:nvCxnSpPr>
        <p:spPr>
          <a:xfrm rot="10800000">
            <a:off x="5561425" y="2841550"/>
            <a:ext cx="642900" cy="1392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0"/>
          <p:cNvCxnSpPr/>
          <p:nvPr/>
        </p:nvCxnSpPr>
        <p:spPr>
          <a:xfrm rot="10800000">
            <a:off x="5124450" y="3663675"/>
            <a:ext cx="642900" cy="1392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0"/>
          <p:cNvSpPr txBox="1"/>
          <p:nvPr/>
        </p:nvSpPr>
        <p:spPr>
          <a:xfrm>
            <a:off x="6637125" y="1352725"/>
            <a:ext cx="167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An error message will be returned if an invalid email address is provided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1"/>
          <p:cNvCxnSpPr/>
          <p:nvPr/>
        </p:nvCxnSpPr>
        <p:spPr>
          <a:xfrm rot="10800000">
            <a:off x="8261800" y="1194300"/>
            <a:ext cx="32100" cy="5952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1"/>
          <p:cNvSpPr txBox="1"/>
          <p:nvPr/>
        </p:nvSpPr>
        <p:spPr>
          <a:xfrm>
            <a:off x="6637125" y="1352725"/>
            <a:ext cx="167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An error message will be returned if the provided details are incorrect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