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</p:sldMasterIdLst>
  <p:notesMasterIdLst>
    <p:notesMasterId r:id="rId19"/>
  </p:notesMasterIdLst>
  <p:handoutMasterIdLst>
    <p:handoutMasterId r:id="rId20"/>
  </p:handoutMasterIdLst>
  <p:sldIdLst>
    <p:sldId id="256" r:id="rId8"/>
    <p:sldId id="450" r:id="rId9"/>
    <p:sldId id="462" r:id="rId10"/>
    <p:sldId id="463" r:id="rId11"/>
    <p:sldId id="465" r:id="rId12"/>
    <p:sldId id="464" r:id="rId13"/>
    <p:sldId id="466" r:id="rId14"/>
    <p:sldId id="448" r:id="rId15"/>
    <p:sldId id="449" r:id="rId16"/>
    <p:sldId id="445" r:id="rId17"/>
    <p:sldId id="461" r:id="rId18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C002"/>
    <a:srgbClr val="FFCDB8"/>
    <a:srgbClr val="EF3340"/>
    <a:srgbClr val="FFCD00"/>
    <a:srgbClr val="005EB8"/>
    <a:srgbClr val="FFCF06"/>
    <a:srgbClr val="F8C704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9E79-024C-4A36-8715-C3CA4CBC22CB}" v="14" dt="2021-03-14T19:19:44.235"/>
    <p1510:client id="{29BEA337-2C6C-7060-186C-38304A57BDE8}" v="15" dt="2020-07-24T13:58:35.562"/>
    <p1510:client id="{79175A39-19F4-484E-B62D-C1E3FEC66B4D}" v="6" dt="2021-03-14T19:18:16.997"/>
    <p1510:client id="{85151AAD-799E-4E7A-98C6-E8F42D6E0DAF}" v="2" dt="2020-06-26T08:25:37.556"/>
    <p1510:client id="{863CCF71-472D-523F-D03D-4EDA71224ED7}" v="575" dt="2020-06-26T08:46:54.408"/>
    <p1510:client id="{CFFE0193-C9A1-180B-394B-19805BF96840}" v="6" dt="2020-07-27T09:52:36.501"/>
    <p1510:client id="{E5881343-9AB5-EFFA-55E5-477A7FE02F5E}" v="448" dt="2020-06-26T11:44:30.459"/>
    <p1510:client id="{FCBC45EB-B4B9-4330-9CCD-6707B12EBA0C}" v="15" dt="2020-05-28T14:41:55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76327" autoAdjust="0"/>
  </p:normalViewPr>
  <p:slideViewPr>
    <p:cSldViewPr snapToObjects="1">
      <p:cViewPr varScale="1">
        <p:scale>
          <a:sx n="110" d="100"/>
          <a:sy n="110" d="100"/>
        </p:scale>
        <p:origin x="2040" y="16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3/22/21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22.3.2021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7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173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30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6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8394" cy="4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1" name="Google Shape;1061;p5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and now is time for question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995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4C32-DAF9-4F9B-89EC-AD504584D771}" type="datetime1">
              <a:rPr lang="en-US" smtClean="0"/>
              <a:t>3/22/21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A966-23C0-4543-B02A-3BC2DCE1A7C4}" type="datetime1">
              <a:rPr lang="en-US" smtClean="0"/>
              <a:t>3/22/21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A348-3745-46E7-9734-195CDC99C451}" type="datetime1">
              <a:rPr lang="en-US" smtClean="0"/>
              <a:t>3/22/21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4516-9B97-4DDB-9418-13D3C2BA0863}" type="datetime1">
              <a:rPr lang="en-US" smtClean="0"/>
              <a:t>3/22/21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9C9A-C61B-41E2-A55A-B7BA2C7366A5}" type="datetime1">
              <a:rPr lang="en-US" smtClean="0"/>
              <a:t>3/22/21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E220-2DFF-462B-AA40-6963E41F382F}" type="datetime1">
              <a:rPr lang="en-US" smtClean="0"/>
              <a:t>3/22/21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FABDBD-C308-45C6-BA80-2C1F70CDBACE}" type="datetime1">
              <a:rPr lang="en-US" smtClean="0"/>
              <a:t>3/22/21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EB0D1-7F1A-42AD-B212-076E82F7F2A9}" type="datetime1">
              <a:rPr lang="en-US" smtClean="0"/>
              <a:t>3/22/21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10C62-98A4-490F-AED8-C6BC545836D7}" type="datetime1">
              <a:rPr lang="en-US" smtClean="0"/>
              <a:t>3/22/21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DD2A1-315A-43A2-8A82-89A67F0B35A4}" type="datetime1">
              <a:rPr lang="en-US" smtClean="0"/>
              <a:t>3/22/21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.aalto.fi/gitlab/bigdataplatforms/cs-e464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k.apache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3200" dirty="0">
                <a:ea typeface="ＭＳ Ｐゴシック"/>
              </a:rPr>
              <a:t>CS-E4640 Big Data Plaforms</a:t>
            </a:r>
            <a:br>
              <a:rPr lang="fi-FI" dirty="0"/>
            </a:br>
            <a:r>
              <a:rPr lang="fi-FI" sz="5400" dirty="0" err="1">
                <a:ea typeface="ＭＳ Ｐゴシック"/>
              </a:rPr>
              <a:t>Hands-on</a:t>
            </a:r>
            <a:r>
              <a:rPr lang="fi-FI" sz="5400" dirty="0">
                <a:ea typeface="ＭＳ Ｐゴシック"/>
              </a:rPr>
              <a:t> </a:t>
            </a:r>
            <a:r>
              <a:rPr lang="fi-FI" sz="5400" dirty="0" err="1">
                <a:ea typeface="ＭＳ Ｐゴシック"/>
              </a:rPr>
              <a:t>tutorial</a:t>
            </a:r>
            <a:r>
              <a:rPr lang="fi-FI" sz="5400" dirty="0">
                <a:ea typeface="ＭＳ Ｐゴシック"/>
              </a:rPr>
              <a:t>: </a:t>
            </a:r>
            <a:r>
              <a:rPr lang="fi-FI" sz="5400" dirty="0" err="1">
                <a:ea typeface="ＭＳ Ｐゴシック"/>
              </a:rPr>
              <a:t>Streaming</a:t>
            </a:r>
            <a:r>
              <a:rPr lang="fi-FI" sz="5400" dirty="0">
                <a:ea typeface="ＭＳ Ｐゴシック"/>
              </a:rPr>
              <a:t> Analytics </a:t>
            </a:r>
            <a:r>
              <a:rPr lang="fi-FI" sz="5400" dirty="0" err="1">
                <a:ea typeface="ＭＳ Ｐゴシック"/>
              </a:rPr>
              <a:t>with</a:t>
            </a:r>
            <a:r>
              <a:rPr lang="fi-FI" sz="5400" dirty="0">
                <a:ea typeface="ＭＳ Ｐゴシック"/>
              </a:rPr>
              <a:t> Apache </a:t>
            </a:r>
            <a:r>
              <a:rPr lang="fi-FI" sz="5400" dirty="0" err="1">
                <a:ea typeface="ＭＳ Ｐゴシック"/>
              </a:rPr>
              <a:t>Flink</a:t>
            </a:r>
            <a:endParaRPr lang="fi-FI" sz="5400" dirty="0" err="1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48E007-B0A3-6741-A0CE-D5E6C631250A}"/>
              </a:ext>
            </a:extLst>
          </p:cNvPr>
          <p:cNvSpPr txBox="1">
            <a:spLocks/>
          </p:cNvSpPr>
          <p:nvPr/>
        </p:nvSpPr>
        <p:spPr>
          <a:xfrm>
            <a:off x="620714" y="45821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 lnSpcReduction="10000"/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600" i="1" kern="1200">
                <a:solidFill>
                  <a:schemeClr val="bg1"/>
                </a:solidFill>
                <a:latin typeface="Georgia"/>
                <a:ea typeface="ＭＳ Ｐゴシック" charset="0"/>
                <a:cs typeface="Georgia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Minh Tri </a:t>
            </a:r>
            <a:r>
              <a:rPr lang="fi-FI" dirty="0" err="1"/>
              <a:t>Nguyen</a:t>
            </a:r>
            <a:endParaRPr lang="fi-FI" dirty="0"/>
          </a:p>
          <a:p>
            <a:r>
              <a:rPr lang="fi-FI" dirty="0" err="1"/>
              <a:t>PhD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at Department of Computer Science</a:t>
            </a:r>
          </a:p>
          <a:p>
            <a:r>
              <a:rPr lang="fi-FI" dirty="0" err="1"/>
              <a:t>Researcher</a:t>
            </a:r>
            <a:r>
              <a:rPr lang="fi-FI" dirty="0"/>
              <a:t> at </a:t>
            </a:r>
            <a:r>
              <a:rPr lang="fi-FI" dirty="0" err="1"/>
              <a:t>AaltoSEA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AC042-B567-40E9-9B45-A757E54B7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Contact and Further information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0B57-D66D-4B87-87D6-B4C5786FDE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Arial"/>
                <a:cs typeface="Arial"/>
                <a:sym typeface="Arial"/>
                <a:hlinkClick r:id="rId3"/>
              </a:rPr>
              <a:t>https://version.aalto.fi/gitlab/bigdataplatforms/cs-e4640</a:t>
            </a:r>
            <a:endParaRPr lang="en-US" sz="2000" dirty="0">
              <a:solidFill>
                <a:srgbClr val="2E3835"/>
              </a:solidFill>
              <a:ea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ＭＳ Ｐゴシック"/>
                <a:cs typeface="Arial"/>
              </a:rPr>
              <a:t>Apache Flink Documentation: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dirty="0">
                <a:ea typeface="MS PGothic"/>
                <a:cs typeface="Arial"/>
                <a:hlinkClick r:id="rId4"/>
              </a:rPr>
              <a:t>https://flink.apache.org/</a:t>
            </a:r>
            <a:r>
              <a:rPr lang="en-US" sz="1900" dirty="0">
                <a:ea typeface="MS PGothic"/>
                <a:cs typeface="Arial"/>
              </a:rPr>
              <a:t> 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dirty="0">
                <a:ea typeface="MS PGothic"/>
                <a:cs typeface="Arial"/>
              </a:rPr>
              <a:t>https://</a:t>
            </a:r>
            <a:r>
              <a:rPr lang="en-US" sz="1900" dirty="0" err="1">
                <a:ea typeface="MS PGothic"/>
                <a:cs typeface="Arial"/>
              </a:rPr>
              <a:t>ci.apache.org</a:t>
            </a:r>
            <a:r>
              <a:rPr lang="en-US" sz="1900" dirty="0">
                <a:ea typeface="MS PGothic"/>
                <a:cs typeface="Arial"/>
              </a:rPr>
              <a:t>/projects/</a:t>
            </a:r>
            <a:r>
              <a:rPr lang="en-US" sz="1900" dirty="0" err="1">
                <a:ea typeface="MS PGothic"/>
                <a:cs typeface="Arial"/>
              </a:rPr>
              <a:t>flink</a:t>
            </a:r>
            <a:r>
              <a:rPr lang="en-US" sz="1900" dirty="0">
                <a:ea typeface="MS PGothic"/>
                <a:cs typeface="Arial"/>
              </a:rPr>
              <a:t>/</a:t>
            </a:r>
            <a:r>
              <a:rPr lang="en-US" sz="1900" dirty="0" err="1">
                <a:ea typeface="MS PGothic"/>
                <a:cs typeface="Arial"/>
              </a:rPr>
              <a:t>flink</a:t>
            </a:r>
            <a:r>
              <a:rPr lang="en-US" sz="1900" dirty="0">
                <a:ea typeface="MS PGothic"/>
                <a:cs typeface="Arial"/>
              </a:rPr>
              <a:t>-docs-stable/dev/stream/operators/</a:t>
            </a:r>
          </a:p>
        </p:txBody>
      </p:sp>
    </p:spTree>
    <p:extLst>
      <p:ext uri="{BB962C8B-B14F-4D97-AF65-F5344CB8AC3E}">
        <p14:creationId xmlns:p14="http://schemas.microsoft.com/office/powerpoint/2010/main" val="316869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764-D297-4EDC-BF5B-A90CF743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000" y="1705372"/>
            <a:ext cx="4060000" cy="1320591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3B39-467E-4D30-9D57-951E6E3BA9C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3/22/21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D380-DB99-4817-AE63-B0D829BB37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CS-E4640 Big Data Platforms, @</a:t>
            </a:r>
            <a:r>
              <a:rPr lang="en-US" dirty="0" err="1"/>
              <a:t>CSAalto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D67-F97F-440D-B672-D1DCB77CF0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A82410-77F2-BE41-971A-4C7A0EA8B511}"/>
              </a:ext>
            </a:extLst>
          </p:cNvPr>
          <p:cNvSpPr txBox="1">
            <a:spLocks/>
          </p:cNvSpPr>
          <p:nvPr/>
        </p:nvSpPr>
        <p:spPr>
          <a:xfrm>
            <a:off x="468314" y="913285"/>
            <a:ext cx="8207374" cy="36844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05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834A8-7678-844D-AA11-673F81DE0FEF}"/>
              </a:ext>
            </a:extLst>
          </p:cNvPr>
          <p:cNvSpPr txBox="1">
            <a:spLocks/>
          </p:cNvSpPr>
          <p:nvPr/>
        </p:nvSpPr>
        <p:spPr>
          <a:xfrm>
            <a:off x="1428956" y="2822554"/>
            <a:ext cx="6286088" cy="11840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2400" i="0" dirty="0"/>
              <a:t>Any Question?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0159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ea typeface="ＭＳ Ｐゴシック"/>
              </a:rPr>
              <a:t>Purpose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312" y="1194512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/>
                <a:ea typeface="ＭＳ Ｐゴシック"/>
              </a:rPr>
              <a:t>First step experiencing with Apache Flink</a:t>
            </a:r>
          </a:p>
          <a:p>
            <a:pPr marL="58039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  <a:ea typeface="ＭＳ Ｐゴシック"/>
              </a:rPr>
              <a:t>Building the first application processing Stream data</a:t>
            </a:r>
          </a:p>
          <a:p>
            <a:pPr marL="58039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/>
              </a:rPr>
              <a:t>Running/managing Flink jobs locally/remotely</a:t>
            </a:r>
          </a:p>
          <a:p>
            <a:pPr marL="58039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/>
              </a:rPr>
              <a:t>Exploring Flink features and work around with a simple BTS analysis </a:t>
            </a:r>
            <a:endParaRPr lang="en-US" sz="2400" dirty="0">
              <a:latin typeface="Georgia" panose="02040502050405020303" pitchFamily="18" charset="0"/>
              <a:ea typeface="ＭＳ Ｐゴシック"/>
            </a:endParaRPr>
          </a:p>
          <a:p>
            <a:pPr marL="237490" lvl="1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4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/>
                <a:ea typeface="ＭＳ Ｐゴシック"/>
              </a:rPr>
              <a:t>BTS Application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D9BFFF-CE0C-9744-BFD8-B916649FC85D}"/>
              </a:ext>
            </a:extLst>
          </p:cNvPr>
          <p:cNvSpPr/>
          <p:nvPr/>
        </p:nvSpPr>
        <p:spPr>
          <a:xfrm>
            <a:off x="1475656" y="2667733"/>
            <a:ext cx="1440160" cy="5776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Source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A4F2AF-7ED4-1249-BA02-548D22EA4B58}"/>
              </a:ext>
            </a:extLst>
          </p:cNvPr>
          <p:cNvSpPr/>
          <p:nvPr/>
        </p:nvSpPr>
        <p:spPr>
          <a:xfrm>
            <a:off x="3489939" y="2663997"/>
            <a:ext cx="1944216" cy="57767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Transformations</a:t>
            </a:r>
            <a:endParaRPr lang="en-VN" sz="1400" dirty="0">
              <a:latin typeface="Georgia" panose="02040502050405020303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1627E1-3180-BC41-8D6D-1D880F99FEC6}"/>
              </a:ext>
            </a:extLst>
          </p:cNvPr>
          <p:cNvSpPr/>
          <p:nvPr/>
        </p:nvSpPr>
        <p:spPr>
          <a:xfrm>
            <a:off x="6008278" y="2663997"/>
            <a:ext cx="1440160" cy="57767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Sink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9115B7-3793-DE43-AA6A-A52E0118EBCD}"/>
              </a:ext>
            </a:extLst>
          </p:cNvPr>
          <p:cNvSpPr/>
          <p:nvPr/>
        </p:nvSpPr>
        <p:spPr>
          <a:xfrm>
            <a:off x="1475546" y="2017540"/>
            <a:ext cx="5972892" cy="41952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Georgia" panose="02040502050405020303" pitchFamily="18" charset="0"/>
              </a:rPr>
              <a:t>Kafka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D8EF1-137D-0643-A0B6-5B2BE95867A2}"/>
              </a:ext>
            </a:extLst>
          </p:cNvPr>
          <p:cNvCxnSpPr/>
          <p:nvPr/>
        </p:nvCxnSpPr>
        <p:spPr>
          <a:xfrm>
            <a:off x="3059832" y="2953644"/>
            <a:ext cx="359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8B1951-592E-2A4A-9A3D-D0A520951A37}"/>
              </a:ext>
            </a:extLst>
          </p:cNvPr>
          <p:cNvCxnSpPr/>
          <p:nvPr/>
        </p:nvCxnSpPr>
        <p:spPr>
          <a:xfrm>
            <a:off x="5580112" y="295364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DEAA45-6F28-464F-B4DB-9F5FAD1CEACF}"/>
              </a:ext>
            </a:extLst>
          </p:cNvPr>
          <p:cNvCxnSpPr>
            <a:endCxn id="12" idx="0"/>
          </p:cNvCxnSpPr>
          <p:nvPr/>
        </p:nvCxnSpPr>
        <p:spPr>
          <a:xfrm>
            <a:off x="2195736" y="2437062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14703-B98F-E84D-824E-4F466FFE830E}"/>
              </a:ext>
            </a:extLst>
          </p:cNvPr>
          <p:cNvCxnSpPr>
            <a:stCxn id="25" idx="0"/>
          </p:cNvCxnSpPr>
          <p:nvPr/>
        </p:nvCxnSpPr>
        <p:spPr>
          <a:xfrm flipV="1">
            <a:off x="6728358" y="2437062"/>
            <a:ext cx="3882" cy="22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AF3CF-DD07-A94E-8943-21FF7432FE6E}"/>
              </a:ext>
            </a:extLst>
          </p:cNvPr>
          <p:cNvSpPr/>
          <p:nvPr/>
        </p:nvSpPr>
        <p:spPr>
          <a:xfrm>
            <a:off x="1475656" y="1369468"/>
            <a:ext cx="1944106" cy="4195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Data Producer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1C17CD7-ECD1-0A47-9A0D-B3D0DF194971}"/>
              </a:ext>
            </a:extLst>
          </p:cNvPr>
          <p:cNvSpPr/>
          <p:nvPr/>
        </p:nvSpPr>
        <p:spPr>
          <a:xfrm>
            <a:off x="5504332" y="1351072"/>
            <a:ext cx="1944106" cy="4195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Data Consumer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D5C7E5-5A9E-0E4B-9124-F7A0338F2B35}"/>
              </a:ext>
            </a:extLst>
          </p:cNvPr>
          <p:cNvCxnSpPr/>
          <p:nvPr/>
        </p:nvCxnSpPr>
        <p:spPr>
          <a:xfrm>
            <a:off x="2195736" y="1786869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4575D-961B-9247-A808-DB3184CF1B39}"/>
              </a:ext>
            </a:extLst>
          </p:cNvPr>
          <p:cNvCxnSpPr/>
          <p:nvPr/>
        </p:nvCxnSpPr>
        <p:spPr>
          <a:xfrm flipV="1">
            <a:off x="6718957" y="1780005"/>
            <a:ext cx="3882" cy="22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608AEB-E44F-EC4A-8D79-B584BE6EC979}"/>
              </a:ext>
            </a:extLst>
          </p:cNvPr>
          <p:cNvSpPr/>
          <p:nvPr/>
        </p:nvSpPr>
        <p:spPr>
          <a:xfrm>
            <a:off x="434250" y="2550529"/>
            <a:ext cx="8241438" cy="835163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49EA0-7238-0349-ADD8-A05E415130B8}"/>
              </a:ext>
            </a:extLst>
          </p:cNvPr>
          <p:cNvSpPr txBox="1"/>
          <p:nvPr/>
        </p:nvSpPr>
        <p:spPr>
          <a:xfrm>
            <a:off x="668757" y="2814221"/>
            <a:ext cx="6892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2000" b="1" dirty="0">
                <a:latin typeface="Georgia" panose="02040502050405020303" pitchFamily="18" charset="0"/>
              </a:rPr>
              <a:t>Flink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20880-D439-5645-AB65-7611CC32B3F8}"/>
              </a:ext>
            </a:extLst>
          </p:cNvPr>
          <p:cNvSpPr/>
          <p:nvPr/>
        </p:nvSpPr>
        <p:spPr>
          <a:xfrm>
            <a:off x="1475546" y="3494362"/>
            <a:ext cx="5972892" cy="41952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Georgia" panose="02040502050405020303" pitchFamily="18" charset="0"/>
              </a:rPr>
              <a:t>Rabbit MQ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AB7A812-A143-EB42-A414-00D336342364}"/>
              </a:ext>
            </a:extLst>
          </p:cNvPr>
          <p:cNvSpPr/>
          <p:nvPr/>
        </p:nvSpPr>
        <p:spPr>
          <a:xfrm>
            <a:off x="5504332" y="4166170"/>
            <a:ext cx="1944106" cy="4195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Data Consumer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8F1BCE-7252-3B4E-98EE-8C6A0F7FC6B3}"/>
              </a:ext>
            </a:extLst>
          </p:cNvPr>
          <p:cNvCxnSpPr/>
          <p:nvPr/>
        </p:nvCxnSpPr>
        <p:spPr>
          <a:xfrm>
            <a:off x="6718957" y="3241676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F41645-81BB-5E4D-A0E2-D5187CB042B4}"/>
              </a:ext>
            </a:extLst>
          </p:cNvPr>
          <p:cNvCxnSpPr/>
          <p:nvPr/>
        </p:nvCxnSpPr>
        <p:spPr>
          <a:xfrm>
            <a:off x="6730698" y="3913884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203821-9D12-1F4D-BDC1-47534EE359F6}"/>
              </a:ext>
            </a:extLst>
          </p:cNvPr>
          <p:cNvSpPr txBox="1"/>
          <p:nvPr/>
        </p:nvSpPr>
        <p:spPr>
          <a:xfrm>
            <a:off x="7660817" y="2783443"/>
            <a:ext cx="8768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VN" sz="1200" dirty="0">
                <a:latin typeface="Georgia" panose="02040502050405020303" pitchFamily="18" charset="0"/>
              </a:rPr>
              <a:t>Streamming </a:t>
            </a:r>
          </a:p>
          <a:p>
            <a:pPr algn="ctr"/>
            <a:r>
              <a:rPr lang="en-VN" sz="1200" dirty="0">
                <a:latin typeface="Georgia" panose="02040502050405020303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0317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Running </a:t>
            </a:r>
            <a:r>
              <a:rPr lang="en-US" dirty="0" err="1"/>
              <a:t>Flink</a:t>
            </a:r>
            <a:r>
              <a:rPr lang="en-US" dirty="0"/>
              <a:t> app on local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6CC6-C4FD-4147-8B6B-BAE6E2C7BFC4}"/>
              </a:ext>
            </a:extLst>
          </p:cNvPr>
          <p:cNvSpPr txBox="1"/>
          <p:nvPr/>
        </p:nvSpPr>
        <p:spPr>
          <a:xfrm>
            <a:off x="738273" y="1194980"/>
            <a:ext cx="7971477" cy="3689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Compile and run as a Java application (using Maven)</a:t>
            </a:r>
          </a:p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	For example:</a:t>
            </a:r>
          </a:p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	$ mvn compile</a:t>
            </a:r>
          </a:p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	$ </a:t>
            </a:r>
            <a:r>
              <a:rPr lang="en-US" dirty="0" err="1">
                <a:latin typeface="Georgia" panose="02040502050405020303" pitchFamily="18" charset="0"/>
              </a:rPr>
              <a:t>mvn</a:t>
            </a:r>
            <a:r>
              <a:rPr lang="en-US" dirty="0">
                <a:latin typeface="Georgia" panose="02040502050405020303" pitchFamily="18" charset="0"/>
              </a:rPr>
              <a:t> clean package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	$ java -cp &lt;</a:t>
            </a:r>
            <a:r>
              <a:rPr lang="en-US" dirty="0" err="1">
                <a:latin typeface="Georgia" panose="02040502050405020303" pitchFamily="18" charset="0"/>
              </a:rPr>
              <a:t>your_app</a:t>
            </a:r>
            <a:r>
              <a:rPr lang="en-US" dirty="0">
                <a:latin typeface="Georgia" panose="02040502050405020303" pitchFamily="18" charset="0"/>
              </a:rPr>
              <a:t>&gt;.jar &lt;</a:t>
            </a:r>
            <a:r>
              <a:rPr lang="en-US" dirty="0" err="1">
                <a:latin typeface="Georgia" panose="02040502050405020303" pitchFamily="18" charset="0"/>
              </a:rPr>
              <a:t>your_main_class</a:t>
            </a:r>
            <a:r>
              <a:rPr lang="en-US" dirty="0">
                <a:latin typeface="Georgia" panose="02040502050405020303" pitchFamily="18" charset="0"/>
              </a:rPr>
              <a:t>&gt;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Submit job using </a:t>
            </a:r>
            <a:r>
              <a:rPr lang="en-US" dirty="0" err="1">
                <a:latin typeface="Georgia" panose="02040502050405020303" pitchFamily="18" charset="0"/>
              </a:rPr>
              <a:t>Flink</a:t>
            </a:r>
            <a:r>
              <a:rPr lang="en-US" dirty="0">
                <a:latin typeface="Georgia" panose="02040502050405020303" pitchFamily="18" charset="0"/>
              </a:rPr>
              <a:t> CLI*: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	For example: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	$ </a:t>
            </a:r>
            <a:r>
              <a:rPr lang="en-US" dirty="0" err="1">
                <a:latin typeface="Georgia" panose="02040502050405020303" pitchFamily="18" charset="0"/>
              </a:rPr>
              <a:t>flink</a:t>
            </a:r>
            <a:r>
              <a:rPr lang="en-US" dirty="0">
                <a:latin typeface="Georgia" panose="02040502050405020303" pitchFamily="18" charset="0"/>
              </a:rPr>
              <a:t> run &lt;your .jar file&gt;</a:t>
            </a:r>
            <a:endParaRPr lang="en-VN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VN" dirty="0"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8EF5AB-2727-7F4E-A6BE-3832B79458ED}"/>
              </a:ext>
            </a:extLst>
          </p:cNvPr>
          <p:cNvSpPr txBox="1"/>
          <p:nvPr/>
        </p:nvSpPr>
        <p:spPr>
          <a:xfrm>
            <a:off x="642733" y="4638461"/>
            <a:ext cx="53107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1200" dirty="0">
                <a:latin typeface="Georgia" panose="02040502050405020303" pitchFamily="18" charset="0"/>
              </a:rPr>
              <a:t>* : </a:t>
            </a:r>
            <a:r>
              <a:rPr lang="en-US" sz="1200" dirty="0">
                <a:latin typeface="Georgia" panose="02040502050405020303" pitchFamily="18" charset="0"/>
              </a:rPr>
              <a:t>https://</a:t>
            </a:r>
            <a:r>
              <a:rPr lang="en-US" sz="1200" dirty="0" err="1">
                <a:latin typeface="Georgia" panose="02040502050405020303" pitchFamily="18" charset="0"/>
              </a:rPr>
              <a:t>ci.apache.org</a:t>
            </a:r>
            <a:r>
              <a:rPr lang="en-US" sz="1200" dirty="0">
                <a:latin typeface="Georgia" panose="02040502050405020303" pitchFamily="18" charset="0"/>
              </a:rPr>
              <a:t>/projects/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-docs-stable/deployment/</a:t>
            </a:r>
            <a:r>
              <a:rPr lang="en-US" sz="1200" dirty="0" err="1">
                <a:latin typeface="Georgia" panose="02040502050405020303" pitchFamily="18" charset="0"/>
              </a:rPr>
              <a:t>cli.html</a:t>
            </a:r>
            <a:endParaRPr lang="en-VN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697260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Running </a:t>
            </a:r>
            <a:r>
              <a:rPr lang="en-US" dirty="0" err="1"/>
              <a:t>Flink</a:t>
            </a:r>
            <a:r>
              <a:rPr lang="en-US" dirty="0"/>
              <a:t> app on remote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20E8C-36FD-014E-8129-5BAE2A69335E}"/>
              </a:ext>
            </a:extLst>
          </p:cNvPr>
          <p:cNvGrpSpPr/>
          <p:nvPr/>
        </p:nvGrpSpPr>
        <p:grpSpPr>
          <a:xfrm>
            <a:off x="3347864" y="2137420"/>
            <a:ext cx="5400600" cy="2650015"/>
            <a:chOff x="683568" y="1147679"/>
            <a:chExt cx="7200800" cy="2638367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878645B-FB61-CA4D-B915-94F0213E8D9A}"/>
                </a:ext>
              </a:extLst>
            </p:cNvPr>
            <p:cNvSpPr/>
            <p:nvPr/>
          </p:nvSpPr>
          <p:spPr>
            <a:xfrm>
              <a:off x="3131839" y="1201316"/>
              <a:ext cx="3619499" cy="2584730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V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8F5B11-C56A-A049-90FD-E1CD3FB0E530}"/>
                </a:ext>
              </a:extLst>
            </p:cNvPr>
            <p:cNvGrpSpPr/>
            <p:nvPr/>
          </p:nvGrpSpPr>
          <p:grpSpPr>
            <a:xfrm>
              <a:off x="683568" y="1147679"/>
              <a:ext cx="7200800" cy="2566359"/>
              <a:chOff x="683568" y="1422016"/>
              <a:chExt cx="7814804" cy="307914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BA51B2FF-7174-5543-8B93-F9839294C7BA}"/>
                  </a:ext>
                </a:extLst>
              </p:cNvPr>
              <p:cNvSpPr/>
              <p:nvPr/>
            </p:nvSpPr>
            <p:spPr>
              <a:xfrm>
                <a:off x="684462" y="1422016"/>
                <a:ext cx="1944106" cy="75782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Data Producer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F733CCE-BE19-E248-B340-29685A102C5D}"/>
                  </a:ext>
                </a:extLst>
              </p:cNvPr>
              <p:cNvSpPr/>
              <p:nvPr/>
            </p:nvSpPr>
            <p:spPr>
              <a:xfrm>
                <a:off x="683568" y="2531726"/>
                <a:ext cx="1944106" cy="75782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Data Consumer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D354C2E-3987-A742-9FEA-B2E73BE7DD72}"/>
                  </a:ext>
                </a:extLst>
              </p:cNvPr>
              <p:cNvSpPr/>
              <p:nvPr/>
            </p:nvSpPr>
            <p:spPr>
              <a:xfrm>
                <a:off x="3484410" y="2125806"/>
                <a:ext cx="1495550" cy="862882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>
                    <a:latin typeface="Georgia" panose="02040502050405020303" pitchFamily="18" charset="0"/>
                  </a:rPr>
                  <a:t>Kafka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718DDCB-A140-E040-BD75-61D46D762C86}"/>
                  </a:ext>
                </a:extLst>
              </p:cNvPr>
              <p:cNvSpPr/>
              <p:nvPr/>
            </p:nvSpPr>
            <p:spPr>
              <a:xfrm>
                <a:off x="3476046" y="3525625"/>
                <a:ext cx="1512278" cy="87530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>
                    <a:latin typeface="Georgia" panose="02040502050405020303" pitchFamily="18" charset="0"/>
                  </a:rPr>
                  <a:t>Rabbit MQ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F1CF510-A6A1-BA48-AD2F-4304C658AF5E}"/>
                  </a:ext>
                </a:extLst>
              </p:cNvPr>
              <p:cNvSpPr/>
              <p:nvPr/>
            </p:nvSpPr>
            <p:spPr>
              <a:xfrm>
                <a:off x="683568" y="3743335"/>
                <a:ext cx="1944106" cy="75782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Data Consumer 2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553E77E-129F-4D4D-9521-6AE8627CCAD6}"/>
                  </a:ext>
                </a:extLst>
              </p:cNvPr>
              <p:cNvSpPr/>
              <p:nvPr/>
            </p:nvSpPr>
            <p:spPr>
              <a:xfrm>
                <a:off x="5725022" y="2928700"/>
                <a:ext cx="1440160" cy="57767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Flink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7B6F83B-75DC-3344-8648-517892AF904A}"/>
                  </a:ext>
                </a:extLst>
              </p:cNvPr>
              <p:cNvCxnSpPr/>
              <p:nvPr/>
            </p:nvCxnSpPr>
            <p:spPr>
              <a:xfrm>
                <a:off x="2700686" y="2179838"/>
                <a:ext cx="648072" cy="280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0637B40-331D-904A-B931-BB59A09C5240}"/>
                  </a:ext>
                </a:extLst>
              </p:cNvPr>
              <p:cNvCxnSpPr/>
              <p:nvPr/>
            </p:nvCxnSpPr>
            <p:spPr>
              <a:xfrm flipH="1">
                <a:off x="2739348" y="2713484"/>
                <a:ext cx="609410" cy="363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DB2635D-7995-BC42-919F-53C7E3F406A1}"/>
                  </a:ext>
                </a:extLst>
              </p:cNvPr>
              <p:cNvCxnSpPr/>
              <p:nvPr/>
            </p:nvCxnSpPr>
            <p:spPr>
              <a:xfrm>
                <a:off x="5047786" y="2557247"/>
                <a:ext cx="677236" cy="37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132E2DA-4F75-4C4B-AD53-1110BE4659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3874" y="2713485"/>
                <a:ext cx="639140" cy="347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AFA8778-FBD5-1C46-BDF4-09960B3A3AB1}"/>
                  </a:ext>
                </a:extLst>
              </p:cNvPr>
              <p:cNvCxnSpPr/>
              <p:nvPr/>
            </p:nvCxnSpPr>
            <p:spPr>
              <a:xfrm flipH="1">
                <a:off x="5047786" y="3506379"/>
                <a:ext cx="677236" cy="456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CE00BB5-69D2-9F46-90BC-DC0506604630}"/>
                  </a:ext>
                </a:extLst>
              </p:cNvPr>
              <p:cNvCxnSpPr/>
              <p:nvPr/>
            </p:nvCxnSpPr>
            <p:spPr>
              <a:xfrm flipH="1">
                <a:off x="2700686" y="4123188"/>
                <a:ext cx="736698" cy="16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054A54-DD0A-8148-B066-BF518C6E6303}"/>
                  </a:ext>
                </a:extLst>
              </p:cNvPr>
              <p:cNvSpPr txBox="1"/>
              <p:nvPr/>
            </p:nvSpPr>
            <p:spPr>
              <a:xfrm>
                <a:off x="4122082" y="1572123"/>
                <a:ext cx="17584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VN" sz="2000" b="1" dirty="0">
                    <a:latin typeface="Georgia" panose="02040502050405020303" pitchFamily="18" charset="0"/>
                  </a:rPr>
                  <a:t>Google Cloud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F999485-D465-C04D-8AF8-5BC0C05FF6B7}"/>
                  </a:ext>
                </a:extLst>
              </p:cNvPr>
              <p:cNvSpPr/>
              <p:nvPr/>
            </p:nvSpPr>
            <p:spPr>
              <a:xfrm>
                <a:off x="7426139" y="1549632"/>
                <a:ext cx="1072233" cy="650007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Local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2756F6-C211-AA4B-819E-DB9FC30F9D66}"/>
                  </a:ext>
                </a:extLst>
              </p:cNvPr>
              <p:cNvCxnSpPr/>
              <p:nvPr/>
            </p:nvCxnSpPr>
            <p:spPr>
              <a:xfrm flipH="1">
                <a:off x="7165182" y="2281436"/>
                <a:ext cx="431918" cy="647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D4D8A-081E-1D41-9F67-648F71A2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1" y="1057300"/>
            <a:ext cx="8030666" cy="9636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A9E1D0-5958-B54D-AEF0-C60214F31825}"/>
              </a:ext>
            </a:extLst>
          </p:cNvPr>
          <p:cNvSpPr txBox="1"/>
          <p:nvPr/>
        </p:nvSpPr>
        <p:spPr>
          <a:xfrm>
            <a:off x="633273" y="2516328"/>
            <a:ext cx="2594061" cy="2027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Change the Execution Envirionment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Compile and run as a Java application</a:t>
            </a:r>
          </a:p>
          <a:p>
            <a:pPr marL="452438" indent="-388938"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8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841276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Processing in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6CB0D55-01B3-6543-A44A-2D957BD126BA}"/>
              </a:ext>
            </a:extLst>
          </p:cNvPr>
          <p:cNvSpPr/>
          <p:nvPr/>
        </p:nvSpPr>
        <p:spPr>
          <a:xfrm>
            <a:off x="2291819" y="1226653"/>
            <a:ext cx="2808312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86992D-2D01-534A-A236-615A33A05CCA}"/>
              </a:ext>
            </a:extLst>
          </p:cNvPr>
          <p:cNvSpPr/>
          <p:nvPr/>
        </p:nvSpPr>
        <p:spPr>
          <a:xfrm>
            <a:off x="2867883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E03385-EE5F-1648-B9BE-D9CBED33937A}"/>
              </a:ext>
            </a:extLst>
          </p:cNvPr>
          <p:cNvSpPr/>
          <p:nvPr/>
        </p:nvSpPr>
        <p:spPr>
          <a:xfrm>
            <a:off x="3299931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1DFC55-9D8B-3C41-BCF8-2F5CCD6EEF4D}"/>
              </a:ext>
            </a:extLst>
          </p:cNvPr>
          <p:cNvSpPr/>
          <p:nvPr/>
        </p:nvSpPr>
        <p:spPr>
          <a:xfrm>
            <a:off x="3731979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27A6B2-1813-5740-AC8C-99CE115761F5}"/>
              </a:ext>
            </a:extLst>
          </p:cNvPr>
          <p:cNvSpPr/>
          <p:nvPr/>
        </p:nvSpPr>
        <p:spPr>
          <a:xfrm>
            <a:off x="4164027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E93FCD-9646-5A47-9AE2-D5EEC2ACA01A}"/>
              </a:ext>
            </a:extLst>
          </p:cNvPr>
          <p:cNvSpPr/>
          <p:nvPr/>
        </p:nvSpPr>
        <p:spPr>
          <a:xfrm>
            <a:off x="4596075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605A69-D34E-F94D-931C-0E11CA7D6C70}"/>
              </a:ext>
            </a:extLst>
          </p:cNvPr>
          <p:cNvSpPr txBox="1"/>
          <p:nvPr/>
        </p:nvSpPr>
        <p:spPr>
          <a:xfrm>
            <a:off x="468313" y="1335245"/>
            <a:ext cx="17060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VN" sz="1600" dirty="0">
                <a:latin typeface="Georgia" panose="02040502050405020303" pitchFamily="18" charset="0"/>
              </a:rPr>
              <a:t>Stream Processing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07FF2F-94D1-A342-BE72-B2A9B2EE644B}"/>
              </a:ext>
            </a:extLst>
          </p:cNvPr>
          <p:cNvSpPr/>
          <p:nvPr/>
        </p:nvSpPr>
        <p:spPr>
          <a:xfrm>
            <a:off x="3694034" y="1129308"/>
            <a:ext cx="1334089" cy="828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29CDFD-7355-7E47-B9DB-C6D3D0754F00}"/>
              </a:ext>
            </a:extLst>
          </p:cNvPr>
          <p:cNvSpPr/>
          <p:nvPr/>
        </p:nvSpPr>
        <p:spPr>
          <a:xfrm>
            <a:off x="2418364" y="1363288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A7D805-F698-994D-B9AE-2BDFA7C0732A}"/>
              </a:ext>
            </a:extLst>
          </p:cNvPr>
          <p:cNvSpPr/>
          <p:nvPr/>
        </p:nvSpPr>
        <p:spPr>
          <a:xfrm>
            <a:off x="6362212" y="1226653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3C990E-51F4-654C-84DD-346896C3F8A1}"/>
              </a:ext>
            </a:extLst>
          </p:cNvPr>
          <p:cNvSpPr/>
          <p:nvPr/>
        </p:nvSpPr>
        <p:spPr>
          <a:xfrm>
            <a:off x="6794260" y="1226653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9767A0-596E-A54B-9D0A-67CFE883DFB4}"/>
              </a:ext>
            </a:extLst>
          </p:cNvPr>
          <p:cNvSpPr/>
          <p:nvPr/>
        </p:nvSpPr>
        <p:spPr>
          <a:xfrm>
            <a:off x="7226308" y="1226653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31EDBF-7B5C-794C-A843-10533771B3DE}"/>
              </a:ext>
            </a:extLst>
          </p:cNvPr>
          <p:cNvSpPr/>
          <p:nvPr/>
        </p:nvSpPr>
        <p:spPr>
          <a:xfrm>
            <a:off x="6324267" y="985292"/>
            <a:ext cx="1334089" cy="828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7754FA8-832C-0F41-87AC-5F9BD6E7A13E}"/>
              </a:ext>
            </a:extLst>
          </p:cNvPr>
          <p:cNvSpPr/>
          <p:nvPr/>
        </p:nvSpPr>
        <p:spPr>
          <a:xfrm>
            <a:off x="6362212" y="2103235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285C61-525A-A944-B566-074F03C1DA21}"/>
              </a:ext>
            </a:extLst>
          </p:cNvPr>
          <p:cNvSpPr/>
          <p:nvPr/>
        </p:nvSpPr>
        <p:spPr>
          <a:xfrm>
            <a:off x="6794260" y="2103235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4F80F5-B2A8-AF4E-B007-02A9C26A1BD2}"/>
              </a:ext>
            </a:extLst>
          </p:cNvPr>
          <p:cNvSpPr/>
          <p:nvPr/>
        </p:nvSpPr>
        <p:spPr>
          <a:xfrm>
            <a:off x="7226308" y="2103235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CC1802-2D86-974C-A9A8-8AAC592128EF}"/>
              </a:ext>
            </a:extLst>
          </p:cNvPr>
          <p:cNvSpPr/>
          <p:nvPr/>
        </p:nvSpPr>
        <p:spPr>
          <a:xfrm>
            <a:off x="6324267" y="1861874"/>
            <a:ext cx="1334089" cy="828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577252-9EA9-E54E-B87F-A6B81D41EF33}"/>
              </a:ext>
            </a:extLst>
          </p:cNvPr>
          <p:cNvCxnSpPr>
            <a:cxnSpLocks/>
          </p:cNvCxnSpPr>
          <p:nvPr/>
        </p:nvCxnSpPr>
        <p:spPr>
          <a:xfrm>
            <a:off x="5316155" y="158669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97AFE6B-6820-3D4A-BDD8-521622F189B0}"/>
              </a:ext>
            </a:extLst>
          </p:cNvPr>
          <p:cNvSpPr txBox="1"/>
          <p:nvPr/>
        </p:nvSpPr>
        <p:spPr>
          <a:xfrm>
            <a:off x="6300192" y="985292"/>
            <a:ext cx="133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VN" sz="1400" dirty="0">
                <a:latin typeface="Georgia" panose="02040502050405020303" pitchFamily="18" charset="0"/>
              </a:rPr>
              <a:t>Process by 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CCE51E-034B-974C-A748-B6AA1BAF5F4E}"/>
              </a:ext>
            </a:extLst>
          </p:cNvPr>
          <p:cNvSpPr txBox="1"/>
          <p:nvPr/>
        </p:nvSpPr>
        <p:spPr>
          <a:xfrm>
            <a:off x="6919176" y="2649621"/>
            <a:ext cx="1442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1400" dirty="0"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8689F3-B8EE-1348-961B-64CE4B00102E}"/>
              </a:ext>
            </a:extLst>
          </p:cNvPr>
          <p:cNvSpPr txBox="1"/>
          <p:nvPr/>
        </p:nvSpPr>
        <p:spPr>
          <a:xfrm>
            <a:off x="5834001" y="2043303"/>
            <a:ext cx="346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VN" sz="1400" dirty="0">
                <a:latin typeface="Georgia" panose="02040502050405020303" pitchFamily="18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9BCFBF-2D5D-E34E-A26D-8EF4FCDD4816}"/>
              </a:ext>
            </a:extLst>
          </p:cNvPr>
          <p:cNvSpPr txBox="1"/>
          <p:nvPr/>
        </p:nvSpPr>
        <p:spPr>
          <a:xfrm>
            <a:off x="694222" y="1716112"/>
            <a:ext cx="7803706" cy="2354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BTS application: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Window size: 1 minute – Window slide 5s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Group by key: </a:t>
            </a:r>
            <a:r>
              <a:rPr lang="en-VN" i="1" dirty="0">
                <a:latin typeface="Georgia" panose="02040502050405020303" pitchFamily="18" charset="0"/>
              </a:rPr>
              <a:t>station_id</a:t>
            </a:r>
          </a:p>
          <a:p>
            <a:pPr lvl="2"/>
            <a:r>
              <a:rPr lang="en-VN" dirty="0">
                <a:latin typeface="Georgia" panose="02040502050405020303" pitchFamily="18" charset="0"/>
              </a:rPr>
              <a:t>		xxx : event 1</a:t>
            </a:r>
            <a:br>
              <a:rPr lang="en-VN" dirty="0">
                <a:latin typeface="Georgia" panose="02040502050405020303" pitchFamily="18" charset="0"/>
              </a:rPr>
            </a:br>
            <a:r>
              <a:rPr lang="en-VN" dirty="0">
                <a:latin typeface="Georgia" panose="02040502050405020303" pitchFamily="18" charset="0"/>
              </a:rPr>
              <a:t>			 event 2</a:t>
            </a:r>
          </a:p>
          <a:p>
            <a:pPr lvl="2"/>
            <a:r>
              <a:rPr lang="en-VN" dirty="0">
                <a:latin typeface="Georgia" panose="02040502050405020303" pitchFamily="18" charset="0"/>
              </a:rPr>
              <a:t>			      …</a:t>
            </a:r>
          </a:p>
          <a:p>
            <a:pPr lvl="2"/>
            <a:r>
              <a:rPr lang="en-VN" dirty="0">
                <a:latin typeface="Georgia" panose="02040502050405020303" pitchFamily="18" charset="0"/>
              </a:rPr>
              <a:t>		   	 event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61A56B-C5F1-F248-A57A-459A0015FB84}"/>
              </a:ext>
            </a:extLst>
          </p:cNvPr>
          <p:cNvSpPr txBox="1"/>
          <p:nvPr/>
        </p:nvSpPr>
        <p:spPr>
          <a:xfrm>
            <a:off x="1115616" y="3619637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dirty="0" err="1">
                <a:latin typeface="Georgia"/>
                <a:ea typeface="ＭＳ Ｐゴシック"/>
              </a:rPr>
              <a:t>station_id</a:t>
            </a:r>
            <a:endParaRPr lang="en-VN" dirty="0">
              <a:latin typeface="Georgia"/>
              <a:ea typeface="ＭＳ Ｐゴシック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3D056D-0C48-214A-B7D8-1AF89DB6F71C}"/>
              </a:ext>
            </a:extLst>
          </p:cNvPr>
          <p:cNvCxnSpPr/>
          <p:nvPr/>
        </p:nvCxnSpPr>
        <p:spPr>
          <a:xfrm flipV="1">
            <a:off x="2198058" y="3217540"/>
            <a:ext cx="288032" cy="3598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A2E5CB9-E20E-EC45-AC16-16C22082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27" y="4056940"/>
            <a:ext cx="7357481" cy="7447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855AF4-164C-3E4E-973E-BEC4F9522921}"/>
                  </a:ext>
                </a:extLst>
              </p:cNvPr>
              <p:cNvSpPr txBox="1"/>
              <p:nvPr/>
            </p:nvSpPr>
            <p:spPr>
              <a:xfrm>
                <a:off x="3481131" y="2929508"/>
                <a:ext cx="12217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VN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VN" sz="4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855AF4-164C-3E4E-973E-BEC4F952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31" y="2929508"/>
                <a:ext cx="1221775" cy="923330"/>
              </a:xfrm>
              <a:prstGeom prst="rect">
                <a:avLst/>
              </a:prstGeom>
              <a:blipFill>
                <a:blip r:embed="rId3"/>
                <a:stretch>
                  <a:fillRect l="-68041" t="-168493" r="-59794" b="-2589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500D21E-6907-184F-8CD9-9569F87B5D1B}"/>
              </a:ext>
            </a:extLst>
          </p:cNvPr>
          <p:cNvSpPr txBox="1"/>
          <p:nvPr/>
        </p:nvSpPr>
        <p:spPr>
          <a:xfrm>
            <a:off x="4490885" y="3266520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dirty="0">
                <a:latin typeface="Georgia"/>
                <a:ea typeface="ＭＳ Ｐゴシック"/>
              </a:rPr>
              <a:t>process</a:t>
            </a:r>
            <a:endParaRPr lang="en-VN" dirty="0">
              <a:latin typeface="Georgi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03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841276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Processing in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9BCFBF-2D5D-E34E-A26D-8EF4FCDD4816}"/>
              </a:ext>
            </a:extLst>
          </p:cNvPr>
          <p:cNvSpPr txBox="1"/>
          <p:nvPr/>
        </p:nvSpPr>
        <p:spPr>
          <a:xfrm>
            <a:off x="670147" y="1636236"/>
            <a:ext cx="7803706" cy="2442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BTS application: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the window slide to 1s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the window size to 5 minutes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the </a:t>
            </a:r>
            <a:r>
              <a:rPr lang="en-VN" i="1" dirty="0">
                <a:latin typeface="Georgia" panose="02040502050405020303" pitchFamily="18" charset="0"/>
              </a:rPr>
              <a:t>Key </a:t>
            </a:r>
            <a:r>
              <a:rPr lang="en-VN" dirty="0">
                <a:latin typeface="Georgia" panose="02040502050405020303" pitchFamily="18" charset="0"/>
              </a:rPr>
              <a:t>elements (e.g, </a:t>
            </a:r>
            <a:r>
              <a:rPr lang="en-VN" i="1" dirty="0">
                <a:latin typeface="Georgia" panose="02040502050405020303" pitchFamily="18" charset="0"/>
              </a:rPr>
              <a:t>alarm_id,…</a:t>
            </a:r>
            <a:r>
              <a:rPr lang="en-VN" dirty="0">
                <a:latin typeface="Georgia" panose="020405020504050203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other papameters, perform futher analysis</a:t>
            </a:r>
          </a:p>
          <a:p>
            <a:pPr>
              <a:lnSpc>
                <a:spcPct val="150000"/>
              </a:lnSpc>
            </a:pPr>
            <a:endParaRPr lang="en-V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2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/>
                <a:ea typeface="ＭＳ Ｐゴシック"/>
              </a:rPr>
              <a:t>Distributed Streaming Data Flow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D9BFFF-CE0C-9744-BFD8-B916649FC85D}"/>
              </a:ext>
            </a:extLst>
          </p:cNvPr>
          <p:cNvSpPr/>
          <p:nvPr/>
        </p:nvSpPr>
        <p:spPr>
          <a:xfrm>
            <a:off x="683568" y="1406786"/>
            <a:ext cx="1440160" cy="71795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Source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716E57-3D88-EE48-81E9-E61192994A65}"/>
              </a:ext>
            </a:extLst>
          </p:cNvPr>
          <p:cNvSpPr/>
          <p:nvPr/>
        </p:nvSpPr>
        <p:spPr>
          <a:xfrm>
            <a:off x="2411760" y="2297118"/>
            <a:ext cx="1944216" cy="71795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Transformation 1</a:t>
            </a:r>
            <a:endParaRPr lang="en-VN" sz="1400" dirty="0">
              <a:latin typeface="Georgia" panose="02040502050405020303" pitchFamily="18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A4F2AF-7ED4-1249-BA02-548D22EA4B58}"/>
              </a:ext>
            </a:extLst>
          </p:cNvPr>
          <p:cNvSpPr/>
          <p:nvPr/>
        </p:nvSpPr>
        <p:spPr>
          <a:xfrm>
            <a:off x="4716016" y="3145532"/>
            <a:ext cx="1944216" cy="71795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Transformation N</a:t>
            </a:r>
            <a:endParaRPr lang="en-VN" sz="1400" dirty="0">
              <a:latin typeface="Georgia" panose="02040502050405020303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1627E1-3180-BC41-8D6D-1D880F99FEC6}"/>
              </a:ext>
            </a:extLst>
          </p:cNvPr>
          <p:cNvSpPr/>
          <p:nvPr/>
        </p:nvSpPr>
        <p:spPr>
          <a:xfrm>
            <a:off x="6954167" y="4035864"/>
            <a:ext cx="1440160" cy="7179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932F5-ED48-044F-B1CB-CEF3F9FA1ECA}"/>
              </a:ext>
            </a:extLst>
          </p:cNvPr>
          <p:cNvCxnSpPr/>
          <p:nvPr/>
        </p:nvCxnSpPr>
        <p:spPr>
          <a:xfrm>
            <a:off x="2123728" y="2124745"/>
            <a:ext cx="288032" cy="172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BC7607-9DBA-C145-BF26-53AAF6397919}"/>
              </a:ext>
            </a:extLst>
          </p:cNvPr>
          <p:cNvCxnSpPr>
            <a:cxnSpLocks/>
          </p:cNvCxnSpPr>
          <p:nvPr/>
        </p:nvCxnSpPr>
        <p:spPr>
          <a:xfrm>
            <a:off x="4393921" y="3015077"/>
            <a:ext cx="250087" cy="129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EFB69A-DA90-014C-8070-4F20F24C22E0}"/>
              </a:ext>
            </a:extLst>
          </p:cNvPr>
          <p:cNvCxnSpPr/>
          <p:nvPr/>
        </p:nvCxnSpPr>
        <p:spPr>
          <a:xfrm>
            <a:off x="6660232" y="3863491"/>
            <a:ext cx="288032" cy="172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918F8A3E-3DF6-8347-AB41-A93CC54D4DD9}"/>
              </a:ext>
            </a:extLst>
          </p:cNvPr>
          <p:cNvSpPr/>
          <p:nvPr/>
        </p:nvSpPr>
        <p:spPr>
          <a:xfrm>
            <a:off x="4443674" y="1525528"/>
            <a:ext cx="3368686" cy="793830"/>
          </a:xfrm>
          <a:prstGeom prst="wedgeRectCallout">
            <a:avLst>
              <a:gd name="adj1" fmla="val -51324"/>
              <a:gd name="adj2" fmla="val 72399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dirty="0">
                <a:latin typeface="Georgia" panose="02040502050405020303" pitchFamily="18" charset="0"/>
              </a:rPr>
              <a:t>Data Stream Transformation Functions: map, flatMap, filter, keyBy, recude, …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9C756-0AC6-9A46-9872-F72C08D69F01}"/>
              </a:ext>
            </a:extLst>
          </p:cNvPr>
          <p:cNvSpPr txBox="1"/>
          <p:nvPr/>
        </p:nvSpPr>
        <p:spPr>
          <a:xfrm>
            <a:off x="642733" y="4638461"/>
            <a:ext cx="54822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1200" dirty="0">
                <a:latin typeface="Georgia" panose="02040502050405020303" pitchFamily="18" charset="0"/>
              </a:rPr>
              <a:t>* : </a:t>
            </a:r>
            <a:r>
              <a:rPr lang="en-US" sz="1200" dirty="0">
                <a:latin typeface="Georgia" panose="02040502050405020303" pitchFamily="18" charset="0"/>
              </a:rPr>
              <a:t>https://</a:t>
            </a:r>
            <a:r>
              <a:rPr lang="en-US" sz="1200" dirty="0" err="1">
                <a:latin typeface="Georgia" panose="02040502050405020303" pitchFamily="18" charset="0"/>
              </a:rPr>
              <a:t>ci.apache.org</a:t>
            </a:r>
            <a:r>
              <a:rPr lang="en-US" sz="1200" dirty="0">
                <a:latin typeface="Georgia" panose="02040502050405020303" pitchFamily="18" charset="0"/>
              </a:rPr>
              <a:t>/projects/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-docs-stable/dev/stream/operators/</a:t>
            </a:r>
            <a:endParaRPr lang="en-VN" sz="12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824C-499B-B345-8A05-D51C89928039}"/>
              </a:ext>
            </a:extLst>
          </p:cNvPr>
          <p:cNvSpPr txBox="1"/>
          <p:nvPr/>
        </p:nvSpPr>
        <p:spPr>
          <a:xfrm>
            <a:off x="642733" y="3841250"/>
            <a:ext cx="3946593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VN" dirty="0">
                <a:latin typeface="Georgia"/>
                <a:ea typeface="ＭＳ Ｐゴシック"/>
              </a:rPr>
              <a:t>Scalable components</a:t>
            </a:r>
            <a:endParaRPr lang="en-US" dirty="0">
              <a:latin typeface="Georgia"/>
              <a:ea typeface="ＭＳ Ｐゴシック"/>
            </a:endParaRPr>
          </a:p>
          <a:p>
            <a:r>
              <a:rPr lang="en-US" dirty="0">
                <a:latin typeface="Georgia"/>
                <a:ea typeface="ＭＳ Ｐゴシック"/>
              </a:rPr>
              <a:t>E.</a:t>
            </a:r>
            <a:r>
              <a:rPr lang="en-VN" dirty="0">
                <a:latin typeface="Georgia"/>
                <a:ea typeface="ＭＳ Ｐゴシック"/>
              </a:rPr>
              <a:t>g, DataStream.</a:t>
            </a:r>
            <a:r>
              <a:rPr lang="en-US" i="1" dirty="0">
                <a:latin typeface="Georgia"/>
                <a:ea typeface="ＭＳ Ｐゴシック"/>
              </a:rPr>
              <a:t>setParallelism(num);</a:t>
            </a:r>
            <a:endParaRPr lang="en-VN" dirty="0">
              <a:latin typeface="Georgia"/>
              <a:ea typeface="ＭＳ Ｐゴシック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D2016C-CB0F-E344-A636-28A88B7E8D68}"/>
              </a:ext>
            </a:extLst>
          </p:cNvPr>
          <p:cNvCxnSpPr/>
          <p:nvPr/>
        </p:nvCxnSpPr>
        <p:spPr>
          <a:xfrm flipV="1">
            <a:off x="1259632" y="2319358"/>
            <a:ext cx="0" cy="118515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42A408-8E30-B249-B38A-D6444933FA31}"/>
              </a:ext>
            </a:extLst>
          </p:cNvPr>
          <p:cNvCxnSpPr/>
          <p:nvPr/>
        </p:nvCxnSpPr>
        <p:spPr>
          <a:xfrm flipV="1">
            <a:off x="2267744" y="3144677"/>
            <a:ext cx="288032" cy="3598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404D8-C8C9-2645-A9B2-554044CBFBC2}"/>
              </a:ext>
            </a:extLst>
          </p:cNvPr>
          <p:cNvCxnSpPr/>
          <p:nvPr/>
        </p:nvCxnSpPr>
        <p:spPr>
          <a:xfrm flipV="1">
            <a:off x="4443674" y="3863491"/>
            <a:ext cx="200334" cy="1723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9C2FC-BD5D-E24C-A499-71CC1637619D}"/>
              </a:ext>
            </a:extLst>
          </p:cNvPr>
          <p:cNvCxnSpPr/>
          <p:nvPr/>
        </p:nvCxnSpPr>
        <p:spPr>
          <a:xfrm flipV="1">
            <a:off x="4756428" y="4331228"/>
            <a:ext cx="205765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9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Processing in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3/22/21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9BCFBF-2D5D-E34E-A26D-8EF4FCDD4816}"/>
              </a:ext>
            </a:extLst>
          </p:cNvPr>
          <p:cNvSpPr txBox="1"/>
          <p:nvPr/>
        </p:nvSpPr>
        <p:spPr>
          <a:xfrm>
            <a:off x="670147" y="1057300"/>
            <a:ext cx="7803706" cy="365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How can we deal with a huge amount of coming data?</a:t>
            </a:r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847C632B-276A-1948-B58F-05015316A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3" r="2378" b="4979"/>
          <a:stretch/>
        </p:blipFill>
        <p:spPr>
          <a:xfrm>
            <a:off x="395536" y="1417340"/>
            <a:ext cx="8442141" cy="27708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625690-33E4-084B-BAED-8F03D70A6E8C}"/>
              </a:ext>
            </a:extLst>
          </p:cNvPr>
          <p:cNvSpPr txBox="1"/>
          <p:nvPr/>
        </p:nvSpPr>
        <p:spPr>
          <a:xfrm>
            <a:off x="636084" y="4009628"/>
            <a:ext cx="7803706" cy="7805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Scaling </a:t>
            </a:r>
            <a:r>
              <a:rPr lang="en-US" i="1" dirty="0">
                <a:latin typeface="Georgia" panose="02040502050405020303" pitchFamily="18" charset="0"/>
              </a:rPr>
              <a:t>data source </a:t>
            </a:r>
            <a:r>
              <a:rPr lang="en-US" dirty="0">
                <a:latin typeface="Georgia" panose="02040502050405020303" pitchFamily="18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How about other components? When they need to be scaled?</a:t>
            </a:r>
            <a:endParaRPr lang="en-V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053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10034A7E432419E146619481D147D" ma:contentTypeVersion="6" ma:contentTypeDescription="Create a new document." ma:contentTypeScope="" ma:versionID="9c4d5df1780d782f5a6e9ec7eb8fba84">
  <xsd:schema xmlns:xsd="http://www.w3.org/2001/XMLSchema" xmlns:xs="http://www.w3.org/2001/XMLSchema" xmlns:p="http://schemas.microsoft.com/office/2006/metadata/properties" xmlns:ns2="119012ce-a113-4822-82de-edc1aa49a2f1" targetNamespace="http://schemas.microsoft.com/office/2006/metadata/properties" ma:root="true" ma:fieldsID="44f40ffded1027140c99581fe7698df4" ns2:_="">
    <xsd:import namespace="119012ce-a113-4822-82de-edc1aa49a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012ce-a113-4822-82de-edc1aa49a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B8BF4E-C35F-433F-8F93-F61C77CFB1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09E613-7AD3-4CB7-A630-AA4F967E3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012ce-a113-4822-82de-edc1aa49a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587</Words>
  <Application>Microsoft Macintosh PowerPoint</Application>
  <PresentationFormat>On-screen Show (16:10)</PresentationFormat>
  <Paragraphs>134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Georgia</vt:lpstr>
      <vt:lpstr>Lucida Grande</vt:lpstr>
      <vt:lpstr>Noto Sans Symbols</vt:lpstr>
      <vt:lpstr>Times New Roman</vt:lpstr>
      <vt:lpstr>Wingdings</vt:lpstr>
      <vt:lpstr>Aalto University</vt:lpstr>
      <vt:lpstr>Aalto University</vt:lpstr>
      <vt:lpstr>Aalto University</vt:lpstr>
      <vt:lpstr>Aalto University</vt:lpstr>
      <vt:lpstr>CS-E4640 Big Data Plaforms Hands-on tutorial: Streaming Analytics with Apache Flink</vt:lpstr>
      <vt:lpstr>Purpose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Contact and Further information   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creator/>
  <cp:lastModifiedBy/>
  <cp:revision>257</cp:revision>
  <dcterms:created xsi:type="dcterms:W3CDTF">2019-02-27T10:23:05Z</dcterms:created>
  <dcterms:modified xsi:type="dcterms:W3CDTF">2021-03-22T09:58:06Z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0x010100A1A10034A7E432419E146619481D147D</vt:lpwstr>
  </property>
</Properties>
</file>