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4"/>
    <p:sldMasterId id="2147484771" r:id="rId5"/>
    <p:sldMasterId id="2147484773" r:id="rId6"/>
    <p:sldMasterId id="2147484775" r:id="rId7"/>
  </p:sldMasterIdLst>
  <p:notesMasterIdLst>
    <p:notesMasterId r:id="rId18"/>
  </p:notesMasterIdLst>
  <p:handoutMasterIdLst>
    <p:handoutMasterId r:id="rId19"/>
  </p:handoutMasterIdLst>
  <p:sldIdLst>
    <p:sldId id="256" r:id="rId8"/>
    <p:sldId id="450" r:id="rId9"/>
    <p:sldId id="462" r:id="rId10"/>
    <p:sldId id="463" r:id="rId11"/>
    <p:sldId id="465" r:id="rId12"/>
    <p:sldId id="464" r:id="rId13"/>
    <p:sldId id="448" r:id="rId14"/>
    <p:sldId id="449" r:id="rId15"/>
    <p:sldId id="445" r:id="rId16"/>
    <p:sldId id="461" r:id="rId17"/>
  </p:sldIdLst>
  <p:sldSz cx="9144000" cy="5715000" type="screen16x1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7">
          <p15:clr>
            <a:srgbClr val="A4A3A4"/>
          </p15:clr>
        </p15:guide>
        <p15:guide id="2" orient="horz" pos="3070">
          <p15:clr>
            <a:srgbClr val="A4A3A4"/>
          </p15:clr>
        </p15:guide>
        <p15:guide id="3" pos="295">
          <p15:clr>
            <a:srgbClr val="A4A3A4"/>
          </p15:clr>
        </p15:guide>
        <p15:guide id="4" pos="54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EFC002"/>
    <a:srgbClr val="FFCDB8"/>
    <a:srgbClr val="EF3340"/>
    <a:srgbClr val="FFCD00"/>
    <a:srgbClr val="005EB8"/>
    <a:srgbClr val="FFCF06"/>
    <a:srgbClr val="F8C704"/>
    <a:srgbClr val="00A8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479E79-024C-4A36-8715-C3CA4CBC22CB}" v="14" dt="2021-03-14T19:19:44.235"/>
    <p1510:client id="{29BEA337-2C6C-7060-186C-38304A57BDE8}" v="15" dt="2020-07-24T13:58:35.562"/>
    <p1510:client id="{79175A39-19F4-484E-B62D-C1E3FEC66B4D}" v="6" dt="2021-03-14T19:18:16.997"/>
    <p1510:client id="{85151AAD-799E-4E7A-98C6-E8F42D6E0DAF}" v="2" dt="2020-06-26T08:25:37.556"/>
    <p1510:client id="{863CCF71-472D-523F-D03D-4EDA71224ED7}" v="575" dt="2020-06-26T08:46:54.408"/>
    <p1510:client id="{CFFE0193-C9A1-180B-394B-19805BF96840}" v="6" dt="2020-07-27T09:52:36.501"/>
    <p1510:client id="{E5881343-9AB5-EFFA-55E5-477A7FE02F5E}" v="448" dt="2020-06-26T11:44:30.459"/>
    <p1510:client id="{FCBC45EB-B4B9-4330-9CCD-6707B12EBA0C}" v="15" dt="2020-05-28T14:41:55.52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1" autoAdjust="0"/>
    <p:restoredTop sz="76327" autoAdjust="0"/>
  </p:normalViewPr>
  <p:slideViewPr>
    <p:cSldViewPr snapToObjects="1">
      <p:cViewPr varScale="1">
        <p:scale>
          <a:sx n="110" d="100"/>
          <a:sy n="110" d="100"/>
        </p:scale>
        <p:origin x="2040" y="168"/>
      </p:cViewPr>
      <p:guideLst>
        <p:guide orient="horz" pos="167"/>
        <p:guide orient="horz" pos="3070"/>
        <p:guide pos="295"/>
        <p:guide pos="546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39D04D9-2D90-E741-8C77-A958108973E5}" type="datetimeFigureOut">
              <a:rPr lang="en-US"/>
              <a:pPr>
                <a:defRPr/>
              </a:pPr>
              <a:t>3/14/2021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81337A6-C487-9645-B543-6BBD05A1D191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245393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FE7B0BA-8FA8-3A4A-9820-CF1299A8B616}" type="datetime1">
              <a:rPr lang="fi-FI"/>
              <a:pPr>
                <a:defRPr/>
              </a:pPr>
              <a:t>14.3.2021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i-FI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noProof="0"/>
              <a:t>Click to edit Master text styles</a:t>
            </a:r>
          </a:p>
          <a:p>
            <a:pPr lvl="1"/>
            <a:r>
              <a:rPr lang="fi-FI" noProof="0"/>
              <a:t>Second level</a:t>
            </a:r>
          </a:p>
          <a:p>
            <a:pPr lvl="2"/>
            <a:r>
              <a:rPr lang="fi-FI" noProof="0"/>
              <a:t>Third level</a:t>
            </a:r>
          </a:p>
          <a:p>
            <a:pPr lvl="3"/>
            <a:r>
              <a:rPr lang="fi-FI" noProof="0"/>
              <a:t>Fourth level</a:t>
            </a:r>
          </a:p>
          <a:p>
            <a:pPr lvl="4"/>
            <a:r>
              <a:rPr lang="fi-FI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66A5FF2-0573-2649-A39A-26FA52E05379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972913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6A5FF2-0573-2649-A39A-26FA52E05379}" type="slidenum">
              <a:rPr lang="fi-FI" smtClean="0"/>
              <a:pPr>
                <a:defRPr/>
              </a:pPr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99765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6A5FF2-0573-2649-A39A-26FA52E05379}" type="slidenum">
              <a:rPr lang="fi-FI" smtClean="0"/>
              <a:pPr>
                <a:defRPr/>
              </a:pPr>
              <a:t>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21735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6A5FF2-0573-2649-A39A-26FA52E05379}" type="slidenum">
              <a:rPr lang="fi-FI" smtClean="0"/>
              <a:pPr>
                <a:defRPr/>
              </a:pPr>
              <a:t>5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83306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56:notes"/>
          <p:cNvSpPr txBox="1">
            <a:spLocks noGrp="1"/>
          </p:cNvSpPr>
          <p:nvPr>
            <p:ph type="sldNum" idx="12"/>
          </p:nvPr>
        </p:nvSpPr>
        <p:spPr>
          <a:xfrm>
            <a:off x="3777607" y="9428583"/>
            <a:ext cx="2888394" cy="494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0" name="Google Shape;1060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7188" y="744538"/>
            <a:ext cx="5954712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61" name="Google Shape;1061;p56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Thank you and now is time for question</a:t>
            </a:r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6A5FF2-0573-2649-A39A-26FA52E05379}" type="slidenum">
              <a:rPr lang="fi-FI" smtClean="0"/>
              <a:pPr>
                <a:defRPr/>
              </a:pPr>
              <a:t>10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59956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68313" y="1417341"/>
            <a:ext cx="8207375" cy="295232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68314" y="4429748"/>
            <a:ext cx="5495420" cy="660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0"/>
            <a:ext cx="1763713" cy="160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06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CS-E4640 Big Data Platforms, @CSAalto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89B1FAB-94F8-4578-A51B-9448B349C5C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818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 sz="1167"/>
            </a:lvl1pPr>
          </a:lstStyle>
          <a:p>
            <a:r>
              <a:rPr lang="en-US"/>
              <a:t>CS-E4640 Big Data Platforms, @CSAalto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7D93516-DACD-4C44-B094-1C895F2C0DBB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60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313" y="265113"/>
            <a:ext cx="8207375" cy="9964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468314" y="1261611"/>
            <a:ext cx="8207374" cy="33360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6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034C32-DAF9-4F9B-89EC-AD504584D771}" type="datetime1">
              <a:rPr lang="en-US" smtClean="0"/>
              <a:t>3/14/2021</a:t>
            </a:fld>
            <a:endParaRPr lang="fi-FI"/>
          </a:p>
        </p:txBody>
      </p:sp>
      <p:sp>
        <p:nvSpPr>
          <p:cNvPr id="7" name="Footer Placeholder 1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CS-E4640 Big Data Platforms, @CSAalto</a:t>
            </a:r>
            <a:endParaRPr lang="fi-FI"/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FD4B7-1CC6-864B-A72A-C978B70BBA9B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cxnSp>
        <p:nvCxnSpPr>
          <p:cNvPr id="12" name="Straight Connector 4"/>
          <p:cNvCxnSpPr/>
          <p:nvPr userDrawn="1"/>
        </p:nvCxnSpPr>
        <p:spPr>
          <a:xfrm>
            <a:off x="468313" y="4873007"/>
            <a:ext cx="8207375" cy="0"/>
          </a:xfrm>
          <a:prstGeom prst="line">
            <a:avLst/>
          </a:prstGeom>
          <a:ln w="127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4712400"/>
            <a:ext cx="2248908" cy="9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08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313" y="265113"/>
            <a:ext cx="8207375" cy="9964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468314" y="1261611"/>
            <a:ext cx="8207374" cy="33360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6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AA966-23C0-4543-B02A-3BC2DCE1A7C4}" type="datetime1">
              <a:rPr lang="en-US" smtClean="0"/>
              <a:t>3/14/2021</a:t>
            </a:fld>
            <a:endParaRPr lang="fi-FI"/>
          </a:p>
        </p:txBody>
      </p:sp>
      <p:sp>
        <p:nvSpPr>
          <p:cNvPr id="7" name="Footer Placeholder 1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CS-E4640 Big Data Platforms, @CSAalto</a:t>
            </a:r>
            <a:endParaRPr lang="fi-FI"/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FD4B7-1CC6-864B-A72A-C978B70BBA9B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cxnSp>
        <p:nvCxnSpPr>
          <p:cNvPr id="12" name="Straight Connector 4"/>
          <p:cNvCxnSpPr/>
          <p:nvPr userDrawn="1"/>
        </p:nvCxnSpPr>
        <p:spPr>
          <a:xfrm>
            <a:off x="468313" y="4873007"/>
            <a:ext cx="8207375" cy="0"/>
          </a:xfrm>
          <a:prstGeom prst="line">
            <a:avLst/>
          </a:prstGeom>
          <a:ln w="127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4712400"/>
            <a:ext cx="2248908" cy="9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08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313" y="265113"/>
            <a:ext cx="8207375" cy="9964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468314" y="1261611"/>
            <a:ext cx="8207374" cy="33360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6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B3A348-3745-46E7-9734-195CDC99C451}" type="datetime1">
              <a:rPr lang="en-US" smtClean="0"/>
              <a:t>3/14/2021</a:t>
            </a:fld>
            <a:endParaRPr lang="fi-FI"/>
          </a:p>
        </p:txBody>
      </p:sp>
      <p:sp>
        <p:nvSpPr>
          <p:cNvPr id="7" name="Footer Placeholder 1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CS-E4640 Big Data Platforms, @CSAalto</a:t>
            </a:r>
            <a:endParaRPr lang="fi-FI"/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FD4B7-1CC6-864B-A72A-C978B70BBA9B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cxnSp>
        <p:nvCxnSpPr>
          <p:cNvPr id="12" name="Straight Connector 4"/>
          <p:cNvCxnSpPr/>
          <p:nvPr userDrawn="1"/>
        </p:nvCxnSpPr>
        <p:spPr>
          <a:xfrm>
            <a:off x="468313" y="4873007"/>
            <a:ext cx="8207375" cy="0"/>
          </a:xfrm>
          <a:prstGeom prst="line">
            <a:avLst/>
          </a:prstGeom>
          <a:ln w="127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4712400"/>
            <a:ext cx="2248908" cy="9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08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BG imag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8313" y="1417636"/>
            <a:ext cx="8207375" cy="295203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68314" y="4429748"/>
            <a:ext cx="5495420" cy="660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0"/>
            <a:ext cx="1763713" cy="160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2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468312" y="1418400"/>
            <a:ext cx="8208000" cy="2952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468314" y="4429748"/>
            <a:ext cx="5388448" cy="660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0"/>
            <a:ext cx="1763713" cy="160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277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468312" y="1993404"/>
            <a:ext cx="8208000" cy="1224136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4000" b="1" spc="-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0"/>
            <a:ext cx="1763713" cy="160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87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468313" y="1657740"/>
            <a:ext cx="3319477" cy="269408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6000" b="1" spc="-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468313" y="4531740"/>
            <a:ext cx="3319477" cy="486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49262" y="150000"/>
            <a:ext cx="4629692" cy="5415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/>
              <a:t>Click icon to add picture</a:t>
            </a:r>
            <a:endParaRPr lang="fi-FI" noProof="0"/>
          </a:p>
        </p:txBody>
      </p:sp>
      <p:pic>
        <p:nvPicPr>
          <p:cNvPr id="6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0"/>
            <a:ext cx="1763713" cy="160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4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8313" y="1593555"/>
            <a:ext cx="8207375" cy="219666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4"/>
          <p:cNvCxnSpPr/>
          <p:nvPr userDrawn="1"/>
        </p:nvCxnSpPr>
        <p:spPr>
          <a:xfrm>
            <a:off x="468313" y="4873625"/>
            <a:ext cx="8207375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4712400"/>
            <a:ext cx="2248911" cy="9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87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313" y="265113"/>
            <a:ext cx="8207375" cy="9964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468314" y="1261611"/>
            <a:ext cx="8207374" cy="33360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6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94516-9B97-4DDB-9418-13D3C2BA0863}" type="datetime1">
              <a:rPr lang="en-US" smtClean="0"/>
              <a:t>3/14/2021</a:t>
            </a:fld>
            <a:endParaRPr lang="fi-FI"/>
          </a:p>
        </p:txBody>
      </p:sp>
      <p:sp>
        <p:nvSpPr>
          <p:cNvPr id="7" name="Footer Placeholder 1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CS-E4640 Big Data Platforms, @CSAalto</a:t>
            </a:r>
            <a:endParaRPr lang="fi-FI"/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FD4B7-1CC6-864B-A72A-C978B70BBA9B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cxnSp>
        <p:nvCxnSpPr>
          <p:cNvPr id="12" name="Straight Connector 4"/>
          <p:cNvCxnSpPr/>
          <p:nvPr userDrawn="1"/>
        </p:nvCxnSpPr>
        <p:spPr>
          <a:xfrm>
            <a:off x="468313" y="4873007"/>
            <a:ext cx="8207375" cy="0"/>
          </a:xfrm>
          <a:prstGeom prst="line">
            <a:avLst/>
          </a:prstGeom>
          <a:ln w="127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4712400"/>
            <a:ext cx="2248908" cy="9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08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419C9A-C61B-41E2-A55A-B7BA2C7366A5}" type="datetime1">
              <a:rPr lang="en-US" smtClean="0"/>
              <a:t>3/14/2021</a:t>
            </a:fld>
            <a:endParaRPr lang="fi-FI"/>
          </a:p>
        </p:txBody>
      </p:sp>
      <p:sp>
        <p:nvSpPr>
          <p:cNvPr id="7" name="Footer Placeholder 1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CS-E4640 Big Data Platforms, @CSAalto</a:t>
            </a:r>
            <a:endParaRPr lang="fi-FI"/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FD4B7-1CC6-864B-A72A-C978B70BBA9B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cxnSp>
        <p:nvCxnSpPr>
          <p:cNvPr id="12" name="Straight Connector 4"/>
          <p:cNvCxnSpPr/>
          <p:nvPr userDrawn="1"/>
        </p:nvCxnSpPr>
        <p:spPr>
          <a:xfrm>
            <a:off x="468313" y="4873007"/>
            <a:ext cx="8207375" cy="0"/>
          </a:xfrm>
          <a:prstGeom prst="line">
            <a:avLst/>
          </a:prstGeom>
          <a:ln w="127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4712400"/>
            <a:ext cx="2248908" cy="9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242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463308" y="265113"/>
            <a:ext cx="8212380" cy="9964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3308" y="1261611"/>
            <a:ext cx="3988079" cy="33360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40" name="Content Placeholder 10"/>
          <p:cNvSpPr>
            <a:spLocks noGrp="1"/>
          </p:cNvSpPr>
          <p:nvPr>
            <p:ph sz="quarter" idx="18"/>
          </p:nvPr>
        </p:nvSpPr>
        <p:spPr>
          <a:xfrm>
            <a:off x="4687609" y="1261611"/>
            <a:ext cx="3988079" cy="33360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03E220-2DFF-462B-AA40-6963E41F382F}" type="datetime1">
              <a:rPr lang="en-US" smtClean="0"/>
              <a:t>3/14/2021</a:t>
            </a:fld>
            <a:endParaRPr lang="fi-FI"/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CS-E4640 Big Data Platforms, @CSAalto</a:t>
            </a:r>
            <a:endParaRPr lang="fi-FI"/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9A8AE-7274-0C4A-AB42-92022833E6E2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cxnSp>
        <p:nvCxnSpPr>
          <p:cNvPr id="13" name="Straight Connector 4"/>
          <p:cNvCxnSpPr/>
          <p:nvPr userDrawn="1"/>
        </p:nvCxnSpPr>
        <p:spPr>
          <a:xfrm>
            <a:off x="468313" y="4873007"/>
            <a:ext cx="8207375" cy="0"/>
          </a:xfrm>
          <a:prstGeom prst="line">
            <a:avLst/>
          </a:prstGeom>
          <a:ln w="127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4712400"/>
            <a:ext cx="2248908" cy="9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082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56956" y="5017740"/>
            <a:ext cx="3619500" cy="132292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CS-E4640 Big Data Platforms, @CSAalto</a:t>
            </a:r>
            <a:endParaRPr lang="fi-FI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5056956" y="5150032"/>
            <a:ext cx="3619500" cy="154782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EFABDBD-C308-45C6-BA80-2C1F70CDBACE}" type="datetime1">
              <a:rPr lang="en-US" smtClean="0"/>
              <a:t>3/14/2021</a:t>
            </a:fld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5056956" y="5304814"/>
            <a:ext cx="3619500" cy="134938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5BCDE0-955E-2A43-932A-046BF80DB991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7" r:id="rId1"/>
    <p:sldLayoutId id="2147484751" r:id="rId2"/>
    <p:sldLayoutId id="2147484753" r:id="rId3"/>
    <p:sldLayoutId id="2147484768" r:id="rId4"/>
    <p:sldLayoutId id="2147484756" r:id="rId5"/>
    <p:sldLayoutId id="2147484759" r:id="rId6"/>
    <p:sldLayoutId id="2147484762" r:id="rId7"/>
    <p:sldLayoutId id="2147484767" r:id="rId8"/>
    <p:sldLayoutId id="2147484765" r:id="rId9"/>
    <p:sldLayoutId id="2147484769" r:id="rId10"/>
    <p:sldLayoutId id="2147484770" r:id="rId11"/>
  </p:sldLayoutIdLst>
  <p:hf hd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MS PGothic" pitchFamily="34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56956" y="5017740"/>
            <a:ext cx="3619500" cy="132292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CS-E4640 Big Data Platforms, @CSAalto</a:t>
            </a:r>
            <a:endParaRPr lang="fi-FI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5056956" y="5150032"/>
            <a:ext cx="3619500" cy="154782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E6EB0D1-7F1A-42AD-B212-076E82F7F2A9}" type="datetime1">
              <a:rPr lang="en-US" smtClean="0"/>
              <a:t>3/14/2021</a:t>
            </a:fld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5056956" y="5304814"/>
            <a:ext cx="3619500" cy="134938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5BCDE0-955E-2A43-932A-046BF80DB991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2" r:id="rId1"/>
  </p:sldLayoutIdLst>
  <p:hf hd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MS PGothic" pitchFamily="34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56956" y="5017740"/>
            <a:ext cx="3619500" cy="132292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CS-E4640 Big Data Platforms, @CSAalto</a:t>
            </a:r>
            <a:endParaRPr lang="fi-FI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5056956" y="5150032"/>
            <a:ext cx="3619500" cy="154782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EA10C62-98A4-490F-AED8-C6BC545836D7}" type="datetime1">
              <a:rPr lang="en-US" smtClean="0"/>
              <a:t>3/14/2021</a:t>
            </a:fld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5056956" y="5304814"/>
            <a:ext cx="3619500" cy="134938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5BCDE0-955E-2A43-932A-046BF80DB991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4" r:id="rId1"/>
  </p:sldLayoutIdLst>
  <p:hf hd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MS PGothic" pitchFamily="34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56956" y="5017740"/>
            <a:ext cx="3619500" cy="132292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CS-E4640 Big Data Platforms, @CSAalto</a:t>
            </a:r>
            <a:endParaRPr lang="fi-FI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5056956" y="5150032"/>
            <a:ext cx="3619500" cy="154782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ABDD2A1-315A-43A2-8A82-89A67F0B35A4}" type="datetime1">
              <a:rPr lang="en-US" smtClean="0"/>
              <a:t>3/14/2021</a:t>
            </a:fld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5056956" y="5304814"/>
            <a:ext cx="3619500" cy="134938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5BCDE0-955E-2A43-932A-046BF80DB991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6" r:id="rId1"/>
  </p:sldLayoutIdLst>
  <p:hf hd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MS PGothic" pitchFamily="34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version.aalto.fi/gitlab/bigdataplatforms/cs-e464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flink.apache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i-FI" sz="3200" dirty="0">
                <a:ea typeface="ＭＳ Ｐゴシック"/>
              </a:rPr>
              <a:t>CS-E4640 Big Data Plaforms</a:t>
            </a:r>
            <a:br>
              <a:rPr lang="fi-FI" dirty="0"/>
            </a:br>
            <a:r>
              <a:rPr lang="fi-FI" sz="5400" dirty="0" err="1">
                <a:ea typeface="ＭＳ Ｐゴシック"/>
              </a:rPr>
              <a:t>Hands-on</a:t>
            </a:r>
            <a:r>
              <a:rPr lang="fi-FI" sz="5400" dirty="0">
                <a:ea typeface="ＭＳ Ｐゴシック"/>
              </a:rPr>
              <a:t> </a:t>
            </a:r>
            <a:r>
              <a:rPr lang="fi-FI" sz="5400" dirty="0" err="1">
                <a:ea typeface="ＭＳ Ｐゴシック"/>
              </a:rPr>
              <a:t>tutorial</a:t>
            </a:r>
            <a:r>
              <a:rPr lang="fi-FI" sz="5400" dirty="0">
                <a:ea typeface="ＭＳ Ｐゴシック"/>
              </a:rPr>
              <a:t>: </a:t>
            </a:r>
            <a:r>
              <a:rPr lang="fi-FI" sz="5400" dirty="0" err="1">
                <a:ea typeface="ＭＳ Ｐゴシック"/>
              </a:rPr>
              <a:t>Streaming</a:t>
            </a:r>
            <a:r>
              <a:rPr lang="fi-FI" sz="5400" dirty="0">
                <a:ea typeface="ＭＳ Ｐゴシック"/>
              </a:rPr>
              <a:t> Analytics </a:t>
            </a:r>
            <a:r>
              <a:rPr lang="fi-FI" sz="5400" dirty="0" err="1">
                <a:ea typeface="ＭＳ Ｐゴシック"/>
              </a:rPr>
              <a:t>with</a:t>
            </a:r>
            <a:r>
              <a:rPr lang="fi-FI" sz="5400" dirty="0">
                <a:ea typeface="ＭＳ Ｐゴシック"/>
              </a:rPr>
              <a:t> Apache </a:t>
            </a:r>
            <a:r>
              <a:rPr lang="fi-FI" sz="5400" dirty="0" err="1">
                <a:ea typeface="ＭＳ Ｐゴシック"/>
              </a:rPr>
              <a:t>Flink</a:t>
            </a:r>
            <a:endParaRPr lang="fi-FI" sz="5400" dirty="0" err="1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448E007-B0A3-6741-A0CE-D5E6C631250A}"/>
              </a:ext>
            </a:extLst>
          </p:cNvPr>
          <p:cNvSpPr txBox="1">
            <a:spLocks/>
          </p:cNvSpPr>
          <p:nvPr/>
        </p:nvSpPr>
        <p:spPr>
          <a:xfrm>
            <a:off x="620714" y="4582148"/>
            <a:ext cx="5495420" cy="660000"/>
          </a:xfrm>
          <a:prstGeom prst="rect">
            <a:avLst/>
          </a:prstGeom>
        </p:spPr>
        <p:txBody>
          <a:bodyPr lIns="0" tIns="0" rIns="0" bIns="0" anchor="t">
            <a:normAutofit lnSpcReduction="10000"/>
          </a:bodyPr>
          <a:lstStyle>
            <a:lvl1pPr marL="0" indent="0" algn="l" defTabSz="457200" rtl="0" eaLnBrk="1" fontAlgn="base" hangingPunct="1">
              <a:spcBef>
                <a:spcPts val="0"/>
              </a:spcBef>
              <a:spcAft>
                <a:spcPct val="0"/>
              </a:spcAft>
              <a:buFont typeface="Arial" charset="0"/>
              <a:buNone/>
              <a:defRPr sz="1600" i="1" kern="1200">
                <a:solidFill>
                  <a:schemeClr val="bg1"/>
                </a:solidFill>
                <a:latin typeface="Georgia"/>
                <a:ea typeface="ＭＳ Ｐゴシック" charset="0"/>
                <a:cs typeface="Georgia"/>
              </a:defRPr>
            </a:lvl1pPr>
            <a:lvl2pPr marL="4572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9144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ヒラギノ角ゴ Pro W3" charset="-128"/>
                <a:cs typeface="ヒラギノ角ゴ Pro W3" charset="-128"/>
              </a:defRPr>
            </a:lvl3pPr>
            <a:lvl4pPr marL="13716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ヒラギノ角ゴ Pro W3" charset="-128"/>
                <a:cs typeface="ヒラギノ角ゴ Pro W3" charset="0"/>
              </a:defRPr>
            </a:lvl4pPr>
            <a:lvl5pPr marL="18288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MS PGothic" pitchFamily="34" charset="-128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/>
              <a:t>Minh Tri </a:t>
            </a:r>
            <a:r>
              <a:rPr lang="fi-FI" dirty="0" err="1"/>
              <a:t>Nguyen</a:t>
            </a:r>
            <a:endParaRPr lang="fi-FI" dirty="0"/>
          </a:p>
          <a:p>
            <a:r>
              <a:rPr lang="fi-FI" dirty="0" err="1"/>
              <a:t>PhD</a:t>
            </a:r>
            <a:r>
              <a:rPr lang="fi-FI" dirty="0"/>
              <a:t> </a:t>
            </a:r>
            <a:r>
              <a:rPr lang="fi-FI" dirty="0" err="1"/>
              <a:t>student</a:t>
            </a:r>
            <a:r>
              <a:rPr lang="fi-FI" dirty="0"/>
              <a:t> at Department of Computer Science</a:t>
            </a:r>
          </a:p>
          <a:p>
            <a:r>
              <a:rPr lang="fi-FI" dirty="0" err="1"/>
              <a:t>Researcher</a:t>
            </a:r>
            <a:r>
              <a:rPr lang="fi-FI" dirty="0"/>
              <a:t> at </a:t>
            </a:r>
            <a:r>
              <a:rPr lang="fi-FI" dirty="0" err="1"/>
              <a:t>AaltoSEA</a:t>
            </a:r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01455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AF764-D297-4EDC-BF5B-A90CF7432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2000" y="1705372"/>
            <a:ext cx="4060000" cy="1320591"/>
          </a:xfrm>
        </p:spPr>
        <p:txBody>
          <a:bodyPr/>
          <a:lstStyle/>
          <a:p>
            <a:pPr algn="ctr"/>
            <a:r>
              <a:rPr lang="en-US" sz="5400" dirty="0"/>
              <a:t>Thank you!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43B39-467E-4D30-9D57-951E6E3BA9C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2AA94516-9B97-4DDB-9418-13D3C2BA0863}" type="datetime1">
              <a:rPr lang="en-US" smtClean="0"/>
              <a:t>3/14/2021</a:t>
            </a:fld>
            <a:endParaRPr lang="fi-FI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6D380-DB99-4817-AE63-B0D829BB378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CS-E4640 Big Data Platforms, @</a:t>
            </a:r>
            <a:r>
              <a:rPr lang="en-US" dirty="0" err="1"/>
              <a:t>CSAalto</a:t>
            </a:r>
            <a:endParaRPr lang="fi-FI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E0D67-F97F-440D-B672-D1DCB77CF00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10</a:t>
            </a:fld>
            <a:endParaRPr lang="fi-FI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7A82410-77F2-BE41-971A-4C7A0EA8B511}"/>
              </a:ext>
            </a:extLst>
          </p:cNvPr>
          <p:cNvSpPr txBox="1">
            <a:spLocks/>
          </p:cNvSpPr>
          <p:nvPr/>
        </p:nvSpPr>
        <p:spPr>
          <a:xfrm>
            <a:off x="468314" y="913285"/>
            <a:ext cx="8207374" cy="368441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100" b="1" kern="1200">
                <a:solidFill>
                  <a:schemeClr val="tx1"/>
                </a:solidFill>
                <a:latin typeface="+mj-lt"/>
                <a:ea typeface="ＭＳ Ｐゴシック" charset="0"/>
                <a:cs typeface="MS PGothic" pitchFamily="34" charset="-128"/>
              </a:defRPr>
            </a:lvl1pPr>
            <a:lvl2pPr marL="237600" indent="-2124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000" kern="1200">
                <a:solidFill>
                  <a:schemeClr val="tx1"/>
                </a:solidFill>
                <a:latin typeface="Georgia"/>
                <a:ea typeface="MS PGothic" pitchFamily="34" charset="-128"/>
                <a:cs typeface="MS PGothic" charset="0"/>
              </a:defRPr>
            </a:lvl2pPr>
            <a:lvl3pPr marL="460800" indent="-2304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/>
              <a:buChar char="-"/>
              <a:defRPr sz="1600" i="1" kern="1200">
                <a:solidFill>
                  <a:schemeClr val="tx1"/>
                </a:solidFill>
                <a:latin typeface="Georgia"/>
                <a:ea typeface="ヒラギノ角ゴ Pro W3" charset="-128"/>
                <a:cs typeface="Georgia"/>
              </a:defRPr>
            </a:lvl3pPr>
            <a:lvl4pPr marL="792000" indent="-1944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400" kern="1200" baseline="0">
                <a:solidFill>
                  <a:schemeClr val="tx1"/>
                </a:solidFill>
                <a:latin typeface="Georgia"/>
                <a:ea typeface="ヒラギノ角ゴ Pro W3" charset="-128"/>
                <a:cs typeface="ヒラギノ角ゴ Pro W3" charset="0"/>
              </a:defRPr>
            </a:lvl4pPr>
            <a:lvl5pPr marL="1087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Courier New"/>
              <a:buChar char="o"/>
              <a:defRPr sz="1300" kern="1200" baseline="0">
                <a:solidFill>
                  <a:schemeClr val="tx1"/>
                </a:solidFill>
                <a:latin typeface="+mn-lt"/>
                <a:ea typeface="ＭＳ Ｐゴシック" charset="0"/>
                <a:cs typeface="MS PGothic" pitchFamily="34" charset="-128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80500" lvl="1" indent="-342900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7C834A8-7678-844D-AA11-673F81DE0FEF}"/>
              </a:ext>
            </a:extLst>
          </p:cNvPr>
          <p:cNvSpPr txBox="1">
            <a:spLocks/>
          </p:cNvSpPr>
          <p:nvPr/>
        </p:nvSpPr>
        <p:spPr>
          <a:xfrm>
            <a:off x="1428956" y="2822554"/>
            <a:ext cx="6286088" cy="118408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100" b="1" kern="1200">
                <a:solidFill>
                  <a:schemeClr val="tx1"/>
                </a:solidFill>
                <a:latin typeface="+mj-lt"/>
                <a:ea typeface="ＭＳ Ｐゴシック" charset="0"/>
                <a:cs typeface="MS PGothic" pitchFamily="34" charset="-128"/>
              </a:defRPr>
            </a:lvl1pPr>
            <a:lvl2pPr marL="237600" indent="-2124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000" kern="1200">
                <a:solidFill>
                  <a:schemeClr val="tx1"/>
                </a:solidFill>
                <a:latin typeface="Georgia"/>
                <a:ea typeface="MS PGothic" pitchFamily="34" charset="-128"/>
                <a:cs typeface="MS PGothic" charset="0"/>
              </a:defRPr>
            </a:lvl2pPr>
            <a:lvl3pPr marL="460800" indent="-2304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Lucida Grande"/>
              <a:buChar char="-"/>
              <a:defRPr sz="1600" i="1" kern="1200">
                <a:solidFill>
                  <a:schemeClr val="tx1"/>
                </a:solidFill>
                <a:latin typeface="Georgia"/>
                <a:ea typeface="ヒラギノ角ゴ Pro W3" charset="-128"/>
                <a:cs typeface="Georgia"/>
              </a:defRPr>
            </a:lvl3pPr>
            <a:lvl4pPr marL="792000" indent="-1944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400" kern="1200" baseline="0">
                <a:solidFill>
                  <a:schemeClr val="tx1"/>
                </a:solidFill>
                <a:latin typeface="Georgia"/>
                <a:ea typeface="ヒラギノ角ゴ Pro W3" charset="-128"/>
                <a:cs typeface="ヒラギノ角ゴ Pro W3" charset="0"/>
              </a:defRPr>
            </a:lvl4pPr>
            <a:lvl5pPr marL="1087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Courier New"/>
              <a:buChar char="o"/>
              <a:defRPr sz="1300" kern="1200" baseline="0">
                <a:solidFill>
                  <a:schemeClr val="tx1"/>
                </a:solidFill>
                <a:latin typeface="+mn-lt"/>
                <a:ea typeface="ＭＳ Ｐゴシック" charset="0"/>
                <a:cs typeface="MS PGothic" pitchFamily="34" charset="-128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 algn="ctr">
              <a:buNone/>
            </a:pPr>
            <a:r>
              <a:rPr lang="en-US" sz="2400" i="0" dirty="0"/>
              <a:t>Any Question?</a:t>
            </a:r>
            <a:endParaRPr lang="en-US" sz="2000" i="0" dirty="0"/>
          </a:p>
        </p:txBody>
      </p:sp>
    </p:spTree>
    <p:extLst>
      <p:ext uri="{BB962C8B-B14F-4D97-AF65-F5344CB8AC3E}">
        <p14:creationId xmlns:p14="http://schemas.microsoft.com/office/powerpoint/2010/main" val="3015910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C3EA07-F7CA-40AB-8D0A-FD1120628B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>
                <a:ea typeface="ＭＳ Ｐゴシック"/>
              </a:rPr>
              <a:t>Purpose</a:t>
            </a:r>
            <a:endParaRPr lang="en-US" dirty="0">
              <a:ea typeface="ＭＳ Ｐゴシック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4EC1ED-20F3-4F3E-8099-86F15B5766B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8312" y="1194512"/>
            <a:ext cx="8207374" cy="443761"/>
          </a:xfrm>
        </p:spPr>
        <p:txBody>
          <a:bodyPr vert="horz" lIns="0" tIns="0" rIns="0" bIns="0" anchor="t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>
                <a:latin typeface="Georgia"/>
                <a:ea typeface="ＭＳ Ｐゴシック"/>
              </a:rPr>
              <a:t>First step experiencing with Apache Flink</a:t>
            </a:r>
          </a:p>
          <a:p>
            <a:pPr marL="58039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Georgia" panose="02040502050405020303" pitchFamily="18" charset="0"/>
                <a:ea typeface="ＭＳ Ｐゴシック"/>
              </a:rPr>
              <a:t>Building the first application processing Stream data</a:t>
            </a:r>
          </a:p>
          <a:p>
            <a:pPr marL="58039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ea typeface="ＭＳ Ｐゴシック"/>
              </a:rPr>
              <a:t>Running/managing Flink jobs locally/remotely</a:t>
            </a:r>
          </a:p>
          <a:p>
            <a:pPr marL="58039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ea typeface="ＭＳ Ｐゴシック"/>
              </a:rPr>
              <a:t>Exploring Flink features and work around with a simple BTS analysis </a:t>
            </a:r>
            <a:endParaRPr lang="en-US" sz="2400" dirty="0">
              <a:latin typeface="Georgia" panose="02040502050405020303" pitchFamily="18" charset="0"/>
              <a:ea typeface="ＭＳ Ｐゴシック"/>
            </a:endParaRPr>
          </a:p>
          <a:p>
            <a:pPr marL="237490" lvl="1" indent="0">
              <a:buNone/>
            </a:pP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3C3E73-B9A5-413B-B003-7B63281E0B2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3C4C6E3F-5E3C-4FBD-BF9E-3C26CFB1E59A}" type="datetime1">
              <a:rPr lang="en-US" smtClean="0"/>
              <a:t>3/14/2021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CE5695-DD08-4B94-9ECE-BB5AE65A73F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CS-E4640 Big Data Platforms, @CSAalto</a:t>
            </a:r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783F1-8274-4F18-B6C5-CDB369C14CD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69449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C3EA07-F7CA-40AB-8D0A-FD1120628B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</a:rPr>
              <a:t>Streaming Analytics using Apache </a:t>
            </a:r>
            <a:r>
              <a:rPr lang="en-US" dirty="0" err="1">
                <a:ea typeface="ＭＳ Ｐゴシック"/>
              </a:rPr>
              <a:t>Flink</a:t>
            </a:r>
            <a:endParaRPr lang="en-US" dirty="0">
              <a:ea typeface="ＭＳ Ｐゴシック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4EC1ED-20F3-4F3E-8099-86F15B5766B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250" y="769268"/>
            <a:ext cx="8207374" cy="443761"/>
          </a:xfrm>
        </p:spPr>
        <p:txBody>
          <a:bodyPr vert="horz" lIns="0" tIns="0" rIns="0" bIns="0" anchor="t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>
                <a:latin typeface="Arial"/>
                <a:ea typeface="ＭＳ Ｐゴシック"/>
              </a:rPr>
              <a:t>BTS Application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3C3E73-B9A5-413B-B003-7B63281E0B2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3C4C6E3F-5E3C-4FBD-BF9E-3C26CFB1E59A}" type="datetime1">
              <a:rPr lang="en-US" smtClean="0"/>
              <a:t>3/14/2021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CE5695-DD08-4B94-9ECE-BB5AE65A73F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CS-E4640 Big Data Platforms, @CSAalto</a:t>
            </a:r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783F1-8274-4F18-B6C5-CDB369C14CD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3</a:t>
            </a:fld>
            <a:endParaRPr lang="fi-FI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1D9BFFF-CE0C-9744-BFD8-B916649FC85D}"/>
              </a:ext>
            </a:extLst>
          </p:cNvPr>
          <p:cNvSpPr/>
          <p:nvPr/>
        </p:nvSpPr>
        <p:spPr>
          <a:xfrm>
            <a:off x="1475656" y="2667733"/>
            <a:ext cx="1440160" cy="57767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600" dirty="0">
                <a:latin typeface="Georgia" panose="02040502050405020303" pitchFamily="18" charset="0"/>
              </a:rPr>
              <a:t>Source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71A4F2AF-7ED4-1249-BA02-548D22EA4B58}"/>
              </a:ext>
            </a:extLst>
          </p:cNvPr>
          <p:cNvSpPr/>
          <p:nvPr/>
        </p:nvSpPr>
        <p:spPr>
          <a:xfrm>
            <a:off x="3489939" y="2663997"/>
            <a:ext cx="1944216" cy="57767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600" dirty="0">
                <a:latin typeface="Georgia" panose="02040502050405020303" pitchFamily="18" charset="0"/>
              </a:rPr>
              <a:t>Transformations</a:t>
            </a:r>
            <a:endParaRPr lang="en-VN" sz="1400" dirty="0">
              <a:latin typeface="Georgia" panose="02040502050405020303" pitchFamily="18" charset="0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31627E1-3180-BC41-8D6D-1D880F99FEC6}"/>
              </a:ext>
            </a:extLst>
          </p:cNvPr>
          <p:cNvSpPr/>
          <p:nvPr/>
        </p:nvSpPr>
        <p:spPr>
          <a:xfrm>
            <a:off x="6008278" y="2663997"/>
            <a:ext cx="1440160" cy="57767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600" dirty="0">
                <a:latin typeface="Georgia" panose="02040502050405020303" pitchFamily="18" charset="0"/>
              </a:rPr>
              <a:t>Sink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19115B7-3793-DE43-AA6A-A52E0118EBCD}"/>
              </a:ext>
            </a:extLst>
          </p:cNvPr>
          <p:cNvSpPr/>
          <p:nvPr/>
        </p:nvSpPr>
        <p:spPr>
          <a:xfrm>
            <a:off x="1475546" y="2017540"/>
            <a:ext cx="5972892" cy="419522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>
                <a:latin typeface="Georgia" panose="02040502050405020303" pitchFamily="18" charset="0"/>
              </a:rPr>
              <a:t>Kafka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F8D8EF1-137D-0643-A0B6-5B2BE95867A2}"/>
              </a:ext>
            </a:extLst>
          </p:cNvPr>
          <p:cNvCxnSpPr/>
          <p:nvPr/>
        </p:nvCxnSpPr>
        <p:spPr>
          <a:xfrm>
            <a:off x="3059832" y="2953644"/>
            <a:ext cx="3599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18B1951-592E-2A4A-9A3D-D0A520951A37}"/>
              </a:ext>
            </a:extLst>
          </p:cNvPr>
          <p:cNvCxnSpPr/>
          <p:nvPr/>
        </p:nvCxnSpPr>
        <p:spPr>
          <a:xfrm>
            <a:off x="5580112" y="2953644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BDEAA45-6F28-464F-B4DB-9F5FAD1CEACF}"/>
              </a:ext>
            </a:extLst>
          </p:cNvPr>
          <p:cNvCxnSpPr>
            <a:endCxn id="12" idx="0"/>
          </p:cNvCxnSpPr>
          <p:nvPr/>
        </p:nvCxnSpPr>
        <p:spPr>
          <a:xfrm>
            <a:off x="2195736" y="2437062"/>
            <a:ext cx="0" cy="2306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2914703-B98F-E84D-824E-4F466FFE830E}"/>
              </a:ext>
            </a:extLst>
          </p:cNvPr>
          <p:cNvCxnSpPr>
            <a:stCxn id="25" idx="0"/>
          </p:cNvCxnSpPr>
          <p:nvPr/>
        </p:nvCxnSpPr>
        <p:spPr>
          <a:xfrm flipV="1">
            <a:off x="6728358" y="2437062"/>
            <a:ext cx="3882" cy="2269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B3AF3CF-DD07-A94E-8943-21FF7432FE6E}"/>
              </a:ext>
            </a:extLst>
          </p:cNvPr>
          <p:cNvSpPr/>
          <p:nvPr/>
        </p:nvSpPr>
        <p:spPr>
          <a:xfrm>
            <a:off x="1475656" y="1369468"/>
            <a:ext cx="1944106" cy="419522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600" dirty="0">
                <a:latin typeface="Georgia" panose="02040502050405020303" pitchFamily="18" charset="0"/>
              </a:rPr>
              <a:t>Data Producer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1C17CD7-ECD1-0A47-9A0D-B3D0DF194971}"/>
              </a:ext>
            </a:extLst>
          </p:cNvPr>
          <p:cNvSpPr/>
          <p:nvPr/>
        </p:nvSpPr>
        <p:spPr>
          <a:xfrm>
            <a:off x="5504332" y="1351072"/>
            <a:ext cx="1944106" cy="419522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600" dirty="0">
                <a:latin typeface="Georgia" panose="02040502050405020303" pitchFamily="18" charset="0"/>
              </a:rPr>
              <a:t>Data Consumer 1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9D5C7E5-5A9E-0E4B-9124-F7A0338F2B35}"/>
              </a:ext>
            </a:extLst>
          </p:cNvPr>
          <p:cNvCxnSpPr/>
          <p:nvPr/>
        </p:nvCxnSpPr>
        <p:spPr>
          <a:xfrm>
            <a:off x="2195736" y="1786869"/>
            <a:ext cx="0" cy="2306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C74575D-961B-9247-A808-DB3184CF1B39}"/>
              </a:ext>
            </a:extLst>
          </p:cNvPr>
          <p:cNvCxnSpPr/>
          <p:nvPr/>
        </p:nvCxnSpPr>
        <p:spPr>
          <a:xfrm flipV="1">
            <a:off x="6718957" y="1780005"/>
            <a:ext cx="3882" cy="2269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A608AEB-E44F-EC4A-8D79-B584BE6EC979}"/>
              </a:ext>
            </a:extLst>
          </p:cNvPr>
          <p:cNvSpPr/>
          <p:nvPr/>
        </p:nvSpPr>
        <p:spPr>
          <a:xfrm>
            <a:off x="434250" y="2550529"/>
            <a:ext cx="8241438" cy="835163"/>
          </a:xfrm>
          <a:prstGeom prst="round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249EA0-7238-0349-ADD8-A05E415130B8}"/>
              </a:ext>
            </a:extLst>
          </p:cNvPr>
          <p:cNvSpPr txBox="1"/>
          <p:nvPr/>
        </p:nvSpPr>
        <p:spPr>
          <a:xfrm>
            <a:off x="668757" y="2814221"/>
            <a:ext cx="68929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VN" sz="2000" b="1" dirty="0">
                <a:latin typeface="Georgia" panose="02040502050405020303" pitchFamily="18" charset="0"/>
              </a:rPr>
              <a:t>Flink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FC620880-D439-5645-AB65-7611CC32B3F8}"/>
              </a:ext>
            </a:extLst>
          </p:cNvPr>
          <p:cNvSpPr/>
          <p:nvPr/>
        </p:nvSpPr>
        <p:spPr>
          <a:xfrm>
            <a:off x="1475546" y="3494362"/>
            <a:ext cx="5972892" cy="41952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>
                <a:latin typeface="Georgia" panose="02040502050405020303" pitchFamily="18" charset="0"/>
              </a:rPr>
              <a:t>Rabbit MQ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3AB7A812-A143-EB42-A414-00D336342364}"/>
              </a:ext>
            </a:extLst>
          </p:cNvPr>
          <p:cNvSpPr/>
          <p:nvPr/>
        </p:nvSpPr>
        <p:spPr>
          <a:xfrm>
            <a:off x="5504332" y="4166170"/>
            <a:ext cx="1944106" cy="419522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600" dirty="0">
                <a:latin typeface="Georgia" panose="02040502050405020303" pitchFamily="18" charset="0"/>
              </a:rPr>
              <a:t>Data Consumer 2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58F1BCE-7252-3B4E-98EE-8C6A0F7FC6B3}"/>
              </a:ext>
            </a:extLst>
          </p:cNvPr>
          <p:cNvCxnSpPr/>
          <p:nvPr/>
        </p:nvCxnSpPr>
        <p:spPr>
          <a:xfrm>
            <a:off x="6718957" y="3241676"/>
            <a:ext cx="0" cy="2306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9F41645-81BB-5E4D-A0E2-D5187CB042B4}"/>
              </a:ext>
            </a:extLst>
          </p:cNvPr>
          <p:cNvCxnSpPr/>
          <p:nvPr/>
        </p:nvCxnSpPr>
        <p:spPr>
          <a:xfrm>
            <a:off x="6730698" y="3913884"/>
            <a:ext cx="0" cy="2306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2203821-9D12-1F4D-BDC1-47534EE359F6}"/>
              </a:ext>
            </a:extLst>
          </p:cNvPr>
          <p:cNvSpPr txBox="1"/>
          <p:nvPr/>
        </p:nvSpPr>
        <p:spPr>
          <a:xfrm>
            <a:off x="7660817" y="2783443"/>
            <a:ext cx="87684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VN" sz="1200" dirty="0">
                <a:latin typeface="Georgia" panose="02040502050405020303" pitchFamily="18" charset="0"/>
              </a:rPr>
              <a:t>Streamming </a:t>
            </a:r>
          </a:p>
          <a:p>
            <a:pPr algn="ctr"/>
            <a:r>
              <a:rPr lang="en-VN" sz="1200" dirty="0">
                <a:latin typeface="Georgia" panose="02040502050405020303" pitchFamily="18" charset="0"/>
              </a:rPr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3031777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C3EA07-F7CA-40AB-8D0A-FD1120628B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</a:rPr>
              <a:t>Streaming Analytics using Apache </a:t>
            </a:r>
            <a:r>
              <a:rPr lang="en-US" dirty="0" err="1">
                <a:ea typeface="ＭＳ Ｐゴシック"/>
              </a:rPr>
              <a:t>Flink</a:t>
            </a:r>
            <a:endParaRPr lang="en-US" dirty="0">
              <a:ea typeface="ＭＳ Ｐゴシック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4EC1ED-20F3-4F3E-8099-86F15B5766B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250" y="769268"/>
            <a:ext cx="8207374" cy="443761"/>
          </a:xfrm>
        </p:spPr>
        <p:txBody>
          <a:bodyPr vert="horz" lIns="0" tIns="0" rIns="0" bIns="0" anchor="t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Running </a:t>
            </a:r>
            <a:r>
              <a:rPr lang="en-US" dirty="0" err="1"/>
              <a:t>Flink</a:t>
            </a:r>
            <a:r>
              <a:rPr lang="en-US" dirty="0"/>
              <a:t> app on local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3C3E73-B9A5-413B-B003-7B63281E0B2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3C4C6E3F-5E3C-4FBD-BF9E-3C26CFB1E59A}" type="datetime1">
              <a:rPr lang="en-US" smtClean="0"/>
              <a:t>3/14/2021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CE5695-DD08-4B94-9ECE-BB5AE65A73F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CS-E4640 Big Data Platforms, @CSAalto</a:t>
            </a:r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783F1-8274-4F18-B6C5-CDB369C14CD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4</a:t>
            </a:fld>
            <a:endParaRPr lang="fi-FI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B66CC6-C4FD-4147-8B6B-BAE6E2C7BFC4}"/>
              </a:ext>
            </a:extLst>
          </p:cNvPr>
          <p:cNvSpPr txBox="1"/>
          <p:nvPr/>
        </p:nvSpPr>
        <p:spPr>
          <a:xfrm>
            <a:off x="738273" y="1194980"/>
            <a:ext cx="7971477" cy="36890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VN" dirty="0">
                <a:latin typeface="Georgia" panose="02040502050405020303" pitchFamily="18" charset="0"/>
              </a:rPr>
              <a:t>Compile and run as a Java application (using Maven)</a:t>
            </a:r>
          </a:p>
          <a:p>
            <a:pPr>
              <a:lnSpc>
                <a:spcPct val="150000"/>
              </a:lnSpc>
            </a:pPr>
            <a:r>
              <a:rPr lang="en-VN" dirty="0">
                <a:latin typeface="Georgia" panose="02040502050405020303" pitchFamily="18" charset="0"/>
              </a:rPr>
              <a:t>	For example:</a:t>
            </a:r>
          </a:p>
          <a:p>
            <a:pPr>
              <a:lnSpc>
                <a:spcPct val="150000"/>
              </a:lnSpc>
            </a:pPr>
            <a:r>
              <a:rPr lang="en-VN" dirty="0">
                <a:latin typeface="Georgia" panose="02040502050405020303" pitchFamily="18" charset="0"/>
              </a:rPr>
              <a:t>	$ mvn compile</a:t>
            </a:r>
          </a:p>
          <a:p>
            <a:pPr>
              <a:lnSpc>
                <a:spcPct val="150000"/>
              </a:lnSpc>
            </a:pPr>
            <a:r>
              <a:rPr lang="en-VN" dirty="0">
                <a:latin typeface="Georgia" panose="02040502050405020303" pitchFamily="18" charset="0"/>
              </a:rPr>
              <a:t>	$ </a:t>
            </a:r>
            <a:r>
              <a:rPr lang="en-US" dirty="0" err="1">
                <a:latin typeface="Georgia" panose="02040502050405020303" pitchFamily="18" charset="0"/>
              </a:rPr>
              <a:t>mvn</a:t>
            </a:r>
            <a:r>
              <a:rPr lang="en-US" dirty="0">
                <a:latin typeface="Georgia" panose="02040502050405020303" pitchFamily="18" charset="0"/>
              </a:rPr>
              <a:t> clean package</a:t>
            </a:r>
          </a:p>
          <a:p>
            <a:pPr marL="452438" indent="-388938"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	$ java -cp &lt;</a:t>
            </a:r>
            <a:r>
              <a:rPr lang="en-US" dirty="0" err="1">
                <a:latin typeface="Georgia" panose="02040502050405020303" pitchFamily="18" charset="0"/>
              </a:rPr>
              <a:t>your_app</a:t>
            </a:r>
            <a:r>
              <a:rPr lang="en-US" dirty="0">
                <a:latin typeface="Georgia" panose="02040502050405020303" pitchFamily="18" charset="0"/>
              </a:rPr>
              <a:t>&gt;.jar &lt;</a:t>
            </a:r>
            <a:r>
              <a:rPr lang="en-US" dirty="0" err="1">
                <a:latin typeface="Georgia" panose="02040502050405020303" pitchFamily="18" charset="0"/>
              </a:rPr>
              <a:t>your_main_class</a:t>
            </a:r>
            <a:r>
              <a:rPr lang="en-US" dirty="0">
                <a:latin typeface="Georgia" panose="02040502050405020303" pitchFamily="18" charset="0"/>
              </a:rPr>
              <a:t>&gt;</a:t>
            </a:r>
          </a:p>
          <a:p>
            <a:pPr marL="452438" indent="-388938"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Submit job using </a:t>
            </a:r>
            <a:r>
              <a:rPr lang="en-US" dirty="0" err="1">
                <a:latin typeface="Georgia" panose="02040502050405020303" pitchFamily="18" charset="0"/>
              </a:rPr>
              <a:t>Flink</a:t>
            </a:r>
            <a:r>
              <a:rPr lang="en-US" dirty="0">
                <a:latin typeface="Georgia" panose="02040502050405020303" pitchFamily="18" charset="0"/>
              </a:rPr>
              <a:t> CLI*:</a:t>
            </a:r>
          </a:p>
          <a:p>
            <a:pPr marL="452438" indent="-388938"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	For example:</a:t>
            </a:r>
          </a:p>
          <a:p>
            <a:pPr marL="452438" indent="-388938"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	$ </a:t>
            </a:r>
            <a:r>
              <a:rPr lang="en-US" dirty="0" err="1">
                <a:latin typeface="Georgia" panose="02040502050405020303" pitchFamily="18" charset="0"/>
              </a:rPr>
              <a:t>flink</a:t>
            </a:r>
            <a:r>
              <a:rPr lang="en-US" dirty="0">
                <a:latin typeface="Georgia" panose="02040502050405020303" pitchFamily="18" charset="0"/>
              </a:rPr>
              <a:t> run &lt;your .jar file&gt;</a:t>
            </a:r>
            <a:endParaRPr lang="en-VN" dirty="0"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</a:pPr>
            <a:endParaRPr lang="en-VN" dirty="0">
              <a:latin typeface="Georgia" panose="02040502050405020303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8EF5AB-2727-7F4E-A6BE-3832B79458ED}"/>
              </a:ext>
            </a:extLst>
          </p:cNvPr>
          <p:cNvSpPr txBox="1"/>
          <p:nvPr/>
        </p:nvSpPr>
        <p:spPr>
          <a:xfrm>
            <a:off x="642733" y="4638461"/>
            <a:ext cx="5310749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VN" sz="1200" dirty="0">
                <a:latin typeface="Georgia" panose="02040502050405020303" pitchFamily="18" charset="0"/>
              </a:rPr>
              <a:t>* : </a:t>
            </a:r>
            <a:r>
              <a:rPr lang="en-US" sz="1200" dirty="0">
                <a:latin typeface="Georgia" panose="02040502050405020303" pitchFamily="18" charset="0"/>
              </a:rPr>
              <a:t>https://</a:t>
            </a:r>
            <a:r>
              <a:rPr lang="en-US" sz="1200" dirty="0" err="1">
                <a:latin typeface="Georgia" panose="02040502050405020303" pitchFamily="18" charset="0"/>
              </a:rPr>
              <a:t>ci.apache.org</a:t>
            </a:r>
            <a:r>
              <a:rPr lang="en-US" sz="1200" dirty="0">
                <a:latin typeface="Georgia" panose="02040502050405020303" pitchFamily="18" charset="0"/>
              </a:rPr>
              <a:t>/projects/</a:t>
            </a:r>
            <a:r>
              <a:rPr lang="en-US" sz="1200" dirty="0" err="1">
                <a:latin typeface="Georgia" panose="02040502050405020303" pitchFamily="18" charset="0"/>
              </a:rPr>
              <a:t>flink</a:t>
            </a:r>
            <a:r>
              <a:rPr lang="en-US" sz="1200" dirty="0">
                <a:latin typeface="Georgia" panose="02040502050405020303" pitchFamily="18" charset="0"/>
              </a:rPr>
              <a:t>/</a:t>
            </a:r>
            <a:r>
              <a:rPr lang="en-US" sz="1200" dirty="0" err="1">
                <a:latin typeface="Georgia" panose="02040502050405020303" pitchFamily="18" charset="0"/>
              </a:rPr>
              <a:t>flink</a:t>
            </a:r>
            <a:r>
              <a:rPr lang="en-US" sz="1200" dirty="0">
                <a:latin typeface="Georgia" panose="02040502050405020303" pitchFamily="18" charset="0"/>
              </a:rPr>
              <a:t>-docs-stable/deployment/</a:t>
            </a:r>
            <a:r>
              <a:rPr lang="en-US" sz="1200" dirty="0" err="1">
                <a:latin typeface="Georgia" panose="02040502050405020303" pitchFamily="18" charset="0"/>
              </a:rPr>
              <a:t>cli.html</a:t>
            </a:r>
            <a:endParaRPr lang="en-VN" sz="12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614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C3EA07-F7CA-40AB-8D0A-FD1120628B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</a:rPr>
              <a:t>Streaming Analytics using Apache </a:t>
            </a:r>
            <a:r>
              <a:rPr lang="en-US" dirty="0" err="1">
                <a:ea typeface="ＭＳ Ｐゴシック"/>
              </a:rPr>
              <a:t>Flink</a:t>
            </a:r>
            <a:endParaRPr lang="en-US" dirty="0">
              <a:ea typeface="ＭＳ Ｐゴシック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4EC1ED-20F3-4F3E-8099-86F15B5766B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250" y="697260"/>
            <a:ext cx="8207374" cy="443761"/>
          </a:xfrm>
        </p:spPr>
        <p:txBody>
          <a:bodyPr vert="horz" lIns="0" tIns="0" rIns="0" bIns="0" anchor="t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Running </a:t>
            </a:r>
            <a:r>
              <a:rPr lang="en-US" dirty="0" err="1"/>
              <a:t>Flink</a:t>
            </a:r>
            <a:r>
              <a:rPr lang="en-US" dirty="0"/>
              <a:t> app on remote server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3C3E73-B9A5-413B-B003-7B63281E0B2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3C4C6E3F-5E3C-4FBD-BF9E-3C26CFB1E59A}" type="datetime1">
              <a:rPr lang="en-US" smtClean="0"/>
              <a:t>3/14/2021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CE5695-DD08-4B94-9ECE-BB5AE65A73F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CS-E4640 Big Data Platforms, @CSAalto</a:t>
            </a:r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783F1-8274-4F18-B6C5-CDB369C14CD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5</a:t>
            </a:fld>
            <a:endParaRPr lang="fi-FI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A120E8C-36FD-014E-8129-5BAE2A69335E}"/>
              </a:ext>
            </a:extLst>
          </p:cNvPr>
          <p:cNvGrpSpPr/>
          <p:nvPr/>
        </p:nvGrpSpPr>
        <p:grpSpPr>
          <a:xfrm>
            <a:off x="3347864" y="2137420"/>
            <a:ext cx="5400600" cy="2650015"/>
            <a:chOff x="683568" y="1147679"/>
            <a:chExt cx="7200800" cy="2638367"/>
          </a:xfrm>
        </p:grpSpPr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A878645B-FB61-CA4D-B915-94F0213E8D9A}"/>
                </a:ext>
              </a:extLst>
            </p:cNvPr>
            <p:cNvSpPr/>
            <p:nvPr/>
          </p:nvSpPr>
          <p:spPr>
            <a:xfrm>
              <a:off x="3131839" y="1201316"/>
              <a:ext cx="3619499" cy="2584730"/>
            </a:xfrm>
            <a:prstGeom prst="roundRect">
              <a:avLst/>
            </a:prstGeom>
            <a:noFill/>
            <a:ln w="9525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n-VN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48F5B11-C56A-A049-90FD-E1CD3FB0E530}"/>
                </a:ext>
              </a:extLst>
            </p:cNvPr>
            <p:cNvGrpSpPr/>
            <p:nvPr/>
          </p:nvGrpSpPr>
          <p:grpSpPr>
            <a:xfrm>
              <a:off x="683568" y="1147679"/>
              <a:ext cx="7200800" cy="2566359"/>
              <a:chOff x="683568" y="1422016"/>
              <a:chExt cx="7814804" cy="3079141"/>
            </a:xfrm>
          </p:grpSpPr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BA51B2FF-7174-5543-8B93-F9839294C7BA}"/>
                  </a:ext>
                </a:extLst>
              </p:cNvPr>
              <p:cNvSpPr/>
              <p:nvPr/>
            </p:nvSpPr>
            <p:spPr>
              <a:xfrm>
                <a:off x="684462" y="1422016"/>
                <a:ext cx="1944106" cy="757822"/>
              </a:xfrm>
              <a:prstGeom prst="round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sz="1600" dirty="0">
                    <a:latin typeface="Georgia" panose="02040502050405020303" pitchFamily="18" charset="0"/>
                  </a:rPr>
                  <a:t>Data Producer</a:t>
                </a:r>
              </a:p>
            </p:txBody>
          </p: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BF733CCE-BE19-E248-B340-29685A102C5D}"/>
                  </a:ext>
                </a:extLst>
              </p:cNvPr>
              <p:cNvSpPr/>
              <p:nvPr/>
            </p:nvSpPr>
            <p:spPr>
              <a:xfrm>
                <a:off x="683568" y="2531726"/>
                <a:ext cx="1944106" cy="757822"/>
              </a:xfrm>
              <a:prstGeom prst="round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sz="1600" dirty="0">
                    <a:latin typeface="Georgia" panose="02040502050405020303" pitchFamily="18" charset="0"/>
                  </a:rPr>
                  <a:t>Data Consumer 1</a:t>
                </a:r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DD354C2E-3987-A742-9FEA-B2E73BE7DD72}"/>
                  </a:ext>
                </a:extLst>
              </p:cNvPr>
              <p:cNvSpPr/>
              <p:nvPr/>
            </p:nvSpPr>
            <p:spPr>
              <a:xfrm>
                <a:off x="3484410" y="2125806"/>
                <a:ext cx="1495550" cy="862882"/>
              </a:xfrm>
              <a:prstGeom prst="round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>
                    <a:latin typeface="Georgia" panose="02040502050405020303" pitchFamily="18" charset="0"/>
                  </a:rPr>
                  <a:t>Kafka</a:t>
                </a:r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0718DDCB-A140-E040-BD75-61D46D762C86}"/>
                  </a:ext>
                </a:extLst>
              </p:cNvPr>
              <p:cNvSpPr/>
              <p:nvPr/>
            </p:nvSpPr>
            <p:spPr>
              <a:xfrm>
                <a:off x="3476046" y="3525625"/>
                <a:ext cx="1512278" cy="875306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dirty="0">
                    <a:latin typeface="Georgia" panose="02040502050405020303" pitchFamily="18" charset="0"/>
                  </a:rPr>
                  <a:t>Rabbit MQ</a:t>
                </a:r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7F1CF510-A6A1-BA48-AD2F-4304C658AF5E}"/>
                  </a:ext>
                </a:extLst>
              </p:cNvPr>
              <p:cNvSpPr/>
              <p:nvPr/>
            </p:nvSpPr>
            <p:spPr>
              <a:xfrm>
                <a:off x="683568" y="3743335"/>
                <a:ext cx="1944106" cy="757822"/>
              </a:xfrm>
              <a:prstGeom prst="round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sz="1600" dirty="0">
                    <a:latin typeface="Georgia" panose="02040502050405020303" pitchFamily="18" charset="0"/>
                  </a:rPr>
                  <a:t>Data Consumer 2</a:t>
                </a:r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1553E77E-129F-4D4D-9521-6AE8627CCAD6}"/>
                  </a:ext>
                </a:extLst>
              </p:cNvPr>
              <p:cNvSpPr/>
              <p:nvPr/>
            </p:nvSpPr>
            <p:spPr>
              <a:xfrm>
                <a:off x="5725022" y="2928700"/>
                <a:ext cx="1440160" cy="577679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sz="1600" dirty="0">
                    <a:latin typeface="Georgia" panose="02040502050405020303" pitchFamily="18" charset="0"/>
                  </a:rPr>
                  <a:t>Flink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77B6F83B-75DC-3344-8648-517892AF904A}"/>
                  </a:ext>
                </a:extLst>
              </p:cNvPr>
              <p:cNvCxnSpPr/>
              <p:nvPr/>
            </p:nvCxnSpPr>
            <p:spPr>
              <a:xfrm>
                <a:off x="2700686" y="2179838"/>
                <a:ext cx="648072" cy="2808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70637B40-331D-904A-B931-BB59A09C5240}"/>
                  </a:ext>
                </a:extLst>
              </p:cNvPr>
              <p:cNvCxnSpPr/>
              <p:nvPr/>
            </p:nvCxnSpPr>
            <p:spPr>
              <a:xfrm flipH="1">
                <a:off x="2739348" y="2713484"/>
                <a:ext cx="609410" cy="3636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DB2635D-7995-BC42-919F-53C7E3F406A1}"/>
                  </a:ext>
                </a:extLst>
              </p:cNvPr>
              <p:cNvCxnSpPr/>
              <p:nvPr/>
            </p:nvCxnSpPr>
            <p:spPr>
              <a:xfrm>
                <a:off x="5047786" y="2557247"/>
                <a:ext cx="677236" cy="3714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C132E2DA-4F75-4C4B-AD53-1110BE4659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13874" y="2713485"/>
                <a:ext cx="639140" cy="3475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AFA8778-FBD5-1C46-BDF4-09960B3A3AB1}"/>
                  </a:ext>
                </a:extLst>
              </p:cNvPr>
              <p:cNvCxnSpPr/>
              <p:nvPr/>
            </p:nvCxnSpPr>
            <p:spPr>
              <a:xfrm flipH="1">
                <a:off x="5047786" y="3506379"/>
                <a:ext cx="677236" cy="4568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2CE00BB5-69D2-9F46-90BC-DC0506604630}"/>
                  </a:ext>
                </a:extLst>
              </p:cNvPr>
              <p:cNvCxnSpPr/>
              <p:nvPr/>
            </p:nvCxnSpPr>
            <p:spPr>
              <a:xfrm flipH="1">
                <a:off x="2700686" y="4123188"/>
                <a:ext cx="736698" cy="1682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054A54-DD0A-8148-B066-BF518C6E6303}"/>
                  </a:ext>
                </a:extLst>
              </p:cNvPr>
              <p:cNvSpPr txBox="1"/>
              <p:nvPr/>
            </p:nvSpPr>
            <p:spPr>
              <a:xfrm>
                <a:off x="4122082" y="1572123"/>
                <a:ext cx="175849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VN" sz="2000" b="1" dirty="0">
                    <a:latin typeface="Georgia" panose="02040502050405020303" pitchFamily="18" charset="0"/>
                  </a:rPr>
                  <a:t>Google Cloud</a:t>
                </a:r>
              </a:p>
            </p:txBody>
          </p:sp>
          <p:sp>
            <p:nvSpPr>
              <p:cNvPr id="69" name="Rounded Rectangle 68">
                <a:extLst>
                  <a:ext uri="{FF2B5EF4-FFF2-40B4-BE49-F238E27FC236}">
                    <a16:creationId xmlns:a16="http://schemas.microsoft.com/office/drawing/2014/main" id="{AF999485-D465-C04D-8AF8-5BC0C05FF6B7}"/>
                  </a:ext>
                </a:extLst>
              </p:cNvPr>
              <p:cNvSpPr/>
              <p:nvPr/>
            </p:nvSpPr>
            <p:spPr>
              <a:xfrm>
                <a:off x="7426139" y="1549632"/>
                <a:ext cx="1072233" cy="650007"/>
              </a:xfrm>
              <a:prstGeom prst="round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VN" sz="1600" dirty="0">
                    <a:latin typeface="Georgia" panose="02040502050405020303" pitchFamily="18" charset="0"/>
                  </a:rPr>
                  <a:t>Local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932756F6-C211-AA4B-819E-DB9FC30F9D66}"/>
                  </a:ext>
                </a:extLst>
              </p:cNvPr>
              <p:cNvCxnSpPr/>
              <p:nvPr/>
            </p:nvCxnSpPr>
            <p:spPr>
              <a:xfrm flipH="1">
                <a:off x="7165182" y="2281436"/>
                <a:ext cx="431918" cy="6472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07FD4D8A-081E-1D41-9F67-648F71A27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21" y="1057300"/>
            <a:ext cx="8030666" cy="96368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EA9E1D0-5958-B54D-AEF0-C60214F31825}"/>
              </a:ext>
            </a:extLst>
          </p:cNvPr>
          <p:cNvSpPr txBox="1"/>
          <p:nvPr/>
        </p:nvSpPr>
        <p:spPr>
          <a:xfrm>
            <a:off x="633273" y="2516328"/>
            <a:ext cx="2594061" cy="20270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VN" dirty="0">
                <a:latin typeface="Georgia" panose="02040502050405020303" pitchFamily="18" charset="0"/>
              </a:rPr>
              <a:t>Change the Execution Envirionment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VN" dirty="0">
                <a:latin typeface="Georgia" panose="02040502050405020303" pitchFamily="18" charset="0"/>
              </a:rPr>
              <a:t>Compile and run as a Java application</a:t>
            </a:r>
          </a:p>
          <a:p>
            <a:pPr marL="452438" indent="-388938">
              <a:lnSpc>
                <a:spcPct val="150000"/>
              </a:lnSpc>
            </a:pP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181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C3EA07-F7CA-40AB-8D0A-FD1120628B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</a:rPr>
              <a:t>Streaming Analytics using Apache </a:t>
            </a:r>
            <a:r>
              <a:rPr lang="en-US" dirty="0" err="1">
                <a:ea typeface="ＭＳ Ｐゴシック"/>
              </a:rPr>
              <a:t>Flink</a:t>
            </a:r>
            <a:endParaRPr lang="en-US" dirty="0">
              <a:ea typeface="ＭＳ Ｐゴシック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4EC1ED-20F3-4F3E-8099-86F15B5766B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250" y="841276"/>
            <a:ext cx="8207374" cy="443761"/>
          </a:xfrm>
        </p:spPr>
        <p:txBody>
          <a:bodyPr vert="horz" lIns="0" tIns="0" rIns="0" bIns="0" anchor="t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Processing in </a:t>
            </a:r>
            <a:r>
              <a:rPr lang="en-US" dirty="0" err="1"/>
              <a:t>Flink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3C3E73-B9A5-413B-B003-7B63281E0B2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3C4C6E3F-5E3C-4FBD-BF9E-3C26CFB1E59A}" type="datetime1">
              <a:rPr lang="en-US" smtClean="0"/>
              <a:t>3/14/2021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CE5695-DD08-4B94-9ECE-BB5AE65A73F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CS-E4640 Big Data Platforms, @CSAalto</a:t>
            </a:r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783F1-8274-4F18-B6C5-CDB369C14CD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6</a:t>
            </a:fld>
            <a:endParaRPr lang="fi-FI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46CB0D55-01B3-6543-A44A-2D957BD126BA}"/>
              </a:ext>
            </a:extLst>
          </p:cNvPr>
          <p:cNvSpPr/>
          <p:nvPr/>
        </p:nvSpPr>
        <p:spPr>
          <a:xfrm>
            <a:off x="2291819" y="1226653"/>
            <a:ext cx="2808312" cy="648072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986992D-2D01-534A-A236-615A33A05CCA}"/>
              </a:ext>
            </a:extLst>
          </p:cNvPr>
          <p:cNvSpPr/>
          <p:nvPr/>
        </p:nvSpPr>
        <p:spPr>
          <a:xfrm>
            <a:off x="2867883" y="1370669"/>
            <a:ext cx="360040" cy="36004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3E03385-EE5F-1648-B9BE-D9CBED33937A}"/>
              </a:ext>
            </a:extLst>
          </p:cNvPr>
          <p:cNvSpPr/>
          <p:nvPr/>
        </p:nvSpPr>
        <p:spPr>
          <a:xfrm>
            <a:off x="3299931" y="1370669"/>
            <a:ext cx="360040" cy="36004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4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71DFC55-9D8B-3C41-BCF8-2F5CCD6EEF4D}"/>
              </a:ext>
            </a:extLst>
          </p:cNvPr>
          <p:cNvSpPr/>
          <p:nvPr/>
        </p:nvSpPr>
        <p:spPr>
          <a:xfrm>
            <a:off x="3731979" y="1370669"/>
            <a:ext cx="360040" cy="36004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3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627A6B2-1813-5740-AC8C-99CE115761F5}"/>
              </a:ext>
            </a:extLst>
          </p:cNvPr>
          <p:cNvSpPr/>
          <p:nvPr/>
        </p:nvSpPr>
        <p:spPr>
          <a:xfrm>
            <a:off x="4164027" y="1370669"/>
            <a:ext cx="360040" cy="36004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2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4E93FCD-9646-5A47-9AE2-D5EEC2ACA01A}"/>
              </a:ext>
            </a:extLst>
          </p:cNvPr>
          <p:cNvSpPr/>
          <p:nvPr/>
        </p:nvSpPr>
        <p:spPr>
          <a:xfrm>
            <a:off x="4596075" y="1370669"/>
            <a:ext cx="360040" cy="36004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1605A69-D34E-F94D-931C-0E11CA7D6C70}"/>
              </a:ext>
            </a:extLst>
          </p:cNvPr>
          <p:cNvSpPr txBox="1"/>
          <p:nvPr/>
        </p:nvSpPr>
        <p:spPr>
          <a:xfrm>
            <a:off x="468313" y="1335245"/>
            <a:ext cx="170607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VN" sz="1600" dirty="0">
                <a:latin typeface="Georgia" panose="02040502050405020303" pitchFamily="18" charset="0"/>
              </a:rPr>
              <a:t>Stream Processing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107FF2F-94D1-A342-BE72-B2A9B2EE644B}"/>
              </a:ext>
            </a:extLst>
          </p:cNvPr>
          <p:cNvSpPr/>
          <p:nvPr/>
        </p:nvSpPr>
        <p:spPr>
          <a:xfrm>
            <a:off x="3694034" y="1129308"/>
            <a:ext cx="1334089" cy="828000"/>
          </a:xfrm>
          <a:prstGeom prst="rect">
            <a:avLst/>
          </a:prstGeom>
          <a:noFill/>
          <a:ln w="31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329CDFD-7355-7E47-B9DB-C6D3D0754F00}"/>
              </a:ext>
            </a:extLst>
          </p:cNvPr>
          <p:cNvSpPr/>
          <p:nvPr/>
        </p:nvSpPr>
        <p:spPr>
          <a:xfrm>
            <a:off x="2418364" y="1363288"/>
            <a:ext cx="360040" cy="36004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6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9A7D805-F698-994D-B9AE-2BDFA7C0732A}"/>
              </a:ext>
            </a:extLst>
          </p:cNvPr>
          <p:cNvSpPr/>
          <p:nvPr/>
        </p:nvSpPr>
        <p:spPr>
          <a:xfrm>
            <a:off x="6362212" y="1226653"/>
            <a:ext cx="360040" cy="36004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33C990E-51F4-654C-84DD-346896C3F8A1}"/>
              </a:ext>
            </a:extLst>
          </p:cNvPr>
          <p:cNvSpPr/>
          <p:nvPr/>
        </p:nvSpPr>
        <p:spPr>
          <a:xfrm>
            <a:off x="6794260" y="1226653"/>
            <a:ext cx="360040" cy="36004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A9767A0-596E-A54B-9D0A-67CFE883DFB4}"/>
              </a:ext>
            </a:extLst>
          </p:cNvPr>
          <p:cNvSpPr/>
          <p:nvPr/>
        </p:nvSpPr>
        <p:spPr>
          <a:xfrm>
            <a:off x="7226308" y="1226653"/>
            <a:ext cx="360040" cy="36004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131EDBF-7B5C-794C-A843-10533771B3DE}"/>
              </a:ext>
            </a:extLst>
          </p:cNvPr>
          <p:cNvSpPr/>
          <p:nvPr/>
        </p:nvSpPr>
        <p:spPr>
          <a:xfrm>
            <a:off x="6324267" y="985292"/>
            <a:ext cx="1334089" cy="828000"/>
          </a:xfrm>
          <a:prstGeom prst="rect">
            <a:avLst/>
          </a:prstGeom>
          <a:noFill/>
          <a:ln w="31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7754FA8-832C-0F41-87AC-5F9BD6E7A13E}"/>
              </a:ext>
            </a:extLst>
          </p:cNvPr>
          <p:cNvSpPr/>
          <p:nvPr/>
        </p:nvSpPr>
        <p:spPr>
          <a:xfrm>
            <a:off x="6362212" y="2103235"/>
            <a:ext cx="360040" cy="36004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4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8285C61-525A-A944-B566-074F03C1DA21}"/>
              </a:ext>
            </a:extLst>
          </p:cNvPr>
          <p:cNvSpPr/>
          <p:nvPr/>
        </p:nvSpPr>
        <p:spPr>
          <a:xfrm>
            <a:off x="6794260" y="2103235"/>
            <a:ext cx="360040" cy="36004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3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14F80F5-B2A8-AF4E-B007-02A9C26A1BD2}"/>
              </a:ext>
            </a:extLst>
          </p:cNvPr>
          <p:cNvSpPr/>
          <p:nvPr/>
        </p:nvSpPr>
        <p:spPr>
          <a:xfrm>
            <a:off x="7226308" y="2103235"/>
            <a:ext cx="360040" cy="36004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dirty="0"/>
              <a:t>2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5CC1802-2D86-974C-A9A8-8AAC592128EF}"/>
              </a:ext>
            </a:extLst>
          </p:cNvPr>
          <p:cNvSpPr/>
          <p:nvPr/>
        </p:nvSpPr>
        <p:spPr>
          <a:xfrm>
            <a:off x="6324267" y="1861874"/>
            <a:ext cx="1334089" cy="828000"/>
          </a:xfrm>
          <a:prstGeom prst="rect">
            <a:avLst/>
          </a:prstGeom>
          <a:noFill/>
          <a:ln w="31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79C3003-2F68-374A-AF92-81FAA80DF0B5}"/>
              </a:ext>
            </a:extLst>
          </p:cNvPr>
          <p:cNvSpPr txBox="1"/>
          <p:nvPr/>
        </p:nvSpPr>
        <p:spPr>
          <a:xfrm>
            <a:off x="3696839" y="2043303"/>
            <a:ext cx="1266372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VN" sz="1400" dirty="0">
                <a:latin typeface="Georgia" panose="02040502050405020303" pitchFamily="18" charset="0"/>
              </a:rPr>
              <a:t>Sliding Window</a:t>
            </a:r>
          </a:p>
          <a:p>
            <a:pPr algn="ctr"/>
            <a:r>
              <a:rPr lang="en-VN" sz="1400" dirty="0">
                <a:latin typeface="Georgia" panose="02040502050405020303" pitchFamily="18" charset="0"/>
              </a:rPr>
              <a:t>E.g, size = 3, slide = 1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3577252-9EA9-E54E-B87F-A6B81D41EF33}"/>
              </a:ext>
            </a:extLst>
          </p:cNvPr>
          <p:cNvCxnSpPr>
            <a:cxnSpLocks/>
          </p:cNvCxnSpPr>
          <p:nvPr/>
        </p:nvCxnSpPr>
        <p:spPr>
          <a:xfrm>
            <a:off x="5316155" y="1586693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E97AFE6B-6820-3D4A-BDD8-521622F189B0}"/>
              </a:ext>
            </a:extLst>
          </p:cNvPr>
          <p:cNvSpPr txBox="1"/>
          <p:nvPr/>
        </p:nvSpPr>
        <p:spPr>
          <a:xfrm>
            <a:off x="6300192" y="985292"/>
            <a:ext cx="133850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VN" sz="1400" dirty="0">
                <a:latin typeface="Georgia" panose="02040502050405020303" pitchFamily="18" charset="0"/>
              </a:rPr>
              <a:t>Process by Event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1CCE51E-034B-974C-A748-B6AA1BAF5F4E}"/>
              </a:ext>
            </a:extLst>
          </p:cNvPr>
          <p:cNvSpPr txBox="1"/>
          <p:nvPr/>
        </p:nvSpPr>
        <p:spPr>
          <a:xfrm>
            <a:off x="6919176" y="2649621"/>
            <a:ext cx="14427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VN" sz="1400" dirty="0">
                <a:latin typeface="Georgia" panose="02040502050405020303" pitchFamily="18" charset="0"/>
              </a:rPr>
              <a:t>…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08689F3-B8EE-1348-961B-64CE4B00102E}"/>
              </a:ext>
            </a:extLst>
          </p:cNvPr>
          <p:cNvSpPr txBox="1"/>
          <p:nvPr/>
        </p:nvSpPr>
        <p:spPr>
          <a:xfrm>
            <a:off x="5834001" y="2043303"/>
            <a:ext cx="34625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VN" sz="1400" dirty="0">
                <a:latin typeface="Georgia" panose="02040502050405020303" pitchFamily="18" charset="0"/>
              </a:rPr>
              <a:t>next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9BCFBF-2D5D-E34E-A26D-8EF4FCDD4816}"/>
              </a:ext>
            </a:extLst>
          </p:cNvPr>
          <p:cNvSpPr txBox="1"/>
          <p:nvPr/>
        </p:nvSpPr>
        <p:spPr>
          <a:xfrm>
            <a:off x="694222" y="2375738"/>
            <a:ext cx="7803706" cy="28580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VN" dirty="0">
                <a:latin typeface="Georgia" panose="02040502050405020303" pitchFamily="18" charset="0"/>
              </a:rPr>
              <a:t>BTS application: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VN" dirty="0">
                <a:latin typeface="Georgia" panose="02040502050405020303" pitchFamily="18" charset="0"/>
              </a:rPr>
              <a:t>Window size: 1 minute – Window slide 5s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VN" dirty="0">
                <a:latin typeface="Georgia" panose="02040502050405020303" pitchFamily="18" charset="0"/>
              </a:rPr>
              <a:t>Alert by </a:t>
            </a:r>
            <a:r>
              <a:rPr lang="en-VN" i="1" dirty="0">
                <a:latin typeface="Georgia" panose="02040502050405020303" pitchFamily="18" charset="0"/>
              </a:rPr>
              <a:t>station_id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VN" dirty="0">
                <a:latin typeface="Georgia" panose="02040502050405020303" pitchFamily="18" charset="0"/>
              </a:rPr>
              <a:t>Change the window slide to 1s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VN" dirty="0">
                <a:latin typeface="Georgia" panose="02040502050405020303" pitchFamily="18" charset="0"/>
              </a:rPr>
              <a:t>Change the window size to 5 minutes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VN" dirty="0">
                <a:latin typeface="Georgia" panose="02040502050405020303" pitchFamily="18" charset="0"/>
              </a:rPr>
              <a:t>Change other papameters, perform futher analysis</a:t>
            </a:r>
          </a:p>
          <a:p>
            <a:pPr>
              <a:lnSpc>
                <a:spcPct val="150000"/>
              </a:lnSpc>
            </a:pPr>
            <a:endParaRPr lang="en-VN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392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C3EA07-F7CA-40AB-8D0A-FD1120628B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</a:rPr>
              <a:t>Streaming Analytics using Apache </a:t>
            </a:r>
            <a:r>
              <a:rPr lang="en-US" dirty="0" err="1">
                <a:ea typeface="ＭＳ Ｐゴシック"/>
              </a:rPr>
              <a:t>Flink</a:t>
            </a:r>
            <a:endParaRPr lang="en-US" dirty="0">
              <a:ea typeface="ＭＳ Ｐゴシック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4EC1ED-20F3-4F3E-8099-86F15B5766B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250" y="769268"/>
            <a:ext cx="8207374" cy="443761"/>
          </a:xfrm>
        </p:spPr>
        <p:txBody>
          <a:bodyPr vert="horz" lIns="0" tIns="0" rIns="0" bIns="0" anchor="t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>
                <a:latin typeface="Arial"/>
                <a:ea typeface="ＭＳ Ｐゴシック"/>
              </a:rPr>
              <a:t>Distributed Streaming Data Flow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3C3E73-B9A5-413B-B003-7B63281E0B2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3C4C6E3F-5E3C-4FBD-BF9E-3C26CFB1E59A}" type="datetime1">
              <a:rPr lang="en-US" smtClean="0"/>
              <a:t>3/14/2021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CE5695-DD08-4B94-9ECE-BB5AE65A73F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CS-E4640 Big Data Platforms, @CSAalto</a:t>
            </a:r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783F1-8274-4F18-B6C5-CDB369C14CD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7</a:t>
            </a:fld>
            <a:endParaRPr lang="fi-FI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1D9BFFF-CE0C-9744-BFD8-B916649FC85D}"/>
              </a:ext>
            </a:extLst>
          </p:cNvPr>
          <p:cNvSpPr/>
          <p:nvPr/>
        </p:nvSpPr>
        <p:spPr>
          <a:xfrm>
            <a:off x="683568" y="1406786"/>
            <a:ext cx="1440160" cy="71795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600" dirty="0">
                <a:latin typeface="Georgia" panose="02040502050405020303" pitchFamily="18" charset="0"/>
              </a:rPr>
              <a:t>Source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0716E57-3D88-EE48-81E9-E61192994A65}"/>
              </a:ext>
            </a:extLst>
          </p:cNvPr>
          <p:cNvSpPr/>
          <p:nvPr/>
        </p:nvSpPr>
        <p:spPr>
          <a:xfrm>
            <a:off x="2411760" y="2297118"/>
            <a:ext cx="1944216" cy="71795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600" dirty="0">
                <a:latin typeface="Georgia" panose="02040502050405020303" pitchFamily="18" charset="0"/>
              </a:rPr>
              <a:t>Transformation 1</a:t>
            </a:r>
            <a:endParaRPr lang="en-VN" sz="1400" dirty="0">
              <a:latin typeface="Georgia" panose="02040502050405020303" pitchFamily="18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71A4F2AF-7ED4-1249-BA02-548D22EA4B58}"/>
              </a:ext>
            </a:extLst>
          </p:cNvPr>
          <p:cNvSpPr/>
          <p:nvPr/>
        </p:nvSpPr>
        <p:spPr>
          <a:xfrm>
            <a:off x="4716016" y="3145532"/>
            <a:ext cx="1944216" cy="71795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600" dirty="0">
                <a:latin typeface="Georgia" panose="02040502050405020303" pitchFamily="18" charset="0"/>
              </a:rPr>
              <a:t>Transformation N</a:t>
            </a:r>
            <a:endParaRPr lang="en-VN" sz="1400" dirty="0">
              <a:latin typeface="Georgia" panose="02040502050405020303" pitchFamily="18" charset="0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31627E1-3180-BC41-8D6D-1D880F99FEC6}"/>
              </a:ext>
            </a:extLst>
          </p:cNvPr>
          <p:cNvSpPr/>
          <p:nvPr/>
        </p:nvSpPr>
        <p:spPr>
          <a:xfrm>
            <a:off x="6954167" y="4035864"/>
            <a:ext cx="1440160" cy="71795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600" dirty="0">
                <a:latin typeface="Georgia" panose="02040502050405020303" pitchFamily="18" charset="0"/>
              </a:rPr>
              <a:t>Sink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18932F5-ED48-044F-B1CB-CEF3F9FA1ECA}"/>
              </a:ext>
            </a:extLst>
          </p:cNvPr>
          <p:cNvCxnSpPr/>
          <p:nvPr/>
        </p:nvCxnSpPr>
        <p:spPr>
          <a:xfrm>
            <a:off x="2123728" y="2124745"/>
            <a:ext cx="288032" cy="1723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BC7607-9DBA-C145-BF26-53AAF6397919}"/>
              </a:ext>
            </a:extLst>
          </p:cNvPr>
          <p:cNvCxnSpPr>
            <a:cxnSpLocks/>
          </p:cNvCxnSpPr>
          <p:nvPr/>
        </p:nvCxnSpPr>
        <p:spPr>
          <a:xfrm>
            <a:off x="4393921" y="3015077"/>
            <a:ext cx="250087" cy="12960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CEFB69A-DA90-014C-8070-4F20F24C22E0}"/>
              </a:ext>
            </a:extLst>
          </p:cNvPr>
          <p:cNvCxnSpPr/>
          <p:nvPr/>
        </p:nvCxnSpPr>
        <p:spPr>
          <a:xfrm>
            <a:off x="6660232" y="3863491"/>
            <a:ext cx="288032" cy="1723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ular Callout 30">
            <a:extLst>
              <a:ext uri="{FF2B5EF4-FFF2-40B4-BE49-F238E27FC236}">
                <a16:creationId xmlns:a16="http://schemas.microsoft.com/office/drawing/2014/main" id="{918F8A3E-3DF6-8347-AB41-A93CC54D4DD9}"/>
              </a:ext>
            </a:extLst>
          </p:cNvPr>
          <p:cNvSpPr/>
          <p:nvPr/>
        </p:nvSpPr>
        <p:spPr>
          <a:xfrm>
            <a:off x="4443674" y="1525528"/>
            <a:ext cx="3368686" cy="793830"/>
          </a:xfrm>
          <a:prstGeom prst="wedgeRectCallout">
            <a:avLst>
              <a:gd name="adj1" fmla="val -51324"/>
              <a:gd name="adj2" fmla="val 72399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dirty="0">
                <a:latin typeface="Georgia" panose="02040502050405020303" pitchFamily="18" charset="0"/>
              </a:rPr>
              <a:t>Data Stream Transformation Functions: map, flatMap, filter, keyBy, recude, … *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429C756-0AC6-9A46-9872-F72C08D69F01}"/>
              </a:ext>
            </a:extLst>
          </p:cNvPr>
          <p:cNvSpPr txBox="1"/>
          <p:nvPr/>
        </p:nvSpPr>
        <p:spPr>
          <a:xfrm>
            <a:off x="642733" y="4638461"/>
            <a:ext cx="548227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VN" sz="1200" dirty="0">
                <a:latin typeface="Georgia" panose="02040502050405020303" pitchFamily="18" charset="0"/>
              </a:rPr>
              <a:t>* : </a:t>
            </a:r>
            <a:r>
              <a:rPr lang="en-US" sz="1200" dirty="0">
                <a:latin typeface="Georgia" panose="02040502050405020303" pitchFamily="18" charset="0"/>
              </a:rPr>
              <a:t>https://</a:t>
            </a:r>
            <a:r>
              <a:rPr lang="en-US" sz="1200" dirty="0" err="1">
                <a:latin typeface="Georgia" panose="02040502050405020303" pitchFamily="18" charset="0"/>
              </a:rPr>
              <a:t>ci.apache.org</a:t>
            </a:r>
            <a:r>
              <a:rPr lang="en-US" sz="1200" dirty="0">
                <a:latin typeface="Georgia" panose="02040502050405020303" pitchFamily="18" charset="0"/>
              </a:rPr>
              <a:t>/projects/</a:t>
            </a:r>
            <a:r>
              <a:rPr lang="en-US" sz="1200" dirty="0" err="1">
                <a:latin typeface="Georgia" panose="02040502050405020303" pitchFamily="18" charset="0"/>
              </a:rPr>
              <a:t>flink</a:t>
            </a:r>
            <a:r>
              <a:rPr lang="en-US" sz="1200" dirty="0">
                <a:latin typeface="Georgia" panose="02040502050405020303" pitchFamily="18" charset="0"/>
              </a:rPr>
              <a:t>/</a:t>
            </a:r>
            <a:r>
              <a:rPr lang="en-US" sz="1200" dirty="0" err="1">
                <a:latin typeface="Georgia" panose="02040502050405020303" pitchFamily="18" charset="0"/>
              </a:rPr>
              <a:t>flink</a:t>
            </a:r>
            <a:r>
              <a:rPr lang="en-US" sz="1200" dirty="0">
                <a:latin typeface="Georgia" panose="02040502050405020303" pitchFamily="18" charset="0"/>
              </a:rPr>
              <a:t>-docs-stable/dev/stream/operators/</a:t>
            </a:r>
            <a:endParaRPr lang="en-VN" sz="1200" dirty="0">
              <a:latin typeface="Georgia" panose="0204050205040502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A7824C-499B-B345-8A05-D51C89928039}"/>
              </a:ext>
            </a:extLst>
          </p:cNvPr>
          <p:cNvSpPr txBox="1"/>
          <p:nvPr/>
        </p:nvSpPr>
        <p:spPr>
          <a:xfrm>
            <a:off x="642733" y="3841250"/>
            <a:ext cx="3946593" cy="553998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VN" dirty="0">
                <a:latin typeface="Georgia"/>
                <a:ea typeface="ＭＳ Ｐゴシック"/>
              </a:rPr>
              <a:t>Scalable components</a:t>
            </a:r>
            <a:endParaRPr lang="en-US" dirty="0">
              <a:latin typeface="Georgia"/>
              <a:ea typeface="ＭＳ Ｐゴシック"/>
            </a:endParaRPr>
          </a:p>
          <a:p>
            <a:r>
              <a:rPr lang="en-US" dirty="0">
                <a:latin typeface="Georgia"/>
                <a:ea typeface="ＭＳ Ｐゴシック"/>
              </a:rPr>
              <a:t>E.</a:t>
            </a:r>
            <a:r>
              <a:rPr lang="en-VN" dirty="0">
                <a:latin typeface="Georgia"/>
                <a:ea typeface="ＭＳ Ｐゴシック"/>
              </a:rPr>
              <a:t>g, DataStream.</a:t>
            </a:r>
            <a:r>
              <a:rPr lang="en-US" i="1" dirty="0">
                <a:latin typeface="Georgia"/>
                <a:ea typeface="ＭＳ Ｐゴシック"/>
              </a:rPr>
              <a:t>setParallelism(num);</a:t>
            </a:r>
            <a:endParaRPr lang="en-VN" dirty="0">
              <a:latin typeface="Georgia"/>
              <a:ea typeface="ＭＳ Ｐゴシック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9D2016C-CB0F-E344-A636-28A88B7E8D68}"/>
              </a:ext>
            </a:extLst>
          </p:cNvPr>
          <p:cNvCxnSpPr/>
          <p:nvPr/>
        </p:nvCxnSpPr>
        <p:spPr>
          <a:xfrm flipV="1">
            <a:off x="1259632" y="2319358"/>
            <a:ext cx="0" cy="1185153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42A408-8E30-B249-B38A-D6444933FA31}"/>
              </a:ext>
            </a:extLst>
          </p:cNvPr>
          <p:cNvCxnSpPr/>
          <p:nvPr/>
        </p:nvCxnSpPr>
        <p:spPr>
          <a:xfrm flipV="1">
            <a:off x="2267744" y="3144677"/>
            <a:ext cx="288032" cy="359834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07404D8-C8C9-2645-A9B2-554044CBFBC2}"/>
              </a:ext>
            </a:extLst>
          </p:cNvPr>
          <p:cNvCxnSpPr/>
          <p:nvPr/>
        </p:nvCxnSpPr>
        <p:spPr>
          <a:xfrm flipV="1">
            <a:off x="4443674" y="3863491"/>
            <a:ext cx="200334" cy="172373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6B9C2FC-BD5D-E24C-A499-71CC1637619D}"/>
              </a:ext>
            </a:extLst>
          </p:cNvPr>
          <p:cNvCxnSpPr/>
          <p:nvPr/>
        </p:nvCxnSpPr>
        <p:spPr>
          <a:xfrm flipV="1">
            <a:off x="4756428" y="4331228"/>
            <a:ext cx="2057652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690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C3EA07-F7CA-40AB-8D0A-FD1120628B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</a:rPr>
              <a:t>Streaming Analytics using Apache </a:t>
            </a:r>
            <a:r>
              <a:rPr lang="en-US" dirty="0" err="1">
                <a:ea typeface="ＭＳ Ｐゴシック"/>
              </a:rPr>
              <a:t>Flink</a:t>
            </a:r>
            <a:endParaRPr lang="en-US" dirty="0">
              <a:ea typeface="ＭＳ Ｐゴシック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4EC1ED-20F3-4F3E-8099-86F15B5766B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250" y="769268"/>
            <a:ext cx="8207374" cy="443761"/>
          </a:xfrm>
        </p:spPr>
        <p:txBody>
          <a:bodyPr vert="horz" lIns="0" tIns="0" rIns="0" bIns="0" anchor="t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Processing in </a:t>
            </a:r>
            <a:r>
              <a:rPr lang="en-US" dirty="0" err="1"/>
              <a:t>Flink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3C3E73-B9A5-413B-B003-7B63281E0B2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3C4C6E3F-5E3C-4FBD-BF9E-3C26CFB1E59A}" type="datetime1">
              <a:rPr lang="en-US" smtClean="0"/>
              <a:t>3/14/2021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CE5695-DD08-4B94-9ECE-BB5AE65A73F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CS-E4640 Big Data Platforms, @CSAalto</a:t>
            </a:r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783F1-8274-4F18-B6C5-CDB369C14CD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8</a:t>
            </a:fld>
            <a:endParaRPr lang="fi-FI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9BCFBF-2D5D-E34E-A26D-8EF4FCDD4816}"/>
              </a:ext>
            </a:extLst>
          </p:cNvPr>
          <p:cNvSpPr txBox="1"/>
          <p:nvPr/>
        </p:nvSpPr>
        <p:spPr>
          <a:xfrm>
            <a:off x="670147" y="1057300"/>
            <a:ext cx="7803706" cy="3650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VN" dirty="0">
                <a:latin typeface="Georgia" panose="02040502050405020303" pitchFamily="18" charset="0"/>
              </a:rPr>
              <a:t>How can we deal with a huge amount of coming data?</a:t>
            </a:r>
          </a:p>
        </p:txBody>
      </p:sp>
      <p:pic>
        <p:nvPicPr>
          <p:cNvPr id="30" name="Picture 29" descr="Diagram&#10;&#10;Description automatically generated">
            <a:extLst>
              <a:ext uri="{FF2B5EF4-FFF2-40B4-BE49-F238E27FC236}">
                <a16:creationId xmlns:a16="http://schemas.microsoft.com/office/drawing/2014/main" id="{847C632B-276A-1948-B58F-05015316A0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93" r="2378" b="4979"/>
          <a:stretch/>
        </p:blipFill>
        <p:spPr>
          <a:xfrm>
            <a:off x="395536" y="1417340"/>
            <a:ext cx="8442141" cy="277086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6625690-33E4-084B-BAED-8F03D70A6E8C}"/>
              </a:ext>
            </a:extLst>
          </p:cNvPr>
          <p:cNvSpPr txBox="1"/>
          <p:nvPr/>
        </p:nvSpPr>
        <p:spPr>
          <a:xfrm>
            <a:off x="636084" y="4009628"/>
            <a:ext cx="7803706" cy="7805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Georgia" panose="02040502050405020303" pitchFamily="18" charset="0"/>
              </a:rPr>
              <a:t>Scaling </a:t>
            </a:r>
            <a:r>
              <a:rPr lang="en-US" i="1" dirty="0">
                <a:latin typeface="Georgia" panose="02040502050405020303" pitchFamily="18" charset="0"/>
              </a:rPr>
              <a:t>data source </a:t>
            </a:r>
            <a:r>
              <a:rPr lang="en-US" dirty="0">
                <a:latin typeface="Georgia" panose="02040502050405020303" pitchFamily="18" charset="0"/>
              </a:rPr>
              <a:t>component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How about other components? When they need to be scaled?</a:t>
            </a:r>
            <a:endParaRPr lang="en-VN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4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9AC042-B567-40E9-9B45-A757E54B75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E3835"/>
                </a:solidFill>
                <a:ea typeface="Arial"/>
                <a:cs typeface="Arial"/>
                <a:sym typeface="Arial"/>
              </a:rPr>
              <a:t>Contact and Further information</a:t>
            </a:r>
            <a:br>
              <a:rPr lang="en-US" sz="2400" dirty="0">
                <a:solidFill>
                  <a:srgbClr val="2E3835"/>
                </a:solidFill>
                <a:ea typeface="Arial"/>
                <a:cs typeface="Arial"/>
                <a:sym typeface="Arial"/>
              </a:rPr>
            </a:br>
            <a:br>
              <a:rPr lang="en-US" sz="2400" dirty="0">
                <a:solidFill>
                  <a:srgbClr val="2E3835"/>
                </a:solidFill>
                <a:ea typeface="Arial"/>
                <a:cs typeface="Arial"/>
                <a:sym typeface="Arial"/>
              </a:rPr>
            </a:br>
            <a:br>
              <a:rPr lang="en-US" sz="2400" dirty="0">
                <a:solidFill>
                  <a:srgbClr val="2E3835"/>
                </a:solidFill>
                <a:ea typeface="Arial"/>
                <a:cs typeface="Arial"/>
                <a:sym typeface="Arial"/>
              </a:rPr>
            </a:br>
            <a:endParaRPr lang="en-US" sz="2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850B57-D66D-4B87-87D6-B4C5786FDE3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 vert="horz" lIns="0" tIns="0" rIns="0" bIns="0" anchor="t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E3835"/>
                </a:solidFill>
                <a:ea typeface="Arial"/>
                <a:cs typeface="Arial"/>
                <a:sym typeface="Arial"/>
                <a:hlinkClick r:id="rId3"/>
              </a:rPr>
              <a:t>https://version.aalto.fi/gitlab/bigdataplatforms/cs-e4640</a:t>
            </a:r>
            <a:endParaRPr lang="en-US" sz="2000" dirty="0">
              <a:solidFill>
                <a:srgbClr val="2E3835"/>
              </a:solidFill>
              <a:ea typeface="Arial"/>
              <a:cs typeface="Arial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E3835"/>
                </a:solidFill>
                <a:ea typeface="ＭＳ Ｐゴシック"/>
                <a:cs typeface="Arial"/>
              </a:rPr>
              <a:t>Apache Flink Documentation:</a:t>
            </a:r>
          </a:p>
          <a:p>
            <a:pPr marL="580390" lvl="1" indent="-342900">
              <a:buFont typeface="Wingdings" panose="05000000000000000000" pitchFamily="2" charset="2"/>
              <a:buChar char="§"/>
            </a:pPr>
            <a:r>
              <a:rPr lang="en-US" sz="1900" dirty="0">
                <a:ea typeface="MS PGothic"/>
                <a:cs typeface="Arial"/>
                <a:hlinkClick r:id="rId4"/>
              </a:rPr>
              <a:t>https://flink.apache.org/</a:t>
            </a:r>
            <a:r>
              <a:rPr lang="en-US" sz="1900" dirty="0">
                <a:ea typeface="MS PGothic"/>
                <a:cs typeface="Arial"/>
              </a:rPr>
              <a:t> </a:t>
            </a:r>
          </a:p>
          <a:p>
            <a:pPr marL="580390" lvl="1" indent="-342900">
              <a:buFont typeface="Wingdings" panose="05000000000000000000" pitchFamily="2" charset="2"/>
              <a:buChar char="§"/>
            </a:pPr>
            <a:r>
              <a:rPr lang="en-US" sz="1900" dirty="0">
                <a:ea typeface="MS PGothic"/>
                <a:cs typeface="Arial"/>
              </a:rPr>
              <a:t>https://</a:t>
            </a:r>
            <a:r>
              <a:rPr lang="en-US" sz="1900" dirty="0" err="1">
                <a:ea typeface="MS PGothic"/>
                <a:cs typeface="Arial"/>
              </a:rPr>
              <a:t>ci.apache.org</a:t>
            </a:r>
            <a:r>
              <a:rPr lang="en-US" sz="1900" dirty="0">
                <a:ea typeface="MS PGothic"/>
                <a:cs typeface="Arial"/>
              </a:rPr>
              <a:t>/projects/</a:t>
            </a:r>
            <a:r>
              <a:rPr lang="en-US" sz="1900" dirty="0" err="1">
                <a:ea typeface="MS PGothic"/>
                <a:cs typeface="Arial"/>
              </a:rPr>
              <a:t>flink</a:t>
            </a:r>
            <a:r>
              <a:rPr lang="en-US" sz="1900" dirty="0">
                <a:ea typeface="MS PGothic"/>
                <a:cs typeface="Arial"/>
              </a:rPr>
              <a:t>/</a:t>
            </a:r>
            <a:r>
              <a:rPr lang="en-US" sz="1900" dirty="0" err="1">
                <a:ea typeface="MS PGothic"/>
                <a:cs typeface="Arial"/>
              </a:rPr>
              <a:t>flink</a:t>
            </a:r>
            <a:r>
              <a:rPr lang="en-US" sz="1900" dirty="0">
                <a:ea typeface="MS PGothic"/>
                <a:cs typeface="Arial"/>
              </a:rPr>
              <a:t>-docs-stable/dev/stream/operators/</a:t>
            </a:r>
          </a:p>
        </p:txBody>
      </p:sp>
    </p:spTree>
    <p:extLst>
      <p:ext uri="{BB962C8B-B14F-4D97-AF65-F5344CB8AC3E}">
        <p14:creationId xmlns:p14="http://schemas.microsoft.com/office/powerpoint/2010/main" val="3168691295"/>
      </p:ext>
    </p:extLst>
  </p:cSld>
  <p:clrMapOvr>
    <a:masterClrMapping/>
  </p:clrMapOvr>
</p:sld>
</file>

<file path=ppt/theme/theme1.xml><?xml version="1.0" encoding="utf-8"?>
<a:theme xmlns:a="http://schemas.openxmlformats.org/drawingml/2006/main" name="Aalto University">
  <a:themeElements>
    <a:clrScheme name="Aalto-perus">
      <a:dk1>
        <a:sysClr val="windowText" lastClr="000000"/>
      </a:dk1>
      <a:lt1>
        <a:sysClr val="window" lastClr="FFFFFF"/>
      </a:lt1>
      <a:dk2>
        <a:srgbClr val="FF671F"/>
      </a:dk2>
      <a:lt2>
        <a:srgbClr val="8C857B"/>
      </a:lt2>
      <a:accent1>
        <a:srgbClr val="FF671F"/>
      </a:accent1>
      <a:accent2>
        <a:srgbClr val="FFCD00"/>
      </a:accent2>
      <a:accent3>
        <a:srgbClr val="EF3340"/>
      </a:accent3>
      <a:accent4>
        <a:srgbClr val="005EB8"/>
      </a:accent4>
      <a:accent5>
        <a:srgbClr val="8C857B"/>
      </a:accent5>
      <a:accent6>
        <a:srgbClr val="00965E"/>
      </a:accent6>
      <a:hlink>
        <a:srgbClr val="000000"/>
      </a:hlink>
      <a:folHlink>
        <a:srgbClr val="928B81"/>
      </a:folHlink>
    </a:clrScheme>
    <a:fontScheme name="Aalto-yliopis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b="1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1" id="{8AF170A4-2F43-4740-8E9B-5F3873982DBC}" vid="{12DDBE3B-70B2-AB49-A9EC-39C01E7E58DD}"/>
    </a:ext>
  </a:extLst>
</a:theme>
</file>

<file path=ppt/theme/theme2.xml><?xml version="1.0" encoding="utf-8"?>
<a:theme xmlns:a="http://schemas.openxmlformats.org/drawingml/2006/main" name="Aalto University">
  <a:themeElements>
    <a:clrScheme name="Aalto-perus">
      <a:dk1>
        <a:sysClr val="windowText" lastClr="000000"/>
      </a:dk1>
      <a:lt1>
        <a:sysClr val="window" lastClr="FFFFFF"/>
      </a:lt1>
      <a:dk2>
        <a:srgbClr val="FF671F"/>
      </a:dk2>
      <a:lt2>
        <a:srgbClr val="8C857B"/>
      </a:lt2>
      <a:accent1>
        <a:srgbClr val="FF671F"/>
      </a:accent1>
      <a:accent2>
        <a:srgbClr val="FFCD00"/>
      </a:accent2>
      <a:accent3>
        <a:srgbClr val="EF3340"/>
      </a:accent3>
      <a:accent4>
        <a:srgbClr val="005EB8"/>
      </a:accent4>
      <a:accent5>
        <a:srgbClr val="8C857B"/>
      </a:accent5>
      <a:accent6>
        <a:srgbClr val="00965E"/>
      </a:accent6>
      <a:hlink>
        <a:srgbClr val="000000"/>
      </a:hlink>
      <a:folHlink>
        <a:srgbClr val="928B81"/>
      </a:folHlink>
    </a:clrScheme>
    <a:fontScheme name="Aalto-yliopis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b="1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1" id="{8AF170A4-2F43-4740-8E9B-5F3873982DBC}" vid="{12DDBE3B-70B2-AB49-A9EC-39C01E7E58DD}"/>
    </a:ext>
  </a:extLst>
</a:theme>
</file>

<file path=ppt/theme/theme3.xml><?xml version="1.0" encoding="utf-8"?>
<a:theme xmlns:a="http://schemas.openxmlformats.org/drawingml/2006/main" name="Aalto University">
  <a:themeElements>
    <a:clrScheme name="Aalto-perus">
      <a:dk1>
        <a:sysClr val="windowText" lastClr="000000"/>
      </a:dk1>
      <a:lt1>
        <a:sysClr val="window" lastClr="FFFFFF"/>
      </a:lt1>
      <a:dk2>
        <a:srgbClr val="FF671F"/>
      </a:dk2>
      <a:lt2>
        <a:srgbClr val="8C857B"/>
      </a:lt2>
      <a:accent1>
        <a:srgbClr val="FF671F"/>
      </a:accent1>
      <a:accent2>
        <a:srgbClr val="FFCD00"/>
      </a:accent2>
      <a:accent3>
        <a:srgbClr val="EF3340"/>
      </a:accent3>
      <a:accent4>
        <a:srgbClr val="005EB8"/>
      </a:accent4>
      <a:accent5>
        <a:srgbClr val="8C857B"/>
      </a:accent5>
      <a:accent6>
        <a:srgbClr val="00965E"/>
      </a:accent6>
      <a:hlink>
        <a:srgbClr val="000000"/>
      </a:hlink>
      <a:folHlink>
        <a:srgbClr val="928B81"/>
      </a:folHlink>
    </a:clrScheme>
    <a:fontScheme name="Aalto-yliopis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b="1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1" id="{8AF170A4-2F43-4740-8E9B-5F3873982DBC}" vid="{12DDBE3B-70B2-AB49-A9EC-39C01E7E58DD}"/>
    </a:ext>
  </a:extLst>
</a:theme>
</file>

<file path=ppt/theme/theme4.xml><?xml version="1.0" encoding="utf-8"?>
<a:theme xmlns:a="http://schemas.openxmlformats.org/drawingml/2006/main" name="Aalto University">
  <a:themeElements>
    <a:clrScheme name="Aalto-perus">
      <a:dk1>
        <a:sysClr val="windowText" lastClr="000000"/>
      </a:dk1>
      <a:lt1>
        <a:sysClr val="window" lastClr="FFFFFF"/>
      </a:lt1>
      <a:dk2>
        <a:srgbClr val="FF671F"/>
      </a:dk2>
      <a:lt2>
        <a:srgbClr val="8C857B"/>
      </a:lt2>
      <a:accent1>
        <a:srgbClr val="FF671F"/>
      </a:accent1>
      <a:accent2>
        <a:srgbClr val="FFCD00"/>
      </a:accent2>
      <a:accent3>
        <a:srgbClr val="EF3340"/>
      </a:accent3>
      <a:accent4>
        <a:srgbClr val="005EB8"/>
      </a:accent4>
      <a:accent5>
        <a:srgbClr val="8C857B"/>
      </a:accent5>
      <a:accent6>
        <a:srgbClr val="00965E"/>
      </a:accent6>
      <a:hlink>
        <a:srgbClr val="000000"/>
      </a:hlink>
      <a:folHlink>
        <a:srgbClr val="928B81"/>
      </a:folHlink>
    </a:clrScheme>
    <a:fontScheme name="Aalto-yliopis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b="1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1" id="{8AF170A4-2F43-4740-8E9B-5F3873982DBC}" vid="{12DDBE3B-70B2-AB49-A9EC-39C01E7E58DD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A10034A7E432419E146619481D147D" ma:contentTypeVersion="6" ma:contentTypeDescription="Create a new document." ma:contentTypeScope="" ma:versionID="9c4d5df1780d782f5a6e9ec7eb8fba84">
  <xsd:schema xmlns:xsd="http://www.w3.org/2001/XMLSchema" xmlns:xs="http://www.w3.org/2001/XMLSchema" xmlns:p="http://schemas.microsoft.com/office/2006/metadata/properties" xmlns:ns2="119012ce-a113-4822-82de-edc1aa49a2f1" targetNamespace="http://schemas.microsoft.com/office/2006/metadata/properties" ma:root="true" ma:fieldsID="44f40ffded1027140c99581fe7698df4" ns2:_="">
    <xsd:import namespace="119012ce-a113-4822-82de-edc1aa49a2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9012ce-a113-4822-82de-edc1aa49a2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B8BF4E-C35F-433F-8F93-F61C77CFB14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1B0E4F9-295B-4605-93E8-C7FB73FC609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09E613-7AD3-4CB7-A630-AA4F967E3F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19012ce-a113-4822-82de-edc1aa49a2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AaltoSCI_en</Template>
  <TotalTime>0</TotalTime>
  <Words>534</Words>
  <Application>Microsoft Office PowerPoint</Application>
  <PresentationFormat>On-screen Show (16:10)</PresentationFormat>
  <Paragraphs>123</Paragraphs>
  <Slides>10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Aalto University</vt:lpstr>
      <vt:lpstr>Aalto University</vt:lpstr>
      <vt:lpstr>Aalto University</vt:lpstr>
      <vt:lpstr>Aalto University</vt:lpstr>
      <vt:lpstr>CS-E4640 Big Data Plaforms Hands-on tutorial: Streaming Analytics with Apache Flink</vt:lpstr>
      <vt:lpstr>Purpose</vt:lpstr>
      <vt:lpstr>Streaming Analytics using Apache Flink</vt:lpstr>
      <vt:lpstr>Streaming Analytics using Apache Flink</vt:lpstr>
      <vt:lpstr>Streaming Analytics using Apache Flink</vt:lpstr>
      <vt:lpstr>Streaming Analytics using Apache Flink</vt:lpstr>
      <vt:lpstr>Streaming Analytics using Apache Flink</vt:lpstr>
      <vt:lpstr>Streaming Analytics using Apache Flink</vt:lpstr>
      <vt:lpstr>Contact and Further information   </vt:lpstr>
      <vt:lpstr>Thank you!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CS-E4640 Big Data Plaforms Hands-on tutorial: XYZ</dc:title>
  <dc:creator/>
  <cp:lastModifiedBy/>
  <cp:revision>257</cp:revision>
  <dcterms:created xsi:type="dcterms:W3CDTF">2019-02-27T10:23:05Z</dcterms:created>
  <dcterms:modified xsi:type="dcterms:W3CDTF">2021-03-14T19:19:49Z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0x010100A1A10034A7E432419E146619481D147D</vt:lpwstr>
  </property>
</Properties>
</file>