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0"/>
  </p:notesMasterIdLst>
  <p:handoutMasterIdLst>
    <p:handoutMasterId r:id="rId11"/>
  </p:handoutMasterIdLst>
  <p:sldIdLst>
    <p:sldId id="256" r:id="rId2"/>
    <p:sldId id="257" r:id="rId3"/>
    <p:sldId id="258" r:id="rId4"/>
    <p:sldId id="259" r:id="rId5"/>
    <p:sldId id="260" r:id="rId6"/>
    <p:sldId id="265"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5/16/2023</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5/16/2023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5/16/2023</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5/16/2023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5/16/2023</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5/16/2023</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5/16/2023</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5/16/2023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5/16/2023</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5/16/2023</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5/16/2023</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5/16/2023</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5/16/2023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5/16/2023</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5.png"/><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1506530" y="1057494"/>
            <a:ext cx="8637073" cy="2541431"/>
          </a:xfrm>
        </p:spPr>
        <p:txBody>
          <a:bodyPr>
            <a:normAutofit fontScale="90000"/>
          </a:bodyPr>
          <a:lstStyle/>
          <a:p>
            <a:pPr algn="ctr"/>
            <a:r>
              <a:rPr lang="en-US" b="1" dirty="0">
                <a:latin typeface="Georgia Pro Light" panose="020B0604020202020204" pitchFamily="18" charset="0"/>
              </a:rPr>
              <a:t>ADVANCED SOIL moisture monitoring system</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673332" y="3731322"/>
            <a:ext cx="3169602" cy="1145477"/>
          </a:xfrm>
        </p:spPr>
        <p:txBody>
          <a:bodyPr>
            <a:normAutofit fontScale="92500"/>
          </a:bodyPr>
          <a:lstStyle/>
          <a:p>
            <a:r>
              <a:rPr lang="en-US" b="1" i="1" dirty="0">
                <a:solidFill>
                  <a:srgbClr val="000000"/>
                </a:solidFill>
                <a:latin typeface="+mj-lt"/>
                <a:ea typeface="Tahoma" panose="020B0604030504040204" pitchFamily="34" charset="0"/>
                <a:cs typeface="Tahoma" panose="020B0604030504040204" pitchFamily="34" charset="0"/>
              </a:rPr>
              <a:t>~   Krishna dugad (40) – L2</a:t>
            </a:r>
          </a:p>
          <a:p>
            <a:r>
              <a:rPr lang="en-US" b="1" i="1" dirty="0">
                <a:solidFill>
                  <a:srgbClr val="000000"/>
                </a:solidFill>
                <a:latin typeface="+mj-lt"/>
                <a:ea typeface="Tahoma" panose="020B0604030504040204" pitchFamily="34" charset="0"/>
                <a:cs typeface="Tahoma" panose="020B0604030504040204" pitchFamily="34" charset="0"/>
              </a:rPr>
              <a:t>     Harsh Nevse (53) – L3</a:t>
            </a:r>
          </a:p>
          <a:p>
            <a:endParaRPr lang="en-US" dirty="0"/>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827471"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3285067" y="804519"/>
            <a:ext cx="7612571" cy="1049235"/>
          </a:xfrm>
        </p:spPr>
        <p:txBody>
          <a:bodyPr/>
          <a:lstStyle/>
          <a:p>
            <a:r>
              <a:rPr lang="en-US" u="sng" dirty="0"/>
              <a:t>Idea behind the project</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571876" y="2090343"/>
            <a:ext cx="7510970" cy="3192857"/>
          </a:xfrm>
        </p:spPr>
        <p:txBody>
          <a:bodyPr>
            <a:normAutofit/>
          </a:bodyPr>
          <a:lstStyle/>
          <a:p>
            <a:pPr marL="0" indent="0" algn="ctr">
              <a:buNone/>
            </a:pPr>
            <a:r>
              <a:rPr lang="en-US" sz="2400" dirty="0"/>
              <a:t>Planting a tree in an environment where the seed or the plant would not get water adequately through natural sources like rain or groundwater in its initial phases has always been a matter of concern for tree planters, Especially visually and audibly impaired planters. This is where an autonomous moisture monitor for plants system can help.</a:t>
            </a:r>
          </a:p>
          <a:p>
            <a:pPr marL="0" indent="0" algn="ctr">
              <a:buNone/>
            </a:pPr>
            <a:endParaRPr lang="en-US" sz="2400" dirty="0"/>
          </a:p>
          <a:p>
            <a:pPr algn="ctr"/>
            <a:endParaRPr lang="en-US" sz="2400" dirty="0"/>
          </a:p>
        </p:txBody>
      </p:sp>
      <p:pic>
        <p:nvPicPr>
          <p:cNvPr id="1026" name="Picture 2" descr="What are Plants">
            <a:extLst>
              <a:ext uri="{FF2B5EF4-FFF2-40B4-BE49-F238E27FC236}">
                <a16:creationId xmlns:a16="http://schemas.microsoft.com/office/drawing/2014/main" id="{43091546-7D31-CB73-0E9A-DFC0785143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2846" y="2219454"/>
            <a:ext cx="3573657" cy="241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3382806" y="771398"/>
            <a:ext cx="9603275" cy="1049235"/>
          </a:xfrm>
        </p:spPr>
        <p:txBody>
          <a:bodyPr/>
          <a:lstStyle/>
          <a:p>
            <a:r>
              <a:rPr lang="en-US" u="sng" dirty="0"/>
              <a:t>Working of the system</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2" y="1530310"/>
            <a:ext cx="9603275" cy="4556292"/>
          </a:xfrm>
        </p:spPr>
        <p:txBody>
          <a:bodyPr/>
          <a:lstStyle/>
          <a:p>
            <a:pPr lvl="0"/>
            <a:r>
              <a:rPr lang="en-US" dirty="0">
                <a:solidFill>
                  <a:srgbClr val="000000"/>
                </a:solidFill>
                <a:ea typeface="Tahoma" panose="020B0604030504040204" pitchFamily="34" charset="0"/>
                <a:cs typeface="Tahoma" panose="020B0604030504040204" pitchFamily="34" charset="0"/>
              </a:rPr>
              <a:t>The system timely monitors the moisture level of the soil. If at the time of monitoring it comes to know that the moisture level of the soil is increasing, it will raise a visual alert as well as an audio alert. This alert is then received by the caretaker of the plant.</a:t>
            </a:r>
          </a:p>
          <a:p>
            <a:pPr lvl="0"/>
            <a:r>
              <a:rPr lang="en-US" dirty="0">
                <a:solidFill>
                  <a:srgbClr val="000000"/>
                </a:solidFill>
                <a:ea typeface="Tahoma" panose="020B0604030504040204" pitchFamily="34" charset="0"/>
                <a:cs typeface="Tahoma" panose="020B0604030504040204" pitchFamily="34" charset="0"/>
              </a:rPr>
              <a:t>As long as the alert is on, the impaired caretaker will know that the plant is not in short of water. When the alert turns off, it suggests that the soil is out of moisture and water is required.</a:t>
            </a:r>
          </a:p>
          <a:p>
            <a:pPr lvl="0"/>
            <a:r>
              <a:rPr lang="en-US" dirty="0">
                <a:solidFill>
                  <a:srgbClr val="000000"/>
                </a:solidFill>
                <a:ea typeface="Tahoma" panose="020B0604030504040204" pitchFamily="34" charset="0"/>
                <a:cs typeface="Tahoma" panose="020B0604030504040204" pitchFamily="34" charset="0"/>
              </a:rPr>
              <a:t> A moisture level sensor is used to detect the moisture level of the soil. An LED is used to give visual alarm and a buzzer is used to give audio signal to the caretaker of the plant.</a:t>
            </a:r>
          </a:p>
          <a:p>
            <a:pPr lvl="0"/>
            <a:r>
              <a:rPr lang="en-US" dirty="0">
                <a:solidFill>
                  <a:srgbClr val="000000"/>
                </a:solidFill>
                <a:ea typeface="Tahoma" panose="020B0604030504040204" pitchFamily="34" charset="0"/>
                <a:cs typeface="Tahoma" panose="020B0604030504040204" pitchFamily="34" charset="0"/>
              </a:rPr>
              <a:t>Thus, in this project with the help of a simple combinational circuit and a sensor we can help save a plant by maintaining the moisture level of the soil of the plant, thus keeping the plant healthy and help impaired planters and farmers.</a:t>
            </a:r>
          </a:p>
        </p:txBody>
      </p:sp>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0199F-A274-44C6-BF37-784A855E6EEA}"/>
              </a:ext>
            </a:extLst>
          </p:cNvPr>
          <p:cNvSpPr>
            <a:spLocks noGrp="1"/>
          </p:cNvSpPr>
          <p:nvPr>
            <p:ph sz="half" idx="1"/>
          </p:nvPr>
        </p:nvSpPr>
        <p:spPr>
          <a:xfrm>
            <a:off x="2807074" y="2216898"/>
            <a:ext cx="3133005" cy="3448595"/>
          </a:xfrm>
        </p:spPr>
        <p:txBody>
          <a:bodyPr>
            <a:normAutofit/>
          </a:bodyPr>
          <a:lstStyle/>
          <a:p>
            <a:pPr marL="0" lvl="0" indent="0">
              <a:buNone/>
            </a:pPr>
            <a:r>
              <a:rPr lang="en-US" dirty="0"/>
              <a:t>                                   </a:t>
            </a:r>
          </a:p>
          <a:p>
            <a:pPr lvl="0"/>
            <a:r>
              <a:rPr lang="en-US" dirty="0"/>
              <a:t>Resistor – 680ohms</a:t>
            </a:r>
          </a:p>
          <a:p>
            <a:pPr lvl="0"/>
            <a:r>
              <a:rPr lang="en-US" dirty="0"/>
              <a:t>Transistor – BC 547</a:t>
            </a:r>
          </a:p>
          <a:p>
            <a:pPr lvl="0"/>
            <a:r>
              <a:rPr lang="en-US" dirty="0"/>
              <a:t>Cables and Connectors</a:t>
            </a:r>
          </a:p>
          <a:p>
            <a:pPr lvl="0"/>
            <a:r>
              <a:rPr lang="en-US" dirty="0"/>
              <a:t>Buzzer</a:t>
            </a:r>
          </a:p>
          <a:p>
            <a:pPr marL="0" lvl="0" indent="0">
              <a:buNone/>
            </a:pPr>
            <a:r>
              <a:rPr lang="en-US" dirty="0"/>
              <a:t> </a:t>
            </a:r>
          </a:p>
        </p:txBody>
      </p:sp>
      <p:sp>
        <p:nvSpPr>
          <p:cNvPr id="7" name="Content Placeholder 6">
            <a:extLst>
              <a:ext uri="{FF2B5EF4-FFF2-40B4-BE49-F238E27FC236}">
                <a16:creationId xmlns:a16="http://schemas.microsoft.com/office/drawing/2014/main" id="{DE5E0F9D-BD76-6C77-98AE-575FCD0939A6}"/>
              </a:ext>
            </a:extLst>
          </p:cNvPr>
          <p:cNvSpPr>
            <a:spLocks noGrp="1"/>
          </p:cNvSpPr>
          <p:nvPr>
            <p:ph sz="half" idx="2"/>
          </p:nvPr>
        </p:nvSpPr>
        <p:spPr>
          <a:xfrm>
            <a:off x="6448273" y="2223973"/>
            <a:ext cx="3237594" cy="3441520"/>
          </a:xfrm>
        </p:spPr>
        <p:txBody>
          <a:bodyPr/>
          <a:lstStyle/>
          <a:p>
            <a:pPr marL="0" indent="0">
              <a:buNone/>
            </a:pPr>
            <a:endParaRPr lang="en-IN" dirty="0"/>
          </a:p>
          <a:p>
            <a:pPr lvl="0"/>
            <a:r>
              <a:rPr lang="en-US" dirty="0"/>
              <a:t>LED -RED</a:t>
            </a:r>
          </a:p>
          <a:p>
            <a:pPr lvl="0"/>
            <a:r>
              <a:rPr lang="en-US" dirty="0"/>
              <a:t> Breadboard</a:t>
            </a:r>
          </a:p>
          <a:p>
            <a:pPr lvl="0"/>
            <a:r>
              <a:rPr lang="en-US" dirty="0"/>
              <a:t>Battery – 9V</a:t>
            </a:r>
          </a:p>
          <a:p>
            <a:pPr marL="0" indent="0">
              <a:buNone/>
            </a:pPr>
            <a:endParaRPr lang="en-IN" dirty="0"/>
          </a:p>
        </p:txBody>
      </p:sp>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3917244" y="804519"/>
            <a:ext cx="6980394" cy="1049235"/>
          </a:xfrm>
        </p:spPr>
        <p:txBody>
          <a:bodyPr/>
          <a:lstStyle/>
          <a:p>
            <a:r>
              <a:rPr lang="en-US" u="sng" dirty="0"/>
              <a:t>PROJECT Materials</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83491" y="457863"/>
            <a:ext cx="1049235" cy="1049235"/>
          </a:xfrm>
          <a:prstGeom prst="rect">
            <a:avLst/>
          </a:prstGeom>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4929809" y="804519"/>
            <a:ext cx="5967829" cy="1049235"/>
          </a:xfrm>
        </p:spPr>
        <p:txBody>
          <a:bodyPr anchor="t">
            <a:normAutofit/>
          </a:bodyPr>
          <a:lstStyle/>
          <a:p>
            <a:r>
              <a:rPr lang="en-US" u="sng" dirty="0"/>
              <a:t> process</a:t>
            </a:r>
          </a:p>
        </p:txBody>
      </p:sp>
      <p:sp>
        <p:nvSpPr>
          <p:cNvPr id="11" name="TextBox 10">
            <a:extLst>
              <a:ext uri="{FF2B5EF4-FFF2-40B4-BE49-F238E27FC236}">
                <a16:creationId xmlns:a16="http://schemas.microsoft.com/office/drawing/2014/main" id="{60B77657-597B-1EBD-6E4E-A7BA6881FDAB}"/>
              </a:ext>
            </a:extLst>
          </p:cNvPr>
          <p:cNvSpPr txBox="1"/>
          <p:nvPr/>
        </p:nvSpPr>
        <p:spPr>
          <a:xfrm>
            <a:off x="1646142" y="4567200"/>
            <a:ext cx="3581400" cy="369332"/>
          </a:xfrm>
          <a:prstGeom prst="rect">
            <a:avLst/>
          </a:prstGeom>
          <a:noFill/>
        </p:spPr>
        <p:txBody>
          <a:bodyPr wrap="square" rtlCol="0">
            <a:spAutoFit/>
          </a:bodyPr>
          <a:lstStyle/>
          <a:p>
            <a:r>
              <a:rPr lang="en-IN" dirty="0"/>
              <a:t>CIRCUIT DIAGRAM</a:t>
            </a:r>
          </a:p>
        </p:txBody>
      </p:sp>
      <p:sp>
        <p:nvSpPr>
          <p:cNvPr id="19" name="TextBox 18">
            <a:extLst>
              <a:ext uri="{FF2B5EF4-FFF2-40B4-BE49-F238E27FC236}">
                <a16:creationId xmlns:a16="http://schemas.microsoft.com/office/drawing/2014/main" id="{4237DBCE-28A3-6FE8-7392-5502DA05F926}"/>
              </a:ext>
            </a:extLst>
          </p:cNvPr>
          <p:cNvSpPr txBox="1"/>
          <p:nvPr/>
        </p:nvSpPr>
        <p:spPr>
          <a:xfrm>
            <a:off x="6964459" y="4569600"/>
            <a:ext cx="3495610" cy="369332"/>
          </a:xfrm>
          <a:prstGeom prst="rect">
            <a:avLst/>
          </a:prstGeom>
          <a:noFill/>
        </p:spPr>
        <p:txBody>
          <a:bodyPr wrap="square" rtlCol="0">
            <a:spAutoFit/>
          </a:bodyPr>
          <a:lstStyle/>
          <a:p>
            <a:r>
              <a:rPr lang="en-US" dirty="0"/>
              <a:t>SCHEMATIC REPRESENTATION</a:t>
            </a:r>
            <a:endParaRPr lang="en-IN" dirty="0"/>
          </a:p>
        </p:txBody>
      </p:sp>
      <p:pic>
        <p:nvPicPr>
          <p:cNvPr id="6" name="Picture 5">
            <a:extLst>
              <a:ext uri="{FF2B5EF4-FFF2-40B4-BE49-F238E27FC236}">
                <a16:creationId xmlns:a16="http://schemas.microsoft.com/office/drawing/2014/main" id="{B4842F83-D6C8-4F49-5CA1-AF523A18F590}"/>
              </a:ext>
            </a:extLst>
          </p:cNvPr>
          <p:cNvPicPr>
            <a:picLocks noChangeAspect="1"/>
          </p:cNvPicPr>
          <p:nvPr/>
        </p:nvPicPr>
        <p:blipFill>
          <a:blip r:embed="rId4"/>
          <a:stretch>
            <a:fillRect/>
          </a:stretch>
        </p:blipFill>
        <p:spPr>
          <a:xfrm>
            <a:off x="642742" y="2212758"/>
            <a:ext cx="4370750" cy="2276574"/>
          </a:xfrm>
          <a:prstGeom prst="rect">
            <a:avLst/>
          </a:prstGeom>
        </p:spPr>
      </p:pic>
      <p:pic>
        <p:nvPicPr>
          <p:cNvPr id="9" name="Picture 8">
            <a:extLst>
              <a:ext uri="{FF2B5EF4-FFF2-40B4-BE49-F238E27FC236}">
                <a16:creationId xmlns:a16="http://schemas.microsoft.com/office/drawing/2014/main" id="{8BA970C4-FBFD-F748-6E83-085182313446}"/>
              </a:ext>
            </a:extLst>
          </p:cNvPr>
          <p:cNvPicPr>
            <a:picLocks noChangeAspect="1"/>
          </p:cNvPicPr>
          <p:nvPr/>
        </p:nvPicPr>
        <p:blipFill>
          <a:blip r:embed="rId5"/>
          <a:stretch>
            <a:fillRect/>
          </a:stretch>
        </p:blipFill>
        <p:spPr>
          <a:xfrm>
            <a:off x="5410944" y="2288400"/>
            <a:ext cx="6150914" cy="2174764"/>
          </a:xfrm>
          <a:prstGeom prst="rect">
            <a:avLst/>
          </a:prstGeom>
        </p:spPr>
      </p:pic>
    </p:spTree>
    <p:extLst>
      <p:ext uri="{BB962C8B-B14F-4D97-AF65-F5344CB8AC3E}">
        <p14:creationId xmlns:p14="http://schemas.microsoft.com/office/powerpoint/2010/main" val="416409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7DD391-F563-EBD4-50F1-FD99BBF6022A}"/>
              </a:ext>
            </a:extLst>
          </p:cNvPr>
          <p:cNvSpPr txBox="1"/>
          <p:nvPr/>
        </p:nvSpPr>
        <p:spPr>
          <a:xfrm>
            <a:off x="708659" y="4072031"/>
            <a:ext cx="385572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Circuit is grounded with the two wires coming out the emitter and base of the transistor. </a:t>
            </a:r>
          </a:p>
          <a:p>
            <a:pPr marL="285750" indent="-285750">
              <a:buFont typeface="Arial" panose="020B0604020202020204" pitchFamily="34" charset="0"/>
              <a:buChar char="•"/>
            </a:pPr>
            <a:r>
              <a:rPr lang="en-IN" dirty="0"/>
              <a:t>LED and buzzer don’t work in this case.</a:t>
            </a:r>
          </a:p>
        </p:txBody>
      </p:sp>
      <p:sp>
        <p:nvSpPr>
          <p:cNvPr id="5" name="TextBox 4">
            <a:extLst>
              <a:ext uri="{FF2B5EF4-FFF2-40B4-BE49-F238E27FC236}">
                <a16:creationId xmlns:a16="http://schemas.microsoft.com/office/drawing/2014/main" id="{5B82632E-9802-E102-1FBB-1FE6A5C0C0FB}"/>
              </a:ext>
            </a:extLst>
          </p:cNvPr>
          <p:cNvSpPr txBox="1"/>
          <p:nvPr/>
        </p:nvSpPr>
        <p:spPr>
          <a:xfrm>
            <a:off x="1432561" y="3591133"/>
            <a:ext cx="3108960" cy="369332"/>
          </a:xfrm>
          <a:prstGeom prst="rect">
            <a:avLst/>
          </a:prstGeom>
          <a:noFill/>
        </p:spPr>
        <p:txBody>
          <a:bodyPr wrap="square" rtlCol="0">
            <a:spAutoFit/>
          </a:bodyPr>
          <a:lstStyle/>
          <a:p>
            <a:r>
              <a:rPr lang="en-IN" dirty="0"/>
              <a:t>Circuit with dry soil</a:t>
            </a:r>
          </a:p>
        </p:txBody>
      </p:sp>
      <p:sp>
        <p:nvSpPr>
          <p:cNvPr id="8" name="Arrow: Right 7">
            <a:extLst>
              <a:ext uri="{FF2B5EF4-FFF2-40B4-BE49-F238E27FC236}">
                <a16:creationId xmlns:a16="http://schemas.microsoft.com/office/drawing/2014/main" id="{E963F77B-09C5-67AB-C5A0-A03F09A95A7A}"/>
              </a:ext>
            </a:extLst>
          </p:cNvPr>
          <p:cNvSpPr/>
          <p:nvPr/>
        </p:nvSpPr>
        <p:spPr>
          <a:xfrm>
            <a:off x="5082540" y="1943100"/>
            <a:ext cx="1501140" cy="556260"/>
          </a:xfrm>
          <a:prstGeom prst="rightArrow">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EEEECE6-2336-0788-C48B-92B407A532AC}"/>
              </a:ext>
            </a:extLst>
          </p:cNvPr>
          <p:cNvSpPr txBox="1"/>
          <p:nvPr/>
        </p:nvSpPr>
        <p:spPr>
          <a:xfrm>
            <a:off x="7720928" y="3659992"/>
            <a:ext cx="3451860" cy="369332"/>
          </a:xfrm>
          <a:prstGeom prst="rect">
            <a:avLst/>
          </a:prstGeom>
          <a:noFill/>
        </p:spPr>
        <p:txBody>
          <a:bodyPr wrap="square" rtlCol="0">
            <a:spAutoFit/>
          </a:bodyPr>
          <a:lstStyle/>
          <a:p>
            <a:r>
              <a:rPr lang="en-IN" dirty="0"/>
              <a:t>Circuit with wet soil</a:t>
            </a:r>
          </a:p>
        </p:txBody>
      </p:sp>
      <p:sp>
        <p:nvSpPr>
          <p:cNvPr id="10" name="TextBox 9">
            <a:extLst>
              <a:ext uri="{FF2B5EF4-FFF2-40B4-BE49-F238E27FC236}">
                <a16:creationId xmlns:a16="http://schemas.microsoft.com/office/drawing/2014/main" id="{1FE1722D-E967-FA6C-38AA-6E0FDECC8AC1}"/>
              </a:ext>
            </a:extLst>
          </p:cNvPr>
          <p:cNvSpPr txBox="1"/>
          <p:nvPr/>
        </p:nvSpPr>
        <p:spPr>
          <a:xfrm>
            <a:off x="6972301" y="4145442"/>
            <a:ext cx="397764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Here some water was added only to one corner of soil. Buzzer doesn’t start at full intensity.</a:t>
            </a:r>
          </a:p>
          <a:p>
            <a:pPr marL="285750" indent="-285750">
              <a:buFont typeface="Arial" panose="020B0604020202020204" pitchFamily="34" charset="0"/>
              <a:buChar char="•"/>
            </a:pPr>
            <a:r>
              <a:rPr lang="en-IN" dirty="0"/>
              <a:t>When considerable moisture level is reached, Buzzer works at full potential.</a:t>
            </a:r>
          </a:p>
        </p:txBody>
      </p:sp>
      <p:pic>
        <p:nvPicPr>
          <p:cNvPr id="11" name="Picture 10">
            <a:extLst>
              <a:ext uri="{FF2B5EF4-FFF2-40B4-BE49-F238E27FC236}">
                <a16:creationId xmlns:a16="http://schemas.microsoft.com/office/drawing/2014/main" id="{BBEFD382-540D-1DDE-CF24-B3733CD38955}"/>
              </a:ext>
            </a:extLst>
          </p:cNvPr>
          <p:cNvPicPr>
            <a:picLocks noChangeAspect="1"/>
          </p:cNvPicPr>
          <p:nvPr/>
        </p:nvPicPr>
        <p:blipFill>
          <a:blip r:embed="rId4"/>
          <a:stretch>
            <a:fillRect/>
          </a:stretch>
        </p:blipFill>
        <p:spPr>
          <a:xfrm>
            <a:off x="1514327" y="561418"/>
            <a:ext cx="2533941" cy="2929812"/>
          </a:xfrm>
          <a:prstGeom prst="rect">
            <a:avLst/>
          </a:prstGeom>
        </p:spPr>
      </p:pic>
      <p:pic>
        <p:nvPicPr>
          <p:cNvPr id="14" name="WhatsApp Video 2023-05-15 at 4.16.58 PM">
            <a:hlinkClick r:id="" action="ppaction://media"/>
            <a:extLst>
              <a:ext uri="{FF2B5EF4-FFF2-40B4-BE49-F238E27FC236}">
                <a16:creationId xmlns:a16="http://schemas.microsoft.com/office/drawing/2014/main" id="{A80C2BDA-29FB-D512-605E-D2400CC890D7}"/>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505985" y="602790"/>
            <a:ext cx="2402017" cy="2907646"/>
          </a:xfrm>
          <a:prstGeom prst="rect">
            <a:avLst/>
          </a:prstGeom>
        </p:spPr>
      </p:pic>
    </p:spTree>
    <p:extLst>
      <p:ext uri="{BB962C8B-B14F-4D97-AF65-F5344CB8AC3E}">
        <p14:creationId xmlns:p14="http://schemas.microsoft.com/office/powerpoint/2010/main" val="360691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47"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0" mute="1">
                <p:cTn id="7" fill="hold" display="0">
                  <p:stCondLst>
                    <p:cond delay="indefinite"/>
                  </p:stCondLst>
                </p:cTn>
                <p:tgtEl>
                  <p:spTgt spid="14"/>
                </p:tgtEl>
              </p:cMediaNode>
            </p:video>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4"/>
                                        </p:tgtEl>
                                      </p:cBhvr>
                                    </p:cmd>
                                  </p:childTnLst>
                                </p:cTn>
                              </p:par>
                            </p:childTnLst>
                          </p:cTn>
                        </p:par>
                      </p:childTnLst>
                    </p:cTn>
                  </p:par>
                </p:childTnLst>
              </p:cTn>
              <p:nextCondLst>
                <p:cond evt="onClick" delay="0">
                  <p:tgtEl>
                    <p:spTgt spid="1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7A6E10-A1AB-44F7-B196-12B4EE7B21E6}"/>
              </a:ext>
            </a:extLst>
          </p:cNvPr>
          <p:cNvSpPr>
            <a:spLocks noGrp="1"/>
          </p:cNvSpPr>
          <p:nvPr>
            <p:ph sz="half" idx="1"/>
          </p:nvPr>
        </p:nvSpPr>
        <p:spPr>
          <a:xfrm>
            <a:off x="1292238" y="2161853"/>
            <a:ext cx="9522517" cy="3471303"/>
          </a:xfrm>
        </p:spPr>
        <p:txBody>
          <a:bodyPr>
            <a:normAutofit/>
          </a:bodyPr>
          <a:lstStyle/>
          <a:p>
            <a:r>
              <a:rPr lang="en-US" dirty="0"/>
              <a:t>GOOGLE </a:t>
            </a:r>
          </a:p>
          <a:p>
            <a:r>
              <a:rPr lang="en-US" dirty="0"/>
              <a:t>YOUTUBE</a:t>
            </a:r>
          </a:p>
          <a:p>
            <a:r>
              <a:rPr lang="en-US" dirty="0"/>
              <a:t>300 ELECTRONIC PROJECT</a:t>
            </a:r>
          </a:p>
          <a:p>
            <a:r>
              <a:rPr lang="en-US" dirty="0"/>
              <a:t>A BEGINNERS GUIDE TO CIRCUITS</a:t>
            </a:r>
            <a:br>
              <a:rPr lang="en-US" dirty="0"/>
            </a:br>
            <a:endParaRPr lang="en-US" dirty="0"/>
          </a:p>
        </p:txBody>
      </p:sp>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5023556" y="804519"/>
            <a:ext cx="5874082" cy="1049235"/>
          </a:xfrm>
        </p:spPr>
        <p:txBody>
          <a:bodyPr/>
          <a:lstStyle/>
          <a:p>
            <a:r>
              <a:rPr lang="en-US" u="sng" dirty="0"/>
              <a:t>Sources</a:t>
            </a:r>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Tree>
    <p:extLst>
      <p:ext uri="{BB962C8B-B14F-4D97-AF65-F5344CB8AC3E}">
        <p14:creationId xmlns:p14="http://schemas.microsoft.com/office/powerpoint/2010/main" val="241229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19948" y="985141"/>
            <a:ext cx="9603275" cy="1049235"/>
          </a:xfrm>
        </p:spPr>
        <p:txBody>
          <a:bodyPr/>
          <a:lstStyle/>
          <a:p>
            <a:r>
              <a:rPr lang="en-US" dirty="0"/>
              <a:t>                                   ✩✩✩✩✩✩✩✩✩✩✩✩✩✩</a:t>
            </a:r>
          </a:p>
        </p:txBody>
      </p:sp>
      <p:sp>
        <p:nvSpPr>
          <p:cNvPr id="2" name="Text Placeholder 1">
            <a:extLst>
              <a:ext uri="{FF2B5EF4-FFF2-40B4-BE49-F238E27FC236}">
                <a16:creationId xmlns:a16="http://schemas.microsoft.com/office/drawing/2014/main" id="{0BDCED45-CA91-495F-8329-49163D40BC0B}"/>
              </a:ext>
            </a:extLst>
          </p:cNvPr>
          <p:cNvSpPr>
            <a:spLocks noGrp="1"/>
          </p:cNvSpPr>
          <p:nvPr>
            <p:ph type="body" sz="quarter" idx="12"/>
          </p:nvPr>
        </p:nvSpPr>
        <p:spPr/>
        <p:txBody>
          <a:bodyPr/>
          <a:lstStyle/>
          <a:p>
            <a:pPr>
              <a:lnSpc>
                <a:spcPct val="100000"/>
              </a:lnSpc>
            </a:pPr>
            <a:r>
              <a:rPr lang="en-US" b="1" i="1" dirty="0">
                <a:solidFill>
                  <a:srgbClr val="0070C0"/>
                </a:solidFill>
                <a:effectLst>
                  <a:outerShdw blurRad="38100" dist="38100" dir="2700000" algn="tl">
                    <a:srgbClr val="000000">
                      <a:alpha val="43137"/>
                    </a:srgbClr>
                  </a:outerShdw>
                </a:effectLst>
              </a:rPr>
              <a:t>THANK-YOU</a:t>
            </a:r>
          </a:p>
        </p:txBody>
      </p:sp>
    </p:spTree>
    <p:extLst>
      <p:ext uri="{BB962C8B-B14F-4D97-AF65-F5344CB8AC3E}">
        <p14:creationId xmlns:p14="http://schemas.microsoft.com/office/powerpoint/2010/main" val="2394598200"/>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win32_fixed.potx" id="{F81442EF-054B-43F2-9D42-4AC72B9AFB37}" vid="{A487745B-CFD4-4F4A-9F31-FD463ACA8A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invention</Template>
  <TotalTime>154</TotalTime>
  <Words>383</Words>
  <Application>Microsoft Office PowerPoint</Application>
  <PresentationFormat>Widescreen</PresentationFormat>
  <Paragraphs>37</Paragraphs>
  <Slides>8</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 Pro Light</vt:lpstr>
      <vt:lpstr>Gill Sans MT</vt:lpstr>
      <vt:lpstr>Gallery</vt:lpstr>
      <vt:lpstr>ADVANCED SOIL moisture monitoring system</vt:lpstr>
      <vt:lpstr>Idea behind the project</vt:lpstr>
      <vt:lpstr>Working of the system</vt:lpstr>
      <vt:lpstr>PROJECT Materials</vt:lpstr>
      <vt:lpstr> process</vt:lpstr>
      <vt:lpstr>PowerPoint Presentation</vt:lpstr>
      <vt:lpstr>Sources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moisture monitoring system</dc:title>
  <dc:creator>Yelloyolk UXUI</dc:creator>
  <cp:lastModifiedBy>Harsh Nevse</cp:lastModifiedBy>
  <cp:revision>5</cp:revision>
  <dcterms:created xsi:type="dcterms:W3CDTF">2022-11-30T15:03:28Z</dcterms:created>
  <dcterms:modified xsi:type="dcterms:W3CDTF">2023-05-16T05:18:07Z</dcterms:modified>
</cp:coreProperties>
</file>