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495914" y="6359845"/>
            <a:ext cx="343901" cy="358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0">
              <a:buSzTx/>
              <a:buFontTx/>
              <a:buNone/>
              <a:defRPr b="1" sz="1800"/>
            </a:lvl2pPr>
            <a:lvl3pPr marL="0" indent="0">
              <a:buSzTx/>
              <a:buFontTx/>
              <a:buNone/>
              <a:defRPr b="1" sz="1800"/>
            </a:lvl3pPr>
            <a:lvl4pPr marL="0" indent="0">
              <a:buSzTx/>
              <a:buFontTx/>
              <a:buNone/>
              <a:defRPr b="1" sz="1800"/>
            </a:lvl4pPr>
            <a:lvl5pPr marL="0" indent="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8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66412" y="6359847"/>
            <a:ext cx="343901" cy="3581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291331" y="6429694"/>
            <a:ext cx="224020" cy="2184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171451" y="6359845"/>
            <a:ext cx="343901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ctrTitle"/>
          </p:nvPr>
        </p:nvSpPr>
        <p:spPr>
          <a:xfrm>
            <a:off x="395535" y="980728"/>
            <a:ext cx="8019776" cy="266417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Техническая часть</a:t>
            </a:r>
          </a:p>
        </p:txBody>
      </p:sp>
      <p:sp>
        <p:nvSpPr>
          <p:cNvPr id="122" name="TextBox 8"/>
          <p:cNvSpPr txBox="1"/>
          <p:nvPr/>
        </p:nvSpPr>
        <p:spPr>
          <a:xfrm>
            <a:off x="6732240" y="5085184"/>
            <a:ext cx="20882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Никольский К.В.</a:t>
            </a:r>
          </a:p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Мартынов Г.И.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Наброски</a:t>
            </a:r>
          </a:p>
        </p:txBody>
      </p:sp>
      <p:pic>
        <p:nvPicPr>
          <p:cNvPr id="1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0" r="4315" b="0"/>
          <a:stretch>
            <a:fillRect/>
          </a:stretch>
        </p:blipFill>
        <p:spPr>
          <a:xfrm>
            <a:off x="737970" y="1308100"/>
            <a:ext cx="2157630" cy="424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4341" t="0" r="4853" b="0"/>
          <a:stretch>
            <a:fillRect/>
          </a:stretch>
        </p:blipFill>
        <p:spPr>
          <a:xfrm>
            <a:off x="3593305" y="1325562"/>
            <a:ext cx="2112171" cy="4224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13747" y="1325562"/>
            <a:ext cx="2099084" cy="422433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Номер слайда 1"/>
          <p:cNvSpPr txBox="1"/>
          <p:nvPr>
            <p:ph type="sldNum" sz="quarter" idx="2"/>
          </p:nvPr>
        </p:nvSpPr>
        <p:spPr>
          <a:xfrm>
            <a:off x="8466412" y="6359847"/>
            <a:ext cx="343901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Диаграмма навигации</a:t>
            </a:r>
          </a:p>
        </p:txBody>
      </p:sp>
      <p:sp>
        <p:nvSpPr>
          <p:cNvPr id="165" name="Номер слайда 2"/>
          <p:cNvSpPr txBox="1"/>
          <p:nvPr>
            <p:ph type="sldNum" sz="quarter" idx="2"/>
          </p:nvPr>
        </p:nvSpPr>
        <p:spPr>
          <a:xfrm>
            <a:off x="8466412" y="6359847"/>
            <a:ext cx="343901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11221" r="0" b="12739"/>
          <a:stretch>
            <a:fillRect/>
          </a:stretch>
        </p:blipFill>
        <p:spPr>
          <a:xfrm>
            <a:off x="710833" y="1727287"/>
            <a:ext cx="7722332" cy="4590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ctrTitle"/>
          </p:nvPr>
        </p:nvSpPr>
        <p:spPr>
          <a:xfrm>
            <a:off x="856725" y="2623890"/>
            <a:ext cx="7430549" cy="827884"/>
          </a:xfrm>
          <a:prstGeom prst="rect">
            <a:avLst/>
          </a:prstGeom>
        </p:spPr>
        <p:txBody>
          <a:bodyPr/>
          <a:lstStyle>
            <a:lvl1pPr defTabSz="617219">
              <a:defRPr sz="4800"/>
            </a:lvl1pPr>
          </a:lstStyle>
          <a:p>
            <a:pPr/>
            <a:r>
              <a:t>Спасибо за внимание</a:t>
            </a:r>
          </a:p>
        </p:txBody>
      </p:sp>
      <p:pic>
        <p:nvPicPr>
          <p:cNvPr id="16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345494" y="4069765"/>
            <a:ext cx="411064" cy="411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6556" y="397049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2976" y="4121148"/>
            <a:ext cx="308297" cy="308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1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Календарный план проекта. </a:t>
            </a:r>
          </a:p>
        </p:txBody>
      </p:sp>
      <p:pic>
        <p:nvPicPr>
          <p:cNvPr id="125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442" y="1449705"/>
            <a:ext cx="6964319" cy="435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6"/>
          <p:cNvSpPr txBox="1"/>
          <p:nvPr/>
        </p:nvSpPr>
        <p:spPr>
          <a:xfrm>
            <a:off x="1676761" y="6050279"/>
            <a:ext cx="565368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Диаграмма Гантта для Никольского К. В.</a:t>
            </a:r>
          </a:p>
        </p:txBody>
      </p:sp>
      <p:sp>
        <p:nvSpPr>
          <p:cNvPr id="127" name="Номер слайда 7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Календарный план проекта. </a:t>
            </a:r>
          </a:p>
        </p:txBody>
      </p:sp>
      <p:pic>
        <p:nvPicPr>
          <p:cNvPr id="130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29" y="1463039"/>
            <a:ext cx="7297737" cy="45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Прямоугольник 4"/>
          <p:cNvSpPr txBox="1"/>
          <p:nvPr/>
        </p:nvSpPr>
        <p:spPr>
          <a:xfrm>
            <a:off x="2548046" y="6123542"/>
            <a:ext cx="429741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Диаграмма Гантта для Мартынова Г. И.</a:t>
            </a:r>
          </a:p>
        </p:txBody>
      </p:sp>
      <p:sp>
        <p:nvSpPr>
          <p:cNvPr id="132" name="Номер слайда 5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Сравнительная таблица аналогов с балльной оценкой</a:t>
            </a:r>
          </a:p>
        </p:txBody>
      </p:sp>
      <p:sp>
        <p:nvSpPr>
          <p:cNvPr id="135" name="Номер слайда 3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839" y="2033528"/>
            <a:ext cx="8682322" cy="2422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>
            <p:ph type="title"/>
          </p:nvPr>
        </p:nvSpPr>
        <p:spPr>
          <a:xfrm>
            <a:off x="604433" y="10666"/>
            <a:ext cx="8539568" cy="1143001"/>
          </a:xfrm>
          <a:prstGeom prst="rect">
            <a:avLst/>
          </a:prstGeom>
        </p:spPr>
        <p:txBody>
          <a:bodyPr/>
          <a:lstStyle/>
          <a:p>
            <a:pPr/>
            <a:r>
              <a:t>Функционал </a:t>
            </a:r>
          </a:p>
        </p:txBody>
      </p:sp>
      <p:pic>
        <p:nvPicPr>
          <p:cNvPr id="139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93" y="1561327"/>
            <a:ext cx="8763014" cy="373534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Номер слайда 3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5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5" y="308300"/>
            <a:ext cx="8213870" cy="62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Номер слайда 8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628650" y="21764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Диаграмма состояний для объекта «Событие»</a:t>
            </a:r>
          </a:p>
        </p:txBody>
      </p:sp>
      <p:pic>
        <p:nvPicPr>
          <p:cNvPr id="14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007" y="1288095"/>
            <a:ext cx="7467984" cy="539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Номер слайда 4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xfrm>
            <a:off x="628650" y="158653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Диаграмма автоматизируемого бизнес-процесса «Посмотреть события»</a:t>
            </a:r>
          </a:p>
        </p:txBody>
      </p:sp>
      <p:pic>
        <p:nvPicPr>
          <p:cNvPr id="15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rcRect l="0" t="0" r="0" b="42631"/>
          <a:stretch>
            <a:fillRect/>
          </a:stretch>
        </p:blipFill>
        <p:spPr>
          <a:xfrm>
            <a:off x="1032386" y="1484216"/>
            <a:ext cx="7079228" cy="496082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Номер слайда 4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/>
          <a:lstStyle/>
          <a:p>
            <a:pPr/>
            <a:r>
              <a:t>Продолжение диаграммы.</a:t>
            </a:r>
          </a:p>
        </p:txBody>
      </p:sp>
      <p:pic>
        <p:nvPicPr>
          <p:cNvPr id="155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rcRect l="0" t="57566" r="0" b="0"/>
          <a:stretch>
            <a:fillRect/>
          </a:stretch>
        </p:blipFill>
        <p:spPr>
          <a:xfrm>
            <a:off x="628650" y="1976285"/>
            <a:ext cx="7886700" cy="430653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 4"/>
          <p:cNvSpPr txBox="1"/>
          <p:nvPr>
            <p:ph type="sldNum" sz="quarter" idx="2"/>
          </p:nvPr>
        </p:nvSpPr>
        <p:spPr>
          <a:xfrm>
            <a:off x="8615795" y="6359845"/>
            <a:ext cx="224020" cy="358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