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3"/>
  </p:notesMasterIdLst>
  <p:sldIdLst>
    <p:sldId id="256" r:id="rId2"/>
    <p:sldId id="258" r:id="rId3"/>
    <p:sldId id="260" r:id="rId4"/>
    <p:sldId id="305" r:id="rId5"/>
    <p:sldId id="306" r:id="rId6"/>
    <p:sldId id="307" r:id="rId7"/>
    <p:sldId id="266" r:id="rId8"/>
    <p:sldId id="304" r:id="rId9"/>
    <p:sldId id="308" r:id="rId10"/>
    <p:sldId id="30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DCBE-27DB-4254-A7DE-0B46D0CB3957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CEAA-D6FE-4377-B0F4-0D53120B2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8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53B7-A155-4340-86DF-13C478C4FCB6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0336-E309-46AE-92CD-46DBF1450326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2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DEFB-C05E-4BA9-BBFA-3F9E5A5FDA1D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D67-38C2-4B1A-8F58-00348D89AA8A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3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C981-F233-4677-935D-7421AC30786B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C81-016F-440F-A75E-57CEF1896DF0}" type="datetime1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C467-11EC-430A-B8A1-2EFA6455145B}" type="datetime1">
              <a:rPr lang="ru-RU" smtClean="0"/>
              <a:t>14.01.2019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8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CF4C-942B-418F-BAF9-DC4D6818E641}" type="datetime1">
              <a:rPr lang="ru-RU" smtClean="0"/>
              <a:t>14.01.2019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73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2136-45B7-4031-8AB1-9DD519DABC25}" type="datetime1">
              <a:rPr lang="ru-RU" smtClean="0"/>
              <a:t>14.01.2019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55F796-D89B-47A7-8581-0AE2990206C4}" type="datetime1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F7FC-C843-4F21-B413-1EC377CA780A}" type="datetime1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64332B-759C-49EC-89A5-06DB0F170CB0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E44356-DDCC-42D2-8E98-66C54F00EF0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2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2353323-8AF6-4AC6-AE2F-747BC5EB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7601"/>
              </p:ext>
            </p:extLst>
          </p:nvPr>
        </p:nvGraphicFramePr>
        <p:xfrm>
          <a:off x="1917433" y="317654"/>
          <a:ext cx="8357135" cy="1292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7135">
                  <a:extLst>
                    <a:ext uri="{9D8B030D-6E8A-4147-A177-3AD203B41FA5}">
                      <a16:colId xmlns:a16="http://schemas.microsoft.com/office/drawing/2014/main" val="1823271316"/>
                    </a:ext>
                  </a:extLst>
                </a:gridCol>
              </a:tblGrid>
              <a:tr h="258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образования и науки Российской Федерации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024747"/>
                  </a:ext>
                </a:extLst>
              </a:tr>
              <a:tr h="258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434839"/>
                  </a:ext>
                </a:extLst>
              </a:tr>
              <a:tr h="258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62464"/>
                  </a:ext>
                </a:extLst>
              </a:tr>
              <a:tr h="258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«Владимирский государственный университет 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354348"/>
                  </a:ext>
                </a:extLst>
              </a:tr>
              <a:tr h="258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имени Александра Григорьевича и Николая Григорьевича Столетовых» (ВлГУ)</a:t>
                      </a:r>
                      <a:endParaRPr lang="ru-RU" sz="1600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1593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44B3045-0BF2-4896-88D7-15370D2B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83" y="1575381"/>
            <a:ext cx="9715433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81000"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90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 и программной инженерии</a:t>
            </a:r>
          </a:p>
          <a:p>
            <a:pPr lvl="0" algn="ctr" defTabSz="914400"/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81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/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</a:p>
          <a:p>
            <a:pPr lvl="0" algn="ctr" defTabSz="914400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Технологии программирования </a:t>
            </a:r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defTabSz="914400"/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</a:p>
          <a:p>
            <a:pPr lvl="0" algn="ctr" defTabSz="914400"/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программной системы </a:t>
            </a:r>
          </a:p>
          <a:p>
            <a:pPr lvl="0" algn="ctr" defTabSz="914400"/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«Кадастровое управление»</a:t>
            </a:r>
          </a:p>
          <a:p>
            <a:pPr marL="0" marR="0" lvl="0" indent="381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81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indent="381000" defTabSz="914400"/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 гр. ВТ-116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indent="381000" defTabSz="914400"/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Мартынов Г. И.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indent="381000" defTabSz="914400"/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Принял:	      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доц. кафедры ИСПИ</a:t>
            </a:r>
          </a:p>
          <a:p>
            <a:pPr lvl="8" indent="381000" defTabSz="914400"/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Вершинин В.В.</a:t>
            </a:r>
          </a:p>
          <a:p>
            <a:pPr lvl="8" indent="381000" defTabSz="914400"/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81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uk-UA" altLang="ru-RU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OCPEU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05250" algn="l"/>
              </a:tabLst>
            </a:pPr>
            <a:br>
              <a:rPr kumimoji="0" lang="uk-UA" altLang="ru-RU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11F9B-6383-4105-BBF3-65ADDC1D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9" y="118649"/>
            <a:ext cx="6990430" cy="87025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Возможности администратора 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994296-4BCD-4AFC-8837-EB7A16C9FEA6}"/>
              </a:ext>
            </a:extLst>
          </p:cNvPr>
          <p:cNvSpPr/>
          <p:nvPr/>
        </p:nvSpPr>
        <p:spPr>
          <a:xfrm>
            <a:off x="92848" y="988906"/>
            <a:ext cx="408515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090" marR="180340" indent="-285750" algn="just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Доступны все функции системы;</a:t>
            </a:r>
          </a:p>
          <a:p>
            <a:pPr marL="466090" marR="180340" indent="-285750" algn="just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Сопровождает сайт;</a:t>
            </a:r>
          </a:p>
          <a:p>
            <a:pPr marL="466090" marR="180340" indent="-285750" algn="just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правильность </a:t>
            </a:r>
          </a:p>
          <a:p>
            <a:pPr marL="180340" marR="18034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функционирования системы</a:t>
            </a:r>
          </a:p>
        </p:txBody>
      </p:sp>
      <p:pic>
        <p:nvPicPr>
          <p:cNvPr id="7" name="Рисунок 6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0CF09446-8E7C-44FB-8A5E-6D701181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22" y="988906"/>
            <a:ext cx="6990430" cy="294545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E166B6D1-9F7F-4EED-9F2B-6D9588CD5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44" y="4064852"/>
            <a:ext cx="4909228" cy="202144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D23D8400-B3C4-447F-9CBD-21C504803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4" y="2737596"/>
            <a:ext cx="5142351" cy="3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4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29479-77B1-45A4-8B29-0E9E6AEA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  <a:effectLst/>
              </a:rPr>
              <a:t>Заключение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16AAB-B590-4AB6-8B93-61EBE22D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073107"/>
          </a:xfrm>
        </p:spPr>
        <p:txBody>
          <a:bodyPr>
            <a:normAutofit/>
          </a:bodyPr>
          <a:lstStyle/>
          <a:p>
            <a:r>
              <a:rPr lang="ru-RU" dirty="0"/>
              <a:t>В результате выполнения работы была спроектирована и реализована программная система учета «Кадастровых объектов». Она во многом удобна на практике, так как позволяет хранить, добавлять, изменять, удалять, обеспечивать целостность и сохранность информации. Разработанный функционал позволяет просматривать различные данные и автоматизировать процесс подачи и обработки заявок, что упрощает работу инженера и заказчиков системы «Кадастрового управления». Позволяет ускорить обработку и упростить учет регулярно используемых данных.	</a:t>
            </a:r>
          </a:p>
          <a:p>
            <a:endParaRPr lang="ru-RU" dirty="0">
              <a:solidFill>
                <a:schemeClr val="accent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083DCF-B902-4B9D-81D0-0BDA6A2743C4}"/>
              </a:ext>
            </a:extLst>
          </p:cNvPr>
          <p:cNvSpPr/>
          <p:nvPr/>
        </p:nvSpPr>
        <p:spPr>
          <a:xfrm>
            <a:off x="11555189" y="63833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5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4DBF-6FE6-48E3-9352-DC8C5B4171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0857" y="410585"/>
            <a:ext cx="10488389" cy="1449387"/>
          </a:xfrm>
        </p:spPr>
        <p:txBody>
          <a:bodyPr>
            <a:noAutofit/>
          </a:bodyPr>
          <a:lstStyle/>
          <a:p>
            <a:pPr marL="180340" indent="269875">
              <a:spcBef>
                <a:spcPts val="1600"/>
              </a:spcBef>
              <a:spcAft>
                <a:spcPts val="1600"/>
              </a:spcAft>
            </a:pPr>
            <a:r>
              <a:rPr lang="ru-RU" sz="2400" b="1" kern="0" cap="all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br>
              <a:rPr lang="ru-RU" sz="2400" b="1" kern="0" cap="all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0" cap="all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Заданием данной курсовой работы является проектирование и реализация программной системы «Кадастровое управление». Данная система нужна для автоматизации повторяющихся процессов, которые может сделать программа и избежание ошибок человека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075BD-A3E7-44F8-B50B-6FA6408DA0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799" y="1999194"/>
            <a:ext cx="10488389" cy="43841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 набор функций</a:t>
            </a:r>
            <a:r>
              <a:rPr lang="ru-RU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ввод данных в систему о кадастровых объектах (земельный участок, объект недвижимости и т.д.)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работа со справочником типов объектов учета в Кадастровом управлении;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подача заявки на регистрацию кадастрового объекта;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самостоятельная регистрация заявителя в системе;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просмотр сведений о кадастровых объектах и изменение сведений о них;</a:t>
            </a:r>
          </a:p>
          <a:p>
            <a:pPr>
              <a:lnSpc>
                <a:spcPct val="70000"/>
              </a:lnSpc>
            </a:pP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– рассмотрение заявок и регистрация </a:t>
            </a: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(или отказ).</a:t>
            </a:r>
          </a:p>
          <a:p>
            <a:pPr>
              <a:lnSpc>
                <a:spcPct val="70000"/>
              </a:lnSpc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разрабатываемой системы</a:t>
            </a:r>
          </a:p>
          <a:p>
            <a:pPr marL="358775" indent="-90488"/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  <a:sym typeface="Symbol" panose="05050102010706020507" pitchFamily="18" charset="2"/>
              </a:rPr>
              <a:t></a:t>
            </a: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 Заказчики; </a:t>
            </a:r>
          </a:p>
          <a:p>
            <a:pPr marL="358775" indent="-90488"/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  <a:sym typeface="Symbol" panose="05050102010706020507" pitchFamily="18" charset="2"/>
              </a:rPr>
              <a:t></a:t>
            </a: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 Инженеры;</a:t>
            </a:r>
          </a:p>
          <a:p>
            <a:pPr marL="358775" indent="-90488"/>
            <a:r>
              <a:rPr lang="en-US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  <a:sym typeface="Symbol" panose="05050102010706020507" pitchFamily="18" charset="2"/>
              </a:rPr>
              <a:t></a:t>
            </a:r>
            <a:r>
              <a:rPr lang="en-US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2200" spc="-50" dirty="0" err="1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Администратор</a:t>
            </a:r>
            <a:r>
              <a:rPr lang="ru-RU" sz="2200" spc="-50" dirty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5D83A2-ED3A-4A83-A32C-5E4FB6CB889C}"/>
              </a:ext>
            </a:extLst>
          </p:cNvPr>
          <p:cNvSpPr/>
          <p:nvPr/>
        </p:nvSpPr>
        <p:spPr>
          <a:xfrm>
            <a:off x="11555189" y="63833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5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105310-AC81-4BE7-AEC8-E99F6B2173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7618" y="193951"/>
            <a:ext cx="8763000" cy="459615"/>
          </a:xfrm>
        </p:spPr>
        <p:txBody>
          <a:bodyPr>
            <a:normAutofit fontScale="62500" lnSpcReduction="20000"/>
          </a:bodyPr>
          <a:lstStyle/>
          <a:p>
            <a:r>
              <a:rPr lang="en-US" sz="48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Диаграмма </a:t>
            </a:r>
            <a:r>
              <a:rPr lang="en-US" sz="4800" spc="-5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прецедентов</a:t>
            </a:r>
            <a:endParaRPr lang="ru-RU" sz="4800" spc="-5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2" name="Объект 2">
            <a:extLst>
              <a:ext uri="{FF2B5EF4-FFF2-40B4-BE49-F238E27FC236}">
                <a16:creationId xmlns:a16="http://schemas.microsoft.com/office/drawing/2014/main" id="{008E2481-D1B3-4746-8728-07C07BD39EF7}"/>
              </a:ext>
            </a:extLst>
          </p:cNvPr>
          <p:cNvSpPr txBox="1">
            <a:spLocks/>
          </p:cNvSpPr>
          <p:nvPr/>
        </p:nvSpPr>
        <p:spPr>
          <a:xfrm>
            <a:off x="3114259" y="5884092"/>
            <a:ext cx="5963479" cy="459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3CD0484C-A8C0-4E00-BB1E-A02EFA334431}"/>
              </a:ext>
            </a:extLst>
          </p:cNvPr>
          <p:cNvSpPr/>
          <p:nvPr/>
        </p:nvSpPr>
        <p:spPr>
          <a:xfrm>
            <a:off x="11555189" y="63833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0FE998D0-C815-485A-ABE9-B27B8156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9" y="799873"/>
            <a:ext cx="8538018" cy="49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ACE131-5B2A-4B2D-86FA-2A573B67B24C}"/>
              </a:ext>
            </a:extLst>
          </p:cNvPr>
          <p:cNvSpPr/>
          <p:nvPr/>
        </p:nvSpPr>
        <p:spPr>
          <a:xfrm>
            <a:off x="571500" y="324535"/>
            <a:ext cx="6096000" cy="436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30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Диаграмма классов</a:t>
            </a:r>
          </a:p>
        </p:txBody>
      </p:sp>
      <p:pic>
        <p:nvPicPr>
          <p:cNvPr id="4" name="Рисунок 3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ECAEE723-9CDD-4476-B4AC-952AB264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894327"/>
            <a:ext cx="10753726" cy="50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карта&#10;&#10;Описание создано автоматически">
            <a:extLst>
              <a:ext uri="{FF2B5EF4-FFF2-40B4-BE49-F238E27FC236}">
                <a16:creationId xmlns:a16="http://schemas.microsoft.com/office/drawing/2014/main" id="{DB734053-1E6E-4F7A-AF57-EA510A8E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14" y="554067"/>
            <a:ext cx="8319971" cy="574986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1DEFF5-B796-48E4-8291-7B486AFB5713}"/>
              </a:ext>
            </a:extLst>
          </p:cNvPr>
          <p:cNvSpPr/>
          <p:nvPr/>
        </p:nvSpPr>
        <p:spPr>
          <a:xfrm>
            <a:off x="717754" y="554067"/>
            <a:ext cx="6096000" cy="436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30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Диаграмма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61421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64460C3B-5286-4781-82DA-82FFAD65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81" y="1122685"/>
            <a:ext cx="7295238" cy="510611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309306-7DD7-471D-9F51-3BAB8A8E818C}"/>
              </a:ext>
            </a:extLst>
          </p:cNvPr>
          <p:cNvSpPr/>
          <p:nvPr/>
        </p:nvSpPr>
        <p:spPr>
          <a:xfrm>
            <a:off x="553136" y="439670"/>
            <a:ext cx="5542864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indent="-91440" defTabSz="91440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ru-RU" sz="3000" spc="-5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Диаграмма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2011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6C5A-D4FB-413E-944C-186AE106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12033"/>
            <a:ext cx="10353762" cy="97045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  <a:effectLst/>
              </a:rPr>
              <a:t>Логическая структура данных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5A374E-D12E-459E-B8A4-42F8A450F124}"/>
              </a:ext>
            </a:extLst>
          </p:cNvPr>
          <p:cNvSpPr/>
          <p:nvPr/>
        </p:nvSpPr>
        <p:spPr>
          <a:xfrm>
            <a:off x="11555189" y="63833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ru-RU" dirty="0"/>
          </a:p>
        </p:txBody>
      </p:sp>
      <p:pic>
        <p:nvPicPr>
          <p:cNvPr id="5" name="Рисунок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7B1C3D66-5DF5-48FF-B980-20479DAE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40" y="752628"/>
            <a:ext cx="6669306" cy="60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6C5A-D4FB-413E-944C-186AE106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12033"/>
            <a:ext cx="10353762" cy="9704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Возможности заказчика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17CD5D-12BC-4BE3-B52A-ABC8F26C0FE7}"/>
              </a:ext>
            </a:extLst>
          </p:cNvPr>
          <p:cNvSpPr/>
          <p:nvPr/>
        </p:nvSpPr>
        <p:spPr>
          <a:xfrm>
            <a:off x="11555189" y="63833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3933BC-B860-4852-9CF3-54ADE7407942}"/>
              </a:ext>
            </a:extLst>
          </p:cNvPr>
          <p:cNvSpPr/>
          <p:nvPr/>
        </p:nvSpPr>
        <p:spPr>
          <a:xfrm>
            <a:off x="0" y="951767"/>
            <a:ext cx="4688113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Посмотреть сведения о заявках;</a:t>
            </a:r>
          </a:p>
          <a:p>
            <a:pPr marL="180340" marR="180340"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Подать заявку;</a:t>
            </a:r>
          </a:p>
          <a:p>
            <a:pPr marL="180340" marR="180340"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Редактировать заявку;</a:t>
            </a:r>
          </a:p>
          <a:p>
            <a:pPr marL="180340" marR="180340"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Оплатить заявку;</a:t>
            </a:r>
          </a:p>
          <a:p>
            <a:pPr marL="180340" marR="180340"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Отменить заявку; </a:t>
            </a:r>
          </a:p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Посмотреть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 КО и о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их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типах</a:t>
            </a:r>
            <a:endParaRPr lang="ru-RU" dirty="0"/>
          </a:p>
        </p:txBody>
      </p:sp>
      <p:pic>
        <p:nvPicPr>
          <p:cNvPr id="13" name="Рисунок 12" descr="Изображение выглядит как снимок экрана, монитор&#10;&#10;Описание создано автоматически">
            <a:extLst>
              <a:ext uri="{FF2B5EF4-FFF2-40B4-BE49-F238E27FC236}">
                <a16:creationId xmlns:a16="http://schemas.microsoft.com/office/drawing/2014/main" id="{17DD8B68-A12C-40BF-8613-7B595B213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13" y="924295"/>
            <a:ext cx="6663875" cy="342391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3D5712FF-A276-457C-BA2A-284F8669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" y="3396474"/>
            <a:ext cx="2608717" cy="2237537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6EACA915-D31F-4C0E-B3DD-281E66234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75" y="4111396"/>
            <a:ext cx="2608718" cy="138826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7FEA7FDB-E730-4084-8F17-77E19763A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89" y="4133116"/>
            <a:ext cx="1992664" cy="2518003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внутренний, снимок экрана, небо&#10;&#10;Описание создано автоматически">
            <a:extLst>
              <a:ext uri="{FF2B5EF4-FFF2-40B4-BE49-F238E27FC236}">
                <a16:creationId xmlns:a16="http://schemas.microsoft.com/office/drawing/2014/main" id="{4204264C-36D4-45B9-8777-3D39E553C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43" y="4348205"/>
            <a:ext cx="6663875" cy="23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631A99-9580-4F8A-970A-9A08F7BF78A6}"/>
              </a:ext>
            </a:extLst>
          </p:cNvPr>
          <p:cNvSpPr/>
          <p:nvPr/>
        </p:nvSpPr>
        <p:spPr>
          <a:xfrm>
            <a:off x="775871" y="254377"/>
            <a:ext cx="4544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Возможности инженера 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C39DA7-0883-4619-AF2C-587056CB5405}"/>
              </a:ext>
            </a:extLst>
          </p:cNvPr>
          <p:cNvSpPr/>
          <p:nvPr/>
        </p:nvSpPr>
        <p:spPr>
          <a:xfrm>
            <a:off x="-238125" y="962746"/>
            <a:ext cx="6096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Обработать заявку (одобрить/отклонить)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Создать КР;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Редактировать КР;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Удалить КР; 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Создать данные о КО;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Изменить данные о КО;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Удалить данные о КО;</a:t>
            </a:r>
          </a:p>
          <a:p>
            <a:pPr marL="180340" marR="180340" indent="450215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Работать со справочником типов объектов учета (СТОУ) в КУ.</a:t>
            </a:r>
          </a:p>
        </p:txBody>
      </p:sp>
      <p:pic>
        <p:nvPicPr>
          <p:cNvPr id="11" name="Рисунок 10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A4124903-5CDC-4114-9A36-30B5B6B8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7" y="212809"/>
            <a:ext cx="6334250" cy="364202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9D8B2CD5-7F0C-4589-BFCF-A035250A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9" y="4167866"/>
            <a:ext cx="2906110" cy="236527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57A278CE-C756-41E4-88E7-4554047ED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3799906"/>
            <a:ext cx="8229600" cy="160972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EDEBF33B-0566-45EC-9EBC-B128AE622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5409631"/>
            <a:ext cx="3790950" cy="1828800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0984D498-DB2C-4C4A-8D13-A5433BC7E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5409631"/>
            <a:ext cx="35909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2111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1949</TotalTime>
  <Words>320</Words>
  <Application>Microsoft Office PowerPoint</Application>
  <PresentationFormat>Широкоэкранный</PresentationFormat>
  <Paragraphs>70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ISOCPEUR</vt:lpstr>
      <vt:lpstr>Symbol</vt:lpstr>
      <vt:lpstr>Times New Roman</vt:lpstr>
      <vt:lpstr>Ретро</vt:lpstr>
      <vt:lpstr>Презентация PowerPoint</vt:lpstr>
      <vt:lpstr>ВВЕДЕНИЕ      Заданием данной курсовой работы является проектирование и реализация программной системы «Кадастровое управление». Данная система нужна для автоматизации повторяющихся процессов, которые может сделать программа и избежание ошибок человека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Логическая структура данных</vt:lpstr>
      <vt:lpstr>Возможности заказчика</vt:lpstr>
      <vt:lpstr>Презентация PowerPoint</vt:lpstr>
      <vt:lpstr>Возможности администратора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HarryPC</dc:creator>
  <cp:lastModifiedBy>HarryPC</cp:lastModifiedBy>
  <cp:revision>90</cp:revision>
  <dcterms:created xsi:type="dcterms:W3CDTF">2017-12-28T09:18:52Z</dcterms:created>
  <dcterms:modified xsi:type="dcterms:W3CDTF">2019-01-14T13:27:45Z</dcterms:modified>
</cp:coreProperties>
</file>