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72" r:id="rId5"/>
    <p:sldId id="261" r:id="rId6"/>
    <p:sldId id="260" r:id="rId7"/>
    <p:sldId id="291" r:id="rId8"/>
    <p:sldId id="293" r:id="rId9"/>
    <p:sldId id="292" r:id="rId10"/>
    <p:sldId id="295" r:id="rId11"/>
    <p:sldId id="296" r:id="rId12"/>
    <p:sldId id="282" r:id="rId13"/>
    <p:sldId id="271" r:id="rId14"/>
    <p:sldId id="284" r:id="rId15"/>
    <p:sldId id="285" r:id="rId16"/>
    <p:sldId id="286" r:id="rId17"/>
    <p:sldId id="290" r:id="rId18"/>
    <p:sldId id="287" r:id="rId19"/>
    <p:sldId id="288" r:id="rId20"/>
    <p:sldId id="289" r:id="rId21"/>
    <p:sldId id="258" r:id="rId22"/>
  </p:sldIdLst>
  <p:sldSz cx="9144000" cy="6858000" type="screen4x3"/>
  <p:notesSz cx="6807200" cy="9939338"/>
  <p:custDataLst>
    <p:tags r:id="rId2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226">
          <p15:clr>
            <a:srgbClr val="A4A3A4"/>
          </p15:clr>
        </p15:guide>
        <p15:guide id="4" pos="4876">
          <p15:clr>
            <a:srgbClr val="A4A3A4"/>
          </p15:clr>
        </p15:guide>
        <p15:guide id="5" pos="5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619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399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29"/>
  </p:normalViewPr>
  <p:slideViewPr>
    <p:cSldViewPr showGuides="1">
      <p:cViewPr varScale="1">
        <p:scale>
          <a:sx n="114" d="100"/>
          <a:sy n="114" d="100"/>
        </p:scale>
        <p:origin x="1422" y="120"/>
      </p:cViewPr>
      <p:guideLst>
        <p:guide orient="horz" pos="3385"/>
        <p:guide orient="horz" pos="663"/>
        <p:guide pos="226"/>
        <p:guide pos="487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06" y="48"/>
      </p:cViewPr>
      <p:guideLst>
        <p:guide orient="horz" pos="5619"/>
        <p:guide orient="horz" pos="663"/>
        <p:guide pos="295"/>
        <p:guide pos="39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707778" y="9414898"/>
            <a:ext cx="809384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501DC6C-E22A-4A7C-BAE9-FC53FD8B7C64}" type="datetimeFigureOut">
              <a:rPr lang="en-US" sz="900">
                <a:latin typeface="Arial" pitchFamily="34" charset="0"/>
                <a:ea typeface="+mn-ea"/>
              </a:rPr>
              <a:pPr algn="ctr"/>
              <a:t>8/31/2017</a:t>
            </a:fld>
            <a:endParaRPr lang="en-US" sz="900">
              <a:latin typeface="Arial" pitchFamily="34" charset="0"/>
              <a:ea typeface="+mn-ea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69177" y="9414898"/>
            <a:ext cx="4177237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900" dirty="0">
              <a:latin typeface="Arial" pitchFamily="34" charset="0"/>
              <a:ea typeface="+mn-ea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578525" y="9414898"/>
            <a:ext cx="759499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 err="1">
                <a:solidFill>
                  <a:srgbClr val="FF0000"/>
                </a:solidFill>
                <a:latin typeface="Arial" pitchFamily="34" charset="0"/>
                <a:ea typeface="+mn-ea"/>
              </a:rPr>
              <a:t>Seite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fld id="{B8C4A3C4-DE58-464D-8574-D9D0EEC6F23D}" type="slidenum">
              <a:rPr lang="en-US" sz="900">
                <a:latin typeface="Arial" pitchFamily="34" charset="0"/>
                <a:ea typeface="+mn-ea"/>
              </a:rPr>
              <a:pPr algn="r"/>
              <a:t>‹#›</a:t>
            </a:fld>
            <a:endParaRPr lang="en-US" sz="900" dirty="0">
              <a:latin typeface="Arial" pitchFamily="34" charset="0"/>
              <a:ea typeface="+mn-ea"/>
            </a:endParaRPr>
          </a:p>
        </p:txBody>
      </p:sp>
      <p:pic>
        <p:nvPicPr>
          <p:cNvPr id="7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8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gray">
          <a:xfrm>
            <a:off x="4656166" y="9442371"/>
            <a:ext cx="84390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dirty="0">
                <a:latin typeface="Arial" pitchFamily="34" charset="0"/>
                <a:ea typeface="+mn-ea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430213" y="1052513"/>
            <a:ext cx="594677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68832" y="5738904"/>
            <a:ext cx="5869536" cy="31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468832" y="9442371"/>
            <a:ext cx="410853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de-DE" sz="900">
                <a:latin typeface="Arial" pitchFamily="34" charset="0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5578869" y="9442371"/>
            <a:ext cx="759499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smtClean="0">
                <a:latin typeface="Arial" pitchFamily="34" charset="0"/>
                <a:ea typeface="+mn-ea"/>
              </a:defRPr>
            </a:lvl1pPr>
          </a:lstStyle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Seite</a:t>
            </a:r>
            <a:r>
              <a:rPr lang="en-US" dirty="0" smtClean="0"/>
              <a:t> </a:t>
            </a:r>
            <a:fld id="{6E9F9948-0991-41E3-80F7-D91020549AF2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kern="1200" baseline="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177800" indent="-177800"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buChar char="§"/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6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9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7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1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0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6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ex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kadcfl01\EXP_PUBLIC\Projekte\Eplan\XX_CORPORATE_DESIGN\Bildmaterial\Powerlines EPLAN PPT\Powerlines EPLAN PPT\E-Powerpoint_PL_BGb_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92"/>
            <a:ext cx="9144000" cy="68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kadcfl01\EXP_PUBLIC\Projekte\Eplan\XX_CORPORATE_DESIGN\Bildmaterial\Logos\ePLAN_claim+_ger_W_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504" y="-13692"/>
            <a:ext cx="494347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4"/>
            <a:ext cx="9136063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EPLAN Software &amp; Services Korea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821981" y="1611523"/>
            <a:ext cx="5486323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821981" y="2440198"/>
            <a:ext cx="5486323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821981" y="1052513"/>
            <a:ext cx="54864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626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58775" y="1052513"/>
            <a:ext cx="4789488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119813" y="2132856"/>
            <a:ext cx="2339975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97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4224339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427539" y="1052513"/>
            <a:ext cx="4032250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146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52512"/>
            <a:ext cx="8101014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022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4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7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60326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2844602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328879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0" y="440667"/>
            <a:ext cx="8793479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606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082458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082458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58775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58775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9444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2820494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5640988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578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7740651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15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8785226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internal us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4"/>
            <a:ext cx="9136063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0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3"/>
            <a:ext cx="4319972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052513"/>
            <a:ext cx="4032250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69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319972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592796"/>
            <a:ext cx="4032250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0313" y="1052513"/>
            <a:ext cx="4013584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427538" y="1052513"/>
            <a:ext cx="4032250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36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4159" y="1052513"/>
            <a:ext cx="2983706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77800" indent="-177800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348038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455988" y="1038225"/>
            <a:ext cx="5003800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6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821981" y="1611523"/>
            <a:ext cx="5486323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821981" y="2440198"/>
            <a:ext cx="5486323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821981" y="1052513"/>
            <a:ext cx="54864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12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58775" y="1052513"/>
            <a:ext cx="4789488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119813" y="2132856"/>
            <a:ext cx="2339975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46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4224339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427539" y="1052513"/>
            <a:ext cx="4032250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9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52512"/>
            <a:ext cx="8101014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29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4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37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60326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2844602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328879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4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0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082458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082458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58775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58775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3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7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59823" y="2264569"/>
            <a:ext cx="6624637" cy="232886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000"/>
            </a:lvl1pPr>
            <a:lvl2pPr marL="363537" indent="0" algn="ctr">
              <a:buFontTx/>
              <a:buNone/>
              <a:defRPr/>
            </a:lvl2pPr>
            <a:lvl3pPr marL="715962" indent="0" algn="ctr">
              <a:buFontTx/>
              <a:buNone/>
              <a:defRPr/>
            </a:lvl3pPr>
            <a:lvl4pPr marL="1077912" indent="0" algn="ctr">
              <a:buFontTx/>
              <a:buNone/>
              <a:defRPr/>
            </a:lvl4pPr>
            <a:lvl5pPr marL="1439862" indent="0" algn="ctr">
              <a:buFontTx/>
              <a:buNone/>
              <a:defRPr/>
            </a:lvl5pPr>
          </a:lstStyle>
          <a:p>
            <a:pPr lvl="0"/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2820494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5640988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7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7664450" y="6567488"/>
            <a:ext cx="381000" cy="136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45FC-3CF8-43B3-963A-82246E49A4E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5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0" y="440667"/>
            <a:ext cx="8785859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78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7740651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92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8785226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922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3"/>
            <a:ext cx="4319972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052513"/>
            <a:ext cx="4032250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61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319972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592796"/>
            <a:ext cx="4032250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0313" y="1052513"/>
            <a:ext cx="4013584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427538" y="1052513"/>
            <a:ext cx="4032250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411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4159" y="1052513"/>
            <a:ext cx="2983706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77800" indent="-177800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348038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455988" y="1038225"/>
            <a:ext cx="5003800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46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\\kadcfl01\EXP_PUBLIC\Projekte\Eplan\XX_CORPORATE_DESIGN\Bildmaterial\Powerlines EPLAN PPT\Powerlines EPLAN PPT\E-Powerpoint_PL_BGw_GB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5600" tIns="32400" rIns="0" bIns="0">
            <a:noAutofit/>
          </a:bodyPr>
          <a:lstStyle/>
          <a:p>
            <a:pPr lvl="0" algn="l"/>
            <a:r>
              <a:rPr lang="en-US" noProof="0" dirty="0" smtClean="0"/>
              <a:t>Click to edit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 bwMode="gray">
          <a:xfrm>
            <a:off x="1843" y="1035707"/>
            <a:ext cx="8460000" cy="4474800"/>
          </a:xfrm>
          <a:prstGeom prst="rect">
            <a:avLst/>
          </a:prstGeom>
        </p:spPr>
        <p:txBody>
          <a:bodyPr vert="horz" lIns="34560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 dirty="0" smtClean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 bwMode="gray">
          <a:xfrm>
            <a:off x="2430000" y="6568492"/>
            <a:ext cx="4284000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en-US" sz="900" dirty="0">
                <a:latin typeface="Arial" pitchFamily="34" charset="0"/>
                <a:ea typeface="+mn-ea"/>
              </a:defRPr>
            </a:lvl1pPr>
          </a:lstStyle>
          <a:p>
            <a:r>
              <a:rPr lang="en-US" smtClean="0"/>
              <a:t>EPLAN Software &amp; Services Korea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7723420" y="6568492"/>
            <a:ext cx="287106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900" smtClean="0">
                <a:latin typeface="Arial" pitchFamily="34" charset="0"/>
                <a:ea typeface="+mn-ea"/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6" r:id="rId3"/>
    <p:sldLayoutId id="2147483686" r:id="rId4"/>
    <p:sldLayoutId id="2147483688" r:id="rId5"/>
    <p:sldLayoutId id="2147483705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91" r:id="rId12"/>
    <p:sldLayoutId id="2147483693" r:id="rId13"/>
    <p:sldLayoutId id="2147483694" r:id="rId14"/>
    <p:sldLayoutId id="2147483695" r:id="rId15"/>
    <p:sldLayoutId id="2147483703" r:id="rId16"/>
    <p:sldLayoutId id="2147483692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04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de-DE" sz="2400" b="1" kern="0" dirty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9pPr>
    </p:titleStyle>
    <p:bodyStyle>
      <a:lvl1pPr marL="180975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SzPct val="100000"/>
        <a:buFont typeface="Wingdings" pitchFamily="2" charset="2"/>
        <a:buChar char="§"/>
        <a:defRPr lang="de-DE" sz="1800" kern="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357188" indent="-176213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SzPct val="100000"/>
        <a:buFont typeface="Wingdings" pitchFamily="2" charset="2"/>
        <a:buChar char="§"/>
        <a:defRPr lang="de-DE" sz="1600" kern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38163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lang="de-DE" sz="1600" kern="0" smtClean="0">
          <a:solidFill>
            <a:srgbClr val="000000"/>
          </a:solidFill>
          <a:latin typeface="+mn-lt"/>
          <a:ea typeface="+mn-ea"/>
          <a:cs typeface="+mn-cs"/>
        </a:defRPr>
      </a:lvl3pPr>
      <a:lvl4pPr marL="719138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rtl="0" eaLnBrk="1" fontAlgn="base" latinLnBrk="1" hangingPunct="1">
        <a:spcBef>
          <a:spcPts val="400"/>
        </a:spcBef>
        <a:spcAft>
          <a:spcPts val="400"/>
        </a:spcAft>
        <a:buNone/>
        <a:defRPr lang="de-DE" sz="1800" b="1" kern="1200" smtClean="0">
          <a:solidFill>
            <a:schemeClr val="accent2"/>
          </a:solidFill>
          <a:latin typeface="+mn-lt"/>
          <a:ea typeface="+mn-ea"/>
          <a:cs typeface="+mn-cs"/>
        </a:defRPr>
      </a:lvl5pPr>
      <a:lvl6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 baseline="0">
          <a:solidFill>
            <a:schemeClr val="tx1"/>
          </a:solidFill>
          <a:latin typeface="+mn-lt"/>
          <a:ea typeface="+mn-ea"/>
        </a:defRPr>
      </a:lvl6pPr>
      <a:lvl7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7pPr>
      <a:lvl8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8pPr>
      <a:lvl9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EPLAN Software &amp; Services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직사각형 16"/>
          <p:cNvSpPr/>
          <p:nvPr/>
        </p:nvSpPr>
        <p:spPr bwMode="gray">
          <a:xfrm>
            <a:off x="-9526" y="1038223"/>
            <a:ext cx="9153525" cy="43354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dirty="0" smtClean="0">
              <a:latin typeface="Arial" pitchFamily="34" charset="0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3200" b="1" dirty="0" smtClean="0">
                <a:latin typeface="+mj-lt"/>
              </a:rPr>
              <a:t>YOKOGAWA</a:t>
            </a:r>
            <a:r>
              <a:rPr lang="ko-KR" altLang="en-US" sz="3200" b="1" dirty="0" smtClean="0">
                <a:latin typeface="+mj-lt"/>
              </a:rPr>
              <a:t> </a:t>
            </a:r>
            <a:r>
              <a:rPr lang="en-US" altLang="ko-KR" sz="3200" b="1" dirty="0" smtClean="0">
                <a:latin typeface="+mj-lt"/>
              </a:rPr>
              <a:t>EEC One Project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r>
              <a:rPr kumimoji="0" lang="en-US" altLang="ko-KR" sz="2000" b="1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Program Enhancement Summary -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b="1" dirty="0"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b="1" dirty="0"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08.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2017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800" b="1" baseline="0" dirty="0" smtClean="0">
                <a:latin typeface="+mj-lt"/>
              </a:rPr>
              <a:t>EPLAN Software</a:t>
            </a:r>
            <a:r>
              <a:rPr lang="en-US" altLang="ko-KR" sz="1800" b="1" dirty="0" smtClean="0">
                <a:latin typeface="+mj-lt"/>
              </a:rPr>
              <a:t> &amp; Services </a:t>
            </a:r>
            <a:r>
              <a:rPr lang="en-US" altLang="ko-KR" sz="1800" b="1" baseline="0" dirty="0" smtClean="0">
                <a:latin typeface="+mj-lt"/>
              </a:rPr>
              <a:t>Korea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8" name="Grafik 23" descr="08_HVAC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49663"/>
            <a:ext cx="139541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7" descr="13_automotive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3649663"/>
            <a:ext cx="13319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4" descr="09_oil-and-gas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5" descr="01_food-and-beverage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8" descr="03_machinery.t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0" descr="05_infra-wet.t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649663"/>
            <a:ext cx="13509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9" descr="12_panel-builders.ti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649663"/>
            <a:ext cx="1398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생성 및 데이터 추가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Dim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myCol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= new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“10</a:t>
            </a:r>
            <a:r>
              <a:rPr lang="ko-KR" altLang="en-US" sz="1600" dirty="0" smtClean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                                    ‘ </a:t>
            </a:r>
            <a:r>
              <a:rPr lang="ko-KR" altLang="en-US" sz="1600" dirty="0" smtClean="0">
                <a:latin typeface="Arial" pitchFamily="34" charset="0"/>
              </a:rPr>
              <a:t>끝에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myCol.Add</a:t>
            </a:r>
            <a:r>
              <a:rPr lang="en-US" altLang="ko-KR" sz="1600" dirty="0">
                <a:latin typeface="Arial" pitchFamily="34" charset="0"/>
              </a:rPr>
              <a:t> “10</a:t>
            </a:r>
            <a:r>
              <a:rPr lang="ko-KR" altLang="en-US" sz="1600" dirty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”, After:=3                      ‘ 3</a:t>
            </a:r>
            <a:r>
              <a:rPr lang="ko-KR" altLang="en-US" sz="1600" dirty="0" smtClean="0">
                <a:latin typeface="Arial" pitchFamily="34" charset="0"/>
              </a:rPr>
              <a:t>번째 데이터 다음에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Item:=“10</a:t>
            </a:r>
            <a:r>
              <a:rPr lang="ko-KR" altLang="en-US" sz="1600" dirty="0" smtClean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”, Key:=“10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     ‘ Key </a:t>
            </a:r>
            <a:r>
              <a:rPr lang="ko-KR" altLang="en-US" sz="1600" dirty="0" smtClean="0">
                <a:latin typeface="Arial" pitchFamily="34" charset="0"/>
              </a:rPr>
              <a:t>값 </a:t>
            </a:r>
            <a:r>
              <a:rPr lang="en-US" altLang="ko-KR" sz="1600" dirty="0" smtClean="0">
                <a:latin typeface="Arial" pitchFamily="34" charset="0"/>
              </a:rPr>
              <a:t>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</a:t>
            </a:r>
            <a:r>
              <a:rPr lang="ko-KR" altLang="en-US" sz="1600" dirty="0" smtClean="0">
                <a:latin typeface="Arial" pitchFamily="34" charset="0"/>
              </a:rPr>
              <a:t>으로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Item, Key, Before, After                  ‘ </a:t>
            </a:r>
            <a:r>
              <a:rPr lang="ko-KR" altLang="en-US" sz="1600" dirty="0" smtClean="0">
                <a:latin typeface="Arial" pitchFamily="34" charset="0"/>
              </a:rPr>
              <a:t>기본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형식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생성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추가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5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데이터 삭제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ol.Remove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(3)                                            ‘ </a:t>
            </a:r>
            <a:r>
              <a:rPr lang="en-US" altLang="ko-KR" sz="1600" dirty="0" smtClean="0">
                <a:latin typeface="Arial" pitchFamily="34" charset="0"/>
              </a:rPr>
              <a:t>3</a:t>
            </a:r>
            <a:r>
              <a:rPr lang="ko-KR" altLang="en-US" sz="1600" dirty="0" smtClean="0">
                <a:latin typeface="Arial" pitchFamily="34" charset="0"/>
              </a:rPr>
              <a:t>번째 항목 삭제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myCol.Remove</a:t>
            </a:r>
            <a:r>
              <a:rPr lang="en-US" altLang="ko-KR" sz="1600" dirty="0" smtClean="0">
                <a:latin typeface="Arial" pitchFamily="34" charset="0"/>
              </a:rPr>
              <a:t>(“10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”)                                    ‘ 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 Key </a:t>
            </a:r>
            <a:r>
              <a:rPr lang="ko-KR" altLang="en-US" sz="1600" dirty="0" smtClean="0">
                <a:latin typeface="Arial" pitchFamily="34" charset="0"/>
              </a:rPr>
              <a:t>값 항목 삭제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= Nothing                                        ‘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전체 삭제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For </a:t>
            </a:r>
            <a:r>
              <a:rPr lang="en-US" altLang="ko-KR" sz="1600" dirty="0" err="1">
                <a:latin typeface="Arial" pitchFamily="34" charset="0"/>
              </a:rPr>
              <a:t>i</a:t>
            </a:r>
            <a:r>
              <a:rPr lang="en-US" altLang="ko-KR" sz="1600" dirty="0">
                <a:latin typeface="Arial" pitchFamily="34" charset="0"/>
              </a:rPr>
              <a:t> = </a:t>
            </a:r>
            <a:r>
              <a:rPr lang="en-US" altLang="ko-KR" sz="1600" dirty="0" err="1" smtClean="0">
                <a:latin typeface="Arial" pitchFamily="34" charset="0"/>
              </a:rPr>
              <a:t>myCol.Count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en-US" altLang="ko-KR" sz="1600" dirty="0">
                <a:latin typeface="Arial" pitchFamily="34" charset="0"/>
              </a:rPr>
              <a:t>To 1 Step -</a:t>
            </a:r>
            <a:r>
              <a:rPr lang="en-US" altLang="ko-KR" sz="1600" dirty="0" smtClean="0">
                <a:latin typeface="Arial" pitchFamily="34" charset="0"/>
              </a:rPr>
              <a:t>1                     ‘ </a:t>
            </a:r>
            <a:r>
              <a:rPr lang="ko-KR" altLang="en-US" sz="1600" dirty="0" smtClean="0">
                <a:latin typeface="Arial" pitchFamily="34" charset="0"/>
              </a:rPr>
              <a:t>전체 항목을 하나씩 삭제</a:t>
            </a:r>
            <a:endParaRPr lang="en-US" altLang="ko-KR" sz="1600" dirty="0" smtClean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</a:rPr>
              <a:t>          </a:t>
            </a:r>
            <a:r>
              <a:rPr lang="en-US" altLang="ko-KR" sz="1600" dirty="0" err="1" smtClean="0">
                <a:latin typeface="Arial" pitchFamily="34" charset="0"/>
              </a:rPr>
              <a:t>myCol.Remove</a:t>
            </a:r>
            <a:r>
              <a:rPr lang="en-US" altLang="ko-KR" sz="1600" dirty="0" smtClean="0">
                <a:latin typeface="Arial" pitchFamily="34" charset="0"/>
              </a:rPr>
              <a:t> I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Next </a:t>
            </a:r>
            <a:r>
              <a:rPr lang="en-US" altLang="ko-KR" sz="1600" dirty="0" err="1" smtClean="0">
                <a:latin typeface="Arial" pitchFamily="34" charset="0"/>
              </a:rPr>
              <a:t>i</a:t>
            </a: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개별 데이터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전체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8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데이터 개수 및 사용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ol.Count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                                                   ‘ 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비슷한 개념 </a:t>
            </a:r>
            <a:r>
              <a:rPr kumimoji="0" lang="en-US" altLang="ko-KR" sz="16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Ubound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ko-KR" altLang="en-US" sz="1600" dirty="0" smtClean="0">
                <a:latin typeface="Arial" pitchFamily="34" charset="0"/>
              </a:rPr>
              <a:t>참고</a:t>
            </a:r>
            <a:r>
              <a:rPr lang="en-US" altLang="ko-KR" sz="1600" dirty="0" smtClean="0">
                <a:latin typeface="Arial" pitchFamily="34" charset="0"/>
              </a:rPr>
              <a:t>, Collection Index</a:t>
            </a:r>
            <a:r>
              <a:rPr lang="ko-KR" altLang="en-US" sz="1600" dirty="0" smtClean="0">
                <a:latin typeface="Arial" pitchFamily="34" charset="0"/>
              </a:rPr>
              <a:t>는 </a:t>
            </a:r>
            <a:r>
              <a:rPr lang="en-US" altLang="ko-KR" sz="1600" dirty="0" smtClean="0">
                <a:latin typeface="Arial" pitchFamily="34" charset="0"/>
              </a:rPr>
              <a:t>1</a:t>
            </a:r>
            <a:r>
              <a:rPr lang="ko-KR" altLang="en-US" sz="1600" dirty="0" smtClean="0">
                <a:latin typeface="Arial" pitchFamily="34" charset="0"/>
              </a:rPr>
              <a:t>부터 시작</a:t>
            </a:r>
            <a:r>
              <a:rPr lang="en-US" altLang="ko-KR" sz="1600" dirty="0" smtClean="0">
                <a:latin typeface="Arial" pitchFamily="34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(1)                                                  ‘ </a:t>
            </a:r>
            <a:r>
              <a:rPr lang="ko-KR" altLang="en-US" sz="1600" dirty="0" smtClean="0">
                <a:latin typeface="Arial" pitchFamily="34" charset="0"/>
              </a:rPr>
              <a:t>첫 번째 데이터 가져오기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”)                                          </a:t>
            </a:r>
            <a:r>
              <a:rPr lang="en-US" altLang="ko-KR" sz="1600" dirty="0">
                <a:latin typeface="Arial" pitchFamily="34" charset="0"/>
              </a:rPr>
              <a:t>‘ </a:t>
            </a:r>
            <a:r>
              <a:rPr lang="en-US" altLang="ko-KR" sz="1600" dirty="0" smtClean="0">
                <a:latin typeface="Arial" pitchFamily="34" charset="0"/>
              </a:rPr>
              <a:t>Key</a:t>
            </a:r>
            <a:r>
              <a:rPr lang="ko-KR" altLang="en-US" sz="1600" dirty="0" smtClean="0">
                <a:latin typeface="Arial" pitchFamily="34" charset="0"/>
              </a:rPr>
              <a:t>값이 </a:t>
            </a:r>
            <a:r>
              <a:rPr lang="en-US" altLang="ko-KR" sz="1600" dirty="0" smtClean="0">
                <a:latin typeface="Arial" pitchFamily="34" charset="0"/>
              </a:rPr>
              <a:t>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</a:t>
            </a:r>
            <a:r>
              <a:rPr lang="ko-KR" altLang="en-US" sz="1600" dirty="0" smtClean="0">
                <a:latin typeface="Arial" pitchFamily="34" charset="0"/>
              </a:rPr>
              <a:t>인 데이터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데이터 개수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가져오기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8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기타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ol.Add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“</a:t>
            </a:r>
            <a:r>
              <a:rPr lang="ko-KR" altLang="en-US" sz="1600" dirty="0" smtClean="0">
                <a:latin typeface="Arial" pitchFamily="34" charset="0"/>
              </a:rPr>
              <a:t>데이터 값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”                                     ‘ 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Collection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마지막에 추가됨</a:t>
            </a:r>
            <a:endParaRPr kumimoji="0" lang="en-US" altLang="ko-KR" sz="1600" b="0" i="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Collection Index</a:t>
            </a:r>
            <a:r>
              <a:rPr lang="ko-KR" altLang="en-US" sz="1600" dirty="0">
                <a:latin typeface="Arial" pitchFamily="34" charset="0"/>
              </a:rPr>
              <a:t>는 </a:t>
            </a:r>
            <a:r>
              <a:rPr lang="en-US" altLang="ko-KR" sz="1600" dirty="0">
                <a:latin typeface="Arial" pitchFamily="34" charset="0"/>
              </a:rPr>
              <a:t>1</a:t>
            </a:r>
            <a:r>
              <a:rPr lang="ko-KR" altLang="en-US" sz="1600" dirty="0">
                <a:latin typeface="Arial" pitchFamily="34" charset="0"/>
              </a:rPr>
              <a:t>부터 </a:t>
            </a:r>
            <a:r>
              <a:rPr lang="ko-KR" altLang="en-US" sz="1600" dirty="0" smtClean="0">
                <a:latin typeface="Arial" pitchFamily="34" charset="0"/>
              </a:rPr>
              <a:t>시작                          </a:t>
            </a:r>
            <a:r>
              <a:rPr lang="en-US" altLang="ko-KR" sz="1600" dirty="0" smtClean="0">
                <a:latin typeface="Arial" pitchFamily="34" charset="0"/>
              </a:rPr>
              <a:t>‘ </a:t>
            </a:r>
            <a:r>
              <a:rPr lang="en-US" altLang="ko-KR" sz="1600" dirty="0" err="1" smtClean="0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(0) </a:t>
            </a:r>
            <a:r>
              <a:rPr lang="ko-KR" altLang="en-US" sz="1600" dirty="0" smtClean="0">
                <a:latin typeface="Arial" pitchFamily="34" charset="0"/>
              </a:rPr>
              <a:t>는 오류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Collection</a:t>
            </a:r>
            <a:r>
              <a:rPr lang="ko-KR" altLang="en-US" sz="1600" dirty="0" smtClean="0">
                <a:latin typeface="Arial" pitchFamily="34" charset="0"/>
              </a:rPr>
              <a:t>에 특정 </a:t>
            </a:r>
            <a:r>
              <a:rPr lang="en-US" altLang="ko-KR" sz="1600" dirty="0" smtClean="0">
                <a:latin typeface="Arial" pitchFamily="34" charset="0"/>
              </a:rPr>
              <a:t>Item</a:t>
            </a:r>
            <a:r>
              <a:rPr lang="ko-KR" altLang="en-US" sz="1600" dirty="0" smtClean="0">
                <a:latin typeface="Arial" pitchFamily="34" charset="0"/>
              </a:rPr>
              <a:t>이 존재하는지 여부를 확인하는 기능은 없으며</a:t>
            </a:r>
            <a:r>
              <a:rPr lang="en-US" altLang="ko-KR" sz="1600" dirty="0" smtClean="0">
                <a:latin typeface="Arial" pitchFamily="34" charset="0"/>
              </a:rPr>
              <a:t>, </a:t>
            </a:r>
            <a:r>
              <a:rPr lang="ko-KR" altLang="en-US" sz="1600" dirty="0" smtClean="0">
                <a:latin typeface="Arial" pitchFamily="34" charset="0"/>
              </a:rPr>
              <a:t>필요한 경우 별도로 작성해 주어야 함</a:t>
            </a:r>
            <a:r>
              <a:rPr lang="en-US" altLang="ko-KR" sz="1600" dirty="0" smtClean="0">
                <a:latin typeface="Arial" pitchFamily="34" charset="0"/>
              </a:rPr>
              <a:t>.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관련 주의할 사항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에 값 존재 여부 확인</a:t>
            </a:r>
          </a:p>
        </p:txBody>
      </p:sp>
    </p:spTree>
    <p:extLst>
      <p:ext uri="{BB962C8B-B14F-4D97-AF65-F5344CB8AC3E}">
        <p14:creationId xmlns:p14="http://schemas.microsoft.com/office/powerpoint/2010/main" val="25141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Excel Sheet</a:t>
            </a:r>
            <a:r>
              <a:rPr lang="ko-KR" altLang="en-US" dirty="0" smtClean="0"/>
              <a:t>의 데이터는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으로 표현 가능함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28011"/>
          <a:stretch/>
        </p:blipFill>
        <p:spPr>
          <a:xfrm>
            <a:off x="755576" y="1772816"/>
            <a:ext cx="6287378" cy="122413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 bwMode="gray">
          <a:xfrm>
            <a:off x="755576" y="3140969"/>
            <a:ext cx="7254950" cy="295232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excelSheet</a:t>
            </a:r>
            <a:r>
              <a:rPr lang="en-US" altLang="ko-KR" sz="1600" dirty="0" smtClean="0">
                <a:latin typeface="Arial" pitchFamily="34" charset="0"/>
              </a:rPr>
              <a:t> as Collection,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excelRow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excelRow</a:t>
            </a:r>
            <a:r>
              <a:rPr lang="en-US" altLang="ko-KR" sz="1600" dirty="0" smtClean="0">
                <a:latin typeface="Arial" pitchFamily="34" charset="0"/>
              </a:rPr>
              <a:t> = new Collection</a:t>
            </a:r>
            <a:r>
              <a:rPr lang="en-US" altLang="ko-KR" sz="1600" dirty="0">
                <a:latin typeface="Arial" pitchFamily="34" charset="0"/>
              </a:rPr>
              <a:t>, Set </a:t>
            </a:r>
            <a:r>
              <a:rPr lang="en-US" altLang="ko-KR" sz="1600" dirty="0" err="1">
                <a:latin typeface="Arial" pitchFamily="34" charset="0"/>
              </a:rPr>
              <a:t>excelSheet</a:t>
            </a:r>
            <a:r>
              <a:rPr lang="en-US" altLang="ko-KR" sz="1600" dirty="0">
                <a:latin typeface="Arial" pitchFamily="34" charset="0"/>
              </a:rPr>
              <a:t> = new </a:t>
            </a:r>
            <a:r>
              <a:rPr lang="en-US" altLang="ko-KR" sz="1600" dirty="0" smtClean="0">
                <a:latin typeface="Arial" pitchFamily="34" charset="0"/>
              </a:rPr>
              <a:t>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4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excelRow</a:t>
            </a:r>
            <a:r>
              <a:rPr lang="en-US" altLang="ko-KR" sz="1600" dirty="0" err="1" smtClean="0">
                <a:latin typeface="Arial" pitchFamily="34" charset="0"/>
              </a:rPr>
              <a:t>.Add</a:t>
            </a:r>
            <a:r>
              <a:rPr lang="en-US" altLang="ko-KR" sz="1600" dirty="0" smtClean="0">
                <a:latin typeface="Arial" pitchFamily="34" charset="0"/>
              </a:rPr>
              <a:t> item:=“LT4004”, Key=“E”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excelRow.Add</a:t>
            </a:r>
            <a:r>
              <a:rPr lang="en-US" altLang="ko-KR" sz="1600" dirty="0">
                <a:latin typeface="Arial" pitchFamily="34" charset="0"/>
              </a:rPr>
              <a:t> item</a:t>
            </a:r>
            <a:r>
              <a:rPr lang="en-US" altLang="ko-KR" sz="1600" dirty="0" smtClean="0">
                <a:latin typeface="Arial" pitchFamily="34" charset="0"/>
              </a:rPr>
              <a:t>:=“AI”, </a:t>
            </a:r>
            <a:r>
              <a:rPr lang="en-US" altLang="ko-KR" sz="1600" dirty="0">
                <a:latin typeface="Arial" pitchFamily="34" charset="0"/>
              </a:rPr>
              <a:t>Key</a:t>
            </a:r>
            <a:r>
              <a:rPr lang="en-US" altLang="ko-KR" sz="1600" dirty="0" smtClean="0">
                <a:latin typeface="Arial" pitchFamily="34" charset="0"/>
              </a:rPr>
              <a:t>=“G”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excelRow.Add</a:t>
            </a:r>
            <a:r>
              <a:rPr lang="en-US" altLang="ko-KR" sz="1600" dirty="0">
                <a:latin typeface="Arial" pitchFamily="34" charset="0"/>
              </a:rPr>
              <a:t> item</a:t>
            </a:r>
            <a:r>
              <a:rPr lang="en-US" altLang="ko-KR" sz="1600" dirty="0" smtClean="0">
                <a:latin typeface="Arial" pitchFamily="34" charset="0"/>
              </a:rPr>
              <a:t>:=“1S-MC-107”, </a:t>
            </a:r>
            <a:r>
              <a:rPr lang="en-US" altLang="ko-KR" sz="1600" dirty="0">
                <a:latin typeface="Arial" pitchFamily="34" charset="0"/>
              </a:rPr>
              <a:t>Key</a:t>
            </a:r>
            <a:r>
              <a:rPr lang="en-US" altLang="ko-KR" sz="1600" dirty="0" smtClean="0">
                <a:latin typeface="Arial" pitchFamily="34" charset="0"/>
              </a:rPr>
              <a:t>=“AW”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…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excelSheet.Add</a:t>
            </a:r>
            <a:r>
              <a:rPr lang="en-US" altLang="ko-KR" sz="1600" dirty="0" smtClean="0">
                <a:latin typeface="Arial" pitchFamily="34" charset="0"/>
              </a:rPr>
              <a:t> item:= </a:t>
            </a:r>
            <a:r>
              <a:rPr lang="en-US" altLang="ko-KR" sz="1600" dirty="0" err="1" smtClean="0">
                <a:latin typeface="Arial" pitchFamily="34" charset="0"/>
              </a:rPr>
              <a:t>excelRow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rial" pitchFamily="34" charset="0"/>
              </a:rPr>
              <a:t>각 행에 대하여 반복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단위 기능을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형태로 정의한 </a:t>
            </a:r>
            <a:r>
              <a:rPr lang="en-US" altLang="ko-KR" dirty="0" smtClean="0"/>
              <a:t>VBA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독립된 모듈을 이용한 </a:t>
            </a:r>
            <a:r>
              <a:rPr lang="en-US" altLang="ko-KR" dirty="0" smtClean="0"/>
              <a:t>Lego </a:t>
            </a:r>
            <a:r>
              <a:rPr lang="ko-KR" altLang="en-US" dirty="0" smtClean="0"/>
              <a:t>블록 조립과 비슷한 개념으로 프로그램 작성 가능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개념이 생소한 사용자에게는 어렵게 느껴질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 기능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선언 및 초기화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7" name="직사각형 6"/>
          <p:cNvSpPr/>
          <p:nvPr/>
        </p:nvSpPr>
        <p:spPr bwMode="gray">
          <a:xfrm>
            <a:off x="683568" y="3533695"/>
            <a:ext cx="7776864" cy="212755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Dim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myC</a:t>
            </a:r>
            <a:r>
              <a:rPr lang="en-US" altLang="ko-KR" sz="1600" dirty="0" err="1" smtClean="0">
                <a:latin typeface="Arial" pitchFamily="34" charset="0"/>
              </a:rPr>
              <a:t>ls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MyVBAClass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</a:rPr>
              <a:t>= new </a:t>
            </a:r>
            <a:r>
              <a:rPr lang="en-US" altLang="ko-KR" sz="1600" dirty="0" err="1">
                <a:latin typeface="Arial" pitchFamily="34" charset="0"/>
              </a:rPr>
              <a:t>MyVBAClass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1551856" y="3808677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8028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VBA Class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Method(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683568" y="1867048"/>
            <a:ext cx="7776864" cy="8851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myCls</a:t>
            </a:r>
            <a:r>
              <a:rPr lang="en-US" altLang="ko-KR" sz="1600" dirty="0" smtClean="0">
                <a:latin typeface="Arial" pitchFamily="34" charset="0"/>
              </a:rPr>
              <a:t> = Nothing</a:t>
            </a: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199633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683568" y="3436497"/>
            <a:ext cx="7776864" cy="265679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8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Private Sub </a:t>
            </a:r>
            <a:r>
              <a:rPr lang="en-US" altLang="ko-KR" sz="1600" b="1" dirty="0" err="1">
                <a:solidFill>
                  <a:srgbClr val="0000FF"/>
                </a:solidFill>
                <a:latin typeface="Arial" pitchFamily="34" charset="0"/>
              </a:rPr>
              <a:t>Class_Initialize</a:t>
            </a:r>
            <a:r>
              <a:rPr lang="en-US" altLang="ko-KR" sz="1600" b="1" dirty="0">
                <a:solidFill>
                  <a:srgbClr val="0000FF"/>
                </a:solidFill>
                <a:latin typeface="Arial" pitchFamily="34" charset="0"/>
              </a:rPr>
              <a:t>()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</a:t>
            </a:r>
            <a:r>
              <a:rPr lang="en-US" altLang="ko-KR" sz="1600" dirty="0" smtClean="0">
                <a:latin typeface="Arial" pitchFamily="34" charset="0"/>
              </a:rPr>
              <a:t>        ' </a:t>
            </a:r>
            <a:r>
              <a:rPr lang="en-US" altLang="ko-KR" sz="1600" dirty="0">
                <a:latin typeface="Arial" pitchFamily="34" charset="0"/>
              </a:rPr>
              <a:t>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= new </a:t>
            </a:r>
            <a:r>
              <a:rPr lang="en-US" altLang="ko-KR" sz="1600" dirty="0" err="1">
                <a:latin typeface="Arial" pitchFamily="34" charset="0"/>
              </a:rPr>
              <a:t>MyVBAClass</a:t>
            </a:r>
            <a:r>
              <a:rPr lang="en-US" altLang="ko-KR" sz="1600" dirty="0">
                <a:latin typeface="Arial" pitchFamily="34" charset="0"/>
              </a:rPr>
              <a:t> </a:t>
            </a:r>
            <a:r>
              <a:rPr lang="ko-KR" altLang="en-US" sz="1600" dirty="0">
                <a:latin typeface="Arial" pitchFamily="34" charset="0"/>
              </a:rPr>
              <a:t>시 </a:t>
            </a:r>
            <a:r>
              <a:rPr lang="ko-KR" altLang="en-US" sz="1600" dirty="0" smtClean="0">
                <a:latin typeface="Arial" pitchFamily="34" charset="0"/>
              </a:rPr>
              <a:t>자동으로 실행되는 </a:t>
            </a:r>
            <a:r>
              <a:rPr lang="ko-KR" altLang="en-US" sz="1600" dirty="0">
                <a:latin typeface="Arial" pitchFamily="34" charset="0"/>
              </a:rPr>
              <a:t>코드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Private </a:t>
            </a:r>
            <a:r>
              <a:rPr lang="en-US" altLang="ko-KR" sz="1600" dirty="0">
                <a:latin typeface="Arial" pitchFamily="34" charset="0"/>
              </a:rPr>
              <a:t>Sub </a:t>
            </a:r>
            <a:r>
              <a:rPr lang="en-US" altLang="ko-KR" sz="1600" b="1" dirty="0" err="1">
                <a:solidFill>
                  <a:srgbClr val="0000FF"/>
                </a:solidFill>
                <a:latin typeface="Arial" pitchFamily="34" charset="0"/>
              </a:rPr>
              <a:t>Class_Terminate</a:t>
            </a:r>
            <a:r>
              <a:rPr lang="en-US" altLang="ko-KR" sz="1600" b="1" dirty="0" smtClean="0">
                <a:solidFill>
                  <a:srgbClr val="0000FF"/>
                </a:solidFill>
                <a:latin typeface="Arial" pitchFamily="34" charset="0"/>
              </a:rPr>
              <a:t>()</a:t>
            </a:r>
            <a:endParaRPr lang="en-US" altLang="ko-KR" sz="1600" b="1" dirty="0">
              <a:solidFill>
                <a:srgbClr val="0000FF"/>
              </a:solidFill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        ' 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= </a:t>
            </a:r>
            <a:r>
              <a:rPr lang="en-US" altLang="ko-KR" sz="1600" dirty="0" smtClean="0">
                <a:latin typeface="Arial" pitchFamily="34" charset="0"/>
              </a:rPr>
              <a:t>Nothing </a:t>
            </a:r>
            <a:r>
              <a:rPr lang="ko-KR" altLang="en-US" sz="1600" dirty="0" smtClean="0">
                <a:latin typeface="Arial" pitchFamily="34" charset="0"/>
              </a:rPr>
              <a:t>시 자동으로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실행되는 </a:t>
            </a:r>
            <a:r>
              <a:rPr lang="ko-KR" altLang="en-US" sz="1600" dirty="0">
                <a:latin typeface="Arial" pitchFamily="34" charset="0"/>
              </a:rPr>
              <a:t>코드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 End </a:t>
            </a:r>
            <a:r>
              <a:rPr lang="en-US" altLang="ko-KR" sz="1600" dirty="0" smtClean="0">
                <a:latin typeface="Arial" pitchFamily="34" charset="0"/>
              </a:rPr>
              <a:t>Sub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1551856" y="3573016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VBA 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예약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</a:rPr>
              <a:t>Method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683568" y="1867048"/>
            <a:ext cx="7776864" cy="372219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Get 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() </a:t>
            </a:r>
            <a:r>
              <a:rPr lang="en-US" altLang="ko-KR" sz="1600" dirty="0">
                <a:latin typeface="Arial" pitchFamily="34" charset="0"/>
              </a:rPr>
              <a:t>As </a:t>
            </a:r>
            <a:r>
              <a:rPr lang="en-US" altLang="ko-KR" sz="1600" dirty="0" smtClean="0">
                <a:latin typeface="Arial" pitchFamily="34" charset="0"/>
              </a:rPr>
              <a:t>Type                 ‘ </a:t>
            </a:r>
            <a:r>
              <a:rPr lang="ko-KR" altLang="en-US" sz="1600" dirty="0" smtClean="0">
                <a:latin typeface="Arial" pitchFamily="34" charset="0"/>
              </a:rPr>
              <a:t>속성 읽기</a:t>
            </a:r>
            <a:r>
              <a:rPr lang="en-US" altLang="ko-KR" sz="1600" dirty="0" smtClean="0">
                <a:latin typeface="Arial" pitchFamily="34" charset="0"/>
              </a:rPr>
              <a:t>(Get)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Property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Let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en-US" altLang="ko-KR" sz="1600" dirty="0" err="1">
                <a:latin typeface="Arial" pitchFamily="34" charset="0"/>
              </a:rPr>
              <a:t>varname</a:t>
            </a:r>
            <a:r>
              <a:rPr lang="en-US" altLang="ko-KR" sz="1600" dirty="0">
                <a:latin typeface="Arial" pitchFamily="34" charset="0"/>
              </a:rPr>
              <a:t> As Type </a:t>
            </a:r>
            <a:r>
              <a:rPr lang="en-US" altLang="ko-KR" sz="1600" dirty="0" smtClean="0">
                <a:latin typeface="Arial" pitchFamily="34" charset="0"/>
              </a:rPr>
              <a:t>)  ‘ </a:t>
            </a:r>
            <a:r>
              <a:rPr lang="ko-KR" altLang="en-US" sz="1600" dirty="0" smtClean="0">
                <a:latin typeface="Arial" pitchFamily="34" charset="0"/>
              </a:rPr>
              <a:t>속성 쓰기</a:t>
            </a:r>
            <a:r>
              <a:rPr lang="en-US" altLang="ko-KR" sz="1600" dirty="0" smtClean="0">
                <a:latin typeface="Arial" pitchFamily="34" charset="0"/>
              </a:rPr>
              <a:t>(Set) – </a:t>
            </a:r>
            <a:r>
              <a:rPr lang="ko-KR" altLang="en-US" sz="1600" dirty="0" smtClean="0">
                <a:latin typeface="Arial" pitchFamily="34" charset="0"/>
              </a:rPr>
              <a:t>일반 속성  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</a:t>
            </a:r>
            <a:r>
              <a:rPr lang="en-US" altLang="ko-KR" sz="1600" dirty="0">
                <a:latin typeface="Arial" pitchFamily="34" charset="0"/>
              </a:rPr>
              <a:t>Property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Set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en-US" altLang="ko-KR" sz="1600" dirty="0" err="1">
                <a:latin typeface="Arial" pitchFamily="34" charset="0"/>
              </a:rPr>
              <a:t>varname</a:t>
            </a:r>
            <a:r>
              <a:rPr lang="en-US" altLang="ko-KR" sz="1600" dirty="0">
                <a:latin typeface="Arial" pitchFamily="34" charset="0"/>
              </a:rPr>
              <a:t> As Type </a:t>
            </a:r>
            <a:r>
              <a:rPr lang="en-US" altLang="ko-KR" sz="1600" dirty="0" smtClean="0">
                <a:latin typeface="Arial" pitchFamily="34" charset="0"/>
              </a:rPr>
              <a:t>)  ‘ </a:t>
            </a:r>
            <a:r>
              <a:rPr lang="ko-KR" altLang="en-US" sz="1600" dirty="0">
                <a:latin typeface="Arial" pitchFamily="34" charset="0"/>
              </a:rPr>
              <a:t>속성 쓰기</a:t>
            </a:r>
            <a:r>
              <a:rPr lang="en-US" altLang="ko-KR" sz="1600" dirty="0">
                <a:latin typeface="Arial" pitchFamily="34" charset="0"/>
              </a:rPr>
              <a:t>(Set) – </a:t>
            </a:r>
            <a:r>
              <a:rPr lang="en-US" altLang="ko-KR" sz="1600" dirty="0" smtClean="0">
                <a:latin typeface="Arial" pitchFamily="34" charset="0"/>
              </a:rPr>
              <a:t>Object </a:t>
            </a:r>
            <a:r>
              <a:rPr lang="ko-KR" altLang="en-US" sz="1600" dirty="0" smtClean="0">
                <a:latin typeface="Arial" pitchFamily="34" charset="0"/>
              </a:rPr>
              <a:t>속성 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Property</a:t>
            </a: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199633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Property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EPLAN Software &amp; Services Korea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솔루션 </a:t>
            </a:r>
            <a:r>
              <a:rPr lang="en-US" altLang="ko-KR" dirty="0" smtClean="0">
                <a:solidFill>
                  <a:schemeClr val="tx1"/>
                </a:solidFill>
              </a:rPr>
              <a:t>Overview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1783"/>
            <a:ext cx="7423392" cy="3529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0" y="1224494"/>
            <a:ext cx="6287378" cy="17004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 bwMode="gray">
          <a:xfrm>
            <a:off x="516870" y="1916832"/>
            <a:ext cx="6287378" cy="1008112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1466880" y="3617282"/>
            <a:ext cx="7432167" cy="243766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1466880" y="4314116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1466880" y="4950008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1466880" y="5538825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17" name="구부러진 연결선 16"/>
          <p:cNvCxnSpPr>
            <a:stCxn id="10" idx="1"/>
            <a:endCxn id="12" idx="1"/>
          </p:cNvCxnSpPr>
          <p:nvPr/>
        </p:nvCxnSpPr>
        <p:spPr bwMode="gray">
          <a:xfrm rot="10800000" flipH="1" flipV="1">
            <a:off x="516870" y="2420887"/>
            <a:ext cx="950010" cy="1318277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구부러진 연결선 19"/>
          <p:cNvCxnSpPr>
            <a:stCxn id="10" idx="1"/>
            <a:endCxn id="13" idx="1"/>
          </p:cNvCxnSpPr>
          <p:nvPr/>
        </p:nvCxnSpPr>
        <p:spPr bwMode="gray">
          <a:xfrm rot="10800000" flipH="1" flipV="1">
            <a:off x="516870" y="2420888"/>
            <a:ext cx="950010" cy="1954170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구부러진 연결선 24"/>
          <p:cNvCxnSpPr>
            <a:stCxn id="10" idx="1"/>
            <a:endCxn id="14" idx="1"/>
          </p:cNvCxnSpPr>
          <p:nvPr/>
        </p:nvCxnSpPr>
        <p:spPr bwMode="gray">
          <a:xfrm rot="10800000" flipH="1" flipV="1">
            <a:off x="516870" y="2420888"/>
            <a:ext cx="950010" cy="2590062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구부러진 연결선 27"/>
          <p:cNvCxnSpPr>
            <a:stCxn id="10" idx="1"/>
            <a:endCxn id="15" idx="1"/>
          </p:cNvCxnSpPr>
          <p:nvPr/>
        </p:nvCxnSpPr>
        <p:spPr bwMode="gray">
          <a:xfrm rot="10800000" flipH="1" flipV="1">
            <a:off x="516870" y="2420887"/>
            <a:ext cx="950010" cy="3178879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 bwMode="gray">
          <a:xfrm>
            <a:off x="1475657" y="3861048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3" name="직사각형 32"/>
          <p:cNvSpPr/>
          <p:nvPr/>
        </p:nvSpPr>
        <p:spPr bwMode="gray">
          <a:xfrm>
            <a:off x="5220072" y="1944578"/>
            <a:ext cx="1584176" cy="90835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6" name="직사각형 35"/>
          <p:cNvSpPr/>
          <p:nvPr/>
        </p:nvSpPr>
        <p:spPr bwMode="gray">
          <a:xfrm>
            <a:off x="1475657" y="4479708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7" name="직사각형 36"/>
          <p:cNvSpPr/>
          <p:nvPr/>
        </p:nvSpPr>
        <p:spPr bwMode="gray">
          <a:xfrm>
            <a:off x="1475657" y="5112234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8" name="직사각형 37"/>
          <p:cNvSpPr/>
          <p:nvPr/>
        </p:nvSpPr>
        <p:spPr bwMode="gray">
          <a:xfrm>
            <a:off x="1475657" y="5690103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39" name="구부러진 연결선 38"/>
          <p:cNvCxnSpPr>
            <a:stCxn id="33" idx="3"/>
            <a:endCxn id="32" idx="3"/>
          </p:cNvCxnSpPr>
          <p:nvPr/>
        </p:nvCxnSpPr>
        <p:spPr bwMode="gray">
          <a:xfrm flipH="1">
            <a:off x="5148065" y="2398757"/>
            <a:ext cx="1656183" cy="1627884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구부러진 연결선 41"/>
          <p:cNvCxnSpPr>
            <a:stCxn id="33" idx="3"/>
            <a:endCxn id="36" idx="3"/>
          </p:cNvCxnSpPr>
          <p:nvPr/>
        </p:nvCxnSpPr>
        <p:spPr bwMode="gray">
          <a:xfrm flipH="1">
            <a:off x="5148065" y="2398757"/>
            <a:ext cx="1656183" cy="2246544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구부러진 연결선 46"/>
          <p:cNvCxnSpPr>
            <a:stCxn id="33" idx="3"/>
            <a:endCxn id="37" idx="3"/>
          </p:cNvCxnSpPr>
          <p:nvPr/>
        </p:nvCxnSpPr>
        <p:spPr bwMode="gray">
          <a:xfrm flipH="1">
            <a:off x="5148065" y="2398757"/>
            <a:ext cx="1656183" cy="2879070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구부러진 연결선 49"/>
          <p:cNvCxnSpPr>
            <a:stCxn id="33" idx="3"/>
            <a:endCxn id="38" idx="3"/>
          </p:cNvCxnSpPr>
          <p:nvPr/>
        </p:nvCxnSpPr>
        <p:spPr bwMode="gray">
          <a:xfrm flipH="1">
            <a:off x="5148065" y="2398757"/>
            <a:ext cx="1656183" cy="3456939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 bwMode="gray">
          <a:xfrm>
            <a:off x="1552184" y="1051830"/>
            <a:ext cx="643551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55" name="TextBox 54"/>
          <p:cNvSpPr txBox="1"/>
          <p:nvPr/>
        </p:nvSpPr>
        <p:spPr bwMode="gray">
          <a:xfrm>
            <a:off x="2194466" y="1051830"/>
            <a:ext cx="1009382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56" name="TextBox 55"/>
          <p:cNvSpPr txBox="1"/>
          <p:nvPr/>
        </p:nvSpPr>
        <p:spPr bwMode="gray">
          <a:xfrm>
            <a:off x="3203848" y="1051830"/>
            <a:ext cx="36004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57" name="TextBox 56"/>
          <p:cNvSpPr txBox="1"/>
          <p:nvPr/>
        </p:nvSpPr>
        <p:spPr bwMode="gray">
          <a:xfrm>
            <a:off x="3563888" y="1051830"/>
            <a:ext cx="576064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49</a:t>
            </a:r>
            <a:endParaRPr lang="ko-KR" altLang="en-US" sz="800" dirty="0" smtClean="0"/>
          </a:p>
        </p:txBody>
      </p:sp>
      <p:sp>
        <p:nvSpPr>
          <p:cNvPr id="60" name="TextBox 59"/>
          <p:cNvSpPr txBox="1"/>
          <p:nvPr/>
        </p:nvSpPr>
        <p:spPr bwMode="gray">
          <a:xfrm>
            <a:off x="4149582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50</a:t>
            </a:r>
            <a:endParaRPr lang="ko-KR" altLang="en-US" sz="800" dirty="0" smtClean="0"/>
          </a:p>
        </p:txBody>
      </p:sp>
      <p:sp>
        <p:nvSpPr>
          <p:cNvPr id="61" name="TextBox 60"/>
          <p:cNvSpPr txBox="1"/>
          <p:nvPr/>
        </p:nvSpPr>
        <p:spPr bwMode="gray">
          <a:xfrm>
            <a:off x="8338977" y="2925156"/>
            <a:ext cx="56007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BJ(62)</a:t>
            </a:r>
            <a:endParaRPr lang="ko-KR" altLang="en-US" sz="800" dirty="0" smtClean="0"/>
          </a:p>
        </p:txBody>
      </p:sp>
      <p:sp>
        <p:nvSpPr>
          <p:cNvPr id="63" name="TextBox 62"/>
          <p:cNvSpPr txBox="1"/>
          <p:nvPr/>
        </p:nvSpPr>
        <p:spPr bwMode="gray">
          <a:xfrm>
            <a:off x="7866973" y="2925156"/>
            <a:ext cx="472003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BI(61)</a:t>
            </a:r>
            <a:endParaRPr lang="ko-KR" altLang="en-US" sz="800" dirty="0" smtClean="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7422543" y="2925156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BH(60)</a:t>
            </a:r>
            <a:endParaRPr lang="ko-KR" altLang="en-US" sz="800" dirty="0" smtClean="0"/>
          </a:p>
        </p:txBody>
      </p:sp>
      <p:sp>
        <p:nvSpPr>
          <p:cNvPr id="67" name="TextBox 66"/>
          <p:cNvSpPr txBox="1"/>
          <p:nvPr/>
        </p:nvSpPr>
        <p:spPr bwMode="gray">
          <a:xfrm>
            <a:off x="6978113" y="2925156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T(20)</a:t>
            </a:r>
            <a:endParaRPr lang="ko-KR" altLang="en-US" sz="800" dirty="0" smtClean="0"/>
          </a:p>
        </p:txBody>
      </p:sp>
      <p:sp>
        <p:nvSpPr>
          <p:cNvPr id="68" name="TextBox 67"/>
          <p:cNvSpPr txBox="1"/>
          <p:nvPr/>
        </p:nvSpPr>
        <p:spPr bwMode="gray">
          <a:xfrm>
            <a:off x="6046968" y="2925156"/>
            <a:ext cx="46925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R(18)</a:t>
            </a:r>
            <a:endParaRPr lang="ko-KR" altLang="en-US" sz="800" dirty="0" smtClean="0"/>
          </a:p>
        </p:txBody>
      </p:sp>
      <p:cxnSp>
        <p:nvCxnSpPr>
          <p:cNvPr id="69" name="구부러진 연결선 68"/>
          <p:cNvCxnSpPr>
            <a:stCxn id="54" idx="0"/>
            <a:endCxn id="68" idx="0"/>
          </p:cNvCxnSpPr>
          <p:nvPr/>
        </p:nvCxnSpPr>
        <p:spPr bwMode="gray">
          <a:xfrm rot="16200000" flipH="1">
            <a:off x="3141113" y="-215323"/>
            <a:ext cx="1873326" cy="4407633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구부러진 연결선 68"/>
          <p:cNvCxnSpPr>
            <a:stCxn id="56" idx="0"/>
            <a:endCxn id="67" idx="0"/>
          </p:cNvCxnSpPr>
          <p:nvPr/>
        </p:nvCxnSpPr>
        <p:spPr bwMode="gray">
          <a:xfrm rot="16200000" flipH="1">
            <a:off x="4355435" y="80263"/>
            <a:ext cx="1873326" cy="3816460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구부러진 연결선 68"/>
          <p:cNvCxnSpPr>
            <a:stCxn id="57" idx="0"/>
            <a:endCxn id="66" idx="0"/>
          </p:cNvCxnSpPr>
          <p:nvPr/>
        </p:nvCxnSpPr>
        <p:spPr bwMode="gray">
          <a:xfrm rot="16200000" flipH="1">
            <a:off x="4811676" y="92074"/>
            <a:ext cx="1873326" cy="3792838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 bwMode="gray">
          <a:xfrm>
            <a:off x="4697730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51</a:t>
            </a:r>
            <a:endParaRPr lang="ko-KR" altLang="en-US" sz="800" dirty="0" smtClean="0"/>
          </a:p>
        </p:txBody>
      </p:sp>
      <p:cxnSp>
        <p:nvCxnSpPr>
          <p:cNvPr id="81" name="구부러진 연결선 68"/>
          <p:cNvCxnSpPr>
            <a:stCxn id="80" idx="0"/>
            <a:endCxn id="61" idx="0"/>
          </p:cNvCxnSpPr>
          <p:nvPr/>
        </p:nvCxnSpPr>
        <p:spPr bwMode="gray">
          <a:xfrm rot="16200000" flipH="1">
            <a:off x="5858745" y="164889"/>
            <a:ext cx="1873326" cy="3647208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구부러진 연결선 68"/>
          <p:cNvCxnSpPr>
            <a:stCxn id="60" idx="0"/>
            <a:endCxn id="63" idx="0"/>
          </p:cNvCxnSpPr>
          <p:nvPr/>
        </p:nvCxnSpPr>
        <p:spPr bwMode="gray">
          <a:xfrm rot="16200000" flipH="1">
            <a:off x="5326652" y="148834"/>
            <a:ext cx="1873326" cy="3679319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 bwMode="gray">
          <a:xfrm>
            <a:off x="179512" y="836712"/>
            <a:ext cx="1572079" cy="391628"/>
          </a:xfrm>
          <a:prstGeom prst="rect">
            <a:avLst/>
          </a:prstGeom>
          <a:solidFill>
            <a:srgbClr val="0000FF"/>
          </a:solidFill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정렬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 bwMode="gray">
          <a:xfrm>
            <a:off x="1178851" y="3097062"/>
            <a:ext cx="1584176" cy="391628"/>
          </a:xfrm>
          <a:prstGeom prst="rect">
            <a:avLst/>
          </a:prstGeom>
          <a:solidFill>
            <a:srgbClr val="0000FF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92" y="1124744"/>
            <a:ext cx="3581900" cy="762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4" y="2010918"/>
            <a:ext cx="4046594" cy="17616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985" y="2010918"/>
            <a:ext cx="4046594" cy="1761609"/>
          </a:xfrm>
          <a:prstGeom prst="rect">
            <a:avLst/>
          </a:prstGeom>
        </p:spPr>
      </p:pic>
      <p:sp>
        <p:nvSpPr>
          <p:cNvPr id="12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4005063"/>
            <a:ext cx="8785226" cy="1944217"/>
          </a:xfrm>
        </p:spPr>
        <p:txBody>
          <a:bodyPr/>
          <a:lstStyle/>
          <a:p>
            <a:pPr lvl="1"/>
            <a:r>
              <a:rPr lang="en-US" altLang="ko-KR" dirty="0" smtClean="0"/>
              <a:t>Wiring, Total Loop </a:t>
            </a:r>
            <a:r>
              <a:rPr lang="ko-KR" altLang="en-US" dirty="0" smtClean="0"/>
              <a:t>각각 버튼을 클릭하여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화면에서 정렬 시트를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경우 시트 최대 라인 수 조정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버튼으로 실행 또는 취소 가능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60265"/>
          </a:xfrm>
        </p:spPr>
        <p:txBody>
          <a:bodyPr/>
          <a:lstStyle/>
          <a:p>
            <a:r>
              <a:rPr lang="en-US" altLang="ko-KR" dirty="0" smtClean="0"/>
              <a:t>Wiring </a:t>
            </a:r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39552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ExecuteWiring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3194919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MainForm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850286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CodesWiring.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39551" y="2532494"/>
            <a:ext cx="2808313" cy="19249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ClsWiringProcessorFactory</a:t>
            </a:r>
            <a:endParaRPr lang="en-US" altLang="ko-KR" sz="1100" dirty="0" smtClean="0">
              <a:latin typeface="Arial" pitchFamily="34" charset="0"/>
            </a:endParaRP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Process()</a:t>
            </a: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lang="en-US" altLang="ko-KR" sz="1050" dirty="0" err="1" smtClean="0">
                <a:latin typeface="Arial" pitchFamily="34" charset="0"/>
              </a:rPr>
              <a:t>ProcessSingleRow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SetPageMacroInfo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CopyIOSheetDateToResultSheet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SetBasicMacroAndProperty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ProcessInternal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  <a:endParaRPr kumimoji="0" lang="ko-KR" altLang="en-US" sz="105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275039" y="253249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ClsWiringProcessorJB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4275039" y="294945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4275039" y="336640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ClsWiringProcessorTB2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4275039" y="3783367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ClsWiringProcessorTB3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4275039" y="4200325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ClsWiringProcessorRY1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275039" y="461728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ClsWiringProcessorSA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275039" y="503424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ClsWiringProcessorTBA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4275039" y="545119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ClsWiringProcessorFCS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4275039" y="586816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ClsWiringProcessorTBA4WIRE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꺾인 연결선 21"/>
          <p:cNvCxnSpPr>
            <a:stCxn id="7" idx="3"/>
            <a:endCxn id="8" idx="1"/>
          </p:cNvCxnSpPr>
          <p:nvPr/>
        </p:nvCxnSpPr>
        <p:spPr bwMode="gray">
          <a:xfrm>
            <a:off x="2699792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꺾인 연결선 21"/>
          <p:cNvCxnSpPr>
            <a:stCxn id="8" idx="3"/>
            <a:endCxn id="9" idx="1"/>
          </p:cNvCxnSpPr>
          <p:nvPr/>
        </p:nvCxnSpPr>
        <p:spPr bwMode="gray">
          <a:xfrm>
            <a:off x="5355159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1"/>
          <p:cNvCxnSpPr>
            <a:stCxn id="9" idx="3"/>
            <a:endCxn id="10" idx="1"/>
          </p:cNvCxnSpPr>
          <p:nvPr/>
        </p:nvCxnSpPr>
        <p:spPr bwMode="gray">
          <a:xfrm flipH="1">
            <a:off x="539551" y="1832490"/>
            <a:ext cx="7470975" cy="1662454"/>
          </a:xfrm>
          <a:prstGeom prst="bentConnector5">
            <a:avLst>
              <a:gd name="adj1" fmla="val -3060"/>
              <a:gd name="adj2" fmla="val 25872"/>
              <a:gd name="adj3" fmla="val 10306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꺾인 연결선 21"/>
          <p:cNvCxnSpPr>
            <a:stCxn id="10" idx="3"/>
            <a:endCxn id="11" idx="1"/>
          </p:cNvCxnSpPr>
          <p:nvPr/>
        </p:nvCxnSpPr>
        <p:spPr bwMode="gray">
          <a:xfrm flipV="1">
            <a:off x="3347864" y="2692715"/>
            <a:ext cx="927175" cy="8022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꺾인 연결선 21"/>
          <p:cNvCxnSpPr>
            <a:stCxn id="10" idx="3"/>
            <a:endCxn id="13" idx="1"/>
          </p:cNvCxnSpPr>
          <p:nvPr/>
        </p:nvCxnSpPr>
        <p:spPr bwMode="gray">
          <a:xfrm flipV="1">
            <a:off x="3347864" y="3109673"/>
            <a:ext cx="927175" cy="385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꺾인 연결선 21"/>
          <p:cNvCxnSpPr>
            <a:stCxn id="10" idx="3"/>
            <a:endCxn id="14" idx="1"/>
          </p:cNvCxnSpPr>
          <p:nvPr/>
        </p:nvCxnSpPr>
        <p:spPr bwMode="gray">
          <a:xfrm>
            <a:off x="3347864" y="3494944"/>
            <a:ext cx="927175" cy="316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꺾인 연결선 21"/>
          <p:cNvCxnSpPr>
            <a:stCxn id="10" idx="3"/>
            <a:endCxn id="15" idx="1"/>
          </p:cNvCxnSpPr>
          <p:nvPr/>
        </p:nvCxnSpPr>
        <p:spPr bwMode="gray">
          <a:xfrm>
            <a:off x="3347864" y="3494944"/>
            <a:ext cx="927175" cy="4486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꺾인 연결선 21"/>
          <p:cNvCxnSpPr>
            <a:stCxn id="10" idx="3"/>
            <a:endCxn id="16" idx="1"/>
          </p:cNvCxnSpPr>
          <p:nvPr/>
        </p:nvCxnSpPr>
        <p:spPr bwMode="gray">
          <a:xfrm>
            <a:off x="3347864" y="3494944"/>
            <a:ext cx="927175" cy="865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꺾인 연결선 21"/>
          <p:cNvCxnSpPr>
            <a:stCxn id="10" idx="3"/>
            <a:endCxn id="17" idx="1"/>
          </p:cNvCxnSpPr>
          <p:nvPr/>
        </p:nvCxnSpPr>
        <p:spPr bwMode="gray">
          <a:xfrm>
            <a:off x="3347864" y="3494944"/>
            <a:ext cx="927175" cy="12825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21"/>
          <p:cNvCxnSpPr>
            <a:stCxn id="10" idx="3"/>
            <a:endCxn id="18" idx="1"/>
          </p:cNvCxnSpPr>
          <p:nvPr/>
        </p:nvCxnSpPr>
        <p:spPr bwMode="gray">
          <a:xfrm>
            <a:off x="3347864" y="3494944"/>
            <a:ext cx="927175" cy="16995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21"/>
          <p:cNvCxnSpPr>
            <a:stCxn id="10" idx="3"/>
            <a:endCxn id="19" idx="1"/>
          </p:cNvCxnSpPr>
          <p:nvPr/>
        </p:nvCxnSpPr>
        <p:spPr bwMode="gray">
          <a:xfrm>
            <a:off x="3347864" y="3494944"/>
            <a:ext cx="927175" cy="21164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21"/>
          <p:cNvCxnSpPr>
            <a:stCxn id="10" idx="3"/>
            <a:endCxn id="20" idx="1"/>
          </p:cNvCxnSpPr>
          <p:nvPr/>
        </p:nvCxnSpPr>
        <p:spPr bwMode="gray">
          <a:xfrm>
            <a:off x="3347864" y="3494944"/>
            <a:ext cx="927175" cy="2533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60265"/>
          </a:xfrm>
        </p:spPr>
        <p:txBody>
          <a:bodyPr/>
          <a:lstStyle/>
          <a:p>
            <a:r>
              <a:rPr lang="en-US" altLang="ko-KR" dirty="0" smtClean="0"/>
              <a:t>Total Loop </a:t>
            </a:r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39552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ExecuteTotalLoop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3194919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MainForm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850286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CodesTotalLoop.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39551" y="2532494"/>
            <a:ext cx="2808313" cy="19249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ClsTotalProcessorFactory</a:t>
            </a:r>
            <a:endParaRPr lang="en-US" altLang="ko-KR" sz="1100" dirty="0" smtClean="0">
              <a:latin typeface="Arial" pitchFamily="34" charset="0"/>
            </a:endParaRP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Process()</a:t>
            </a: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lang="en-US" altLang="ko-KR" sz="1050" dirty="0" err="1" smtClean="0">
                <a:latin typeface="Arial" pitchFamily="34" charset="0"/>
              </a:rPr>
              <a:t>ProcessSingleRow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SetPageMacroInfo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CopyIOSheetDateToResultSheet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SetBasicMacroAndProperty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ProcessInternal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  <a:endParaRPr kumimoji="0" lang="ko-KR" altLang="en-US" sz="105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275039" y="253249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ClsTotalProcessorLocationBox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4275039" y="294945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4275039" y="336640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ClsTotalProcessorArea2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4275039" y="3783367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ClsTotalProcessorArea2TB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4275039" y="4200325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ClsTotalProcessorArea2Relay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275039" y="461728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ClsTotalProcessorArea3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275039" y="503424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ClsTotalProcessorArea5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꺾인 연결선 21"/>
          <p:cNvCxnSpPr>
            <a:stCxn id="7" idx="3"/>
            <a:endCxn id="8" idx="1"/>
          </p:cNvCxnSpPr>
          <p:nvPr/>
        </p:nvCxnSpPr>
        <p:spPr bwMode="gray">
          <a:xfrm>
            <a:off x="2699792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꺾인 연결선 21"/>
          <p:cNvCxnSpPr>
            <a:stCxn id="8" idx="3"/>
            <a:endCxn id="9" idx="1"/>
          </p:cNvCxnSpPr>
          <p:nvPr/>
        </p:nvCxnSpPr>
        <p:spPr bwMode="gray">
          <a:xfrm>
            <a:off x="5355159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1"/>
          <p:cNvCxnSpPr>
            <a:stCxn id="9" idx="3"/>
            <a:endCxn id="10" idx="1"/>
          </p:cNvCxnSpPr>
          <p:nvPr/>
        </p:nvCxnSpPr>
        <p:spPr bwMode="gray">
          <a:xfrm flipH="1">
            <a:off x="539551" y="1832490"/>
            <a:ext cx="7470975" cy="1662454"/>
          </a:xfrm>
          <a:prstGeom prst="bentConnector5">
            <a:avLst>
              <a:gd name="adj1" fmla="val -3060"/>
              <a:gd name="adj2" fmla="val 25872"/>
              <a:gd name="adj3" fmla="val 10306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꺾인 연결선 21"/>
          <p:cNvCxnSpPr>
            <a:stCxn id="10" idx="3"/>
            <a:endCxn id="11" idx="1"/>
          </p:cNvCxnSpPr>
          <p:nvPr/>
        </p:nvCxnSpPr>
        <p:spPr bwMode="gray">
          <a:xfrm flipV="1">
            <a:off x="3347864" y="2692715"/>
            <a:ext cx="927175" cy="8022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꺾인 연결선 21"/>
          <p:cNvCxnSpPr>
            <a:stCxn id="10" idx="3"/>
            <a:endCxn id="13" idx="1"/>
          </p:cNvCxnSpPr>
          <p:nvPr/>
        </p:nvCxnSpPr>
        <p:spPr bwMode="gray">
          <a:xfrm flipV="1">
            <a:off x="3347864" y="3109673"/>
            <a:ext cx="927175" cy="385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꺾인 연결선 21"/>
          <p:cNvCxnSpPr>
            <a:stCxn id="10" idx="3"/>
            <a:endCxn id="14" idx="1"/>
          </p:cNvCxnSpPr>
          <p:nvPr/>
        </p:nvCxnSpPr>
        <p:spPr bwMode="gray">
          <a:xfrm>
            <a:off x="3347864" y="3494944"/>
            <a:ext cx="927175" cy="316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꺾인 연결선 21"/>
          <p:cNvCxnSpPr>
            <a:stCxn id="10" idx="3"/>
            <a:endCxn id="15" idx="1"/>
          </p:cNvCxnSpPr>
          <p:nvPr/>
        </p:nvCxnSpPr>
        <p:spPr bwMode="gray">
          <a:xfrm>
            <a:off x="3347864" y="3494944"/>
            <a:ext cx="927175" cy="4486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꺾인 연결선 21"/>
          <p:cNvCxnSpPr>
            <a:stCxn id="10" idx="3"/>
            <a:endCxn id="16" idx="1"/>
          </p:cNvCxnSpPr>
          <p:nvPr/>
        </p:nvCxnSpPr>
        <p:spPr bwMode="gray">
          <a:xfrm>
            <a:off x="3347864" y="3494944"/>
            <a:ext cx="927175" cy="865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꺾인 연결선 21"/>
          <p:cNvCxnSpPr>
            <a:stCxn id="10" idx="3"/>
            <a:endCxn id="17" idx="1"/>
          </p:cNvCxnSpPr>
          <p:nvPr/>
        </p:nvCxnSpPr>
        <p:spPr bwMode="gray">
          <a:xfrm>
            <a:off x="3347864" y="3494944"/>
            <a:ext cx="927175" cy="12825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21"/>
          <p:cNvCxnSpPr>
            <a:stCxn id="10" idx="3"/>
            <a:endCxn id="18" idx="1"/>
          </p:cNvCxnSpPr>
          <p:nvPr/>
        </p:nvCxnSpPr>
        <p:spPr bwMode="gray">
          <a:xfrm>
            <a:off x="3347864" y="3494944"/>
            <a:ext cx="927175" cy="16995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72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Processor Factory</a:t>
            </a:r>
          </a:p>
          <a:p>
            <a:pPr lvl="1"/>
            <a:r>
              <a:rPr lang="en-US" altLang="ko-KR" dirty="0" err="1" smtClean="0">
                <a:latin typeface="Arial" pitchFamily="34" charset="0"/>
              </a:rPr>
              <a:t>ProcessSingleRow</a:t>
            </a:r>
            <a:r>
              <a:rPr lang="en-US" altLang="ko-KR" dirty="0" smtClean="0">
                <a:latin typeface="Arial" pitchFamily="34" charset="0"/>
              </a:rPr>
              <a:t>(): </a:t>
            </a:r>
            <a:r>
              <a:rPr lang="ko-KR" altLang="en-US" dirty="0" smtClean="0">
                <a:latin typeface="Arial" pitchFamily="34" charset="0"/>
              </a:rPr>
              <a:t>정렬시트 각 행</a:t>
            </a:r>
            <a:r>
              <a:rPr lang="en-US" altLang="ko-KR" dirty="0" smtClean="0">
                <a:latin typeface="Arial" pitchFamily="34" charset="0"/>
              </a:rPr>
              <a:t>(Row)</a:t>
            </a:r>
            <a:r>
              <a:rPr lang="ko-KR" altLang="en-US" dirty="0" smtClean="0">
                <a:latin typeface="Arial" pitchFamily="34" charset="0"/>
              </a:rPr>
              <a:t>에 대하여 전체 과정을 실행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메모리</a:t>
            </a:r>
            <a:r>
              <a:rPr lang="en-US" altLang="ko-KR" dirty="0"/>
              <a:t>(Collection)</a:t>
            </a:r>
            <a:r>
              <a:rPr lang="ko-KR" altLang="en-US" dirty="0"/>
              <a:t>에 기억된 전체 정렬시트 </a:t>
            </a:r>
            <a:r>
              <a:rPr lang="ko-KR" altLang="en-US" dirty="0" smtClean="0"/>
              <a:t>값에 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차례로 </a:t>
            </a:r>
            <a:r>
              <a:rPr lang="en-US" altLang="ko-KR" dirty="0" smtClean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행씩 실행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SetPageMacroInfo</a:t>
            </a:r>
            <a:r>
              <a:rPr lang="en-US" altLang="ko-KR" dirty="0" smtClean="0"/>
              <a:t>(): IO Sheet  </a:t>
            </a:r>
            <a:r>
              <a:rPr lang="ko-KR" altLang="en-US" dirty="0" smtClean="0"/>
              <a:t>각 라인에 대한 </a:t>
            </a:r>
            <a:r>
              <a:rPr lang="en-US" altLang="ko-KR" dirty="0" smtClean="0"/>
              <a:t>Page Macro </a:t>
            </a:r>
            <a:r>
              <a:rPr lang="ko-KR" altLang="en-US" dirty="0" smtClean="0"/>
              <a:t>삽입 및 설명 추가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실제</a:t>
            </a:r>
            <a:r>
              <a:rPr lang="en-US" altLang="ko-KR" dirty="0"/>
              <a:t> </a:t>
            </a:r>
            <a:r>
              <a:rPr lang="ko-KR" altLang="en-US" dirty="0" smtClean="0"/>
              <a:t>페이지가 변경 될 때만 </a:t>
            </a:r>
            <a:r>
              <a:rPr lang="en-US" altLang="ko-KR" dirty="0" smtClean="0"/>
              <a:t>Page Macro</a:t>
            </a:r>
            <a:r>
              <a:rPr lang="ko-KR" altLang="en-US" dirty="0" smtClean="0"/>
              <a:t>를 삽입하도록 개선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페이지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설명 등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Arial" pitchFamily="34" charset="0"/>
              </a:rPr>
              <a:t>CopyIOSheetDateToResultSheet</a:t>
            </a:r>
            <a:r>
              <a:rPr lang="en-US" altLang="ko-KR" dirty="0" smtClean="0">
                <a:latin typeface="Arial" pitchFamily="34" charset="0"/>
              </a:rPr>
              <a:t>(): (</a:t>
            </a:r>
            <a:r>
              <a:rPr lang="ko-KR" altLang="en-US" dirty="0" smtClean="0">
                <a:latin typeface="Arial" pitchFamily="34" charset="0"/>
              </a:rPr>
              <a:t>선택된</a:t>
            </a:r>
            <a:r>
              <a:rPr lang="en-US" altLang="ko-KR" dirty="0" smtClean="0">
                <a:latin typeface="Arial" pitchFamily="34" charset="0"/>
              </a:rPr>
              <a:t>)1</a:t>
            </a:r>
            <a:r>
              <a:rPr lang="ko-KR" altLang="en-US" dirty="0" smtClean="0">
                <a:latin typeface="Arial" pitchFamily="34" charset="0"/>
              </a:rPr>
              <a:t>개 행</a:t>
            </a:r>
            <a:r>
              <a:rPr lang="en-US" altLang="ko-KR" dirty="0" smtClean="0">
                <a:latin typeface="Arial" pitchFamily="34" charset="0"/>
              </a:rPr>
              <a:t>(Row)</a:t>
            </a:r>
            <a:r>
              <a:rPr lang="ko-KR" altLang="en-US" dirty="0" smtClean="0">
                <a:latin typeface="Arial" pitchFamily="34" charset="0"/>
              </a:rPr>
              <a:t>값을 결과 시트에 복사</a:t>
            </a:r>
            <a:endParaRPr lang="en-US" altLang="ko-KR" dirty="0"/>
          </a:p>
          <a:p>
            <a:pPr lvl="1"/>
            <a:r>
              <a:rPr lang="en-US" altLang="ko-KR" dirty="0" err="1" smtClean="0">
                <a:latin typeface="Arial" pitchFamily="34" charset="0"/>
              </a:rPr>
              <a:t>SetBasicMacroAndProperty</a:t>
            </a:r>
            <a:r>
              <a:rPr lang="en-US" altLang="ko-KR" dirty="0" smtClean="0">
                <a:latin typeface="Arial" pitchFamily="34" charset="0"/>
              </a:rPr>
              <a:t>(): </a:t>
            </a:r>
            <a:r>
              <a:rPr lang="ko-KR" altLang="en-US" dirty="0" smtClean="0">
                <a:latin typeface="Arial" pitchFamily="34" charset="0"/>
              </a:rPr>
              <a:t>결과 시트에 복사된 </a:t>
            </a:r>
            <a:r>
              <a:rPr lang="en-US" altLang="ko-KR" dirty="0" smtClean="0">
                <a:latin typeface="Arial" pitchFamily="34" charset="0"/>
              </a:rPr>
              <a:t>1</a:t>
            </a:r>
            <a:r>
              <a:rPr lang="ko-KR" altLang="en-US" dirty="0" smtClean="0">
                <a:latin typeface="Arial" pitchFamily="34" charset="0"/>
              </a:rPr>
              <a:t>개 행의 값에 대하여 메인  매크로 및 관련 속성값 설정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Wiring: Page Number, Variant,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Total Loop: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en-US" altLang="ko-KR" dirty="0"/>
          </a:p>
          <a:p>
            <a:pPr lvl="1"/>
            <a:endParaRPr lang="en-US" altLang="ko-KR" dirty="0" smtClean="0">
              <a:latin typeface="Arial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주요 기능 상세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ClsCollectionExtension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itchFamily="34" charset="0"/>
              </a:rPr>
              <a:t> VBA Collection</a:t>
            </a:r>
            <a:r>
              <a:rPr lang="ko-KR" altLang="en-US" dirty="0" smtClean="0">
                <a:latin typeface="Arial" pitchFamily="34" charset="0"/>
              </a:rPr>
              <a:t>의 부족한 기능을 보충하기 위하여 추가한 클래스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지정한 값이 존재하는지 여부를 조사하여 적절한 결과 값을 돌려줌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TryGetValue</a:t>
            </a:r>
            <a:r>
              <a:rPr lang="en-US" altLang="ko-KR" dirty="0" smtClean="0"/>
              <a:t>(collection, key)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지정한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저장된 값이 존재하는지 여부를 조사하여 적절한 결과 값을 돌려줌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key</a:t>
            </a:r>
            <a:r>
              <a:rPr lang="ko-KR" altLang="en-US" dirty="0" smtClean="0"/>
              <a:t>에 해당 하는 값이 있는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값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key</a:t>
            </a:r>
            <a:r>
              <a:rPr lang="ko-KR" altLang="en-US" dirty="0"/>
              <a:t>에 해당 하는 값이 </a:t>
            </a:r>
            <a:r>
              <a:rPr lang="ko-KR" altLang="en-US" dirty="0" smtClean="0"/>
              <a:t>없는 경우</a:t>
            </a:r>
            <a:r>
              <a:rPr lang="en-US" altLang="ko-KR" dirty="0" smtClean="0"/>
              <a:t>: “Empty” (</a:t>
            </a:r>
            <a:r>
              <a:rPr lang="ko-KR" altLang="en-US" dirty="0" smtClean="0"/>
              <a:t>빈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값에 해당하는 엑셀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  <a:endParaRPr lang="en-US" altLang="ko-KR" dirty="0" smtClean="0">
              <a:latin typeface="Arial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주요 기능 상세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chemeClr val="tx1"/>
                </a:solidFill>
              </a:rPr>
              <a:t>정렬 시트 값 메모리 저장</a:t>
            </a:r>
            <a:r>
              <a:rPr lang="en-US" altLang="ko-KR" dirty="0" smtClean="0">
                <a:solidFill>
                  <a:schemeClr val="tx1"/>
                </a:solidFill>
              </a:rPr>
              <a:t>(VBA Collection </a:t>
            </a:r>
            <a:r>
              <a:rPr lang="ko-KR" altLang="en-US" dirty="0" smtClean="0">
                <a:solidFill>
                  <a:schemeClr val="tx1"/>
                </a:solidFill>
              </a:rPr>
              <a:t>이용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0854"/>
          <a:stretch/>
        </p:blipFill>
        <p:spPr>
          <a:xfrm>
            <a:off x="1475656" y="1975347"/>
            <a:ext cx="7423392" cy="13816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29643"/>
          <a:stretch/>
        </p:blipFill>
        <p:spPr>
          <a:xfrm>
            <a:off x="516870" y="1224494"/>
            <a:ext cx="6287378" cy="11963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 bwMode="gray">
          <a:xfrm>
            <a:off x="516870" y="1916832"/>
            <a:ext cx="6287378" cy="504056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28" name="TextBox 27"/>
          <p:cNvSpPr txBox="1"/>
          <p:nvPr/>
        </p:nvSpPr>
        <p:spPr bwMode="gray">
          <a:xfrm>
            <a:off x="1552184" y="1051830"/>
            <a:ext cx="643551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29" name="TextBox 28"/>
          <p:cNvSpPr txBox="1"/>
          <p:nvPr/>
        </p:nvSpPr>
        <p:spPr bwMode="gray">
          <a:xfrm>
            <a:off x="2194466" y="1051830"/>
            <a:ext cx="1009382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30" name="TextBox 29"/>
          <p:cNvSpPr txBox="1"/>
          <p:nvPr/>
        </p:nvSpPr>
        <p:spPr bwMode="gray">
          <a:xfrm>
            <a:off x="3203848" y="1051830"/>
            <a:ext cx="36004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31" name="TextBox 30"/>
          <p:cNvSpPr txBox="1"/>
          <p:nvPr/>
        </p:nvSpPr>
        <p:spPr bwMode="gray">
          <a:xfrm>
            <a:off x="3563888" y="1051830"/>
            <a:ext cx="576064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49</a:t>
            </a:r>
            <a:endParaRPr lang="ko-KR" altLang="en-US" sz="800" dirty="0" smtClean="0"/>
          </a:p>
        </p:txBody>
      </p:sp>
      <p:sp>
        <p:nvSpPr>
          <p:cNvPr id="32" name="TextBox 31"/>
          <p:cNvSpPr txBox="1"/>
          <p:nvPr/>
        </p:nvSpPr>
        <p:spPr bwMode="gray">
          <a:xfrm>
            <a:off x="4149582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50</a:t>
            </a:r>
            <a:endParaRPr lang="ko-KR" altLang="en-US" sz="800" dirty="0" smtClean="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8338977" y="2408720"/>
            <a:ext cx="56007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BJ(62)</a:t>
            </a:r>
            <a:endParaRPr lang="ko-KR" altLang="en-US" sz="800" dirty="0" smtClean="0"/>
          </a:p>
        </p:txBody>
      </p:sp>
      <p:sp>
        <p:nvSpPr>
          <p:cNvPr id="34" name="TextBox 33"/>
          <p:cNvSpPr txBox="1"/>
          <p:nvPr/>
        </p:nvSpPr>
        <p:spPr bwMode="gray">
          <a:xfrm>
            <a:off x="7866973" y="2408720"/>
            <a:ext cx="472003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BI(61)</a:t>
            </a:r>
            <a:endParaRPr lang="ko-KR" altLang="en-US" sz="800" dirty="0" smtClean="0"/>
          </a:p>
        </p:txBody>
      </p:sp>
      <p:sp>
        <p:nvSpPr>
          <p:cNvPr id="35" name="TextBox 34"/>
          <p:cNvSpPr txBox="1"/>
          <p:nvPr/>
        </p:nvSpPr>
        <p:spPr bwMode="gray">
          <a:xfrm>
            <a:off x="7422543" y="2408720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BH(60)</a:t>
            </a:r>
            <a:endParaRPr lang="ko-KR" altLang="en-US" sz="800" dirty="0" smtClean="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6978113" y="2408720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T(20)</a:t>
            </a:r>
            <a:endParaRPr lang="ko-KR" altLang="en-US" sz="800" dirty="0" smtClean="0"/>
          </a:p>
        </p:txBody>
      </p:sp>
      <p:sp>
        <p:nvSpPr>
          <p:cNvPr id="37" name="TextBox 36"/>
          <p:cNvSpPr txBox="1"/>
          <p:nvPr/>
        </p:nvSpPr>
        <p:spPr bwMode="gray">
          <a:xfrm>
            <a:off x="6046968" y="2408720"/>
            <a:ext cx="46925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R(18)</a:t>
            </a:r>
            <a:endParaRPr lang="ko-KR" altLang="en-US" sz="800" dirty="0" smtClean="0"/>
          </a:p>
        </p:txBody>
      </p:sp>
      <p:cxnSp>
        <p:nvCxnSpPr>
          <p:cNvPr id="38" name="구부러진 연결선 68"/>
          <p:cNvCxnSpPr>
            <a:stCxn id="28" idx="0"/>
            <a:endCxn id="37" idx="0"/>
          </p:cNvCxnSpPr>
          <p:nvPr/>
        </p:nvCxnSpPr>
        <p:spPr bwMode="gray">
          <a:xfrm rot="16200000" flipH="1">
            <a:off x="3399331" y="-473541"/>
            <a:ext cx="1356890" cy="4407633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구부러진 연결선 68"/>
          <p:cNvCxnSpPr>
            <a:stCxn id="30" idx="0"/>
            <a:endCxn id="36" idx="0"/>
          </p:cNvCxnSpPr>
          <p:nvPr/>
        </p:nvCxnSpPr>
        <p:spPr bwMode="gray">
          <a:xfrm rot="16200000" flipH="1">
            <a:off x="4613653" y="-177955"/>
            <a:ext cx="1356890" cy="3816460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구부러진 연결선 68"/>
          <p:cNvCxnSpPr>
            <a:stCxn id="31" idx="0"/>
            <a:endCxn id="35" idx="0"/>
          </p:cNvCxnSpPr>
          <p:nvPr/>
        </p:nvCxnSpPr>
        <p:spPr bwMode="gray">
          <a:xfrm rot="16200000" flipH="1">
            <a:off x="5069894" y="-166144"/>
            <a:ext cx="1356890" cy="3792838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 bwMode="gray">
          <a:xfrm>
            <a:off x="4697730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51</a:t>
            </a:r>
            <a:endParaRPr lang="ko-KR" altLang="en-US" sz="800" dirty="0" smtClean="0"/>
          </a:p>
        </p:txBody>
      </p:sp>
      <p:cxnSp>
        <p:nvCxnSpPr>
          <p:cNvPr id="42" name="구부러진 연결선 68"/>
          <p:cNvCxnSpPr>
            <a:stCxn id="41" idx="0"/>
            <a:endCxn id="33" idx="0"/>
          </p:cNvCxnSpPr>
          <p:nvPr/>
        </p:nvCxnSpPr>
        <p:spPr bwMode="gray">
          <a:xfrm rot="16200000" flipH="1">
            <a:off x="6116963" y="-93329"/>
            <a:ext cx="1356890" cy="3647208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구부러진 연결선 68"/>
          <p:cNvCxnSpPr>
            <a:stCxn id="32" idx="0"/>
            <a:endCxn id="34" idx="0"/>
          </p:cNvCxnSpPr>
          <p:nvPr/>
        </p:nvCxnSpPr>
        <p:spPr bwMode="gray">
          <a:xfrm rot="16200000" flipH="1">
            <a:off x="5584870" y="-109384"/>
            <a:ext cx="1356890" cy="3679319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gray">
          <a:xfrm>
            <a:off x="179512" y="836712"/>
            <a:ext cx="1572079" cy="391628"/>
          </a:xfrm>
          <a:prstGeom prst="rect">
            <a:avLst/>
          </a:prstGeom>
          <a:solidFill>
            <a:srgbClr val="0000FF"/>
          </a:solidFill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정렬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gray">
          <a:xfrm>
            <a:off x="1178851" y="2580626"/>
            <a:ext cx="1584176" cy="391628"/>
          </a:xfrm>
          <a:prstGeom prst="rect">
            <a:avLst/>
          </a:prstGeom>
          <a:solidFill>
            <a:srgbClr val="0000FF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gray">
          <a:xfrm>
            <a:off x="449686" y="3356992"/>
            <a:ext cx="7560840" cy="2908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ko-KR" altLang="en-US" sz="12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818347" y="3418606"/>
            <a:ext cx="1913131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cellVauesList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gray">
          <a:xfrm>
            <a:off x="1057054" y="3832608"/>
            <a:ext cx="681628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Item(1)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gray">
          <a:xfrm>
            <a:off x="1057054" y="5918081"/>
            <a:ext cx="681628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Item(2)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gray">
          <a:xfrm>
            <a:off x="2220481" y="3831237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gray">
          <a:xfrm>
            <a:off x="2319006" y="4165019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Item(“18”)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gray">
          <a:xfrm>
            <a:off x="2319006" y="4505757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Item(“20”)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gray">
          <a:xfrm>
            <a:off x="2319006" y="4846495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Item(“60”)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gray">
          <a:xfrm>
            <a:off x="2319006" y="5187232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Item(“61”)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gray">
          <a:xfrm>
            <a:off x="2319006" y="5527969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Item(“62”)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2220481" y="5912416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gray">
          <a:xfrm>
            <a:off x="3672738" y="4168670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LT40004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gray">
          <a:xfrm>
            <a:off x="3672738" y="4507149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AI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gray">
          <a:xfrm>
            <a:off x="3672738" y="4845628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Rack Room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gray">
          <a:xfrm>
            <a:off x="3672738" y="5184107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MP AIO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gray">
          <a:xfrm>
            <a:off x="3672738" y="5526502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1S-MC-107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꺾인 연결선 6"/>
          <p:cNvCxnSpPr>
            <a:stCxn id="27" idx="1"/>
            <a:endCxn id="48" idx="1"/>
          </p:cNvCxnSpPr>
          <p:nvPr/>
        </p:nvCxnSpPr>
        <p:spPr bwMode="gray">
          <a:xfrm rot="10800000" flipH="1" flipV="1">
            <a:off x="818346" y="3557223"/>
            <a:ext cx="238707" cy="414002"/>
          </a:xfrm>
          <a:prstGeom prst="bentConnector3">
            <a:avLst>
              <a:gd name="adj1" fmla="val -95766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꺾인 연결선 66"/>
          <p:cNvCxnSpPr>
            <a:stCxn id="27" idx="1"/>
            <a:endCxn id="49" idx="1"/>
          </p:cNvCxnSpPr>
          <p:nvPr/>
        </p:nvCxnSpPr>
        <p:spPr bwMode="gray">
          <a:xfrm rot="10800000" flipH="1" flipV="1">
            <a:off x="818346" y="3557222"/>
            <a:ext cx="238707" cy="2499475"/>
          </a:xfrm>
          <a:prstGeom prst="bentConnector3">
            <a:avLst>
              <a:gd name="adj1" fmla="val -95766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꺾인 연결선 67"/>
          <p:cNvCxnSpPr>
            <a:stCxn id="48" idx="2"/>
            <a:endCxn id="51" idx="1"/>
          </p:cNvCxnSpPr>
          <p:nvPr/>
        </p:nvCxnSpPr>
        <p:spPr bwMode="gray">
          <a:xfrm rot="16200000" flipH="1">
            <a:off x="1761540" y="3746169"/>
            <a:ext cx="193795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꺾인 연결선 68"/>
          <p:cNvCxnSpPr>
            <a:stCxn id="48" idx="2"/>
            <a:endCxn id="52" idx="1"/>
          </p:cNvCxnSpPr>
          <p:nvPr/>
        </p:nvCxnSpPr>
        <p:spPr bwMode="gray">
          <a:xfrm rot="16200000" flipH="1">
            <a:off x="1591171" y="3916538"/>
            <a:ext cx="534533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69"/>
          <p:cNvCxnSpPr>
            <a:stCxn id="48" idx="2"/>
            <a:endCxn id="53" idx="1"/>
          </p:cNvCxnSpPr>
          <p:nvPr/>
        </p:nvCxnSpPr>
        <p:spPr bwMode="gray">
          <a:xfrm rot="16200000" flipH="1">
            <a:off x="1420802" y="4086907"/>
            <a:ext cx="875271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꺾인 연결선 70"/>
          <p:cNvCxnSpPr>
            <a:stCxn id="48" idx="2"/>
            <a:endCxn id="54" idx="1"/>
          </p:cNvCxnSpPr>
          <p:nvPr/>
        </p:nvCxnSpPr>
        <p:spPr bwMode="gray">
          <a:xfrm rot="16200000" flipH="1">
            <a:off x="1250433" y="4257276"/>
            <a:ext cx="1216008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꺾인 연결선 71"/>
          <p:cNvCxnSpPr>
            <a:stCxn id="48" idx="2"/>
            <a:endCxn id="55" idx="1"/>
          </p:cNvCxnSpPr>
          <p:nvPr/>
        </p:nvCxnSpPr>
        <p:spPr bwMode="gray">
          <a:xfrm rot="16200000" flipH="1">
            <a:off x="1080065" y="4427644"/>
            <a:ext cx="1556745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꺾인 연결선 72"/>
          <p:cNvCxnSpPr>
            <a:stCxn id="48" idx="3"/>
            <a:endCxn id="50" idx="1"/>
          </p:cNvCxnSpPr>
          <p:nvPr/>
        </p:nvCxnSpPr>
        <p:spPr bwMode="gray">
          <a:xfrm flipV="1">
            <a:off x="1738682" y="3969854"/>
            <a:ext cx="481799" cy="13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꺾인 연결선 73"/>
          <p:cNvCxnSpPr>
            <a:stCxn id="49" idx="3"/>
            <a:endCxn id="59" idx="1"/>
          </p:cNvCxnSpPr>
          <p:nvPr/>
        </p:nvCxnSpPr>
        <p:spPr bwMode="gray">
          <a:xfrm flipV="1">
            <a:off x="1738682" y="6051033"/>
            <a:ext cx="481799" cy="5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꺾인 연결선 78"/>
          <p:cNvCxnSpPr>
            <a:stCxn id="51" idx="3"/>
            <a:endCxn id="60" idx="1"/>
          </p:cNvCxnSpPr>
          <p:nvPr/>
        </p:nvCxnSpPr>
        <p:spPr bwMode="gray">
          <a:xfrm>
            <a:off x="3145285" y="4303636"/>
            <a:ext cx="527453" cy="36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꺾인 연결선 81"/>
          <p:cNvCxnSpPr>
            <a:stCxn id="52" idx="3"/>
            <a:endCxn id="62" idx="1"/>
          </p:cNvCxnSpPr>
          <p:nvPr/>
        </p:nvCxnSpPr>
        <p:spPr bwMode="gray">
          <a:xfrm>
            <a:off x="3145285" y="4644374"/>
            <a:ext cx="527453" cy="13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꺾인 연결선 84"/>
          <p:cNvCxnSpPr>
            <a:stCxn id="53" idx="3"/>
            <a:endCxn id="63" idx="1"/>
          </p:cNvCxnSpPr>
          <p:nvPr/>
        </p:nvCxnSpPr>
        <p:spPr bwMode="gray">
          <a:xfrm flipV="1">
            <a:off x="3145285" y="4984245"/>
            <a:ext cx="527453" cy="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꺾인 연결선 87"/>
          <p:cNvCxnSpPr>
            <a:stCxn id="54" idx="3"/>
            <a:endCxn id="64" idx="1"/>
          </p:cNvCxnSpPr>
          <p:nvPr/>
        </p:nvCxnSpPr>
        <p:spPr bwMode="gray">
          <a:xfrm flipV="1">
            <a:off x="3145285" y="5322724"/>
            <a:ext cx="527453" cy="31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꺾인 연결선 87"/>
          <p:cNvCxnSpPr>
            <a:stCxn id="55" idx="3"/>
            <a:endCxn id="65" idx="1"/>
          </p:cNvCxnSpPr>
          <p:nvPr/>
        </p:nvCxnSpPr>
        <p:spPr bwMode="gray">
          <a:xfrm flipV="1">
            <a:off x="3145285" y="5665119"/>
            <a:ext cx="527453" cy="14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13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1296369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데이터를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변수로 저장하는 목적으로 사용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배열과 비슷한 개념이나 크기에 제한이 없으며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동적으로 크기가 변함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데이터를 좀 더 쉽게 다룰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420888"/>
            <a:ext cx="4644086" cy="34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74b97d346da49cc24ebc9beaf83c797a3bd42e"/>
</p:tagLst>
</file>

<file path=ppt/theme/theme1.xml><?xml version="1.0" encoding="utf-8"?>
<a:theme xmlns:a="http://schemas.openxmlformats.org/drawingml/2006/main" name="ePlan">
  <a:themeElements>
    <a:clrScheme name="ePlan">
      <a:dk1>
        <a:srgbClr val="000000"/>
      </a:dk1>
      <a:lt1>
        <a:srgbClr val="FFFFFF"/>
      </a:lt1>
      <a:dk2>
        <a:srgbClr val="1F497D"/>
      </a:dk2>
      <a:lt2>
        <a:srgbClr val="EFECE1"/>
      </a:lt2>
      <a:accent1>
        <a:srgbClr val="080808"/>
      </a:accent1>
      <a:accent2>
        <a:srgbClr val="E2001A"/>
      </a:accent2>
      <a:accent3>
        <a:srgbClr val="005EA8"/>
      </a:accent3>
      <a:accent4>
        <a:srgbClr val="FFFF00"/>
      </a:accent4>
      <a:accent5>
        <a:srgbClr val="B0DC80"/>
      </a:accent5>
      <a:accent6>
        <a:srgbClr val="FFC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CC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accent2"/>
          </a:buClr>
          <a:buSzTx/>
          <a:tabLst/>
          <a:defRPr kumimoji="0" sz="1200" b="0" i="0" u="none" strike="noStrike" cap="none" normalizeH="0" baseline="0" dirty="0" err="1" smtClean="0">
            <a:ln>
              <a:noFill/>
            </a:ln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spAutoFit/>
      </a:bodyPr>
      <a:lstStyle>
        <a:defPPr marL="177800" indent="-177800">
          <a:spcBef>
            <a:spcPts val="400"/>
          </a:spcBef>
          <a:spcAft>
            <a:spcPts val="400"/>
          </a:spcAft>
          <a:buClr>
            <a:schemeClr val="accent2"/>
          </a:buClr>
          <a:buFont typeface="Wingdings" pitchFamily="2" charset="2"/>
          <a:buChar char="§"/>
          <a:defRPr sz="1600" dirty="0" smtClean="0"/>
        </a:defPPr>
      </a:lstStyle>
    </a:txDef>
  </a:objectDefaults>
  <a:extraClrSchemeLst>
    <a:extraClrScheme>
      <a:clrScheme name="PP_Title_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177800" marR="0" indent="-17780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bg1"/>
          </a:buClr>
          <a:buSzTx/>
          <a:buFont typeface="Wingdings" pitchFamily="2" charset="2"/>
          <a:buChar char="§"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noAutofit/>
      </a:bodyPr>
      <a:lstStyle>
        <a:defPPr marL="177800" indent="-177800"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6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991E2ED87A141B01453B5F44A351F" ma:contentTypeVersion="0" ma:contentTypeDescription="Create a new document." ma:contentTypeScope="" ma:versionID="ddbb8c543882358b2257c40eaaf8cd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E7DD84-0BC3-4CD3-B6D2-F464606E6960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65BC48-93BB-4A89-A6E0-CA93D63F4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A177A8-CACE-4610-B28F-A6D31A2A3C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EPLAN Powerpoint template(02)</Template>
  <TotalTime>1486</TotalTime>
  <Words>1136</Words>
  <Application>Microsoft Office PowerPoint</Application>
  <PresentationFormat>화면 슬라이드 쇼(4:3)</PresentationFormat>
  <Paragraphs>311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ＭＳ Ｐゴシック</vt:lpstr>
      <vt:lpstr>ヒラギノ角ゴ Pro W3</vt:lpstr>
      <vt:lpstr>Arial</vt:lpstr>
      <vt:lpstr>Wingdings</vt:lpstr>
      <vt:lpstr>ePlan</vt:lpstr>
      <vt:lpstr>PowerPoint 프레젠테이션</vt:lpstr>
      <vt:lpstr>솔루션 개요</vt:lpstr>
      <vt:lpstr>솔루션 개요</vt:lpstr>
      <vt:lpstr>솔루션 개요</vt:lpstr>
      <vt:lpstr>솔루션 개요</vt:lpstr>
      <vt:lpstr>솔루션 개요</vt:lpstr>
      <vt:lpstr>솔루션 개요</vt:lpstr>
      <vt:lpstr>솔루션 개요</vt:lpstr>
      <vt:lpstr>부록</vt:lpstr>
      <vt:lpstr>부록</vt:lpstr>
      <vt:lpstr>부록</vt:lpstr>
      <vt:lpstr>부록</vt:lpstr>
      <vt:lpstr>부록</vt:lpstr>
      <vt:lpstr>부록</vt:lpstr>
      <vt:lpstr>부록</vt:lpstr>
      <vt:lpstr>부록</vt:lpstr>
      <vt:lpstr>부록</vt:lpstr>
      <vt:lpstr>PowerPoint 프레젠테이션</vt:lpstr>
    </vt:vector>
  </TitlesOfParts>
  <Company>Eplan 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솔루션 개요</dc:title>
  <dc:creator>Harry Paek</dc:creator>
  <cp:lastModifiedBy>Windows 사용자</cp:lastModifiedBy>
  <cp:revision>119</cp:revision>
  <cp:lastPrinted>2017-03-16T07:58:36Z</cp:lastPrinted>
  <dcterms:created xsi:type="dcterms:W3CDTF">2017-03-14T08:10:37Z</dcterms:created>
  <dcterms:modified xsi:type="dcterms:W3CDTF">2017-08-31T14:25:12Z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0x010100EB5991E2ED87A141B01453B5F44A351F</vt:lpwstr>
  </property>
  <property fmtid="{D5CDD505-2E9C-101B-9397-08002B2CF9AE}" pid="3" name="Related Language">
    <vt:lpwstr>116;#en-US|d8dadbff-3369-4701-8d29-b9143ed9e050</vt:lpwstr>
  </property>
</Properties>
</file>