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272" r:id="rId5"/>
    <p:sldId id="275" r:id="rId6"/>
    <p:sldId id="258" r:id="rId7"/>
    <p:sldId id="276" r:id="rId8"/>
    <p:sldId id="277" r:id="rId9"/>
    <p:sldId id="278" r:id="rId10"/>
    <p:sldId id="279" r:id="rId11"/>
    <p:sldId id="280" r:id="rId12"/>
    <p:sldId id="281" r:id="rId13"/>
  </p:sldIdLst>
  <p:sldSz cx="9906000" cy="6858000" type="A4"/>
  <p:notesSz cx="6807200" cy="9939338"/>
  <p:custDataLst>
    <p:tags r:id="rId1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pos="245" userDrawn="1">
          <p15:clr>
            <a:srgbClr val="A4A3A4"/>
          </p15:clr>
        </p15:guide>
        <p15:guide id="4" pos="5282" userDrawn="1">
          <p15:clr>
            <a:srgbClr val="A4A3A4"/>
          </p15:clr>
        </p15:guide>
        <p15:guide id="5" pos="59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619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399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929"/>
  </p:normalViewPr>
  <p:slideViewPr>
    <p:cSldViewPr showGuides="1">
      <p:cViewPr varScale="1">
        <p:scale>
          <a:sx n="114" d="100"/>
          <a:sy n="114" d="100"/>
        </p:scale>
        <p:origin x="1152" y="102"/>
      </p:cViewPr>
      <p:guideLst>
        <p:guide orient="horz" pos="3385"/>
        <p:guide orient="horz" pos="663"/>
        <p:guide pos="245"/>
        <p:guide pos="5282"/>
        <p:guide pos="59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078" y="96"/>
      </p:cViewPr>
      <p:guideLst>
        <p:guide orient="horz" pos="5619"/>
        <p:guide orient="horz" pos="663"/>
        <p:guide pos="295"/>
        <p:guide pos="39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707778" y="9414898"/>
            <a:ext cx="809384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501DC6C-E22A-4A7C-BAE9-FC53FD8B7C64}" type="datetimeFigureOut">
              <a:rPr lang="en-US" sz="900">
                <a:latin typeface="Arial" pitchFamily="34" charset="0"/>
                <a:ea typeface="+mn-ea"/>
              </a:rPr>
              <a:pPr algn="ctr"/>
              <a:t>11/27/2018</a:t>
            </a:fld>
            <a:endParaRPr lang="en-US" sz="900">
              <a:latin typeface="Arial" pitchFamily="34" charset="0"/>
              <a:ea typeface="+mn-ea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69177" y="9414898"/>
            <a:ext cx="4177237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900" dirty="0">
              <a:latin typeface="Arial" pitchFamily="34" charset="0"/>
              <a:ea typeface="+mn-ea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578525" y="9414898"/>
            <a:ext cx="759499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 err="1">
                <a:solidFill>
                  <a:srgbClr val="FF0000"/>
                </a:solidFill>
                <a:latin typeface="Arial" pitchFamily="34" charset="0"/>
                <a:ea typeface="+mn-ea"/>
              </a:rPr>
              <a:t>Seite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fld id="{B8C4A3C4-DE58-464D-8574-D9D0EEC6F23D}" type="slidenum">
              <a:rPr lang="en-US" sz="900">
                <a:latin typeface="Arial" pitchFamily="34" charset="0"/>
                <a:ea typeface="+mn-ea"/>
              </a:rPr>
              <a:pPr algn="r"/>
              <a:t>‹#›</a:t>
            </a:fld>
            <a:endParaRPr lang="en-US" sz="900" dirty="0">
              <a:latin typeface="Arial" pitchFamily="34" charset="0"/>
              <a:ea typeface="+mn-ea"/>
            </a:endParaRPr>
          </a:p>
        </p:txBody>
      </p:sp>
      <p:pic>
        <p:nvPicPr>
          <p:cNvPr id="7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8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gray">
          <a:xfrm>
            <a:off x="4656166" y="9442371"/>
            <a:ext cx="84390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dirty="0">
                <a:latin typeface="Arial" pitchFamily="34" charset="0"/>
                <a:ea typeface="+mn-ea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82563" y="1052513"/>
            <a:ext cx="644207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68832" y="5738904"/>
            <a:ext cx="5869536" cy="31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468832" y="9442371"/>
            <a:ext cx="410853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de-DE" sz="900">
                <a:latin typeface="Arial" pitchFamily="34" charset="0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5578869" y="9442371"/>
            <a:ext cx="759499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smtClean="0">
                <a:latin typeface="Arial" pitchFamily="34" charset="0"/>
                <a:ea typeface="+mn-ea"/>
              </a:defRPr>
            </a:lvl1pPr>
          </a:lstStyle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Seite</a:t>
            </a:r>
            <a:r>
              <a:rPr lang="en-US" dirty="0" smtClean="0"/>
              <a:t> </a:t>
            </a:r>
            <a:fld id="{6E9F9948-0991-41E3-80F7-D91020549AF2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kern="1200" baseline="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177800" indent="-177800"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buChar char="§"/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2563" y="1052513"/>
            <a:ext cx="64420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ex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kadcfl01\EXP_PUBLIC\Projekte\Eplan\XX_CORPORATE_DESIGN\Bildmaterial\Powerlines EPLAN PPT\Powerlines EPLAN PPT\E-Powerpoint_PL_BGb_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92"/>
            <a:ext cx="9906000" cy="68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kadcfl01\EXP_PUBLIC\Projekte\Eplan\XX_CORPORATE_DESIGN\Bildmaterial\Logos\ePLAN_claim+_ger_W_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6463" y="-13692"/>
            <a:ext cx="5355432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7"/>
            <a:ext cx="9897402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EPLAN Software &amp; Services Korea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973814" y="1611526"/>
            <a:ext cx="5943517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973814" y="2440198"/>
            <a:ext cx="5943517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973813" y="1052513"/>
            <a:ext cx="59436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626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88673" y="1052516"/>
            <a:ext cx="5188612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629799" y="2132856"/>
            <a:ext cx="2534973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97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2" y="1052515"/>
            <a:ext cx="4576367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796502" y="1052513"/>
            <a:ext cx="4368271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146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4" y="1052515"/>
            <a:ext cx="8776099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022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2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3080688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772704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7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90353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3081652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772952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3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3080688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772704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2" y="440667"/>
            <a:ext cx="9526269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606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422663" y="1038224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422663" y="3248336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88673" y="1038224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88673" y="3248336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9444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3055535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6111070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578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8385705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15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9517328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internal us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7"/>
            <a:ext cx="9897402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0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6"/>
            <a:ext cx="4679970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796499" y="1052516"/>
            <a:ext cx="4368271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69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679970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796499" y="1592796"/>
            <a:ext cx="4368271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90339" y="1052516"/>
            <a:ext cx="4348049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95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796499" y="1052516"/>
            <a:ext cx="4368271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95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36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94506" y="1052516"/>
            <a:ext cx="3232348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92611" indent="-192611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627041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743987" y="1038228"/>
            <a:ext cx="5420783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6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973814" y="1611526"/>
            <a:ext cx="5943517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973814" y="2440198"/>
            <a:ext cx="5943517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973813" y="1052513"/>
            <a:ext cx="59436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12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88673" y="1052516"/>
            <a:ext cx="5188612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629799" y="2132856"/>
            <a:ext cx="2534973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46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2" y="1052515"/>
            <a:ext cx="4576367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796502" y="1052513"/>
            <a:ext cx="4368271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9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4" y="1052515"/>
            <a:ext cx="8776099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29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2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3080688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772704" y="1052516"/>
            <a:ext cx="2613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37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90353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3081652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772952" y="3141666"/>
            <a:ext cx="2613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88673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3080688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772704" y="1038228"/>
            <a:ext cx="2613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4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0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422663" y="1038224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422663" y="3248336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88673" y="1038224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88673" y="3248336"/>
            <a:ext cx="39585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3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7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64810" y="2264569"/>
            <a:ext cx="7176690" cy="232886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333"/>
            </a:lvl1pPr>
            <a:lvl2pPr marL="393820" indent="0" algn="ctr">
              <a:buFontTx/>
              <a:buNone/>
              <a:defRPr/>
            </a:lvl2pPr>
            <a:lvl3pPr marL="775602" indent="0" algn="ctr">
              <a:buFontTx/>
              <a:buNone/>
              <a:defRPr/>
            </a:lvl3pPr>
            <a:lvl4pPr marL="1167702" indent="0" algn="ctr">
              <a:buFontTx/>
              <a:buNone/>
              <a:defRPr/>
            </a:lvl4pPr>
            <a:lvl5pPr marL="1559803" indent="0" algn="ctr">
              <a:buFontTx/>
              <a:buNone/>
              <a:defRPr/>
            </a:lvl5pPr>
          </a:lstStyle>
          <a:p>
            <a:pPr lvl="0"/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3055535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6111070" y="1052515"/>
            <a:ext cx="30537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9517328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7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3E19A-5D6E-485D-AF53-21440D4ECD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9906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EPLAN Korea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27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8303154" y="6567491"/>
            <a:ext cx="412750" cy="136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45FC-3CF8-43B3-963A-82246E49A4E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9517327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2" y="440667"/>
            <a:ext cx="9518014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78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8385705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92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9517328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922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6"/>
            <a:ext cx="4679970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796499" y="1052516"/>
            <a:ext cx="4368271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61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679970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796499" y="1592796"/>
            <a:ext cx="4368271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90339" y="1052516"/>
            <a:ext cx="4348049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95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796499" y="1052516"/>
            <a:ext cx="4368271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95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411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94506" y="1052516"/>
            <a:ext cx="3232348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92611" indent="-192611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627041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743987" y="1038228"/>
            <a:ext cx="5420783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9517326" cy="432000"/>
          </a:xfrm>
        </p:spPr>
        <p:txBody>
          <a:bodyPr lIns="345600" tIns="39600"/>
          <a:lstStyle>
            <a:lvl1pPr marL="0" indent="0">
              <a:buNone/>
              <a:defRPr sz="2167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46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\\kadcfl01\EXP_PUBLIC\Projekte\Eplan\XX_CORPORATE_DESIGN\Bildmaterial\Powerlines EPLAN PPT\Powerlines EPLAN PPT\E-Powerpoint_PL_BGw_GB.png"/>
          <p:cNvPicPr>
            <a:picLocks noChangeAspect="1" noChangeArrowheads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9517328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5600" tIns="32400" rIns="0" bIns="0">
            <a:noAutofit/>
          </a:bodyPr>
          <a:lstStyle/>
          <a:p>
            <a:pPr lvl="0" algn="l"/>
            <a:r>
              <a:rPr lang="en-US" noProof="0" dirty="0" smtClean="0"/>
              <a:t>Click to edit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 bwMode="gray">
          <a:xfrm>
            <a:off x="1997" y="1035707"/>
            <a:ext cx="9165000" cy="4474800"/>
          </a:xfrm>
          <a:prstGeom prst="rect">
            <a:avLst/>
          </a:prstGeom>
        </p:spPr>
        <p:txBody>
          <a:bodyPr vert="horz" lIns="34560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 dirty="0" smtClean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 bwMode="gray">
          <a:xfrm>
            <a:off x="2632500" y="6568492"/>
            <a:ext cx="4641000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en-US" sz="975" dirty="0">
                <a:latin typeface="Arial" pitchFamily="34" charset="0"/>
                <a:ea typeface="+mn-ea"/>
              </a:defRPr>
            </a:lvl1pPr>
          </a:lstStyle>
          <a:p>
            <a:r>
              <a:rPr lang="en-US" smtClean="0"/>
              <a:t>EPLAN Software &amp; Services Korea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367038" y="6568492"/>
            <a:ext cx="311032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975" smtClean="0">
                <a:latin typeface="Arial" pitchFamily="34" charset="0"/>
                <a:ea typeface="+mn-ea"/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6" r:id="rId3"/>
    <p:sldLayoutId id="2147483686" r:id="rId4"/>
    <p:sldLayoutId id="2147483688" r:id="rId5"/>
    <p:sldLayoutId id="2147483705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91" r:id="rId12"/>
    <p:sldLayoutId id="2147483693" r:id="rId13"/>
    <p:sldLayoutId id="2147483694" r:id="rId14"/>
    <p:sldLayoutId id="2147483695" r:id="rId15"/>
    <p:sldLayoutId id="2147483703" r:id="rId16"/>
    <p:sldLayoutId id="2147483692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04" r:id="rId31"/>
    <p:sldLayoutId id="2147483723" r:id="rId3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de-DE" sz="2600" b="1" kern="0" dirty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5pPr>
      <a:lvl6pPr marL="495285"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6pPr>
      <a:lvl7pPr marL="990570"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7pPr>
      <a:lvl8pPr marL="1485854"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8pPr>
      <a:lvl9pPr marL="1981139" algn="ctr" rtl="0" eaLnBrk="1" fontAlgn="base" latinLnBrk="1" hangingPunct="1">
        <a:spcBef>
          <a:spcPct val="0"/>
        </a:spcBef>
        <a:spcAft>
          <a:spcPct val="0"/>
        </a:spcAft>
        <a:defRPr sz="3250" b="1">
          <a:solidFill>
            <a:schemeClr val="tx2"/>
          </a:solidFill>
          <a:latin typeface="Arial" pitchFamily="34" charset="0"/>
          <a:ea typeface="ヒラギノ角ゴ Pro W3" charset="-128"/>
        </a:defRPr>
      </a:lvl9pPr>
    </p:titleStyle>
    <p:bodyStyle>
      <a:lvl1pPr marL="196050" indent="-196050" algn="l" rtl="0" eaLnBrk="1" fontAlgn="base" latinLnBrk="1" hangingPunct="1">
        <a:spcBef>
          <a:spcPts val="433"/>
        </a:spcBef>
        <a:spcAft>
          <a:spcPts val="433"/>
        </a:spcAft>
        <a:buClr>
          <a:schemeClr val="accent2"/>
        </a:buClr>
        <a:buSzPct val="100000"/>
        <a:buFont typeface="Wingdings" pitchFamily="2" charset="2"/>
        <a:buChar char="§"/>
        <a:defRPr lang="de-DE" sz="1950" kern="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386942" indent="-190892" algn="l" rtl="0" eaLnBrk="1" fontAlgn="base" latinLnBrk="1" hangingPunct="1">
        <a:spcBef>
          <a:spcPts val="433"/>
        </a:spcBef>
        <a:spcAft>
          <a:spcPts val="433"/>
        </a:spcAft>
        <a:buClr>
          <a:schemeClr val="accent2"/>
        </a:buClr>
        <a:buSzPct val="100000"/>
        <a:buFont typeface="Wingdings" pitchFamily="2" charset="2"/>
        <a:buChar char="§"/>
        <a:defRPr lang="de-DE" sz="1733" kern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82992" indent="-196050" algn="l" rtl="0" eaLnBrk="1" fontAlgn="base" latinLnBrk="1" hangingPunct="1">
        <a:spcBef>
          <a:spcPts val="433"/>
        </a:spcBef>
        <a:spcAft>
          <a:spcPts val="433"/>
        </a:spcAft>
        <a:buClr>
          <a:schemeClr val="accent2"/>
        </a:buClr>
        <a:buFont typeface="Wingdings" pitchFamily="2" charset="2"/>
        <a:buChar char="§"/>
        <a:defRPr lang="de-DE" sz="1733" kern="0" smtClean="0">
          <a:solidFill>
            <a:srgbClr val="000000"/>
          </a:solidFill>
          <a:latin typeface="+mn-lt"/>
          <a:ea typeface="+mn-ea"/>
          <a:cs typeface="+mn-cs"/>
        </a:defRPr>
      </a:lvl3pPr>
      <a:lvl4pPr marL="779042" indent="-196050" algn="l" rtl="0" eaLnBrk="1" fontAlgn="base" latinLnBrk="1" hangingPunct="1">
        <a:spcBef>
          <a:spcPts val="433"/>
        </a:spcBef>
        <a:spcAft>
          <a:spcPts val="433"/>
        </a:spcAft>
        <a:buClr>
          <a:schemeClr val="accent2"/>
        </a:buClr>
        <a:buFont typeface="Wingdings" pitchFamily="2" charset="2"/>
        <a:buChar char="§"/>
        <a:defRPr lang="de-DE" sz="1733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rtl="0" eaLnBrk="1" fontAlgn="base" latinLnBrk="1" hangingPunct="1">
        <a:spcBef>
          <a:spcPts val="433"/>
        </a:spcBef>
        <a:spcAft>
          <a:spcPts val="433"/>
        </a:spcAft>
        <a:buNone/>
        <a:defRPr lang="de-DE" sz="1950" b="1" kern="1200" smtClean="0">
          <a:solidFill>
            <a:schemeClr val="accent2"/>
          </a:solidFill>
          <a:latin typeface="+mn-lt"/>
          <a:ea typeface="+mn-ea"/>
          <a:cs typeface="+mn-cs"/>
        </a:defRPr>
      </a:lvl5pPr>
      <a:lvl6pPr marL="3439" indent="0" algn="l" rtl="0" eaLnBrk="1" fontAlgn="base" latinLnBrk="1" hangingPunct="1">
        <a:spcBef>
          <a:spcPts val="433"/>
        </a:spcBef>
        <a:spcAft>
          <a:spcPts val="433"/>
        </a:spcAft>
        <a:buNone/>
        <a:defRPr sz="1950" baseline="0">
          <a:solidFill>
            <a:schemeClr val="tx1"/>
          </a:solidFill>
          <a:latin typeface="+mn-lt"/>
          <a:ea typeface="+mn-ea"/>
        </a:defRPr>
      </a:lvl6pPr>
      <a:lvl7pPr marL="3439" indent="0" algn="l" rtl="0" eaLnBrk="1" fontAlgn="base" latinLnBrk="1" hangingPunct="1">
        <a:spcBef>
          <a:spcPts val="433"/>
        </a:spcBef>
        <a:spcAft>
          <a:spcPts val="433"/>
        </a:spcAft>
        <a:buNone/>
        <a:defRPr sz="1950">
          <a:solidFill>
            <a:schemeClr val="tx1"/>
          </a:solidFill>
          <a:latin typeface="+mn-lt"/>
          <a:ea typeface="+mn-ea"/>
        </a:defRPr>
      </a:lvl7pPr>
      <a:lvl8pPr marL="3439" indent="0" algn="l" rtl="0" eaLnBrk="1" fontAlgn="base" latinLnBrk="1" hangingPunct="1">
        <a:spcBef>
          <a:spcPts val="433"/>
        </a:spcBef>
        <a:spcAft>
          <a:spcPts val="433"/>
        </a:spcAft>
        <a:buNone/>
        <a:defRPr sz="1950">
          <a:solidFill>
            <a:schemeClr val="tx1"/>
          </a:solidFill>
          <a:latin typeface="+mn-lt"/>
          <a:ea typeface="+mn-ea"/>
        </a:defRPr>
      </a:lvl8pPr>
      <a:lvl9pPr marL="3439" indent="0" algn="l" rtl="0" eaLnBrk="1" fontAlgn="base" latinLnBrk="1" hangingPunct="1">
        <a:spcBef>
          <a:spcPts val="433"/>
        </a:spcBef>
        <a:spcAft>
          <a:spcPts val="433"/>
        </a:spcAft>
        <a:buNone/>
        <a:defRPr sz="19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lan.help/help/platformapi/2.7/en-us/help/Eplan.EplApi.Guiu~Eplan.EplApi.Gui.Menu.html" TargetMode="External"/><Relationship Id="rId2" Type="http://schemas.openxmlformats.org/officeDocument/2006/relationships/hyperlink" Target="http://www.eplan.help/help/platformapi/2.7/en-us/help/Scrip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EPLAN Software &amp; Services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직사각형 16"/>
          <p:cNvSpPr/>
          <p:nvPr/>
        </p:nvSpPr>
        <p:spPr bwMode="gray">
          <a:xfrm>
            <a:off x="-10318" y="1038226"/>
            <a:ext cx="9916319" cy="43354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dirty="0">
              <a:latin typeface="Arial" pitchFamily="34" charset="0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r>
              <a:rPr lang="en-US" altLang="ko-KR" sz="3467" b="1" dirty="0">
                <a:latin typeface="+mj-lt"/>
              </a:rPr>
              <a:t>Script</a:t>
            </a:r>
            <a:r>
              <a:rPr lang="ko-KR" altLang="en-US" sz="3467" b="1" dirty="0">
                <a:latin typeface="+mj-lt"/>
              </a:rPr>
              <a:t>를 이용한 사용자 정의 메뉴 추가</a:t>
            </a:r>
            <a:endParaRPr lang="en-US" altLang="ko-KR" sz="3467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r>
              <a:rPr lang="en-US" altLang="ko-KR" sz="2167" b="1" dirty="0">
                <a:latin typeface="+mj-lt"/>
              </a:rPr>
              <a:t>- EPLAN API Script -</a:t>
            </a: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endParaRPr lang="en-US" altLang="ko-KR" sz="1950" b="1" dirty="0">
              <a:latin typeface="+mj-lt"/>
            </a:endParaRP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r>
              <a:rPr lang="en-US" altLang="ko-KR" sz="1950" b="1" dirty="0">
                <a:latin typeface="+mj-lt"/>
              </a:rPr>
              <a:t>11. 2018</a:t>
            </a:r>
          </a:p>
          <a:p>
            <a:pPr algn="ctr">
              <a:spcBef>
                <a:spcPts val="433"/>
              </a:spcBef>
              <a:spcAft>
                <a:spcPts val="433"/>
              </a:spcAft>
              <a:buClr>
                <a:schemeClr val="accent2"/>
              </a:buClr>
            </a:pPr>
            <a:r>
              <a:rPr lang="en-US" altLang="ko-KR" sz="1950" b="1" dirty="0">
                <a:latin typeface="+mj-lt"/>
              </a:rPr>
              <a:t>EPLAN Software &amp; Services Korea</a:t>
            </a:r>
            <a:endParaRPr lang="ko-KR" altLang="en-US" sz="1950" b="1" dirty="0">
              <a:latin typeface="+mj-lt"/>
            </a:endParaRPr>
          </a:p>
        </p:txBody>
      </p:sp>
      <p:pic>
        <p:nvPicPr>
          <p:cNvPr id="8" name="Grafik 23" descr="08_HVAC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84" y="3668052"/>
            <a:ext cx="1511697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7" descr="13_automotive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72" y="3668052"/>
            <a:ext cx="1442905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4" descr="09_oil-and-gas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65" y="3668052"/>
            <a:ext cx="1461823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5" descr="01_food-and-beverage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3668052"/>
            <a:ext cx="1461823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8" descr="03_machinery.t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79" y="3668052"/>
            <a:ext cx="1461823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0" descr="05_infra-wet.t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4" y="3668052"/>
            <a:ext cx="1463543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9" descr="12_panel-builders.ti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7" y="3668052"/>
            <a:ext cx="1515136" cy="9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2" y="2492896"/>
            <a:ext cx="9906001" cy="3744415"/>
          </a:xfrm>
        </p:spPr>
        <p:txBody>
          <a:bodyPr/>
          <a:lstStyle/>
          <a:p>
            <a:r>
              <a:rPr lang="ko-KR" altLang="en-US" dirty="0" smtClean="0"/>
              <a:t>스크립트를 이용하여 사용자 메뉴를 정의하여 사용하는 것이 가능</a:t>
            </a:r>
            <a:endParaRPr lang="en-US" altLang="ko-KR" dirty="0" smtClean="0"/>
          </a:p>
          <a:p>
            <a:r>
              <a:rPr lang="ko-KR" altLang="en-US" dirty="0" smtClean="0"/>
              <a:t>정확한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문법 형식에 맞추어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r>
              <a:rPr lang="en-US" dirty="0" smtClean="0"/>
              <a:t>[</a:t>
            </a:r>
            <a:r>
              <a:rPr lang="en-US" b="1" dirty="0" err="1" smtClean="0">
                <a:solidFill>
                  <a:srgbClr val="0000FF"/>
                </a:solidFill>
              </a:rPr>
              <a:t>DeclareMenu</a:t>
            </a:r>
            <a:r>
              <a:rPr lang="en-US" dirty="0" smtClean="0"/>
              <a:t>]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Annotation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설명은 아래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참조</a:t>
            </a:r>
            <a:endParaRPr lang="en-US" altLang="ko-KR" dirty="0" smtClean="0"/>
          </a:p>
          <a:p>
            <a:pPr lvl="1"/>
            <a:r>
              <a:rPr lang="de-DE" dirty="0" smtClean="0">
                <a:hlinkClick r:id="rId2"/>
              </a:rPr>
              <a:t>http://www.eplan.help/help/platformapi/2.7/en-us/help/Scripts.html</a:t>
            </a:r>
            <a:endParaRPr lang="de-DE" dirty="0" smtClean="0"/>
          </a:p>
          <a:p>
            <a:pPr lvl="1"/>
            <a:r>
              <a:rPr lang="de-DE" dirty="0" smtClean="0">
                <a:hlinkClick r:id="rId3"/>
              </a:rPr>
              <a:t>http://www.eplan.help/help/platformapi/2.7/en-us/help/Eplan.EplApi.Guiu~Eplan.EplApi.Gui.Menu.html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906000" cy="166802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32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2" y="1628800"/>
            <a:ext cx="9906001" cy="4608511"/>
          </a:xfrm>
        </p:spPr>
        <p:txBody>
          <a:bodyPr/>
          <a:lstStyle/>
          <a:p>
            <a:r>
              <a:rPr lang="ko-KR" altLang="en-US" dirty="0" smtClean="0"/>
              <a:t>실제 해당 메뉴에서 사용할 명령어를 정의한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메뉴에서 사용한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명령 라인</a:t>
            </a:r>
            <a:r>
              <a:rPr lang="en-US" altLang="ko-KR" dirty="0" smtClean="0"/>
              <a:t>” Text</a:t>
            </a:r>
            <a:r>
              <a:rPr lang="ko-KR" altLang="en-US" dirty="0" smtClean="0"/>
              <a:t>와 동일함</a:t>
            </a:r>
            <a:endParaRPr lang="en-US" altLang="ko-KR" dirty="0" smtClean="0"/>
          </a:p>
          <a:p>
            <a:r>
              <a:rPr lang="ko-KR" altLang="en-US" dirty="0" smtClean="0"/>
              <a:t>주의 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 명령에서처럼 파일 경로</a:t>
            </a:r>
            <a:r>
              <a:rPr lang="en-US" altLang="ko-KR" dirty="0" smtClean="0"/>
              <a:t>(File Path)</a:t>
            </a:r>
            <a:r>
              <a:rPr lang="ko-KR" altLang="en-US" dirty="0" smtClean="0"/>
              <a:t>가 포함됨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 분리 문자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대하여 이스케이프 처리하여 </a:t>
            </a:r>
            <a:r>
              <a:rPr lang="en-US" altLang="ko-KR" dirty="0" smtClean="0"/>
              <a:t>“\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” (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표시할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따옴표</a:t>
            </a:r>
            <a:r>
              <a:rPr lang="en-US" altLang="ko-KR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en-US" dirty="0" smtClean="0"/>
              <a:t>) </a:t>
            </a:r>
            <a:r>
              <a:rPr lang="ko-KR" altLang="en-US" dirty="0" smtClean="0"/>
              <a:t>가 있는 경우도 </a:t>
            </a:r>
            <a:r>
              <a:rPr lang="ko-KR" altLang="en-US" dirty="0"/>
              <a:t>이스케이프 처리하여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\”</a:t>
            </a:r>
            <a:r>
              <a:rPr lang="en-US" altLang="ko-KR" dirty="0" smtClean="0"/>
              <a:t>” (“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 추가</a:t>
            </a:r>
            <a:r>
              <a:rPr lang="en-US" altLang="ko-KR" dirty="0" smtClean="0"/>
              <a:t>)</a:t>
            </a:r>
            <a:r>
              <a:rPr lang="ko-KR" altLang="en-US" dirty="0"/>
              <a:t>로 표시할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문자열 정의 규칙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따름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 명령어 정의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30928" r="25284" b="47487"/>
          <a:stretch/>
        </p:blipFill>
        <p:spPr>
          <a:xfrm>
            <a:off x="200472" y="980728"/>
            <a:ext cx="9476556" cy="48350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2204864"/>
            <a:ext cx="9417498" cy="4032447"/>
          </a:xfrm>
        </p:spPr>
        <p:txBody>
          <a:bodyPr/>
          <a:lstStyle/>
          <a:p>
            <a:r>
              <a:rPr lang="en-US" altLang="ko-KR" dirty="0" smtClean="0"/>
              <a:t>EPLAN API</a:t>
            </a:r>
            <a:r>
              <a:rPr lang="ko-KR" altLang="en-US" dirty="0" smtClean="0"/>
              <a:t>를 사용하여 메뉴를 정의</a:t>
            </a:r>
            <a:endParaRPr lang="en-US" altLang="ko-KR" dirty="0" smtClean="0"/>
          </a:p>
          <a:p>
            <a:r>
              <a:rPr lang="en-US" altLang="ko-KR" dirty="0"/>
              <a:t>“</a:t>
            </a:r>
            <a:r>
              <a:rPr lang="en-US" altLang="ko-KR" b="1" dirty="0" err="1">
                <a:solidFill>
                  <a:srgbClr val="0000FF"/>
                </a:solidFill>
              </a:rPr>
              <a:t>helpMenu</a:t>
            </a:r>
            <a:r>
              <a:rPr lang="en-US" altLang="ko-KR" b="1" dirty="0">
                <a:solidFill>
                  <a:srgbClr val="0000FF"/>
                </a:solidFill>
              </a:rPr>
              <a:t> = </a:t>
            </a:r>
            <a:r>
              <a:rPr lang="en-US" altLang="ko-KR" b="1" dirty="0" err="1">
                <a:solidFill>
                  <a:srgbClr val="0000FF"/>
                </a:solidFill>
              </a:rPr>
              <a:t>Eplan.EplApi.Gui.Menu.MainMenuName.eMainMenuHelp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메뉴 라인에 사용자 메뉴를 정의하는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메뉴 위치에 표시될 것인지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Help </a:t>
            </a:r>
            <a:r>
              <a:rPr lang="ko-KR" altLang="en-US" dirty="0" smtClean="0"/>
              <a:t>메뉴 위치 표시할 것이므로 해당 메뉴 상수 값을 미리 정의한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메뉴별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참조 바람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메뉴 정의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47002" r="31566" b="11207"/>
          <a:stretch/>
        </p:blipFill>
        <p:spPr>
          <a:xfrm>
            <a:off x="128464" y="980728"/>
            <a:ext cx="9720979" cy="105313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3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2204864"/>
            <a:ext cx="9417498" cy="4032447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err="1" smtClean="0">
                <a:solidFill>
                  <a:srgbClr val="0000FF"/>
                </a:solidFill>
              </a:rPr>
              <a:t>hhiMenu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= new </a:t>
            </a:r>
            <a:r>
              <a:rPr lang="en-US" altLang="ko-KR" b="1" dirty="0" err="1">
                <a:solidFill>
                  <a:srgbClr val="0000FF"/>
                </a:solidFill>
              </a:rPr>
              <a:t>Eplan.EplApi.Gui.Menu</a:t>
            </a:r>
            <a:r>
              <a:rPr lang="en-US" altLang="ko-KR" b="1" dirty="0" smtClean="0">
                <a:solidFill>
                  <a:srgbClr val="0000FF"/>
                </a:solidFill>
              </a:rPr>
              <a:t>()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메뉴를 정의하기 위하여 메뉴 클래스를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클래스에 정의된 </a:t>
            </a:r>
            <a:r>
              <a:rPr lang="en-US" altLang="ko-KR" dirty="0" smtClean="0"/>
              <a:t>API Method</a:t>
            </a:r>
            <a:r>
              <a:rPr lang="ko-KR" altLang="en-US" dirty="0" smtClean="0"/>
              <a:t>를 이용하여 메뉴에 관련된 모든 작업을 처리할 수 있음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메뉴 정의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47002" r="31566" b="11207"/>
          <a:stretch/>
        </p:blipFill>
        <p:spPr>
          <a:xfrm>
            <a:off x="128464" y="980728"/>
            <a:ext cx="9720979" cy="105313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24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2204864"/>
            <a:ext cx="9417498" cy="4032447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menuId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= </a:t>
            </a:r>
            <a:r>
              <a:rPr lang="en-US" altLang="ko-KR" b="1" dirty="0" err="1">
                <a:solidFill>
                  <a:srgbClr val="0000FF"/>
                </a:solidFill>
              </a:rPr>
              <a:t>hhiMenu.AddMainMenu</a:t>
            </a:r>
            <a:r>
              <a:rPr lang="en-US" altLang="ko-KR" b="1" dirty="0">
                <a:solidFill>
                  <a:srgbClr val="0000FF"/>
                </a:solidFill>
              </a:rPr>
              <a:t>("[HHI]", </a:t>
            </a:r>
            <a:r>
              <a:rPr lang="en-US" altLang="ko-KR" b="1" dirty="0" err="1">
                <a:solidFill>
                  <a:srgbClr val="0000FF"/>
                </a:solidFill>
              </a:rPr>
              <a:t>helpMenu</a:t>
            </a:r>
            <a:r>
              <a:rPr lang="en-US" altLang="ko-KR" b="1" dirty="0">
                <a:solidFill>
                  <a:srgbClr val="0000FF"/>
                </a:solidFill>
              </a:rPr>
              <a:t>, "</a:t>
            </a:r>
            <a:r>
              <a:rPr lang="ko-KR" altLang="en-US" b="1" dirty="0">
                <a:solidFill>
                  <a:srgbClr val="0000FF"/>
                </a:solidFill>
              </a:rPr>
              <a:t>그래픽 요소 설정</a:t>
            </a:r>
            <a:r>
              <a:rPr lang="en-US" altLang="ko-KR" b="1" dirty="0">
                <a:solidFill>
                  <a:srgbClr val="0000FF"/>
                </a:solidFill>
              </a:rPr>
              <a:t>", </a:t>
            </a:r>
            <a:r>
              <a:rPr lang="en-US" altLang="ko-KR" b="1" dirty="0" err="1">
                <a:solidFill>
                  <a:srgbClr val="0000FF"/>
                </a:solidFill>
              </a:rPr>
              <a:t>actionCommandSetGraphicElement</a:t>
            </a:r>
            <a:r>
              <a:rPr lang="en-US" altLang="ko-KR" b="1" dirty="0">
                <a:solidFill>
                  <a:srgbClr val="0000FF"/>
                </a:solidFill>
              </a:rPr>
              <a:t>, "</a:t>
            </a:r>
            <a:r>
              <a:rPr lang="ko-KR" altLang="en-US" b="1" dirty="0">
                <a:solidFill>
                  <a:srgbClr val="0000FF"/>
                </a:solidFill>
              </a:rPr>
              <a:t>그래픽 요소의 형식 설정</a:t>
            </a:r>
            <a:r>
              <a:rPr lang="en-US" altLang="ko-KR" b="1" dirty="0">
                <a:solidFill>
                  <a:srgbClr val="0000FF"/>
                </a:solidFill>
              </a:rPr>
              <a:t>...", 1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[</a:t>
            </a:r>
            <a:r>
              <a:rPr lang="en-US" altLang="ko-KR" b="1" dirty="0" smtClean="0">
                <a:solidFill>
                  <a:srgbClr val="0000FF"/>
                </a:solidFill>
              </a:rPr>
              <a:t>HHI</a:t>
            </a:r>
            <a:r>
              <a:rPr lang="en-US" altLang="ko-KR" b="1" dirty="0" smtClean="0">
                <a:solidFill>
                  <a:srgbClr val="0000FF"/>
                </a:solidFill>
              </a:rPr>
              <a:t>]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메뉴 라인에 추가되는 사용자 메인 메뉴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 smtClean="0">
                <a:solidFill>
                  <a:srgbClr val="0000FF"/>
                </a:solidFill>
              </a:rPr>
              <a:t>helpMenu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기본으로 존재하는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도움말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메뉴 위치에 사용자 메뉴를 추가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그래픽 요소 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첫 번째 메뉴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>
                <a:solidFill>
                  <a:srgbClr val="0000FF"/>
                </a:solidFill>
              </a:rPr>
              <a:t>actionCommandSetGraphicElement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 - </a:t>
            </a:r>
            <a:r>
              <a:rPr lang="ko-KR" altLang="en-US" dirty="0" smtClean="0"/>
              <a:t>해당 메뉴를 실행되는 명령어</a:t>
            </a:r>
            <a:endParaRPr lang="en-US" altLang="ko-KR" dirty="0" smtClean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그래픽 </a:t>
            </a:r>
            <a:r>
              <a:rPr lang="ko-KR" altLang="en-US" b="1" dirty="0" smtClean="0">
                <a:solidFill>
                  <a:srgbClr val="0000FF"/>
                </a:solidFill>
              </a:rPr>
              <a:t>요소의 형식 설정</a:t>
            </a:r>
            <a:r>
              <a:rPr lang="en-US" altLang="ko-KR" b="1" dirty="0" smtClean="0">
                <a:solidFill>
                  <a:srgbClr val="0000FF"/>
                </a:solidFill>
              </a:rPr>
              <a:t>…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– </a:t>
            </a:r>
            <a:r>
              <a:rPr lang="en-US" altLang="ko-KR" dirty="0" smtClean="0"/>
              <a:t>P8 </a:t>
            </a:r>
            <a:r>
              <a:rPr lang="ko-KR" altLang="en-US" dirty="0" err="1" smtClean="0"/>
              <a:t>상태줄에</a:t>
            </a:r>
            <a:r>
              <a:rPr lang="ko-KR" altLang="en-US" dirty="0" smtClean="0"/>
              <a:t> 표시되는 메뉴 도움말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1 – </a:t>
            </a:r>
            <a:r>
              <a:rPr lang="ko-KR" altLang="en-US" dirty="0" smtClean="0"/>
              <a:t>메인 메뉴 추가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0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두 번째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지정한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도움말 메뉴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앞쪽에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두 번째 </a:t>
            </a:r>
            <a:r>
              <a:rPr lang="ko-KR" altLang="en-US" dirty="0" err="1"/>
              <a:t>파라미터에</a:t>
            </a:r>
            <a:r>
              <a:rPr lang="ko-KR" altLang="en-US" dirty="0"/>
              <a:t> 지정한 </a:t>
            </a:r>
            <a:r>
              <a:rPr lang="ko-KR" altLang="en-US" dirty="0" smtClean="0"/>
              <a:t>메뉴 뒤쪽에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b="1" dirty="0" err="1" smtClean="0">
                <a:solidFill>
                  <a:srgbClr val="0000FF"/>
                </a:solidFill>
              </a:rPr>
              <a:t>menuId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함수 리턴 값은 다음 메뉴 항목을 추가할 때 사용하므로 반드시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/>
              <a:t>메인 메뉴 정의 및 첫 번째 메뉴 항목 추가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47002" r="31566" b="11207"/>
          <a:stretch/>
        </p:blipFill>
        <p:spPr>
          <a:xfrm>
            <a:off x="128464" y="980728"/>
            <a:ext cx="9720979" cy="105313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61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2204864"/>
            <a:ext cx="9417498" cy="4032447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menuId</a:t>
            </a:r>
            <a:r>
              <a:rPr lang="en-US" altLang="ko-KR" b="1" dirty="0" smtClean="0">
                <a:solidFill>
                  <a:srgbClr val="0000FF"/>
                </a:solidFill>
              </a:rPr>
              <a:t> =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hhiMenu.AddMenuItem</a:t>
            </a:r>
            <a:r>
              <a:rPr lang="en-US" altLang="ko-KR" b="1" dirty="0">
                <a:solidFill>
                  <a:srgbClr val="0000FF"/>
                </a:solidFill>
              </a:rPr>
              <a:t>("</a:t>
            </a:r>
            <a:r>
              <a:rPr lang="ko-KR" altLang="en-US" b="1" dirty="0">
                <a:solidFill>
                  <a:srgbClr val="0000FF"/>
                </a:solidFill>
              </a:rPr>
              <a:t>매크로 삽입</a:t>
            </a:r>
            <a:r>
              <a:rPr lang="en-US" altLang="ko-KR" b="1" dirty="0">
                <a:solidFill>
                  <a:srgbClr val="0000FF"/>
                </a:solidFill>
              </a:rPr>
              <a:t>", </a:t>
            </a:r>
            <a:r>
              <a:rPr lang="en-US" altLang="ko-KR" b="1" dirty="0" err="1">
                <a:solidFill>
                  <a:srgbClr val="0000FF"/>
                </a:solidFill>
              </a:rPr>
              <a:t>actionCommandPutMacro</a:t>
            </a:r>
            <a:r>
              <a:rPr lang="en-US" altLang="ko-KR" b="1" dirty="0">
                <a:solidFill>
                  <a:srgbClr val="0000FF"/>
                </a:solidFill>
              </a:rPr>
              <a:t>, "</a:t>
            </a:r>
            <a:r>
              <a:rPr lang="ko-KR" altLang="en-US" b="1" dirty="0">
                <a:solidFill>
                  <a:srgbClr val="0000FF"/>
                </a:solidFill>
              </a:rPr>
              <a:t>매크로 삽입</a:t>
            </a:r>
            <a:r>
              <a:rPr lang="en-US" altLang="ko-KR" b="1" dirty="0">
                <a:solidFill>
                  <a:srgbClr val="0000FF"/>
                </a:solidFill>
              </a:rPr>
              <a:t>...", </a:t>
            </a:r>
            <a:r>
              <a:rPr lang="en-US" altLang="ko-KR" b="1" dirty="0" err="1">
                <a:solidFill>
                  <a:srgbClr val="0000FF"/>
                </a:solidFill>
              </a:rPr>
              <a:t>menuId</a:t>
            </a:r>
            <a:r>
              <a:rPr lang="en-US" altLang="ko-KR" b="1" dirty="0">
                <a:solidFill>
                  <a:srgbClr val="0000FF"/>
                </a:solidFill>
              </a:rPr>
              <a:t>, 1,  false, false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매크로 삽입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추가되는 메뉴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>
                <a:solidFill>
                  <a:srgbClr val="0000FF"/>
                </a:solidFill>
              </a:rPr>
              <a:t>actionCommandPutMacro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- </a:t>
            </a:r>
            <a:r>
              <a:rPr lang="ko-KR" altLang="en-US" dirty="0" smtClean="0"/>
              <a:t>해당 메뉴를 실행되는 명령어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매크로 삽입</a:t>
            </a:r>
            <a:r>
              <a:rPr lang="en-US" altLang="ko-KR" b="1" dirty="0" smtClean="0">
                <a:solidFill>
                  <a:srgbClr val="0000FF"/>
                </a:solidFill>
              </a:rPr>
              <a:t>…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– </a:t>
            </a:r>
            <a:r>
              <a:rPr lang="en-US" altLang="ko-KR" dirty="0" smtClean="0"/>
              <a:t>P8 </a:t>
            </a:r>
            <a:r>
              <a:rPr lang="ko-KR" altLang="en-US" dirty="0" err="1" smtClean="0"/>
              <a:t>상태줄에</a:t>
            </a:r>
            <a:r>
              <a:rPr lang="ko-KR" altLang="en-US" dirty="0" smtClean="0"/>
              <a:t> 표시되는 메뉴 도움말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solidFill>
                  <a:srgbClr val="0000FF"/>
                </a:solidFill>
              </a:rPr>
              <a:t>menuId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추가되는 메뉴가 표시되는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앞선 메뉴 추가 명령의 리턴 값을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1 - </a:t>
            </a:r>
            <a:r>
              <a:rPr lang="ko-KR" altLang="en-US" dirty="0" smtClean="0"/>
              <a:t>메뉴 추가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0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바로 이전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menuId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해당 메뉴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그래픽 요소 설정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 앞쪽에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바로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menuId</a:t>
            </a:r>
            <a:r>
              <a:rPr lang="en-US" altLang="ko-KR" dirty="0"/>
              <a:t>” </a:t>
            </a:r>
            <a:r>
              <a:rPr lang="ko-KR" altLang="en-US" dirty="0"/>
              <a:t>해당 </a:t>
            </a:r>
            <a:r>
              <a:rPr lang="ko-KR" altLang="en-US" dirty="0" smtClean="0"/>
              <a:t>메뉴 뒤쪽에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false, false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메뉴 추가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매뉴</a:t>
            </a:r>
            <a:r>
              <a:rPr lang="ko-KR" altLang="en-US" dirty="0" smtClean="0"/>
              <a:t> 앞 뒤에 구분 선을 추가할 지 여부</a:t>
            </a:r>
            <a:endParaRPr lang="en-US" altLang="ko-KR" dirty="0"/>
          </a:p>
          <a:p>
            <a:pPr lvl="2"/>
            <a:r>
              <a:rPr lang="en-US" altLang="ko-KR" dirty="0" smtClean="0"/>
              <a:t>false : </a:t>
            </a:r>
            <a:r>
              <a:rPr lang="ko-KR" altLang="en-US" dirty="0" smtClean="0"/>
              <a:t>구분선 없음</a:t>
            </a:r>
            <a:r>
              <a:rPr lang="en-US" altLang="ko-KR" dirty="0" smtClean="0"/>
              <a:t>, true : </a:t>
            </a:r>
            <a:r>
              <a:rPr lang="ko-KR" altLang="en-US" dirty="0" smtClean="0"/>
              <a:t>구분선 추가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/>
              <a:t>두 번째 이후 메뉴 항목 추가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47002" r="31566" b="11207"/>
          <a:stretch/>
        </p:blipFill>
        <p:spPr>
          <a:xfrm>
            <a:off x="128464" y="980728"/>
            <a:ext cx="9720979" cy="105313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8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" y="0"/>
            <a:ext cx="9906001" cy="432000"/>
          </a:xfrm>
        </p:spPr>
        <p:txBody>
          <a:bodyPr/>
          <a:lstStyle/>
          <a:p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2204864"/>
            <a:ext cx="9417498" cy="4032447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menuId</a:t>
            </a:r>
            <a:r>
              <a:rPr lang="en-US" altLang="ko-KR" b="1" dirty="0" smtClean="0">
                <a:solidFill>
                  <a:srgbClr val="0000FF"/>
                </a:solidFill>
              </a:rPr>
              <a:t> =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hhiMenu.AddMenuItem</a:t>
            </a:r>
            <a:r>
              <a:rPr lang="en-US" altLang="ko-KR" b="1" dirty="0">
                <a:solidFill>
                  <a:srgbClr val="0000FF"/>
                </a:solidFill>
              </a:rPr>
              <a:t>("</a:t>
            </a:r>
            <a:r>
              <a:rPr lang="ko-KR" altLang="en-US" b="1" dirty="0">
                <a:solidFill>
                  <a:srgbClr val="0000FF"/>
                </a:solidFill>
              </a:rPr>
              <a:t>매크로 삽입</a:t>
            </a:r>
            <a:r>
              <a:rPr lang="en-US" altLang="ko-KR" b="1" dirty="0">
                <a:solidFill>
                  <a:srgbClr val="0000FF"/>
                </a:solidFill>
              </a:rPr>
              <a:t>", </a:t>
            </a:r>
            <a:r>
              <a:rPr lang="en-US" altLang="ko-KR" b="1" dirty="0" err="1">
                <a:solidFill>
                  <a:srgbClr val="0000FF"/>
                </a:solidFill>
              </a:rPr>
              <a:t>actionCommandPutMacro</a:t>
            </a:r>
            <a:r>
              <a:rPr lang="en-US" altLang="ko-KR" b="1" dirty="0">
                <a:solidFill>
                  <a:srgbClr val="0000FF"/>
                </a:solidFill>
              </a:rPr>
              <a:t>, "</a:t>
            </a:r>
            <a:r>
              <a:rPr lang="ko-KR" altLang="en-US" b="1" dirty="0">
                <a:solidFill>
                  <a:srgbClr val="0000FF"/>
                </a:solidFill>
              </a:rPr>
              <a:t>매크로 삽입</a:t>
            </a:r>
            <a:r>
              <a:rPr lang="en-US" altLang="ko-KR" b="1" dirty="0">
                <a:solidFill>
                  <a:srgbClr val="0000FF"/>
                </a:solidFill>
              </a:rPr>
              <a:t>...", </a:t>
            </a:r>
            <a:r>
              <a:rPr lang="en-US" altLang="ko-KR" b="1" dirty="0" err="1">
                <a:solidFill>
                  <a:srgbClr val="0000FF"/>
                </a:solidFill>
              </a:rPr>
              <a:t>menuId</a:t>
            </a:r>
            <a:r>
              <a:rPr lang="en-US" altLang="ko-KR" b="1" dirty="0">
                <a:solidFill>
                  <a:srgbClr val="0000FF"/>
                </a:solidFill>
              </a:rPr>
              <a:t>, 1,  false, false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00FF"/>
                </a:solidFill>
              </a:rPr>
              <a:t>menuId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리턴 값은 다음 메뉴 항목을 추가할 때 사용하므로 반드시 보관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이후 메뉴 항목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메뉴 항목을 추가할 때 사용한 코드와 동일한 형식으로 정의함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menuid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hhiMenu.AddMenuItem</a:t>
            </a:r>
            <a:r>
              <a:rPr lang="en-US" altLang="ko-KR" dirty="0" smtClean="0"/>
              <a:t>(“3</a:t>
            </a:r>
            <a:r>
              <a:rPr lang="ko-KR" altLang="en-US" dirty="0" smtClean="0"/>
              <a:t>번째 메뉴</a:t>
            </a:r>
            <a:r>
              <a:rPr lang="en-US" altLang="ko-KR" dirty="0" smtClean="0"/>
              <a:t>", actionCommand3rd, “3</a:t>
            </a:r>
            <a:r>
              <a:rPr lang="ko-KR" altLang="en-US" dirty="0" smtClean="0"/>
              <a:t>번째 메뉴</a:t>
            </a:r>
            <a:r>
              <a:rPr lang="en-US" altLang="ko-KR" dirty="0" smtClean="0"/>
              <a:t>...", </a:t>
            </a:r>
            <a:r>
              <a:rPr lang="en-US" altLang="ko-KR" dirty="0" err="1"/>
              <a:t>menuId</a:t>
            </a:r>
            <a:r>
              <a:rPr lang="en-US" altLang="ko-KR" dirty="0"/>
              <a:t>, 1,  false, false</a:t>
            </a:r>
            <a:r>
              <a:rPr lang="en-US" altLang="ko-KR" dirty="0" smtClean="0"/>
              <a:t>);</a:t>
            </a:r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EPLAN Software &amp; Services Korea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" y="440667"/>
            <a:ext cx="9905998" cy="432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/>
              <a:t>두 번째 이후 메뉴 항목 추가 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계속</a:t>
            </a:r>
            <a:r>
              <a:rPr lang="en-US" altLang="ko-KR" dirty="0" smtClean="0"/>
              <a:t>)</a:t>
            </a:r>
            <a:endParaRPr lang="de-DE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47002" r="31566" b="11207"/>
          <a:stretch/>
        </p:blipFill>
        <p:spPr>
          <a:xfrm>
            <a:off x="128464" y="980728"/>
            <a:ext cx="9720979" cy="105313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8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560389" y="4724401"/>
            <a:ext cx="8785225" cy="881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ts val="300"/>
              </a:spcAft>
              <a:buClrTx/>
              <a:buNone/>
            </a:pPr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EPLAN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은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전기 설계 도면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과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엔지니어링 프로세스</a:t>
            </a:r>
            <a:r>
              <a:rPr lang="ko-KR" altLang="en-US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최적화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eaLnBrk="1" hangingPunct="1">
              <a:spcBef>
                <a:spcPct val="15000"/>
              </a:spcBef>
              <a:spcAft>
                <a:spcPts val="300"/>
              </a:spcAft>
              <a:buClrTx/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맞춤형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ECAD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ERP, PDM, PLM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인터페이스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구현 및 공급하는 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34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년간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진화된 솔루션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입니다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</a:p>
          <a:p>
            <a:pPr eaLnBrk="1" hangingPunct="1">
              <a:spcBef>
                <a:spcPct val="15000"/>
              </a:spcBef>
              <a:spcAft>
                <a:spcPts val="300"/>
              </a:spcAft>
              <a:buClrTx/>
              <a:buNone/>
            </a:pP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이플랜</a:t>
            </a:r>
            <a:r>
              <a:rPr lang="ko-KR" altLang="en-US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은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고객 맞춤형</a:t>
            </a:r>
            <a:r>
              <a:rPr lang="ko-KR" altLang="en-US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컨설팅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교육 서비스 및 고객 지원 서비스 등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종합적인 서비스를 제공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합니다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04602" y="2565401"/>
            <a:ext cx="8424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latinLnBrk="0">
              <a:spcBef>
                <a:spcPct val="50000"/>
              </a:spcBef>
              <a:buClrTx/>
              <a:buFontTx/>
              <a:buNone/>
            </a:pPr>
            <a:r>
              <a:rPr lang="en-US" altLang="ko-KR" sz="4800" b="1" dirty="0" smtClean="0">
                <a:latin typeface="+mn-lt"/>
                <a:ea typeface="HY헤드라인M" panose="02030600000101010101" pitchFamily="18" charset="-127"/>
              </a:rPr>
              <a:t>End of Document</a:t>
            </a:r>
            <a:endParaRPr lang="de-DE" altLang="ko-KR" sz="4800" b="1" dirty="0">
              <a:latin typeface="+mn-lt"/>
              <a:ea typeface="HY헤드라인M" panose="02030600000101010101" pitchFamily="18" charset="-127"/>
            </a:endParaRPr>
          </a:p>
        </p:txBody>
      </p:sp>
      <p:pic>
        <p:nvPicPr>
          <p:cNvPr id="5" name="Picture 3" descr="\\kadcfl01\EXP_PUBLIC\Projekte\Eplan\XX_CORPORATE_DESIGN\Bildmaterial\Logos\ePLAN_claim+_ger_W_t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764705"/>
            <a:ext cx="49434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3E19A-5D6E-485D-AF53-21440D4ECD8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632500" y="6568492"/>
            <a:ext cx="4641000" cy="14399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980" dirty="0" smtClean="0"/>
              <a:t>EPLAN Software &amp; Services Korea</a:t>
            </a:r>
          </a:p>
        </p:txBody>
      </p:sp>
    </p:spTree>
    <p:extLst>
      <p:ext uri="{BB962C8B-B14F-4D97-AF65-F5344CB8AC3E}">
        <p14:creationId xmlns:p14="http://schemas.microsoft.com/office/powerpoint/2010/main" val="36559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74b97d346da49cc24ebc9beaf83c797a3bd42e"/>
</p:tagLst>
</file>

<file path=ppt/theme/theme1.xml><?xml version="1.0" encoding="utf-8"?>
<a:theme xmlns:a="http://schemas.openxmlformats.org/drawingml/2006/main" name="ePlan">
  <a:themeElements>
    <a:clrScheme name="ePlan">
      <a:dk1>
        <a:srgbClr val="000000"/>
      </a:dk1>
      <a:lt1>
        <a:srgbClr val="FFFFFF"/>
      </a:lt1>
      <a:dk2>
        <a:srgbClr val="1F497D"/>
      </a:dk2>
      <a:lt2>
        <a:srgbClr val="EFECE1"/>
      </a:lt2>
      <a:accent1>
        <a:srgbClr val="080808"/>
      </a:accent1>
      <a:accent2>
        <a:srgbClr val="E2001A"/>
      </a:accent2>
      <a:accent3>
        <a:srgbClr val="005EA8"/>
      </a:accent3>
      <a:accent4>
        <a:srgbClr val="FFFF00"/>
      </a:accent4>
      <a:accent5>
        <a:srgbClr val="B0DC80"/>
      </a:accent5>
      <a:accent6>
        <a:srgbClr val="FFC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CC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accent2"/>
          </a:buClr>
          <a:buSzTx/>
          <a:tabLst/>
          <a:defRPr kumimoji="0" sz="1200" b="0" i="0" u="none" strike="noStrike" cap="none" normalizeH="0" baseline="0" dirty="0" err="1" smtClean="0">
            <a:ln>
              <a:noFill/>
            </a:ln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spAutoFit/>
      </a:bodyPr>
      <a:lstStyle>
        <a:defPPr marL="177800" indent="-177800">
          <a:spcBef>
            <a:spcPts val="400"/>
          </a:spcBef>
          <a:spcAft>
            <a:spcPts val="400"/>
          </a:spcAft>
          <a:buClr>
            <a:schemeClr val="accent2"/>
          </a:buClr>
          <a:buFont typeface="Wingdings" pitchFamily="2" charset="2"/>
          <a:buChar char="§"/>
          <a:defRPr sz="1600" dirty="0" smtClean="0"/>
        </a:defPPr>
      </a:lstStyle>
    </a:txDef>
  </a:objectDefaults>
  <a:extraClrSchemeLst>
    <a:extraClrScheme>
      <a:clrScheme name="PP_Title_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177800" marR="0" indent="-17780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bg1"/>
          </a:buClr>
          <a:buSzTx/>
          <a:buFont typeface="Wingdings" pitchFamily="2" charset="2"/>
          <a:buChar char="§"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noAutofit/>
      </a:bodyPr>
      <a:lstStyle>
        <a:defPPr marL="177800" indent="-177800"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6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991E2ED87A141B01453B5F44A351F" ma:contentTypeVersion="0" ma:contentTypeDescription="Create a new document." ma:contentTypeScope="" ma:versionID="ddbb8c543882358b2257c40eaaf8cd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E7DD84-0BC3-4CD3-B6D2-F464606E6960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65BC48-93BB-4A89-A6E0-CA93D63F4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A177A8-CACE-4610-B28F-A6D31A2A3C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EPLAN Powerpoint template(02)</Template>
  <TotalTime>1550</TotalTime>
  <Words>661</Words>
  <Application>Microsoft Office PowerPoint</Application>
  <PresentationFormat>A4 용지(210x297mm)</PresentationFormat>
  <Paragraphs>94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ＭＳ Ｐゴシック</vt:lpstr>
      <vt:lpstr>ヒラギノ角ゴ Pro W3</vt:lpstr>
      <vt:lpstr>맑은 고딕</vt:lpstr>
      <vt:lpstr>Arial</vt:lpstr>
      <vt:lpstr>Tahoma</vt:lpstr>
      <vt:lpstr>Wingdings</vt:lpstr>
      <vt:lpstr>ePlan</vt:lpstr>
      <vt:lpstr>PowerPoint 프레젠테이션</vt:lpstr>
      <vt:lpstr>Script</vt:lpstr>
      <vt:lpstr>Script</vt:lpstr>
      <vt:lpstr>Script</vt:lpstr>
      <vt:lpstr>Script</vt:lpstr>
      <vt:lpstr>Script</vt:lpstr>
      <vt:lpstr>Script</vt:lpstr>
      <vt:lpstr>Script</vt:lpstr>
      <vt:lpstr>PowerPoint 프레젠테이션</vt:lpstr>
    </vt:vector>
  </TitlesOfParts>
  <Company>Eplan 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솔루션 개요</dc:title>
  <dc:creator>Harry Paek</dc:creator>
  <cp:lastModifiedBy>Windows 사용자</cp:lastModifiedBy>
  <cp:revision>132</cp:revision>
  <cp:lastPrinted>2017-03-16T07:58:36Z</cp:lastPrinted>
  <dcterms:created xsi:type="dcterms:W3CDTF">2017-03-14T08:10:37Z</dcterms:created>
  <dcterms:modified xsi:type="dcterms:W3CDTF">2018-11-27T15:40:31Z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0x010100EB5991E2ED87A141B01453B5F44A351F</vt:lpwstr>
  </property>
  <property fmtid="{D5CDD505-2E9C-101B-9397-08002B2CF9AE}" pid="3" name="Related Language">
    <vt:lpwstr>116;#en-US|d8dadbff-3369-4701-8d29-b9143ed9e050</vt:lpwstr>
  </property>
</Properties>
</file>