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itHub\SparseVoxelOctree\SparseVoxelOctree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itHub\SparseVoxelOctree\SparseVoxelOctree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Computation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1024</c:v>
                </c:pt>
                <c:pt idx="1">
                  <c:v>512</c:v>
                </c:pt>
                <c:pt idx="2">
                  <c:v>256</c:v>
                </c:pt>
                <c:pt idx="3">
                  <c:v>128</c:v>
                </c:pt>
                <c:pt idx="4">
                  <c:v>64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21.85</c:v>
                </c:pt>
                <c:pt idx="1">
                  <c:v>15.64</c:v>
                </c:pt>
                <c:pt idx="2">
                  <c:v>11.2</c:v>
                </c:pt>
                <c:pt idx="3">
                  <c:v>7.8</c:v>
                </c:pt>
                <c:pt idx="4">
                  <c:v>5.9</c:v>
                </c:pt>
                <c:pt idx="5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01-445C-818F-D7818F0C1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2727024"/>
        <c:axId val="415861376"/>
      </c:lineChart>
      <c:catAx>
        <c:axId val="48272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61376"/>
        <c:crosses val="autoZero"/>
        <c:auto val="1"/>
        <c:lblAlgn val="ctr"/>
        <c:lblOffset val="100"/>
        <c:noMultiLvlLbl val="0"/>
      </c:catAx>
      <c:valAx>
        <c:axId val="41586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72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Traversal Times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1024</c:v>
                </c:pt>
                <c:pt idx="1">
                  <c:v>512</c:v>
                </c:pt>
                <c:pt idx="2">
                  <c:v>256</c:v>
                </c:pt>
                <c:pt idx="3">
                  <c:v>128</c:v>
                </c:pt>
                <c:pt idx="4">
                  <c:v>64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4364271</c:v>
                </c:pt>
                <c:pt idx="1">
                  <c:v>4074941</c:v>
                </c:pt>
                <c:pt idx="2">
                  <c:v>3773771</c:v>
                </c:pt>
                <c:pt idx="3">
                  <c:v>3449627</c:v>
                </c:pt>
                <c:pt idx="4">
                  <c:v>3108686</c:v>
                </c:pt>
                <c:pt idx="5">
                  <c:v>2758747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64-4E69-9A83-F8D3DB0C6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305776"/>
        <c:axId val="324180304"/>
      </c:lineChart>
      <c:catAx>
        <c:axId val="32130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80304"/>
        <c:crosses val="autoZero"/>
        <c:auto val="1"/>
        <c:lblAlgn val="ctr"/>
        <c:lblOffset val="100"/>
        <c:noMultiLvlLbl val="0"/>
      </c:catAx>
      <c:valAx>
        <c:axId val="32418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0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8266C-0EE9-4EA9-903B-BCAEA28E2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5FF7D5-F59E-4C18-859C-F907571BC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68A50-369E-484D-94DC-337F34B0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DDB7-453B-4D65-AA82-E5FF6F2E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93659-44BF-4478-A723-3E19702F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9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B2C7B-28FD-4DE4-AA8D-BDB18C02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08D58-EE7E-4B20-ADAE-D394329B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E155A-3D35-45EF-A726-E0D3E54A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C5987-E2D0-4E26-813B-D6BBB4D2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78631-5BD4-4820-9F6D-382F7AB0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FE2B90-37A4-4B88-8407-2711E46B5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C10E90-B255-46C9-B5FF-A3F7781ED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6F292-37F0-4756-9190-4A739C18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6527C-3C3E-4779-AC3C-A2F1B83B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B93E3-57F7-48BA-9CCA-68D6DE85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A6A83-9EC9-4EA4-B315-124FE6F5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9F2D7-76DB-47FA-8C82-028A4190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97E08-15C9-4ACF-B5F7-12A03B36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CB2C8-AD7A-42B0-9DAB-6A1DAD54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EEBA0-5DE4-4BC2-BC09-E1F3B458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3E46D-531C-4FF3-814C-7CAFEF90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C5E21-B22C-4BCE-94BB-FFDDE309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38680-B717-4B9D-86D6-4DA0B14A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23D01-96BD-47FF-A6B8-AF5D630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99A75-6E21-4F46-A299-F5FAD189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88345-939F-4B77-8736-F4631BA1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B9798-8B30-4E3A-8BCF-B18EFC208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93D06-EBB2-49F8-BE7E-30C433C8B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310BD-7658-4E5E-AAD0-00E537DC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F8634-602A-4479-A465-E8B7BCF5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4DC05-51DA-40D8-A803-C29D0996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7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A2676-7FD5-4DCF-A381-85D5550E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2C518-6AE6-483E-A49C-9FB83C4A2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5F2D2-A5A1-4AFB-966A-D6778C9B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DBE952-A1C6-42E4-BDB3-980DE383F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9E83AE-FEBC-4704-BB46-1A26B486C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EC14E9-A66D-470D-848A-81FCCCC7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30CC18-F004-4941-9C8E-B0AB97BA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7571BA-F280-4020-B9C5-347D2237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43C7C-2803-4380-A532-CA5D94B2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557A4A-31D1-4D2D-BB1F-BC5D1091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D1715F-89B9-4331-9EBF-B9D0476C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3EE1CD-1B5B-4382-AEF3-391141A3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19E0B4-5F37-49B4-8CB1-50FE5C41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CDE98-5307-4193-ADBD-DA236ACA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0C91C-57A0-410C-B94D-E5AE53D5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4E177-C7B1-4F95-A129-E04A709B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E0871-8423-47BA-9CF7-13E9BAEC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F11AD-512F-4800-B5FF-B8F5445A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8C8A8-6010-466E-AA32-08C20F1E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EF691-DEAD-4933-BC64-040AFF96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68927-7872-4B99-B5A1-67255572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780CE-07C0-48A7-BE4E-32A638E9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B1C521-A7B1-408C-ADAA-6126E7E9D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1F759-CB92-496F-B23A-29ACC124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D5EED-F552-496C-9454-61B13438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AD36-1DDB-44A6-9AC6-785C0F78C71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E83B6-08DC-4B22-A86B-527D049C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62144-A65F-4C5B-87D2-5F88A412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367EC9-3564-4EE9-92D6-AE8DDC68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157B9-2A9C-49DD-B8DB-5835469F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DE0B1-95DA-4728-9919-35B89DACB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AD36-1DDB-44A6-9AC6-785C0F78C71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0209B-E54C-46EE-BDD6-C52186E5F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0E02C-BE5B-4A2A-A900-D513825D7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0F55-314A-410D-B201-8ABBCBF6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0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2FC4D7-AE30-49E7-B2B1-EC9887A9E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Check Point 3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57B2E7-E327-4BE6-9C87-C214EBA8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Yucong Pan</a:t>
            </a:r>
          </a:p>
        </p:txBody>
      </p:sp>
    </p:spTree>
    <p:extLst>
      <p:ext uri="{BB962C8B-B14F-4D97-AF65-F5344CB8AC3E}">
        <p14:creationId xmlns:p14="http://schemas.microsoft.com/office/powerpoint/2010/main" val="114844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70E1-DE4C-457B-9B1B-BE834293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95762-B997-4742-A1A3-B55C3F8C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8F32931F-98E7-46DE-AFFD-88088F7E8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B9945935-B181-49DB-8BBC-D7E49CD46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7E2CFA48-E08E-48D8-A264-BC4E88658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48C07E99-D350-45C2-A05D-9D36457D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C8CF2C3-5726-43A0-88B1-10EBDF4C36FC}"/>
              </a:ext>
            </a:extLst>
          </p:cNvPr>
          <p:cNvSpPr txBox="1">
            <a:spLocks/>
          </p:cNvSpPr>
          <p:nvPr/>
        </p:nvSpPr>
        <p:spPr>
          <a:xfrm>
            <a:off x="934872" y="982272"/>
            <a:ext cx="3388419" cy="45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FFFFFF"/>
                </a:solidFill>
              </a:rPr>
              <a:t>Stack-based Ray-casting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B151F-D613-4E98-BE7E-4D6B2F686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1092BB0-FFA5-4B67-A025-EFF2CB4CD422}"/>
              </a:ext>
            </a:extLst>
          </p:cNvPr>
          <p:cNvSpPr txBox="1">
            <a:spLocks/>
          </p:cNvSpPr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EFFFF"/>
                </a:solidFill>
              </a:rPr>
              <a:t>For each </a:t>
            </a:r>
            <a:r>
              <a:rPr lang="en-US" sz="2400" i="1" dirty="0">
                <a:solidFill>
                  <a:srgbClr val="FEFFFF"/>
                </a:solidFill>
              </a:rPr>
              <a:t>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FEFFFF"/>
                </a:solidFill>
              </a:rPr>
              <a:t>    </a:t>
            </a:r>
            <a:r>
              <a:rPr lang="en-US" sz="2400" dirty="0">
                <a:solidFill>
                  <a:srgbClr val="FEFFFF"/>
                </a:solidFill>
              </a:rPr>
              <a:t>if is leaf or </a:t>
            </a:r>
            <a:r>
              <a:rPr lang="en-US" sz="2400" dirty="0" err="1">
                <a:solidFill>
                  <a:srgbClr val="FEFFFF"/>
                </a:solidFill>
              </a:rPr>
              <a:t>curLevel</a:t>
            </a:r>
            <a:r>
              <a:rPr lang="en-US" sz="2400" dirty="0">
                <a:solidFill>
                  <a:srgbClr val="FEFFFF"/>
                </a:solidFill>
              </a:rPr>
              <a:t> == </a:t>
            </a:r>
            <a:r>
              <a:rPr lang="en-US" sz="2400" dirty="0" err="1">
                <a:solidFill>
                  <a:srgbClr val="FEFFFF"/>
                </a:solidFill>
              </a:rPr>
              <a:t>targetLevel</a:t>
            </a:r>
            <a:endParaRPr lang="en-US" sz="2400" dirty="0">
              <a:solidFill>
                <a:srgbClr val="FE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EFFFF"/>
                </a:solidFill>
              </a:rPr>
              <a:t>        return </a:t>
            </a:r>
            <a:r>
              <a:rPr lang="en-US" sz="2400" i="1" dirty="0" err="1">
                <a:solidFill>
                  <a:srgbClr val="FEFFFF"/>
                </a:solidFill>
              </a:rPr>
              <a:t>node.voxel</a:t>
            </a:r>
            <a:endParaRPr lang="en-US" sz="2400" i="1" dirty="0">
              <a:solidFill>
                <a:srgbClr val="FE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EFFFF"/>
                </a:solidFill>
              </a:rPr>
              <a:t>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EFFFF"/>
                </a:solidFill>
              </a:rPr>
              <a:t>        sort child nodes along the ray </a:t>
            </a:r>
            <a:r>
              <a:rPr lang="en-US" sz="2400" dirty="0" err="1">
                <a:solidFill>
                  <a:srgbClr val="FEFFFF"/>
                </a:solidFill>
              </a:rPr>
              <a:t>dir</a:t>
            </a:r>
            <a:endParaRPr lang="en-US" sz="2400" dirty="0">
              <a:solidFill>
                <a:srgbClr val="FE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EFFFF"/>
                </a:solidFill>
              </a:rPr>
              <a:t>        traverse nearest child nodes</a:t>
            </a:r>
          </a:p>
        </p:txBody>
      </p:sp>
    </p:spTree>
    <p:extLst>
      <p:ext uri="{BB962C8B-B14F-4D97-AF65-F5344CB8AC3E}">
        <p14:creationId xmlns:p14="http://schemas.microsoft.com/office/powerpoint/2010/main" val="24272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4544D0-9626-4CBB-9FB5-E72286F7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Texture Memory vs Global Memory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8FD70E-1F7B-444B-918D-526CBE7D37AA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I bind the 1D array of nodes in global memory to a 1D texture. It appears the performance is equivalent. Because new architectures automatically handle this.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Texture memory has several limitations. For example it only supports 1, 2, 4 components, and you cannot exceed 32 bits per channel.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812F5C2-84CD-4001-9DA2-3C0985F7B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921168"/>
              </p:ext>
            </p:extLst>
          </p:nvPr>
        </p:nvGraphicFramePr>
        <p:xfrm>
          <a:off x="6429378" y="3191096"/>
          <a:ext cx="4954695" cy="251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886">
                  <a:extLst>
                    <a:ext uri="{9D8B030D-6E8A-4147-A177-3AD203B41FA5}">
                      <a16:colId xmlns:a16="http://schemas.microsoft.com/office/drawing/2014/main" val="3121351099"/>
                    </a:ext>
                  </a:extLst>
                </a:gridCol>
                <a:gridCol w="2041827">
                  <a:extLst>
                    <a:ext uri="{9D8B030D-6E8A-4147-A177-3AD203B41FA5}">
                      <a16:colId xmlns:a16="http://schemas.microsoft.com/office/drawing/2014/main" val="102620717"/>
                    </a:ext>
                  </a:extLst>
                </a:gridCol>
                <a:gridCol w="1554982">
                  <a:extLst>
                    <a:ext uri="{9D8B030D-6E8A-4147-A177-3AD203B41FA5}">
                      <a16:colId xmlns:a16="http://schemas.microsoft.com/office/drawing/2014/main" val="2997808573"/>
                    </a:ext>
                  </a:extLst>
                </a:gridCol>
              </a:tblGrid>
              <a:tr h="836856">
                <a:tc>
                  <a:txBody>
                    <a:bodyPr/>
                    <a:lstStyle/>
                    <a:p>
                      <a:pPr algn="l" fontAlgn="b"/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Computation Time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Traversal Times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extLst>
                  <a:ext uri="{0D108BD9-81ED-4DB2-BD59-A6C34878D82A}">
                    <a16:rowId xmlns:a16="http://schemas.microsoft.com/office/drawing/2014/main" val="1264351529"/>
                  </a:ext>
                </a:extLst>
              </a:tr>
              <a:tr h="83685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>
                          <a:effectLst/>
                        </a:rPr>
                        <a:t>Texture Memory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27.13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4364271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extLst>
                  <a:ext uri="{0D108BD9-81ED-4DB2-BD59-A6C34878D82A}">
                    <a16:rowId xmlns:a16="http://schemas.microsoft.com/office/drawing/2014/main" val="3454186596"/>
                  </a:ext>
                </a:extLst>
              </a:tr>
              <a:tr h="836856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Global Memory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25.72</a:t>
                      </a:r>
                    </a:p>
                  </a:txBody>
                  <a:tcPr marL="21787" marR="21787" marT="2178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4364271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7" marR="21787" marT="21787" marB="0" anchor="b"/>
                </a:tc>
                <a:extLst>
                  <a:ext uri="{0D108BD9-81ED-4DB2-BD59-A6C34878D82A}">
                    <a16:rowId xmlns:a16="http://schemas.microsoft.com/office/drawing/2014/main" val="2132359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0AC08F8-521F-4C8B-94F0-603383B35763}"/>
                  </a:ext>
                </a:extLst>
              </p:cNvPr>
              <p:cNvSpPr txBox="1"/>
              <p:nvPr/>
            </p:nvSpPr>
            <p:spPr>
              <a:xfrm>
                <a:off x="6429378" y="5909912"/>
                <a:ext cx="4954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870K Triangles,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Voxels, 1280*720 Pixels</a:t>
                </a:r>
              </a:p>
              <a:p>
                <a:r>
                  <a:rPr lang="en-US" dirty="0"/>
                  <a:t>16 bytes per node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0AC08F8-521F-4C8B-94F0-603383B35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8" y="5909912"/>
                <a:ext cx="4954695" cy="646331"/>
              </a:xfrm>
              <a:prstGeom prst="rect">
                <a:avLst/>
              </a:prstGeom>
              <a:blipFill>
                <a:blip r:embed="rId3"/>
                <a:stretch>
                  <a:fillRect l="-110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7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10A4CAB-D3F5-401E-B3DF-979B4139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Check Child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5E8BF-6A43-458B-AD0E-FA0A1DA87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827419"/>
                <a:ext cx="5126896" cy="322762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900" dirty="0">
                    <a:solidFill>
                      <a:srgbClr val="000000"/>
                    </a:solidFill>
                  </a:rPr>
                  <a:t>In ray-casting, I need to check whether each child node of the root has a valid voxel. I compared two methods. For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19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9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&lt;8</m:t>
                    </m:r>
                  </m:oMath>
                </a14:m>
                <a:endParaRPr lang="en-US" sz="1900" dirty="0">
                  <a:solidFill>
                    <a:srgbClr val="000000"/>
                  </a:solidFill>
                </a:endParaRPr>
              </a:p>
              <a:p>
                <a:r>
                  <a:rPr lang="en-US" sz="1900" dirty="0">
                    <a:solidFill>
                      <a:srgbClr val="000000"/>
                    </a:solidFill>
                  </a:rPr>
                  <a:t>Method A: fetch data from global memory </a:t>
                </a:r>
                <a:r>
                  <a:rPr lang="en-US" sz="1900" dirty="0" err="1">
                    <a:solidFill>
                      <a:srgbClr val="000000"/>
                    </a:solidFill>
                  </a:rPr>
                  <a:t>d_node</a:t>
                </a:r>
                <a:r>
                  <a:rPr lang="en-US" sz="1900" dirty="0">
                    <a:solidFill>
                      <a:srgbClr val="000000"/>
                    </a:solidFill>
                  </a:rPr>
                  <a:t>[</a:t>
                </a:r>
                <a:r>
                  <a:rPr lang="en-US" sz="1900" dirty="0" err="1">
                    <a:solidFill>
                      <a:srgbClr val="000000"/>
                    </a:solidFill>
                  </a:rPr>
                  <a:t>root.ptr</a:t>
                </a:r>
                <a:r>
                  <a:rPr lang="en-US" sz="1900" dirty="0">
                    <a:solidFill>
                      <a:srgbClr val="000000"/>
                    </a:solidFill>
                  </a:rPr>
                  <a:t> + </a:t>
                </a:r>
                <a:r>
                  <a:rPr lang="en-US" sz="19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1900" dirty="0">
                    <a:solidFill>
                      <a:srgbClr val="000000"/>
                    </a:solidFill>
                  </a:rPr>
                  <a:t>].voxel</a:t>
                </a:r>
              </a:p>
              <a:p>
                <a:r>
                  <a:rPr lang="en-US" sz="1900" dirty="0">
                    <a:solidFill>
                      <a:srgbClr val="000000"/>
                    </a:solidFill>
                  </a:rPr>
                  <a:t>Method B: Use an 8-bit mask stored in root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5E8BF-6A43-458B-AD0E-FA0A1DA87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827419"/>
                <a:ext cx="5126896" cy="3227626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FCEBBA5-0857-459C-88C0-8388FCFAA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53753"/>
              </p:ext>
            </p:extLst>
          </p:nvPr>
        </p:nvGraphicFramePr>
        <p:xfrm>
          <a:off x="6429378" y="3356911"/>
          <a:ext cx="4954694" cy="217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01">
                  <a:extLst>
                    <a:ext uri="{9D8B030D-6E8A-4147-A177-3AD203B41FA5}">
                      <a16:colId xmlns:a16="http://schemas.microsoft.com/office/drawing/2014/main" val="307587162"/>
                    </a:ext>
                  </a:extLst>
                </a:gridCol>
                <a:gridCol w="2472642">
                  <a:extLst>
                    <a:ext uri="{9D8B030D-6E8A-4147-A177-3AD203B41FA5}">
                      <a16:colId xmlns:a16="http://schemas.microsoft.com/office/drawing/2014/main" val="731900243"/>
                    </a:ext>
                  </a:extLst>
                </a:gridCol>
                <a:gridCol w="1908151">
                  <a:extLst>
                    <a:ext uri="{9D8B030D-6E8A-4147-A177-3AD203B41FA5}">
                      <a16:colId xmlns:a16="http://schemas.microsoft.com/office/drawing/2014/main" val="4228888143"/>
                    </a:ext>
                  </a:extLst>
                </a:gridCol>
              </a:tblGrid>
              <a:tr h="1027374">
                <a:tc>
                  <a:txBody>
                    <a:bodyPr/>
                    <a:lstStyle/>
                    <a:p>
                      <a:pPr algn="l" fontAlgn="b"/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Computation Time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Traversal Times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extLst>
                  <a:ext uri="{0D108BD9-81ED-4DB2-BD59-A6C34878D82A}">
                    <a16:rowId xmlns:a16="http://schemas.microsoft.com/office/drawing/2014/main" val="3539321746"/>
                  </a:ext>
                </a:extLst>
              </a:tr>
              <a:tr h="57578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25.72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4364271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extLst>
                  <a:ext uri="{0D108BD9-81ED-4DB2-BD59-A6C34878D82A}">
                    <a16:rowId xmlns:a16="http://schemas.microsoft.com/office/drawing/2014/main" val="3850013677"/>
                  </a:ext>
                </a:extLst>
              </a:tr>
              <a:tr h="57578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25659" marR="25659" marT="25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24.99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4364271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59" marR="25659" marT="25659" marB="0" anchor="b"/>
                </a:tc>
                <a:extLst>
                  <a:ext uri="{0D108BD9-81ED-4DB2-BD59-A6C34878D82A}">
                    <a16:rowId xmlns:a16="http://schemas.microsoft.com/office/drawing/2014/main" val="262647643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033B1EC-475C-45FA-9CD7-48D0E066D278}"/>
              </a:ext>
            </a:extLst>
          </p:cNvPr>
          <p:cNvSpPr txBox="1"/>
          <p:nvPr/>
        </p:nvSpPr>
        <p:spPr>
          <a:xfrm>
            <a:off x="6747309" y="5890661"/>
            <a:ext cx="426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Tiny Speed Up :D</a:t>
            </a:r>
          </a:p>
        </p:txBody>
      </p:sp>
    </p:spTree>
    <p:extLst>
      <p:ext uri="{BB962C8B-B14F-4D97-AF65-F5344CB8AC3E}">
        <p14:creationId xmlns:p14="http://schemas.microsoft.com/office/powerpoint/2010/main" val="218173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57B6C0-3E7D-4615-BF03-08A6DF73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Order of Conditions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8A2A0-BB81-425E-A16E-C0E717F2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I need to traverse child nodes that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A: Has a valid voxel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AND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B: Is intersected by the ray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</a:rPr>
              <a:t>The order matters.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CBD391-D6BA-4C2D-8CEC-D6BA3DCBB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03038"/>
              </p:ext>
            </p:extLst>
          </p:nvPr>
        </p:nvGraphicFramePr>
        <p:xfrm>
          <a:off x="6429378" y="3086878"/>
          <a:ext cx="4954695" cy="27190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86797">
                  <a:extLst>
                    <a:ext uri="{9D8B030D-6E8A-4147-A177-3AD203B41FA5}">
                      <a16:colId xmlns:a16="http://schemas.microsoft.com/office/drawing/2014/main" val="2286049091"/>
                    </a:ext>
                  </a:extLst>
                </a:gridCol>
                <a:gridCol w="2140602">
                  <a:extLst>
                    <a:ext uri="{9D8B030D-6E8A-4147-A177-3AD203B41FA5}">
                      <a16:colId xmlns:a16="http://schemas.microsoft.com/office/drawing/2014/main" val="1489257976"/>
                    </a:ext>
                  </a:extLst>
                </a:gridCol>
                <a:gridCol w="1627296">
                  <a:extLst>
                    <a:ext uri="{9D8B030D-6E8A-4147-A177-3AD203B41FA5}">
                      <a16:colId xmlns:a16="http://schemas.microsoft.com/office/drawing/2014/main" val="4111193039"/>
                    </a:ext>
                  </a:extLst>
                </a:gridCol>
              </a:tblGrid>
              <a:tr h="1139325"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Computation Time</a:t>
                      </a:r>
                      <a:endParaRPr lang="en-US" sz="2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Traversal Times</a:t>
                      </a:r>
                      <a:endParaRPr lang="en-US" sz="23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00749"/>
                  </a:ext>
                </a:extLst>
              </a:tr>
              <a:tr h="78983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 &amp;&amp; A</a:t>
                      </a:r>
                    </a:p>
                  </a:txBody>
                  <a:tcPr marL="0" marR="104846" marT="41938" marB="3145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24.99</a:t>
                      </a:r>
                      <a:endParaRPr lang="en-US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4364271</a:t>
                      </a:r>
                      <a:endParaRPr lang="en-US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747522"/>
                  </a:ext>
                </a:extLst>
              </a:tr>
              <a:tr h="78983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 &amp;&amp; B</a:t>
                      </a:r>
                    </a:p>
                  </a:txBody>
                  <a:tcPr marL="0" marR="104846" marT="41938" marB="3145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23.4</a:t>
                      </a:r>
                      <a:endParaRPr lang="en-US" sz="2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4364271</a:t>
                      </a:r>
                      <a:endParaRPr lang="en-US" sz="2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04846" marT="41938" marB="31453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1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4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87AF3D8-9F40-4804-B534-C9ED95B2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Reduce Size of Node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C3EE6-7423-4796-8D4C-A52539DF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The easiest way to increase performance is to reduce the size per node. It’s possible to compress color and normal in a single </a:t>
            </a:r>
            <a:r>
              <a:rPr lang="en-US" sz="1900" dirty="0" err="1">
                <a:solidFill>
                  <a:srgbClr val="000000"/>
                </a:solidFill>
              </a:rPr>
              <a:t>uint</a:t>
            </a:r>
            <a:r>
              <a:rPr lang="en-US" sz="1900" dirty="0">
                <a:solidFill>
                  <a:srgbClr val="000000"/>
                </a:solidFill>
              </a:rPr>
              <a:t>, but will lose many details.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BE4990-E608-4B15-A2E8-F257E0C1C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75341"/>
              </p:ext>
            </p:extLst>
          </p:nvPr>
        </p:nvGraphicFramePr>
        <p:xfrm>
          <a:off x="6429378" y="2973680"/>
          <a:ext cx="4954694" cy="2945400"/>
        </p:xfrm>
        <a:graphic>
          <a:graphicData uri="http://schemas.openxmlformats.org/drawingml/2006/table">
            <a:tbl>
              <a:tblPr firstRow="1" bandRow="1"/>
              <a:tblGrid>
                <a:gridCol w="1072843">
                  <a:extLst>
                    <a:ext uri="{9D8B030D-6E8A-4147-A177-3AD203B41FA5}">
                      <a16:colId xmlns:a16="http://schemas.microsoft.com/office/drawing/2014/main" val="2843971774"/>
                    </a:ext>
                  </a:extLst>
                </a:gridCol>
                <a:gridCol w="2254541">
                  <a:extLst>
                    <a:ext uri="{9D8B030D-6E8A-4147-A177-3AD203B41FA5}">
                      <a16:colId xmlns:a16="http://schemas.microsoft.com/office/drawing/2014/main" val="3610532752"/>
                    </a:ext>
                  </a:extLst>
                </a:gridCol>
                <a:gridCol w="1627310">
                  <a:extLst>
                    <a:ext uri="{9D8B030D-6E8A-4147-A177-3AD203B41FA5}">
                      <a16:colId xmlns:a16="http://schemas.microsoft.com/office/drawing/2014/main" val="1557951911"/>
                    </a:ext>
                  </a:extLst>
                </a:gridCol>
              </a:tblGrid>
              <a:tr h="981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Computation Time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Traversal Times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968738"/>
                  </a:ext>
                </a:extLst>
              </a:tr>
              <a:tr h="981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Bytes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4364271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774224"/>
                  </a:ext>
                </a:extLst>
              </a:tr>
              <a:tr h="981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Bytes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21.85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4364271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5" marR="26195" marT="261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26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1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CD25A-1A22-4BD0-8E46-FABA4B82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Different Resolution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BD54F7F2-190D-4DE9-AA42-0D72CA53D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793718"/>
              </p:ext>
            </p:extLst>
          </p:nvPr>
        </p:nvGraphicFramePr>
        <p:xfrm>
          <a:off x="1143801" y="4576613"/>
          <a:ext cx="9530616" cy="1756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5933">
                  <a:extLst>
                    <a:ext uri="{9D8B030D-6E8A-4147-A177-3AD203B41FA5}">
                      <a16:colId xmlns:a16="http://schemas.microsoft.com/office/drawing/2014/main" val="3021964360"/>
                    </a:ext>
                  </a:extLst>
                </a:gridCol>
                <a:gridCol w="3338750">
                  <a:extLst>
                    <a:ext uri="{9D8B030D-6E8A-4147-A177-3AD203B41FA5}">
                      <a16:colId xmlns:a16="http://schemas.microsoft.com/office/drawing/2014/main" val="1965604345"/>
                    </a:ext>
                  </a:extLst>
                </a:gridCol>
                <a:gridCol w="3095933">
                  <a:extLst>
                    <a:ext uri="{9D8B030D-6E8A-4147-A177-3AD203B41FA5}">
                      <a16:colId xmlns:a16="http://schemas.microsoft.com/office/drawing/2014/main" val="127746085"/>
                    </a:ext>
                  </a:extLst>
                </a:gridCol>
              </a:tblGrid>
              <a:tr h="25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Resolution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Computation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Traversal Times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1322176603"/>
                  </a:ext>
                </a:extLst>
              </a:tr>
              <a:tr h="2509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4364271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160017504"/>
                  </a:ext>
                </a:extLst>
              </a:tr>
              <a:tr h="2509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4074941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60605213"/>
                  </a:ext>
                </a:extLst>
              </a:tr>
              <a:tr h="2509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3773771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366268591"/>
                  </a:ext>
                </a:extLst>
              </a:tr>
              <a:tr h="2509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3449627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722688039"/>
                  </a:ext>
                </a:extLst>
              </a:tr>
              <a:tr h="2509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3108686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985587611"/>
                  </a:ext>
                </a:extLst>
              </a:tr>
              <a:tr h="2509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2758747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549" marR="12549" marT="12549" marB="0" anchor="b"/>
                </a:tc>
                <a:extLst>
                  <a:ext uri="{0D108BD9-81ED-4DB2-BD59-A6C34878D82A}">
                    <a16:rowId xmlns:a16="http://schemas.microsoft.com/office/drawing/2014/main" val="1131160094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148090F-EF57-477B-99A6-267E4B82C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791008"/>
              </p:ext>
            </p:extLst>
          </p:nvPr>
        </p:nvGraphicFramePr>
        <p:xfrm>
          <a:off x="1143802" y="16146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E4CBAA5-3AC8-4AE1-8CE9-D30FE5A67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898703"/>
              </p:ext>
            </p:extLst>
          </p:nvPr>
        </p:nvGraphicFramePr>
        <p:xfrm>
          <a:off x="5909109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55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321</Words>
  <Application>Microsoft Office PowerPoint</Application>
  <PresentationFormat>宽屏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主题​​</vt:lpstr>
      <vt:lpstr>Check Point 3</vt:lpstr>
      <vt:lpstr>PowerPoint 演示文稿</vt:lpstr>
      <vt:lpstr>Texture Memory vs Global Memory</vt:lpstr>
      <vt:lpstr>Check Child Nodes</vt:lpstr>
      <vt:lpstr>Order of Conditions</vt:lpstr>
      <vt:lpstr>Reduce Size of Node</vt:lpstr>
      <vt:lpstr>Performance of Different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Point 3</dc:title>
  <dc:creator>Harry Pan</dc:creator>
  <cp:lastModifiedBy>Harry Pan</cp:lastModifiedBy>
  <cp:revision>5</cp:revision>
  <dcterms:created xsi:type="dcterms:W3CDTF">2020-11-08T23:35:04Z</dcterms:created>
  <dcterms:modified xsi:type="dcterms:W3CDTF">2020-11-10T03:15:03Z</dcterms:modified>
</cp:coreProperties>
</file>