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280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17566-926F-4C0D-963E-2C87E5E47E5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6638D249-FC96-4A60-9DF2-079932E036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C016AE30-52D1-44D9-88A3-6A9B604BB626}"/>
              </a:ext>
            </a:extLst>
          </p:cNvPr>
          <p:cNvSpPr>
            <a:spLocks noGrp="1"/>
          </p:cNvSpPr>
          <p:nvPr>
            <p:ph type="dt" sz="half" idx="10"/>
          </p:nvPr>
        </p:nvSpPr>
        <p:spPr/>
        <p:txBody>
          <a:bodyPr/>
          <a:lstStyle/>
          <a:p>
            <a:fld id="{B2766742-1D28-4FED-9607-C050BE5B8F5E}" type="datetimeFigureOut">
              <a:rPr lang="en-US" smtClean="0"/>
              <a:t>10/27/2020</a:t>
            </a:fld>
            <a:endParaRPr lang="en-US"/>
          </a:p>
        </p:txBody>
      </p:sp>
      <p:sp>
        <p:nvSpPr>
          <p:cNvPr id="5" name="页脚占位符 4">
            <a:extLst>
              <a:ext uri="{FF2B5EF4-FFF2-40B4-BE49-F238E27FC236}">
                <a16:creationId xmlns:a16="http://schemas.microsoft.com/office/drawing/2014/main" id="{E3338F79-FC40-4563-94AB-A46176A710C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59916EE-4E09-4ADE-9DCF-E2E49A2855F7}"/>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137572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3EDB4-766C-4B00-B3F9-39F9946AFF6B}"/>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F3252A9-8F69-47DE-8EA7-C9F05A1234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7CBA55E-B503-4E44-855B-5B14B07C7F5F}"/>
              </a:ext>
            </a:extLst>
          </p:cNvPr>
          <p:cNvSpPr>
            <a:spLocks noGrp="1"/>
          </p:cNvSpPr>
          <p:nvPr>
            <p:ph type="dt" sz="half" idx="10"/>
          </p:nvPr>
        </p:nvSpPr>
        <p:spPr/>
        <p:txBody>
          <a:bodyPr/>
          <a:lstStyle/>
          <a:p>
            <a:fld id="{B2766742-1D28-4FED-9607-C050BE5B8F5E}" type="datetimeFigureOut">
              <a:rPr lang="en-US" smtClean="0"/>
              <a:t>10/27/2020</a:t>
            </a:fld>
            <a:endParaRPr lang="en-US"/>
          </a:p>
        </p:txBody>
      </p:sp>
      <p:sp>
        <p:nvSpPr>
          <p:cNvPr id="5" name="页脚占位符 4">
            <a:extLst>
              <a:ext uri="{FF2B5EF4-FFF2-40B4-BE49-F238E27FC236}">
                <a16:creationId xmlns:a16="http://schemas.microsoft.com/office/drawing/2014/main" id="{66E5FF9B-811B-4F44-8653-ED06F812401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FD8FCB9-8842-4AD0-98BE-8EF334A09633}"/>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376075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9F18F0-6D2C-42D3-8C7D-92E4B99FA65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1282269A-05AF-437B-8E3E-018AD8D376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6A1F977-70F1-4940-97F0-AA39A8942FDB}"/>
              </a:ext>
            </a:extLst>
          </p:cNvPr>
          <p:cNvSpPr>
            <a:spLocks noGrp="1"/>
          </p:cNvSpPr>
          <p:nvPr>
            <p:ph type="dt" sz="half" idx="10"/>
          </p:nvPr>
        </p:nvSpPr>
        <p:spPr/>
        <p:txBody>
          <a:bodyPr/>
          <a:lstStyle/>
          <a:p>
            <a:fld id="{B2766742-1D28-4FED-9607-C050BE5B8F5E}" type="datetimeFigureOut">
              <a:rPr lang="en-US" smtClean="0"/>
              <a:t>10/27/2020</a:t>
            </a:fld>
            <a:endParaRPr lang="en-US"/>
          </a:p>
        </p:txBody>
      </p:sp>
      <p:sp>
        <p:nvSpPr>
          <p:cNvPr id="5" name="页脚占位符 4">
            <a:extLst>
              <a:ext uri="{FF2B5EF4-FFF2-40B4-BE49-F238E27FC236}">
                <a16:creationId xmlns:a16="http://schemas.microsoft.com/office/drawing/2014/main" id="{DFA2630C-9EAA-44AE-9DC4-D24A7ADCA87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C08F733-4FFE-43A7-BD15-4A2992B35D43}"/>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65434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5BC65-E70A-40A1-8E2A-20D8368FE3AF}"/>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5259488-5C7C-4D1C-A76F-336A8B22E0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EA719AD-32D7-449A-B5DB-A7864CAB5A53}"/>
              </a:ext>
            </a:extLst>
          </p:cNvPr>
          <p:cNvSpPr>
            <a:spLocks noGrp="1"/>
          </p:cNvSpPr>
          <p:nvPr>
            <p:ph type="dt" sz="half" idx="10"/>
          </p:nvPr>
        </p:nvSpPr>
        <p:spPr/>
        <p:txBody>
          <a:bodyPr/>
          <a:lstStyle/>
          <a:p>
            <a:fld id="{B2766742-1D28-4FED-9607-C050BE5B8F5E}" type="datetimeFigureOut">
              <a:rPr lang="en-US" smtClean="0"/>
              <a:t>10/27/2020</a:t>
            </a:fld>
            <a:endParaRPr lang="en-US"/>
          </a:p>
        </p:txBody>
      </p:sp>
      <p:sp>
        <p:nvSpPr>
          <p:cNvPr id="5" name="页脚占位符 4">
            <a:extLst>
              <a:ext uri="{FF2B5EF4-FFF2-40B4-BE49-F238E27FC236}">
                <a16:creationId xmlns:a16="http://schemas.microsoft.com/office/drawing/2014/main" id="{955BECF0-E4B5-4E93-A47A-D42E56272FC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AE52C11-098E-45CD-A6A3-8EEBB9DA874D}"/>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106600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40DBD-E0CE-40D5-B50B-AE3D7D02F11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1F5844B-2A6C-4D54-A5DF-A811A8A2C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47CB5A1-3E62-4058-A720-68BF0C601FB1}"/>
              </a:ext>
            </a:extLst>
          </p:cNvPr>
          <p:cNvSpPr>
            <a:spLocks noGrp="1"/>
          </p:cNvSpPr>
          <p:nvPr>
            <p:ph type="dt" sz="half" idx="10"/>
          </p:nvPr>
        </p:nvSpPr>
        <p:spPr/>
        <p:txBody>
          <a:bodyPr/>
          <a:lstStyle/>
          <a:p>
            <a:fld id="{B2766742-1D28-4FED-9607-C050BE5B8F5E}" type="datetimeFigureOut">
              <a:rPr lang="en-US" smtClean="0"/>
              <a:t>10/27/2020</a:t>
            </a:fld>
            <a:endParaRPr lang="en-US"/>
          </a:p>
        </p:txBody>
      </p:sp>
      <p:sp>
        <p:nvSpPr>
          <p:cNvPr id="5" name="页脚占位符 4">
            <a:extLst>
              <a:ext uri="{FF2B5EF4-FFF2-40B4-BE49-F238E27FC236}">
                <a16:creationId xmlns:a16="http://schemas.microsoft.com/office/drawing/2014/main" id="{A54D04E8-A56E-454E-B95D-6291EA94A11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F2EBEA0-E9F7-4B66-8603-9C0F72B7249D}"/>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394943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D411C-77B2-49C2-96D3-EDD837FE1BE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6A2046D-0104-4515-83F2-CC83380C5C7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F21FBFD4-60C2-419F-9994-44B90D982B2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A100FCCE-497E-4938-85EF-C1200A879CC7}"/>
              </a:ext>
            </a:extLst>
          </p:cNvPr>
          <p:cNvSpPr>
            <a:spLocks noGrp="1"/>
          </p:cNvSpPr>
          <p:nvPr>
            <p:ph type="dt" sz="half" idx="10"/>
          </p:nvPr>
        </p:nvSpPr>
        <p:spPr/>
        <p:txBody>
          <a:bodyPr/>
          <a:lstStyle/>
          <a:p>
            <a:fld id="{B2766742-1D28-4FED-9607-C050BE5B8F5E}" type="datetimeFigureOut">
              <a:rPr lang="en-US" smtClean="0"/>
              <a:t>10/27/2020</a:t>
            </a:fld>
            <a:endParaRPr lang="en-US"/>
          </a:p>
        </p:txBody>
      </p:sp>
      <p:sp>
        <p:nvSpPr>
          <p:cNvPr id="6" name="页脚占位符 5">
            <a:extLst>
              <a:ext uri="{FF2B5EF4-FFF2-40B4-BE49-F238E27FC236}">
                <a16:creationId xmlns:a16="http://schemas.microsoft.com/office/drawing/2014/main" id="{44984C82-4421-450C-B9E7-F0ADFB91B1C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B005C3D-FE03-4681-9B15-900E53F48C95}"/>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68600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BA01F-CC9D-4F2F-9E1D-F2766034FCE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BEB37C8-6A3C-4AC8-A02A-F976263B0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12DDDF6-E6B3-4585-AC32-1B3AA446B86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983723EA-12CA-47E3-8C22-1243CABFE9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EC0FCAD-8CC5-48F6-B772-ED5D2F13032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6AAF8E84-8F78-45E3-A862-6356A4CF4742}"/>
              </a:ext>
            </a:extLst>
          </p:cNvPr>
          <p:cNvSpPr>
            <a:spLocks noGrp="1"/>
          </p:cNvSpPr>
          <p:nvPr>
            <p:ph type="dt" sz="half" idx="10"/>
          </p:nvPr>
        </p:nvSpPr>
        <p:spPr/>
        <p:txBody>
          <a:bodyPr/>
          <a:lstStyle/>
          <a:p>
            <a:fld id="{B2766742-1D28-4FED-9607-C050BE5B8F5E}" type="datetimeFigureOut">
              <a:rPr lang="en-US" smtClean="0"/>
              <a:t>10/27/2020</a:t>
            </a:fld>
            <a:endParaRPr lang="en-US"/>
          </a:p>
        </p:txBody>
      </p:sp>
      <p:sp>
        <p:nvSpPr>
          <p:cNvPr id="8" name="页脚占位符 7">
            <a:extLst>
              <a:ext uri="{FF2B5EF4-FFF2-40B4-BE49-F238E27FC236}">
                <a16:creationId xmlns:a16="http://schemas.microsoft.com/office/drawing/2014/main" id="{69613EA9-2DB8-47B4-92B6-E1C3E190B86D}"/>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DA1C745-BE44-4B35-97A0-2D22835E471E}"/>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111573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764E7-E74C-4147-9CE1-66990655D7FE}"/>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1567451B-84E5-4AD4-B923-305A367D3557}"/>
              </a:ext>
            </a:extLst>
          </p:cNvPr>
          <p:cNvSpPr>
            <a:spLocks noGrp="1"/>
          </p:cNvSpPr>
          <p:nvPr>
            <p:ph type="dt" sz="half" idx="10"/>
          </p:nvPr>
        </p:nvSpPr>
        <p:spPr/>
        <p:txBody>
          <a:bodyPr/>
          <a:lstStyle/>
          <a:p>
            <a:fld id="{B2766742-1D28-4FED-9607-C050BE5B8F5E}" type="datetimeFigureOut">
              <a:rPr lang="en-US" smtClean="0"/>
              <a:t>10/27/2020</a:t>
            </a:fld>
            <a:endParaRPr lang="en-US"/>
          </a:p>
        </p:txBody>
      </p:sp>
      <p:sp>
        <p:nvSpPr>
          <p:cNvPr id="4" name="页脚占位符 3">
            <a:extLst>
              <a:ext uri="{FF2B5EF4-FFF2-40B4-BE49-F238E27FC236}">
                <a16:creationId xmlns:a16="http://schemas.microsoft.com/office/drawing/2014/main" id="{91851BA4-B890-4C1E-B8D5-C6FEF3E5D02F}"/>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C49BCBB6-D042-471C-BBA9-6B4C448CEED8}"/>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564851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4BF6EA1-6F39-48F1-852E-9BE55A237844}"/>
              </a:ext>
            </a:extLst>
          </p:cNvPr>
          <p:cNvSpPr>
            <a:spLocks noGrp="1"/>
          </p:cNvSpPr>
          <p:nvPr>
            <p:ph type="dt" sz="half" idx="10"/>
          </p:nvPr>
        </p:nvSpPr>
        <p:spPr/>
        <p:txBody>
          <a:bodyPr/>
          <a:lstStyle/>
          <a:p>
            <a:fld id="{B2766742-1D28-4FED-9607-C050BE5B8F5E}" type="datetimeFigureOut">
              <a:rPr lang="en-US" smtClean="0"/>
              <a:t>10/27/2020</a:t>
            </a:fld>
            <a:endParaRPr lang="en-US"/>
          </a:p>
        </p:txBody>
      </p:sp>
      <p:sp>
        <p:nvSpPr>
          <p:cNvPr id="3" name="页脚占位符 2">
            <a:extLst>
              <a:ext uri="{FF2B5EF4-FFF2-40B4-BE49-F238E27FC236}">
                <a16:creationId xmlns:a16="http://schemas.microsoft.com/office/drawing/2014/main" id="{BC315F92-F9E3-4EC7-8818-202B9564047D}"/>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0197DEEB-6E9C-4629-9F7F-710C61EC1D48}"/>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281240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D8348-A105-41CB-A2D2-8FE2360E22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ACE4FA6-8EE0-4BD8-88D3-D58FBDECD0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37FC3139-0893-4C48-866E-43F4C2142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4BF7F3-A465-4008-A872-3E4D835E7895}"/>
              </a:ext>
            </a:extLst>
          </p:cNvPr>
          <p:cNvSpPr>
            <a:spLocks noGrp="1"/>
          </p:cNvSpPr>
          <p:nvPr>
            <p:ph type="dt" sz="half" idx="10"/>
          </p:nvPr>
        </p:nvSpPr>
        <p:spPr/>
        <p:txBody>
          <a:bodyPr/>
          <a:lstStyle/>
          <a:p>
            <a:fld id="{B2766742-1D28-4FED-9607-C050BE5B8F5E}" type="datetimeFigureOut">
              <a:rPr lang="en-US" smtClean="0"/>
              <a:t>10/27/2020</a:t>
            </a:fld>
            <a:endParaRPr lang="en-US"/>
          </a:p>
        </p:txBody>
      </p:sp>
      <p:sp>
        <p:nvSpPr>
          <p:cNvPr id="6" name="页脚占位符 5">
            <a:extLst>
              <a:ext uri="{FF2B5EF4-FFF2-40B4-BE49-F238E27FC236}">
                <a16:creationId xmlns:a16="http://schemas.microsoft.com/office/drawing/2014/main" id="{E28296B0-476D-4813-850D-5F784F1BF042}"/>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CEDA291-F573-4781-8302-BDDE960E7EDE}"/>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410095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FBE59-6919-465A-A97C-BDB401CD63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4ADB2D09-E61C-42DF-8025-0BC5BEAE48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BB9904B4-C29D-439F-AFF6-00DD9AB5C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695EED-DFC6-4425-9C3A-84DE54238EBC}"/>
              </a:ext>
            </a:extLst>
          </p:cNvPr>
          <p:cNvSpPr>
            <a:spLocks noGrp="1"/>
          </p:cNvSpPr>
          <p:nvPr>
            <p:ph type="dt" sz="half" idx="10"/>
          </p:nvPr>
        </p:nvSpPr>
        <p:spPr/>
        <p:txBody>
          <a:bodyPr/>
          <a:lstStyle/>
          <a:p>
            <a:fld id="{B2766742-1D28-4FED-9607-C050BE5B8F5E}" type="datetimeFigureOut">
              <a:rPr lang="en-US" smtClean="0"/>
              <a:t>10/27/2020</a:t>
            </a:fld>
            <a:endParaRPr lang="en-US"/>
          </a:p>
        </p:txBody>
      </p:sp>
      <p:sp>
        <p:nvSpPr>
          <p:cNvPr id="6" name="页脚占位符 5">
            <a:extLst>
              <a:ext uri="{FF2B5EF4-FFF2-40B4-BE49-F238E27FC236}">
                <a16:creationId xmlns:a16="http://schemas.microsoft.com/office/drawing/2014/main" id="{DFBEEA40-8CEA-436A-A706-CCE1BBE68C1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01D089E-88ED-47A1-A48D-3B1CDDD40A40}"/>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174105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43480E-9433-4ABE-A1E9-E89952B486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E0B11F8-CBE9-423C-8852-2C1D3AADD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4C587D4-6576-4214-95D8-A377B32E8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66742-1D28-4FED-9607-C050BE5B8F5E}" type="datetimeFigureOut">
              <a:rPr lang="en-US" smtClean="0"/>
              <a:t>10/27/2020</a:t>
            </a:fld>
            <a:endParaRPr lang="en-US"/>
          </a:p>
        </p:txBody>
      </p:sp>
      <p:sp>
        <p:nvSpPr>
          <p:cNvPr id="5" name="页脚占位符 4">
            <a:extLst>
              <a:ext uri="{FF2B5EF4-FFF2-40B4-BE49-F238E27FC236}">
                <a16:creationId xmlns:a16="http://schemas.microsoft.com/office/drawing/2014/main" id="{84821CBD-D5CD-491C-9831-FF6BEC0AB9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7B44421D-1EF8-4164-9A4B-164C7B6747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1CC03-F114-4476-A7D8-C8C9CC6CBE18}" type="slidenum">
              <a:rPr lang="en-US" smtClean="0"/>
              <a:t>‹#›</a:t>
            </a:fld>
            <a:endParaRPr lang="en-US"/>
          </a:p>
        </p:txBody>
      </p:sp>
    </p:spTree>
    <p:extLst>
      <p:ext uri="{BB962C8B-B14F-4D97-AF65-F5344CB8AC3E}">
        <p14:creationId xmlns:p14="http://schemas.microsoft.com/office/powerpoint/2010/main" val="3629166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A42A409-354D-4EAD-88D0-8A512DEE0D43}"/>
              </a:ext>
            </a:extLst>
          </p:cNvPr>
          <p:cNvSpPr>
            <a:spLocks noGrp="1"/>
          </p:cNvSpPr>
          <p:nvPr>
            <p:ph type="ctrTitle"/>
          </p:nvPr>
        </p:nvSpPr>
        <p:spPr>
          <a:xfrm>
            <a:off x="795342" y="637953"/>
            <a:ext cx="8272458" cy="3189507"/>
          </a:xfrm>
        </p:spPr>
        <p:txBody>
          <a:bodyPr>
            <a:normAutofit/>
          </a:bodyPr>
          <a:lstStyle/>
          <a:p>
            <a:pPr algn="l"/>
            <a:r>
              <a:rPr lang="en-US" sz="8000">
                <a:solidFill>
                  <a:srgbClr val="FFFFFF"/>
                </a:solidFill>
              </a:rPr>
              <a:t>Sparse Voxel Octree</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副标题 2">
            <a:extLst>
              <a:ext uri="{FF2B5EF4-FFF2-40B4-BE49-F238E27FC236}">
                <a16:creationId xmlns:a16="http://schemas.microsoft.com/office/drawing/2014/main" id="{B04B99EA-8C67-41F1-898B-330E54ED9F6F}"/>
              </a:ext>
            </a:extLst>
          </p:cNvPr>
          <p:cNvSpPr>
            <a:spLocks noGrp="1"/>
          </p:cNvSpPr>
          <p:nvPr>
            <p:ph type="subTitle" idx="1"/>
          </p:nvPr>
        </p:nvSpPr>
        <p:spPr>
          <a:xfrm>
            <a:off x="795342" y="4377268"/>
            <a:ext cx="7970903" cy="1280582"/>
          </a:xfrm>
        </p:spPr>
        <p:txBody>
          <a:bodyPr anchor="t">
            <a:normAutofit/>
          </a:bodyPr>
          <a:lstStyle/>
          <a:p>
            <a:pPr algn="l"/>
            <a:r>
              <a:rPr lang="en-US" sz="3200">
                <a:solidFill>
                  <a:srgbClr val="FEFFFF"/>
                </a:solidFill>
              </a:rPr>
              <a:t>Yucong Pan</a:t>
            </a:r>
          </a:p>
          <a:p>
            <a:pPr algn="l"/>
            <a:r>
              <a:rPr lang="en-US" sz="3200">
                <a:solidFill>
                  <a:srgbClr val="FEFFFF"/>
                </a:solidFill>
              </a:rPr>
              <a:t>Purdue_CGT620</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1367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标题 1">
            <a:extLst>
              <a:ext uri="{FF2B5EF4-FFF2-40B4-BE49-F238E27FC236}">
                <a16:creationId xmlns:a16="http://schemas.microsoft.com/office/drawing/2014/main" id="{456F9546-5D0C-43E7-AB6C-476A4B1A4DCA}"/>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Some Lessons I Learned…</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5844538F-9689-4EC4-843A-FB553189F756}"/>
              </a:ext>
            </a:extLst>
          </p:cNvPr>
          <p:cNvSpPr>
            <a:spLocks noGrp="1"/>
          </p:cNvSpPr>
          <p:nvPr>
            <p:ph idx="1"/>
          </p:nvPr>
        </p:nvSpPr>
        <p:spPr>
          <a:xfrm>
            <a:off x="4379709" y="686862"/>
            <a:ext cx="7037591" cy="5475129"/>
          </a:xfrm>
        </p:spPr>
        <p:txBody>
          <a:bodyPr anchor="ctr">
            <a:normAutofit/>
          </a:bodyPr>
          <a:lstStyle/>
          <a:p>
            <a:r>
              <a:rPr lang="en-US" sz="2600" dirty="0"/>
              <a:t>Prior to the 5.0 release, CUDA did not support separate compilation, so CUDA code could not call device functions or access variables across files. However, separate compilation is still disabled by default.</a:t>
            </a:r>
          </a:p>
          <a:p>
            <a:r>
              <a:rPr lang="en-US" sz="2600" dirty="0"/>
              <a:t>You can actually allocate or free memory inside kernel. </a:t>
            </a:r>
          </a:p>
          <a:p>
            <a:r>
              <a:rPr lang="en-US" sz="2600" dirty="0" err="1"/>
              <a:t>Cuda</a:t>
            </a:r>
            <a:r>
              <a:rPr lang="en-US" sz="2600" dirty="0"/>
              <a:t> support recursion for devices of compute capability 2.0 or higher. Use </a:t>
            </a:r>
            <a:r>
              <a:rPr lang="en-US" sz="2600" dirty="0" err="1"/>
              <a:t>CudaSetLimit</a:t>
            </a:r>
            <a:r>
              <a:rPr lang="en-US" sz="2600" dirty="0"/>
              <a:t> to increase max stack size for deep recursion. The </a:t>
            </a:r>
            <a:r>
              <a:rPr lang="en-US" sz="2600"/>
              <a:t>default is 1 kb.</a:t>
            </a:r>
            <a:endParaRPr lang="en-US" sz="2600" dirty="0"/>
          </a:p>
        </p:txBody>
      </p:sp>
    </p:spTree>
    <p:extLst>
      <p:ext uri="{BB962C8B-B14F-4D97-AF65-F5344CB8AC3E}">
        <p14:creationId xmlns:p14="http://schemas.microsoft.com/office/powerpoint/2010/main" val="21578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标题 1">
            <a:extLst>
              <a:ext uri="{FF2B5EF4-FFF2-40B4-BE49-F238E27FC236}">
                <a16:creationId xmlns:a16="http://schemas.microsoft.com/office/drawing/2014/main" id="{C5A74F14-29F0-46C2-ADD3-641309277F04}"/>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Top-bottom Octree Construction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流程图: 过程 4">
            <a:extLst>
              <a:ext uri="{FF2B5EF4-FFF2-40B4-BE49-F238E27FC236}">
                <a16:creationId xmlns:a16="http://schemas.microsoft.com/office/drawing/2014/main" id="{97139745-7F2B-4605-9C31-6C7A17A0C1E1}"/>
              </a:ext>
            </a:extLst>
          </p:cNvPr>
          <p:cNvSpPr/>
          <p:nvPr/>
        </p:nvSpPr>
        <p:spPr>
          <a:xfrm>
            <a:off x="6418805" y="1031957"/>
            <a:ext cx="2292263" cy="8392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 Parent Node</a:t>
            </a:r>
          </a:p>
          <a:p>
            <a:pPr algn="ctr"/>
            <a:r>
              <a:rPr lang="en-US" sz="1200" dirty="0">
                <a:solidFill>
                  <a:schemeClr val="bg1"/>
                </a:solidFill>
              </a:rPr>
              <a:t>One voxel per thread</a:t>
            </a:r>
          </a:p>
        </p:txBody>
      </p:sp>
      <p:sp>
        <p:nvSpPr>
          <p:cNvPr id="6" name="流程图: 数据 5">
            <a:extLst>
              <a:ext uri="{FF2B5EF4-FFF2-40B4-BE49-F238E27FC236}">
                <a16:creationId xmlns:a16="http://schemas.microsoft.com/office/drawing/2014/main" id="{724306A6-C6F5-4E7D-9467-A2E1F7849DD2}"/>
              </a:ext>
            </a:extLst>
          </p:cNvPr>
          <p:cNvSpPr/>
          <p:nvPr/>
        </p:nvSpPr>
        <p:spPr>
          <a:xfrm>
            <a:off x="4367408" y="1038219"/>
            <a:ext cx="1728592" cy="83924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Voxels</a:t>
            </a:r>
          </a:p>
        </p:txBody>
      </p:sp>
      <p:sp>
        <p:nvSpPr>
          <p:cNvPr id="11" name="流程图: 过程 10">
            <a:extLst>
              <a:ext uri="{FF2B5EF4-FFF2-40B4-BE49-F238E27FC236}">
                <a16:creationId xmlns:a16="http://schemas.microsoft.com/office/drawing/2014/main" id="{F81A8AFE-86BA-47B2-97EB-C28CF01C5E77}"/>
              </a:ext>
            </a:extLst>
          </p:cNvPr>
          <p:cNvSpPr/>
          <p:nvPr/>
        </p:nvSpPr>
        <p:spPr>
          <a:xfrm>
            <a:off x="9122497" y="1031957"/>
            <a:ext cx="2292263" cy="8392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Allocate Child Node</a:t>
            </a:r>
          </a:p>
          <a:p>
            <a:pPr algn="ctr"/>
            <a:r>
              <a:rPr lang="en-US" sz="1200" dirty="0">
                <a:solidFill>
                  <a:schemeClr val="bg1"/>
                </a:solidFill>
              </a:rPr>
              <a:t>One node per thread</a:t>
            </a:r>
          </a:p>
        </p:txBody>
      </p:sp>
      <p:cxnSp>
        <p:nvCxnSpPr>
          <p:cNvPr id="9" name="直接箭头连接符 8">
            <a:extLst>
              <a:ext uri="{FF2B5EF4-FFF2-40B4-BE49-F238E27FC236}">
                <a16:creationId xmlns:a16="http://schemas.microsoft.com/office/drawing/2014/main" id="{9EB9C098-E6FD-46F4-9EB6-49DE6FC71707}"/>
              </a:ext>
            </a:extLst>
          </p:cNvPr>
          <p:cNvCxnSpPr>
            <a:stCxn id="6" idx="5"/>
            <a:endCxn id="5" idx="1"/>
          </p:cNvCxnSpPr>
          <p:nvPr/>
        </p:nvCxnSpPr>
        <p:spPr>
          <a:xfrm flipV="1">
            <a:off x="5923141" y="1451579"/>
            <a:ext cx="495664" cy="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43E8D61-3360-405C-A254-517AE3F854A5}"/>
              </a:ext>
            </a:extLst>
          </p:cNvPr>
          <p:cNvCxnSpPr>
            <a:stCxn id="5" idx="3"/>
            <a:endCxn id="11" idx="1"/>
          </p:cNvCxnSpPr>
          <p:nvPr/>
        </p:nvCxnSpPr>
        <p:spPr>
          <a:xfrm>
            <a:off x="8711068" y="1451579"/>
            <a:ext cx="4114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流程图: 决策 14">
            <a:extLst>
              <a:ext uri="{FF2B5EF4-FFF2-40B4-BE49-F238E27FC236}">
                <a16:creationId xmlns:a16="http://schemas.microsoft.com/office/drawing/2014/main" id="{0FB65FE1-A583-44DA-B549-3CD2648CD1F9}"/>
              </a:ext>
            </a:extLst>
          </p:cNvPr>
          <p:cNvSpPr/>
          <p:nvPr/>
        </p:nvSpPr>
        <p:spPr>
          <a:xfrm>
            <a:off x="9051711" y="2348683"/>
            <a:ext cx="2433834" cy="108350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Reach Max Level?</a:t>
            </a:r>
          </a:p>
        </p:txBody>
      </p:sp>
      <p:cxnSp>
        <p:nvCxnSpPr>
          <p:cNvPr id="17" name="直接箭头连接符 16">
            <a:extLst>
              <a:ext uri="{FF2B5EF4-FFF2-40B4-BE49-F238E27FC236}">
                <a16:creationId xmlns:a16="http://schemas.microsoft.com/office/drawing/2014/main" id="{A755B46D-54B7-4711-BC30-15F47018E89F}"/>
              </a:ext>
            </a:extLst>
          </p:cNvPr>
          <p:cNvCxnSpPr>
            <a:stCxn id="11" idx="2"/>
            <a:endCxn id="15" idx="0"/>
          </p:cNvCxnSpPr>
          <p:nvPr/>
        </p:nvCxnSpPr>
        <p:spPr>
          <a:xfrm flipH="1">
            <a:off x="10268628" y="1871201"/>
            <a:ext cx="1" cy="477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44502881-4716-4F10-BFEC-0B1500AC6588}"/>
              </a:ext>
            </a:extLst>
          </p:cNvPr>
          <p:cNvCxnSpPr>
            <a:cxnSpLocks/>
            <a:stCxn id="15" idx="1"/>
            <a:endCxn id="5" idx="2"/>
          </p:cNvCxnSpPr>
          <p:nvPr/>
        </p:nvCxnSpPr>
        <p:spPr>
          <a:xfrm rot="10800000">
            <a:off x="7564937" y="1871202"/>
            <a:ext cx="1486774" cy="10192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463DDFC-0135-48EC-B7F5-A976CE6F07E8}"/>
              </a:ext>
            </a:extLst>
          </p:cNvPr>
          <p:cNvSpPr txBox="1"/>
          <p:nvPr/>
        </p:nvSpPr>
        <p:spPr>
          <a:xfrm>
            <a:off x="7768427" y="2477115"/>
            <a:ext cx="548815" cy="369332"/>
          </a:xfrm>
          <a:prstGeom prst="rect">
            <a:avLst/>
          </a:prstGeom>
          <a:noFill/>
        </p:spPr>
        <p:txBody>
          <a:bodyPr wrap="square" rtlCol="0">
            <a:spAutoFit/>
          </a:bodyPr>
          <a:lstStyle/>
          <a:p>
            <a:r>
              <a:rPr lang="en-US" dirty="0"/>
              <a:t>No</a:t>
            </a:r>
          </a:p>
        </p:txBody>
      </p:sp>
      <p:sp>
        <p:nvSpPr>
          <p:cNvPr id="27" name="流程图: 过程 26">
            <a:extLst>
              <a:ext uri="{FF2B5EF4-FFF2-40B4-BE49-F238E27FC236}">
                <a16:creationId xmlns:a16="http://schemas.microsoft.com/office/drawing/2014/main" id="{1A51D72F-AD3A-4C91-AA21-6112FE6393EE}"/>
              </a:ext>
            </a:extLst>
          </p:cNvPr>
          <p:cNvSpPr/>
          <p:nvPr/>
        </p:nvSpPr>
        <p:spPr>
          <a:xfrm>
            <a:off x="9122497" y="3999605"/>
            <a:ext cx="2292263" cy="8392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Voxels in Leaf Nodes</a:t>
            </a:r>
          </a:p>
          <a:p>
            <a:pPr algn="ctr"/>
            <a:r>
              <a:rPr lang="en-US" sz="1200" dirty="0">
                <a:solidFill>
                  <a:schemeClr val="bg1"/>
                </a:solidFill>
              </a:rPr>
              <a:t>One voxel per thread</a:t>
            </a:r>
          </a:p>
        </p:txBody>
      </p:sp>
      <p:cxnSp>
        <p:nvCxnSpPr>
          <p:cNvPr id="29" name="直接箭头连接符 28">
            <a:extLst>
              <a:ext uri="{FF2B5EF4-FFF2-40B4-BE49-F238E27FC236}">
                <a16:creationId xmlns:a16="http://schemas.microsoft.com/office/drawing/2014/main" id="{B3D0C09A-910D-447B-BE83-301B8EACA4C3}"/>
              </a:ext>
            </a:extLst>
          </p:cNvPr>
          <p:cNvCxnSpPr>
            <a:cxnSpLocks/>
            <a:stCxn id="15" idx="2"/>
            <a:endCxn id="27" idx="0"/>
          </p:cNvCxnSpPr>
          <p:nvPr/>
        </p:nvCxnSpPr>
        <p:spPr>
          <a:xfrm>
            <a:off x="10268628" y="3432184"/>
            <a:ext cx="1" cy="567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过程 31">
            <a:extLst>
              <a:ext uri="{FF2B5EF4-FFF2-40B4-BE49-F238E27FC236}">
                <a16:creationId xmlns:a16="http://schemas.microsoft.com/office/drawing/2014/main" id="{B6C915FC-120C-492F-9380-E30E9B9CB0A1}"/>
              </a:ext>
            </a:extLst>
          </p:cNvPr>
          <p:cNvSpPr/>
          <p:nvPr/>
        </p:nvSpPr>
        <p:spPr>
          <a:xfrm>
            <a:off x="6418805" y="3999605"/>
            <a:ext cx="2292263" cy="8392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Mipmap Bottom-up</a:t>
            </a:r>
          </a:p>
          <a:p>
            <a:pPr algn="ctr"/>
            <a:r>
              <a:rPr lang="en-US" sz="1200" dirty="0">
                <a:solidFill>
                  <a:schemeClr val="bg1"/>
                </a:solidFill>
              </a:rPr>
              <a:t>One node per thread</a:t>
            </a:r>
          </a:p>
        </p:txBody>
      </p:sp>
      <p:cxnSp>
        <p:nvCxnSpPr>
          <p:cNvPr id="34" name="直接箭头连接符 33">
            <a:extLst>
              <a:ext uri="{FF2B5EF4-FFF2-40B4-BE49-F238E27FC236}">
                <a16:creationId xmlns:a16="http://schemas.microsoft.com/office/drawing/2014/main" id="{6BD8E165-C998-4335-A85F-9E7B430E4B09}"/>
              </a:ext>
            </a:extLst>
          </p:cNvPr>
          <p:cNvCxnSpPr>
            <a:stCxn id="27" idx="1"/>
            <a:endCxn id="32" idx="3"/>
          </p:cNvCxnSpPr>
          <p:nvPr/>
        </p:nvCxnSpPr>
        <p:spPr>
          <a:xfrm flipH="1">
            <a:off x="8711068" y="4419227"/>
            <a:ext cx="4114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019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标题 1">
            <a:extLst>
              <a:ext uri="{FF2B5EF4-FFF2-40B4-BE49-F238E27FC236}">
                <a16:creationId xmlns:a16="http://schemas.microsoft.com/office/drawing/2014/main" id="{E62BFD8B-C542-4CB5-88A0-74E71F5CE106}"/>
              </a:ext>
            </a:extLst>
          </p:cNvPr>
          <p:cNvSpPr>
            <a:spLocks noGrp="1"/>
          </p:cNvSpPr>
          <p:nvPr>
            <p:ph type="title"/>
          </p:nvPr>
        </p:nvSpPr>
        <p:spPr>
          <a:xfrm>
            <a:off x="731520" y="731520"/>
            <a:ext cx="6089904" cy="1426464"/>
          </a:xfrm>
        </p:spPr>
        <p:txBody>
          <a:bodyPr>
            <a:normAutofit/>
          </a:bodyPr>
          <a:lstStyle/>
          <a:p>
            <a:r>
              <a:rPr lang="en-US" dirty="0">
                <a:solidFill>
                  <a:srgbClr val="FFFFFF"/>
                </a:solidFill>
              </a:rPr>
              <a:t>Performance</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graphicFrame>
            <p:nvGraphicFramePr>
              <p:cNvPr id="9" name="表格 10">
                <a:extLst>
                  <a:ext uri="{FF2B5EF4-FFF2-40B4-BE49-F238E27FC236}">
                    <a16:creationId xmlns:a16="http://schemas.microsoft.com/office/drawing/2014/main" id="{81F68DF6-3D1A-456C-A093-C00FADDCA803}"/>
                  </a:ext>
                </a:extLst>
              </p:cNvPr>
              <p:cNvGraphicFramePr>
                <a:graphicFrameLocks noGrp="1"/>
              </p:cNvGraphicFramePr>
              <p:nvPr>
                <p:ph idx="1"/>
                <p:extLst>
                  <p:ext uri="{D42A27DB-BD31-4B8C-83A1-F6EECF244321}">
                    <p14:modId xmlns:p14="http://schemas.microsoft.com/office/powerpoint/2010/main" val="2574439776"/>
                  </p:ext>
                </p:extLst>
              </p:nvPr>
            </p:nvGraphicFramePr>
            <p:xfrm>
              <a:off x="458920" y="2890120"/>
              <a:ext cx="11264205" cy="1854200"/>
            </p:xfrm>
            <a:graphic>
              <a:graphicData uri="http://schemas.openxmlformats.org/drawingml/2006/table">
                <a:tbl>
                  <a:tblPr firstRow="1" bandRow="1">
                    <a:tableStyleId>{5C22544A-7EE6-4342-B048-85BDC9FD1C3A}</a:tableStyleId>
                  </a:tblPr>
                  <a:tblGrid>
                    <a:gridCol w="3754735">
                      <a:extLst>
                        <a:ext uri="{9D8B030D-6E8A-4147-A177-3AD203B41FA5}">
                          <a16:colId xmlns:a16="http://schemas.microsoft.com/office/drawing/2014/main" val="3184121107"/>
                        </a:ext>
                      </a:extLst>
                    </a:gridCol>
                    <a:gridCol w="3754735">
                      <a:extLst>
                        <a:ext uri="{9D8B030D-6E8A-4147-A177-3AD203B41FA5}">
                          <a16:colId xmlns:a16="http://schemas.microsoft.com/office/drawing/2014/main" val="717306549"/>
                        </a:ext>
                      </a:extLst>
                    </a:gridCol>
                    <a:gridCol w="3754735">
                      <a:extLst>
                        <a:ext uri="{9D8B030D-6E8A-4147-A177-3AD203B41FA5}">
                          <a16:colId xmlns:a16="http://schemas.microsoft.com/office/drawing/2014/main" val="87285770"/>
                        </a:ext>
                      </a:extLst>
                    </a:gridCol>
                  </a:tblGrid>
                  <a:tr h="370840">
                    <a:tc>
                      <a:txBody>
                        <a:bodyPr/>
                        <a:lstStyle/>
                        <a:p>
                          <a:r>
                            <a:rPr lang="en-US" dirty="0"/>
                            <a:t>Method</a:t>
                          </a:r>
                        </a:p>
                      </a:txBody>
                      <a:tcPr/>
                    </a:tc>
                    <a:tc>
                      <a:txBody>
                        <a:bodyPr/>
                        <a:lstStyle/>
                        <a:p>
                          <a:pPr algn="ctr"/>
                          <a:r>
                            <a:rPr lang="en-US" dirty="0"/>
                            <a:t>Sparse Voxel Octree</a:t>
                          </a:r>
                        </a:p>
                      </a:txBody>
                      <a:tcPr/>
                    </a:tc>
                    <a:tc>
                      <a:txBody>
                        <a:bodyPr/>
                        <a:lstStyle/>
                        <a:p>
                          <a:pPr algn="ctr"/>
                          <a:r>
                            <a:rPr lang="en-US" dirty="0"/>
                            <a:t>3D Grid</a:t>
                          </a:r>
                        </a:p>
                      </a:txBody>
                      <a:tcPr/>
                    </a:tc>
                    <a:extLst>
                      <a:ext uri="{0D108BD9-81ED-4DB2-BD59-A6C34878D82A}">
                        <a16:rowId xmlns:a16="http://schemas.microsoft.com/office/drawing/2014/main" val="599487199"/>
                      </a:ext>
                    </a:extLst>
                  </a:tr>
                  <a:tr h="370840">
                    <a:tc>
                      <a:txBody>
                        <a:bodyPr/>
                        <a:lstStyle/>
                        <a:p>
                          <a:r>
                            <a:rPr lang="en-US" dirty="0"/>
                            <a:t>Size in Bytes</a:t>
                          </a:r>
                        </a:p>
                      </a:txBody>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1822001∗</m:t>
                                </m:r>
                                <m:r>
                                  <a:rPr lang="en-US" sz="1600" b="0" i="1" smtClean="0">
                                    <a:latin typeface="Cambria Math" panose="02040503050406030204" pitchFamily="18" charset="0"/>
                                  </a:rPr>
                                  <m:t>𝑠𝑖𝑧𝑒𝑜𝑓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𝑁𝑜𝑑𝑒</m:t>
                                    </m:r>
                                  </m:e>
                                </m:d>
                                <m:r>
                                  <a:rPr lang="en-US" sz="1600" b="0" i="1" smtClean="0">
                                    <a:latin typeface="Cambria Math" panose="02040503050406030204" pitchFamily="18" charset="0"/>
                                  </a:rPr>
                                  <m:t>=21,864,012</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512</m:t>
                                    </m:r>
                                  </m:e>
                                  <m:sup>
                                    <m:r>
                                      <a:rPr lang="en-US" sz="1600" b="0" i="1" smtClean="0">
                                        <a:latin typeface="Cambria Math" panose="02040503050406030204" pitchFamily="18" charset="0"/>
                                      </a:rPr>
                                      <m:t>3</m:t>
                                    </m:r>
                                  </m:sup>
                                </m:sSup>
                                <m:r>
                                  <a:rPr lang="en-US" sz="1600" b="0" i="1" smtClean="0">
                                    <a:latin typeface="Cambria Math" panose="02040503050406030204" pitchFamily="18" charset="0"/>
                                  </a:rPr>
                                  <m:t>∗</m:t>
                                </m:r>
                                <m:r>
                                  <a:rPr lang="en-US" sz="1600" b="0" i="1" smtClean="0">
                                    <a:latin typeface="Cambria Math" panose="02040503050406030204" pitchFamily="18" charset="0"/>
                                  </a:rPr>
                                  <m:t>𝑠𝑖𝑧𝑒𝑜𝑓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𝑉𝑜𝑥𝑒𝑙</m:t>
                                    </m:r>
                                  </m:e>
                                </m:d>
                                <m:r>
                                  <a:rPr lang="en-US" sz="1600" b="0" i="1" smtClean="0">
                                    <a:latin typeface="Cambria Math" panose="02040503050406030204" pitchFamily="18" charset="0"/>
                                  </a:rPr>
                                  <m:t>=1,073,741,824</m:t>
                                </m:r>
                              </m:oMath>
                            </m:oMathPara>
                          </a14:m>
                          <a:endParaRPr lang="en-US" dirty="0"/>
                        </a:p>
                      </a:txBody>
                      <a:tcPr/>
                    </a:tc>
                    <a:extLst>
                      <a:ext uri="{0D108BD9-81ED-4DB2-BD59-A6C34878D82A}">
                        <a16:rowId xmlns:a16="http://schemas.microsoft.com/office/drawing/2014/main" val="4213717871"/>
                      </a:ext>
                    </a:extLst>
                  </a:tr>
                  <a:tr h="370840">
                    <a:tc>
                      <a:txBody>
                        <a:bodyPr/>
                        <a:lstStyle/>
                        <a:p>
                          <a:r>
                            <a:rPr lang="en-US" dirty="0"/>
                            <a:t>Ray-casting FPS</a:t>
                          </a:r>
                        </a:p>
                      </a:txBody>
                      <a:tcPr/>
                    </a:tc>
                    <a:tc>
                      <a:txBody>
                        <a:bodyPr/>
                        <a:lstStyle/>
                        <a:p>
                          <a:pPr algn="ctr"/>
                          <a:r>
                            <a:rPr lang="en-US" dirty="0"/>
                            <a:t>70</a:t>
                          </a:r>
                        </a:p>
                      </a:txBody>
                      <a:tcPr/>
                    </a:tc>
                    <a:tc>
                      <a:txBody>
                        <a:bodyPr/>
                        <a:lstStyle/>
                        <a:p>
                          <a:pPr algn="ctr"/>
                          <a:r>
                            <a:rPr lang="en-US" dirty="0"/>
                            <a:t>12</a:t>
                          </a:r>
                        </a:p>
                      </a:txBody>
                      <a:tcPr/>
                    </a:tc>
                    <a:extLst>
                      <a:ext uri="{0D108BD9-81ED-4DB2-BD59-A6C34878D82A}">
                        <a16:rowId xmlns:a16="http://schemas.microsoft.com/office/drawing/2014/main" val="3410538430"/>
                      </a:ext>
                    </a:extLst>
                  </a:tr>
                  <a:tr h="370840">
                    <a:tc>
                      <a:txBody>
                        <a:bodyPr/>
                        <a:lstStyle/>
                        <a:p>
                          <a:r>
                            <a:rPr lang="en-US" dirty="0"/>
                            <a:t>Construction Time in </a:t>
                          </a:r>
                          <a:r>
                            <a:rPr lang="en-US" dirty="0" err="1"/>
                            <a:t>ms</a:t>
                          </a:r>
                          <a:endParaRPr lang="en-US" dirty="0"/>
                        </a:p>
                      </a:txBody>
                      <a:tcPr/>
                    </a:tc>
                    <a:tc>
                      <a:txBody>
                        <a:bodyPr/>
                        <a:lstStyle/>
                        <a:p>
                          <a:pPr algn="ctr"/>
                          <a:r>
                            <a:rPr lang="en-US" dirty="0"/>
                            <a:t>70</a:t>
                          </a:r>
                        </a:p>
                      </a:txBody>
                      <a:tcPr/>
                    </a:tc>
                    <a:tc>
                      <a:txBody>
                        <a:bodyPr/>
                        <a:lstStyle/>
                        <a:p>
                          <a:pPr algn="ctr"/>
                          <a:r>
                            <a:rPr lang="en-US" dirty="0"/>
                            <a:t>7</a:t>
                          </a:r>
                        </a:p>
                      </a:txBody>
                      <a:tcPr/>
                    </a:tc>
                    <a:extLst>
                      <a:ext uri="{0D108BD9-81ED-4DB2-BD59-A6C34878D82A}">
                        <a16:rowId xmlns:a16="http://schemas.microsoft.com/office/drawing/2014/main" val="3296119863"/>
                      </a:ext>
                    </a:extLst>
                  </a:tr>
                  <a:tr h="370840">
                    <a:tc>
                      <a:txBody>
                        <a:bodyPr/>
                        <a:lstStyle/>
                        <a:p>
                          <a:r>
                            <a:rPr lang="en-US" dirty="0"/>
                            <a:t>Mipmap</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2922284499"/>
                      </a:ext>
                    </a:extLst>
                  </a:tr>
                </a:tbl>
              </a:graphicData>
            </a:graphic>
          </p:graphicFrame>
        </mc:Choice>
        <mc:Fallback>
          <p:graphicFrame>
            <p:nvGraphicFramePr>
              <p:cNvPr id="9" name="表格 10">
                <a:extLst>
                  <a:ext uri="{FF2B5EF4-FFF2-40B4-BE49-F238E27FC236}">
                    <a16:creationId xmlns:a16="http://schemas.microsoft.com/office/drawing/2014/main" id="{81F68DF6-3D1A-456C-A093-C00FADDCA803}"/>
                  </a:ext>
                </a:extLst>
              </p:cNvPr>
              <p:cNvGraphicFramePr>
                <a:graphicFrameLocks noGrp="1"/>
              </p:cNvGraphicFramePr>
              <p:nvPr>
                <p:ph idx="1"/>
                <p:extLst>
                  <p:ext uri="{D42A27DB-BD31-4B8C-83A1-F6EECF244321}">
                    <p14:modId xmlns:p14="http://schemas.microsoft.com/office/powerpoint/2010/main" val="2574439776"/>
                  </p:ext>
                </p:extLst>
              </p:nvPr>
            </p:nvGraphicFramePr>
            <p:xfrm>
              <a:off x="458920" y="2890120"/>
              <a:ext cx="11264205" cy="1854200"/>
            </p:xfrm>
            <a:graphic>
              <a:graphicData uri="http://schemas.openxmlformats.org/drawingml/2006/table">
                <a:tbl>
                  <a:tblPr firstRow="1" bandRow="1">
                    <a:tableStyleId>{5C22544A-7EE6-4342-B048-85BDC9FD1C3A}</a:tableStyleId>
                  </a:tblPr>
                  <a:tblGrid>
                    <a:gridCol w="3754735">
                      <a:extLst>
                        <a:ext uri="{9D8B030D-6E8A-4147-A177-3AD203B41FA5}">
                          <a16:colId xmlns:a16="http://schemas.microsoft.com/office/drawing/2014/main" val="3184121107"/>
                        </a:ext>
                      </a:extLst>
                    </a:gridCol>
                    <a:gridCol w="3754735">
                      <a:extLst>
                        <a:ext uri="{9D8B030D-6E8A-4147-A177-3AD203B41FA5}">
                          <a16:colId xmlns:a16="http://schemas.microsoft.com/office/drawing/2014/main" val="717306549"/>
                        </a:ext>
                      </a:extLst>
                    </a:gridCol>
                    <a:gridCol w="3754735">
                      <a:extLst>
                        <a:ext uri="{9D8B030D-6E8A-4147-A177-3AD203B41FA5}">
                          <a16:colId xmlns:a16="http://schemas.microsoft.com/office/drawing/2014/main" val="87285770"/>
                        </a:ext>
                      </a:extLst>
                    </a:gridCol>
                  </a:tblGrid>
                  <a:tr h="370840">
                    <a:tc>
                      <a:txBody>
                        <a:bodyPr/>
                        <a:lstStyle/>
                        <a:p>
                          <a:r>
                            <a:rPr lang="en-US" dirty="0"/>
                            <a:t>Method</a:t>
                          </a:r>
                        </a:p>
                      </a:txBody>
                      <a:tcPr/>
                    </a:tc>
                    <a:tc>
                      <a:txBody>
                        <a:bodyPr/>
                        <a:lstStyle/>
                        <a:p>
                          <a:pPr algn="ctr"/>
                          <a:r>
                            <a:rPr lang="en-US" dirty="0"/>
                            <a:t>Sparse Voxel Octree</a:t>
                          </a:r>
                        </a:p>
                      </a:txBody>
                      <a:tcPr/>
                    </a:tc>
                    <a:tc>
                      <a:txBody>
                        <a:bodyPr/>
                        <a:lstStyle/>
                        <a:p>
                          <a:pPr algn="ctr"/>
                          <a:r>
                            <a:rPr lang="en-US" dirty="0"/>
                            <a:t>3D Grid</a:t>
                          </a:r>
                        </a:p>
                      </a:txBody>
                      <a:tcPr/>
                    </a:tc>
                    <a:extLst>
                      <a:ext uri="{0D108BD9-81ED-4DB2-BD59-A6C34878D82A}">
                        <a16:rowId xmlns:a16="http://schemas.microsoft.com/office/drawing/2014/main" val="599487199"/>
                      </a:ext>
                    </a:extLst>
                  </a:tr>
                  <a:tr h="370840">
                    <a:tc>
                      <a:txBody>
                        <a:bodyPr/>
                        <a:lstStyle/>
                        <a:p>
                          <a:r>
                            <a:rPr lang="en-US" dirty="0"/>
                            <a:t>Size in Bytes</a:t>
                          </a:r>
                        </a:p>
                      </a:txBody>
                      <a:tcPr/>
                    </a:tc>
                    <a:tc>
                      <a:txBody>
                        <a:bodyPr/>
                        <a:lstStyle/>
                        <a:p>
                          <a:endParaRPr lang="en-US"/>
                        </a:p>
                      </a:txBody>
                      <a:tcPr>
                        <a:blipFill>
                          <a:blip r:embed="rId2"/>
                          <a:stretch>
                            <a:fillRect l="-100000" t="-108197" r="-100486" b="-322951"/>
                          </a:stretch>
                        </a:blipFill>
                      </a:tcPr>
                    </a:tc>
                    <a:tc>
                      <a:txBody>
                        <a:bodyPr/>
                        <a:lstStyle/>
                        <a:p>
                          <a:endParaRPr lang="en-US"/>
                        </a:p>
                      </a:txBody>
                      <a:tcPr>
                        <a:blipFill>
                          <a:blip r:embed="rId2"/>
                          <a:stretch>
                            <a:fillRect l="-200325" t="-108197" r="-649" b="-322951"/>
                          </a:stretch>
                        </a:blipFill>
                      </a:tcPr>
                    </a:tc>
                    <a:extLst>
                      <a:ext uri="{0D108BD9-81ED-4DB2-BD59-A6C34878D82A}">
                        <a16:rowId xmlns:a16="http://schemas.microsoft.com/office/drawing/2014/main" val="4213717871"/>
                      </a:ext>
                    </a:extLst>
                  </a:tr>
                  <a:tr h="370840">
                    <a:tc>
                      <a:txBody>
                        <a:bodyPr/>
                        <a:lstStyle/>
                        <a:p>
                          <a:r>
                            <a:rPr lang="en-US" dirty="0"/>
                            <a:t>Ray-casting FPS</a:t>
                          </a:r>
                        </a:p>
                      </a:txBody>
                      <a:tcPr/>
                    </a:tc>
                    <a:tc>
                      <a:txBody>
                        <a:bodyPr/>
                        <a:lstStyle/>
                        <a:p>
                          <a:pPr algn="ctr"/>
                          <a:r>
                            <a:rPr lang="en-US" dirty="0"/>
                            <a:t>70</a:t>
                          </a:r>
                        </a:p>
                      </a:txBody>
                      <a:tcPr/>
                    </a:tc>
                    <a:tc>
                      <a:txBody>
                        <a:bodyPr/>
                        <a:lstStyle/>
                        <a:p>
                          <a:pPr algn="ctr"/>
                          <a:r>
                            <a:rPr lang="en-US" dirty="0"/>
                            <a:t>12</a:t>
                          </a:r>
                        </a:p>
                      </a:txBody>
                      <a:tcPr/>
                    </a:tc>
                    <a:extLst>
                      <a:ext uri="{0D108BD9-81ED-4DB2-BD59-A6C34878D82A}">
                        <a16:rowId xmlns:a16="http://schemas.microsoft.com/office/drawing/2014/main" val="3410538430"/>
                      </a:ext>
                    </a:extLst>
                  </a:tr>
                  <a:tr h="370840">
                    <a:tc>
                      <a:txBody>
                        <a:bodyPr/>
                        <a:lstStyle/>
                        <a:p>
                          <a:r>
                            <a:rPr lang="en-US" dirty="0"/>
                            <a:t>Construction Time in </a:t>
                          </a:r>
                          <a:r>
                            <a:rPr lang="en-US" dirty="0" err="1"/>
                            <a:t>ms</a:t>
                          </a:r>
                          <a:endParaRPr lang="en-US" dirty="0"/>
                        </a:p>
                      </a:txBody>
                      <a:tcPr/>
                    </a:tc>
                    <a:tc>
                      <a:txBody>
                        <a:bodyPr/>
                        <a:lstStyle/>
                        <a:p>
                          <a:pPr algn="ctr"/>
                          <a:r>
                            <a:rPr lang="en-US" dirty="0"/>
                            <a:t>70</a:t>
                          </a:r>
                        </a:p>
                      </a:txBody>
                      <a:tcPr/>
                    </a:tc>
                    <a:tc>
                      <a:txBody>
                        <a:bodyPr/>
                        <a:lstStyle/>
                        <a:p>
                          <a:pPr algn="ctr"/>
                          <a:r>
                            <a:rPr lang="en-US" dirty="0"/>
                            <a:t>7</a:t>
                          </a:r>
                        </a:p>
                      </a:txBody>
                      <a:tcPr/>
                    </a:tc>
                    <a:extLst>
                      <a:ext uri="{0D108BD9-81ED-4DB2-BD59-A6C34878D82A}">
                        <a16:rowId xmlns:a16="http://schemas.microsoft.com/office/drawing/2014/main" val="3296119863"/>
                      </a:ext>
                    </a:extLst>
                  </a:tr>
                  <a:tr h="370840">
                    <a:tc>
                      <a:txBody>
                        <a:bodyPr/>
                        <a:lstStyle/>
                        <a:p>
                          <a:r>
                            <a:rPr lang="en-US" dirty="0"/>
                            <a:t>Mipmap</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2922284499"/>
                      </a:ext>
                    </a:extLst>
                  </a:tr>
                </a:tbl>
              </a:graphicData>
            </a:graphic>
          </p:graphicFrame>
        </mc:Fallback>
      </mc:AlternateContent>
      <p:sp>
        <p:nvSpPr>
          <p:cNvPr id="13" name="文本框 12">
            <a:extLst>
              <a:ext uri="{FF2B5EF4-FFF2-40B4-BE49-F238E27FC236}">
                <a16:creationId xmlns:a16="http://schemas.microsoft.com/office/drawing/2014/main" id="{A51FFCEE-9E4D-40D1-BDD3-33AB9CD3E090}"/>
              </a:ext>
            </a:extLst>
          </p:cNvPr>
          <p:cNvSpPr txBox="1"/>
          <p:nvPr/>
        </p:nvSpPr>
        <p:spPr>
          <a:xfrm>
            <a:off x="458920" y="2480956"/>
            <a:ext cx="11264205" cy="369332"/>
          </a:xfrm>
          <a:prstGeom prst="rect">
            <a:avLst/>
          </a:prstGeom>
          <a:noFill/>
        </p:spPr>
        <p:txBody>
          <a:bodyPr wrap="square" rtlCol="0">
            <a:spAutoFit/>
          </a:bodyPr>
          <a:lstStyle/>
          <a:p>
            <a:r>
              <a:rPr lang="en-US" dirty="0"/>
              <a:t>Stanford Dragon, 871414 triangles, voxel resolution 512^3, GTX 1080 8 GB</a:t>
            </a:r>
          </a:p>
        </p:txBody>
      </p:sp>
      <p:sp>
        <p:nvSpPr>
          <p:cNvPr id="15" name="文本框 14">
            <a:extLst>
              <a:ext uri="{FF2B5EF4-FFF2-40B4-BE49-F238E27FC236}">
                <a16:creationId xmlns:a16="http://schemas.microsoft.com/office/drawing/2014/main" id="{743DD3B5-EBEA-45FB-8B02-B60395141E2A}"/>
              </a:ext>
            </a:extLst>
          </p:cNvPr>
          <p:cNvSpPr txBox="1"/>
          <p:nvPr/>
        </p:nvSpPr>
        <p:spPr>
          <a:xfrm>
            <a:off x="458920" y="4744320"/>
            <a:ext cx="11264205" cy="923330"/>
          </a:xfrm>
          <a:prstGeom prst="rect">
            <a:avLst/>
          </a:prstGeom>
          <a:noFill/>
        </p:spPr>
        <p:txBody>
          <a:bodyPr wrap="square" rtlCol="0">
            <a:spAutoFit/>
          </a:bodyPr>
          <a:lstStyle/>
          <a:p>
            <a:r>
              <a:rPr lang="en-US" dirty="0"/>
              <a:t>Memory Saves  :  around 98%</a:t>
            </a:r>
          </a:p>
          <a:p>
            <a:r>
              <a:rPr lang="en-US" dirty="0"/>
              <a:t>Ray-casting performance : </a:t>
            </a:r>
            <a:r>
              <a:rPr lang="en-US"/>
              <a:t>around 7 </a:t>
            </a:r>
            <a:r>
              <a:rPr lang="en-US" dirty="0"/>
              <a:t>times faster</a:t>
            </a:r>
          </a:p>
          <a:p>
            <a:r>
              <a:rPr lang="en-US" dirty="0"/>
              <a:t>With mipmaps!</a:t>
            </a:r>
          </a:p>
        </p:txBody>
      </p:sp>
    </p:spTree>
    <p:extLst>
      <p:ext uri="{BB962C8B-B14F-4D97-AF65-F5344CB8AC3E}">
        <p14:creationId xmlns:p14="http://schemas.microsoft.com/office/powerpoint/2010/main" val="15332286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192</Words>
  <Application>Microsoft Office PowerPoint</Application>
  <PresentationFormat>宽屏</PresentationFormat>
  <Paragraphs>39</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Arial</vt:lpstr>
      <vt:lpstr>Calibri</vt:lpstr>
      <vt:lpstr>Calibri Light</vt:lpstr>
      <vt:lpstr>Cambria Math</vt:lpstr>
      <vt:lpstr>Office 主题​​</vt:lpstr>
      <vt:lpstr>Sparse Voxel Octree</vt:lpstr>
      <vt:lpstr>Some Lessons I Learned…</vt:lpstr>
      <vt:lpstr>Top-bottom Octree Construction</vt:lpstr>
      <vt:lpstr>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Sparse Voxel Octree</dc:title>
  <dc:creator>Harry Pan</dc:creator>
  <cp:lastModifiedBy>Harry Pan</cp:lastModifiedBy>
  <cp:revision>2</cp:revision>
  <dcterms:created xsi:type="dcterms:W3CDTF">2020-10-24T21:28:03Z</dcterms:created>
  <dcterms:modified xsi:type="dcterms:W3CDTF">2020-10-27T06:19:55Z</dcterms:modified>
</cp:coreProperties>
</file>