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3" d="100"/>
          <a:sy n="153" d="100"/>
        </p:scale>
        <p:origin x="280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798E-90C4-48E6-B39B-37FF65347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1079500"/>
            <a:ext cx="7797799" cy="2138400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95C8C-0A7F-40D9-A690-3D5898EFF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8350" y="4113213"/>
            <a:ext cx="5575300" cy="1655762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22F3-E47A-4D6E-96A8-AB5C73BA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10/19/2020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BF5CE-9E66-4FD5-949F-34E11607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DAB7A-4032-416A-B04E-1F487891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1C0CAB-6A03-4C6A-9FAA-219847753628}"/>
              </a:ext>
            </a:extLst>
          </p:cNvPr>
          <p:cNvCxnSpPr>
            <a:cxnSpLocks/>
          </p:cNvCxnSpPr>
          <p:nvPr/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82E0B2-AA9C-441C-A08E-A9DF9CF12116}"/>
              </a:ext>
            </a:extLst>
          </p:cNvPr>
          <p:cNvGrpSpPr/>
          <p:nvPr/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04242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00152-D18D-4405-8FB2-5985831B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E92E1-0C4A-474E-8E29-8DB404101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790700"/>
            <a:ext cx="10026650" cy="39782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2E245-B48B-4526-8D2D-9475E64B0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4F0E216-BA48-4F04-AC4F-645AA0DD6AC6}" type="datetimeFigureOut">
              <a:rPr lang="en-US" smtClean="0"/>
              <a:pPr/>
              <a:t>10/19/2020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0FE5C-A494-40F2-A357-786AFFA63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686A1-EDE2-44D9-A671-F708A6F88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2034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 cap="all" spc="4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25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A5B2A81-2C8E-4963-AFD4-E539D168B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51885CE-9814-4ED0-B4B4-88286CBDEE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83900" y="1079500"/>
            <a:ext cx="6119131" cy="2138400"/>
          </a:xfrm>
        </p:spPr>
        <p:txBody>
          <a:bodyPr>
            <a:normAutofit/>
          </a:bodyPr>
          <a:lstStyle/>
          <a:p>
            <a:r>
              <a:rPr lang="en-US" dirty="0"/>
              <a:t>Check Point 1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CB709B1-89FF-40AB-9693-65AC35738E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0779" y="4113213"/>
            <a:ext cx="6125372" cy="1655762"/>
          </a:xfrm>
        </p:spPr>
        <p:txBody>
          <a:bodyPr>
            <a:normAutofit/>
          </a:bodyPr>
          <a:lstStyle/>
          <a:p>
            <a:r>
              <a:rPr lang="en-US" dirty="0"/>
              <a:t>Voxelization</a:t>
            </a:r>
          </a:p>
          <a:p>
            <a:r>
              <a:rPr lang="en-US" dirty="0" err="1"/>
              <a:t>Yucong</a:t>
            </a:r>
            <a:r>
              <a:rPr lang="en-US" dirty="0"/>
              <a:t> Pan</a:t>
            </a:r>
          </a:p>
          <a:p>
            <a:r>
              <a:rPr lang="en-US" dirty="0"/>
              <a:t>Pan311@purdue.edu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2DE67B-5F7B-4A91-B84D-9D7CAB9F90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124" r="29127" b="2"/>
          <a:stretch/>
        </p:blipFill>
        <p:spPr>
          <a:xfrm>
            <a:off x="20" y="10"/>
            <a:ext cx="3863955" cy="685798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E7C23BC-DAA6-40E1-8166-B8C4439D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73465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9565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16A5661-2CFE-478C-BAC3-729F393F3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5BF5E25-246C-413B-9398-AD91A36A69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0000" y="2252663"/>
            <a:ext cx="4457200" cy="2349500"/>
          </a:xfr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/>
              <a:t>Definition</a:t>
            </a:r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B7BE8CD-E348-464A-82CC-7EF7AA828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99771" y="649304"/>
            <a:ext cx="913428" cy="1315264"/>
            <a:chOff x="999771" y="649304"/>
            <a:chExt cx="913428" cy="1315264"/>
          </a:xfrm>
        </p:grpSpPr>
        <p:grpSp>
          <p:nvGrpSpPr>
            <p:cNvPr id="84" name="Group 11">
              <a:extLst>
                <a:ext uri="{FF2B5EF4-FFF2-40B4-BE49-F238E27FC236}">
                  <a16:creationId xmlns:a16="http://schemas.microsoft.com/office/drawing/2014/main" id="{B8CC82D2-4C4A-4C67-8483-5199F97B37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999771" y="932104"/>
              <a:ext cx="913428" cy="1032464"/>
              <a:chOff x="999771" y="932104"/>
              <a:chExt cx="913428" cy="1032464"/>
            </a:xfrm>
          </p:grpSpPr>
          <p:grpSp>
            <p:nvGrpSpPr>
              <p:cNvPr id="85" name="Group 15">
                <a:extLst>
                  <a:ext uri="{FF2B5EF4-FFF2-40B4-BE49-F238E27FC236}">
                    <a16:creationId xmlns:a16="http://schemas.microsoft.com/office/drawing/2014/main" id="{70D2391D-AA33-4F5E-BD96-B42D93DED2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8100000" flipV="1">
                <a:off x="1047457" y="1290386"/>
                <a:ext cx="865742" cy="628383"/>
                <a:chOff x="558167" y="958515"/>
                <a:chExt cx="865742" cy="628383"/>
              </a:xfrm>
              <a:solidFill>
                <a:schemeClr val="accent3"/>
              </a:solidFill>
            </p:grpSpPr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BE166DCE-539D-4C74-9C9D-AC000BA2F8A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8100000" flipH="1">
                  <a:off x="558167" y="1122160"/>
                  <a:ext cx="464738" cy="464738"/>
                </a:xfrm>
                <a:custGeom>
                  <a:avLst/>
                  <a:gdLst>
                    <a:gd name="connsiteX0" fmla="*/ 446142 w 464738"/>
                    <a:gd name="connsiteY0" fmla="*/ 464738 h 464738"/>
                    <a:gd name="connsiteX1" fmla="*/ 130673 w 464738"/>
                    <a:gd name="connsiteY1" fmla="*/ 334066 h 464738"/>
                    <a:gd name="connsiteX2" fmla="*/ 0 w 464738"/>
                    <a:gd name="connsiteY2" fmla="*/ 18596 h 464738"/>
                    <a:gd name="connsiteX3" fmla="*/ 836 w 464738"/>
                    <a:gd name="connsiteY3" fmla="*/ 1089 h 464738"/>
                    <a:gd name="connsiteX4" fmla="*/ 606 w 464738"/>
                    <a:gd name="connsiteY4" fmla="*/ 859 h 464738"/>
                    <a:gd name="connsiteX5" fmla="*/ 848 w 464738"/>
                    <a:gd name="connsiteY5" fmla="*/ 848 h 464738"/>
                    <a:gd name="connsiteX6" fmla="*/ 859 w 464738"/>
                    <a:gd name="connsiteY6" fmla="*/ 606 h 464738"/>
                    <a:gd name="connsiteX7" fmla="*/ 1089 w 464738"/>
                    <a:gd name="connsiteY7" fmla="*/ 836 h 464738"/>
                    <a:gd name="connsiteX8" fmla="*/ 18596 w 464738"/>
                    <a:gd name="connsiteY8" fmla="*/ 0 h 464738"/>
                    <a:gd name="connsiteX9" fmla="*/ 334066 w 464738"/>
                    <a:gd name="connsiteY9" fmla="*/ 130672 h 464738"/>
                    <a:gd name="connsiteX10" fmla="*/ 464738 w 464738"/>
                    <a:gd name="connsiteY10" fmla="*/ 446142 h 464738"/>
                    <a:gd name="connsiteX11" fmla="*/ 463902 w 464738"/>
                    <a:gd name="connsiteY11" fmla="*/ 463650 h 464738"/>
                    <a:gd name="connsiteX12" fmla="*/ 464132 w 464738"/>
                    <a:gd name="connsiteY12" fmla="*/ 463880 h 464738"/>
                    <a:gd name="connsiteX13" fmla="*/ 463891 w 464738"/>
                    <a:gd name="connsiteY13" fmla="*/ 463892 h 464738"/>
                    <a:gd name="connsiteX14" fmla="*/ 463879 w 464738"/>
                    <a:gd name="connsiteY14" fmla="*/ 464132 h 464738"/>
                    <a:gd name="connsiteX15" fmla="*/ 463650 w 464738"/>
                    <a:gd name="connsiteY15" fmla="*/ 463903 h 4647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8" h="464738">
                      <a:moveTo>
                        <a:pt x="446142" y="464738"/>
                      </a:moveTo>
                      <a:cubicBezTo>
                        <a:pt x="331965" y="464738"/>
                        <a:pt x="217787" y="421181"/>
                        <a:pt x="130673" y="334066"/>
                      </a:cubicBezTo>
                      <a:cubicBezTo>
                        <a:pt x="43558" y="246952"/>
                        <a:pt x="1" y="132774"/>
                        <a:pt x="0" y="18596"/>
                      </a:cubicBezTo>
                      <a:lnTo>
                        <a:pt x="836" y="1089"/>
                      </a:lnTo>
                      <a:lnTo>
                        <a:pt x="606" y="859"/>
                      </a:lnTo>
                      <a:lnTo>
                        <a:pt x="848" y="848"/>
                      </a:lnTo>
                      <a:lnTo>
                        <a:pt x="859" y="606"/>
                      </a:lnTo>
                      <a:lnTo>
                        <a:pt x="1089" y="836"/>
                      </a:lnTo>
                      <a:lnTo>
                        <a:pt x="18596" y="0"/>
                      </a:lnTo>
                      <a:cubicBezTo>
                        <a:pt x="132774" y="0"/>
                        <a:pt x="246951" y="43557"/>
                        <a:pt x="334066" y="130672"/>
                      </a:cubicBezTo>
                      <a:cubicBezTo>
                        <a:pt x="421181" y="217787"/>
                        <a:pt x="464738" y="331964"/>
                        <a:pt x="464738" y="446142"/>
                      </a:cubicBezTo>
                      <a:lnTo>
                        <a:pt x="463902" y="463650"/>
                      </a:lnTo>
                      <a:lnTo>
                        <a:pt x="464132" y="463880"/>
                      </a:lnTo>
                      <a:lnTo>
                        <a:pt x="463891" y="463892"/>
                      </a:lnTo>
                      <a:lnTo>
                        <a:pt x="463879" y="464132"/>
                      </a:lnTo>
                      <a:lnTo>
                        <a:pt x="463650" y="463903"/>
                      </a:lnTo>
                      <a:close/>
                    </a:path>
                  </a:pathLst>
                </a:custGeom>
                <a:solidFill>
                  <a:schemeClr val="accent4">
                    <a:alpha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DCC6BEB5-DA1F-4F9E-BA5D-8F892A0FB8F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5400000" flipH="1">
                  <a:off x="959170" y="958515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solidFill>
                  <a:schemeClr val="accent4">
                    <a:alpha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C0300EB9-093C-4C32-A212-821D7AC082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0800000" flipH="1" flipV="1">
                <a:off x="999771" y="932104"/>
                <a:ext cx="864005" cy="1032464"/>
                <a:chOff x="2207971" y="2384401"/>
                <a:chExt cx="864005" cy="1032464"/>
              </a:xfrm>
            </p:grpSpPr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AFC97B3C-CF0E-4C93-AA39-7A677A12C50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2207971" y="2856305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0943F14E-6185-4A31-8318-2088A05F5C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0800000">
                  <a:off x="2607238" y="2688467"/>
                  <a:ext cx="464738" cy="464738"/>
                </a:xfrm>
                <a:custGeom>
                  <a:avLst/>
                  <a:gdLst>
                    <a:gd name="connsiteX0" fmla="*/ 446142 w 464738"/>
                    <a:gd name="connsiteY0" fmla="*/ 464738 h 464738"/>
                    <a:gd name="connsiteX1" fmla="*/ 130673 w 464738"/>
                    <a:gd name="connsiteY1" fmla="*/ 334066 h 464738"/>
                    <a:gd name="connsiteX2" fmla="*/ 0 w 464738"/>
                    <a:gd name="connsiteY2" fmla="*/ 18596 h 464738"/>
                    <a:gd name="connsiteX3" fmla="*/ 836 w 464738"/>
                    <a:gd name="connsiteY3" fmla="*/ 1089 h 464738"/>
                    <a:gd name="connsiteX4" fmla="*/ 606 w 464738"/>
                    <a:gd name="connsiteY4" fmla="*/ 859 h 464738"/>
                    <a:gd name="connsiteX5" fmla="*/ 848 w 464738"/>
                    <a:gd name="connsiteY5" fmla="*/ 848 h 464738"/>
                    <a:gd name="connsiteX6" fmla="*/ 859 w 464738"/>
                    <a:gd name="connsiteY6" fmla="*/ 606 h 464738"/>
                    <a:gd name="connsiteX7" fmla="*/ 1089 w 464738"/>
                    <a:gd name="connsiteY7" fmla="*/ 836 h 464738"/>
                    <a:gd name="connsiteX8" fmla="*/ 18596 w 464738"/>
                    <a:gd name="connsiteY8" fmla="*/ 0 h 464738"/>
                    <a:gd name="connsiteX9" fmla="*/ 334066 w 464738"/>
                    <a:gd name="connsiteY9" fmla="*/ 130672 h 464738"/>
                    <a:gd name="connsiteX10" fmla="*/ 464738 w 464738"/>
                    <a:gd name="connsiteY10" fmla="*/ 446142 h 464738"/>
                    <a:gd name="connsiteX11" fmla="*/ 463902 w 464738"/>
                    <a:gd name="connsiteY11" fmla="*/ 463650 h 464738"/>
                    <a:gd name="connsiteX12" fmla="*/ 464132 w 464738"/>
                    <a:gd name="connsiteY12" fmla="*/ 463880 h 464738"/>
                    <a:gd name="connsiteX13" fmla="*/ 463891 w 464738"/>
                    <a:gd name="connsiteY13" fmla="*/ 463892 h 464738"/>
                    <a:gd name="connsiteX14" fmla="*/ 463879 w 464738"/>
                    <a:gd name="connsiteY14" fmla="*/ 464132 h 464738"/>
                    <a:gd name="connsiteX15" fmla="*/ 463650 w 464738"/>
                    <a:gd name="connsiteY15" fmla="*/ 463903 h 4647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8" h="464738">
                      <a:moveTo>
                        <a:pt x="446142" y="464738"/>
                      </a:moveTo>
                      <a:cubicBezTo>
                        <a:pt x="331965" y="464738"/>
                        <a:pt x="217787" y="421181"/>
                        <a:pt x="130673" y="334066"/>
                      </a:cubicBezTo>
                      <a:cubicBezTo>
                        <a:pt x="43558" y="246952"/>
                        <a:pt x="1" y="132774"/>
                        <a:pt x="0" y="18596"/>
                      </a:cubicBezTo>
                      <a:lnTo>
                        <a:pt x="836" y="1089"/>
                      </a:lnTo>
                      <a:lnTo>
                        <a:pt x="606" y="859"/>
                      </a:lnTo>
                      <a:lnTo>
                        <a:pt x="848" y="848"/>
                      </a:lnTo>
                      <a:lnTo>
                        <a:pt x="859" y="606"/>
                      </a:lnTo>
                      <a:lnTo>
                        <a:pt x="1089" y="836"/>
                      </a:lnTo>
                      <a:lnTo>
                        <a:pt x="18596" y="0"/>
                      </a:lnTo>
                      <a:cubicBezTo>
                        <a:pt x="132774" y="0"/>
                        <a:pt x="246951" y="43557"/>
                        <a:pt x="334066" y="130672"/>
                      </a:cubicBezTo>
                      <a:cubicBezTo>
                        <a:pt x="421181" y="217787"/>
                        <a:pt x="464738" y="331964"/>
                        <a:pt x="464738" y="446142"/>
                      </a:cubicBezTo>
                      <a:lnTo>
                        <a:pt x="463902" y="463650"/>
                      </a:lnTo>
                      <a:lnTo>
                        <a:pt x="464132" y="463880"/>
                      </a:lnTo>
                      <a:lnTo>
                        <a:pt x="463891" y="463892"/>
                      </a:lnTo>
                      <a:lnTo>
                        <a:pt x="463879" y="464132"/>
                      </a:lnTo>
                      <a:lnTo>
                        <a:pt x="463650" y="463903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20" name="Group 19">
                  <a:extLst>
                    <a:ext uri="{FF2B5EF4-FFF2-40B4-BE49-F238E27FC236}">
                      <a16:creationId xmlns:a16="http://schemas.microsoft.com/office/drawing/2014/main" id="{F3B56658-371E-446B-B30D-D4EA2A88A97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2440769" y="2384401"/>
                  <a:ext cx="313009" cy="1032464"/>
                  <a:chOff x="2440769" y="2384401"/>
                  <a:chExt cx="313009" cy="1032464"/>
                </a:xfrm>
              </p:grpSpPr>
              <p:cxnSp>
                <p:nvCxnSpPr>
                  <p:cNvPr id="21" name="Straight Connector 20">
                    <a:extLst>
                      <a:ext uri="{FF2B5EF4-FFF2-40B4-BE49-F238E27FC236}">
                        <a16:creationId xmlns:a16="http://schemas.microsoft.com/office/drawing/2014/main" id="{068979FB-2943-4091-A490-D9F8695DF0D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2440769" y="2516865"/>
                    <a:ext cx="0" cy="9000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B378C39C-3FC0-4521-8336-33A86391920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8100000" flipH="1">
                    <a:off x="2753778" y="2384401"/>
                    <a:ext cx="0" cy="9000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2C6951D-2EAF-4333-B8A8-F473DC3BD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437136" y="649304"/>
              <a:ext cx="388541" cy="388541"/>
              <a:chOff x="5752675" y="5440856"/>
              <a:chExt cx="388541" cy="388541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63E77698-5758-433A-9DF3-3BE43B6FBD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5800801" y="5488982"/>
                <a:ext cx="340415" cy="34041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FF47FF7F-75A9-438D-8BA7-428BF76974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52675" y="5440856"/>
                <a:ext cx="340415" cy="340415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19F6AA3C-4F4D-423A-B835-C39D9C82035B}"/>
              </a:ext>
            </a:extLst>
          </p:cNvPr>
          <p:cNvSpPr txBox="1"/>
          <p:nvPr/>
        </p:nvSpPr>
        <p:spPr>
          <a:xfrm>
            <a:off x="6654801" y="1079499"/>
            <a:ext cx="4457200" cy="4689476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pPr marL="285750" indent="-285750">
              <a:lnSpc>
                <a:spcPct val="125000"/>
              </a:lnSpc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Voxelization is the process of constructing voxels from mesh or volumetric data.</a:t>
            </a:r>
          </a:p>
          <a:p>
            <a:pPr marL="285750" indent="-285750">
              <a:lnSpc>
                <a:spcPct val="125000"/>
              </a:lnSpc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It’s basically 3D rasterization of triangle.</a:t>
            </a:r>
          </a:p>
          <a:p>
            <a:pPr marL="285750" indent="-285750">
              <a:lnSpc>
                <a:spcPct val="125000"/>
              </a:lnSpc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Conservative Surface Voxelization.</a:t>
            </a:r>
          </a:p>
          <a:p>
            <a:pPr marL="285750" indent="-285750">
              <a:lnSpc>
                <a:spcPct val="125000"/>
              </a:lnSpc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Triangle-AABB collision test is the key point.</a:t>
            </a:r>
          </a:p>
          <a:p>
            <a:pPr marL="285750" indent="-285750">
              <a:lnSpc>
                <a:spcPct val="125000"/>
              </a:lnSpc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Be careful of writing collision.</a:t>
            </a:r>
          </a:p>
        </p:txBody>
      </p:sp>
    </p:spTree>
    <p:extLst>
      <p:ext uri="{BB962C8B-B14F-4D97-AF65-F5344CB8AC3E}">
        <p14:creationId xmlns:p14="http://schemas.microsoft.com/office/powerpoint/2010/main" val="2961192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19C6F1-544B-4BBA-921A-9A2A6BAF3A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1079500"/>
            <a:ext cx="7797799" cy="1012347"/>
          </a:xfrm>
        </p:spPr>
        <p:txBody>
          <a:bodyPr/>
          <a:lstStyle/>
          <a:p>
            <a:r>
              <a:rPr lang="en-US" dirty="0"/>
              <a:t>Triangle Per Thread VS Voxel Per Thread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6EFE935-9A38-4081-8DF5-EF73F86A15DF}"/>
              </a:ext>
            </a:extLst>
          </p:cNvPr>
          <p:cNvSpPr txBox="1"/>
          <p:nvPr/>
        </p:nvSpPr>
        <p:spPr>
          <a:xfrm>
            <a:off x="2479109" y="2274838"/>
            <a:ext cx="72337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Triangle Per Thread: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Time Complexity: Triangle Num * Voxels Per Triangle (could be very few)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Need lots of Atomic Operations (theoretically)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Voxel Per Thread: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Time Complexity: Triangle Num * Voxels Num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 Atomic operations</a:t>
            </a:r>
          </a:p>
        </p:txBody>
      </p:sp>
    </p:spTree>
    <p:extLst>
      <p:ext uri="{BB962C8B-B14F-4D97-AF65-F5344CB8AC3E}">
        <p14:creationId xmlns:p14="http://schemas.microsoft.com/office/powerpoint/2010/main" val="1869919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69F5FE0-EBCF-4A14-AF3D-1ADCD6443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DF8CF66-5F7C-4BD2-A5BD-865846A436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0000" y="1011236"/>
            <a:ext cx="4426782" cy="2417763"/>
          </a:xfrm>
        </p:spPr>
        <p:txBody>
          <a:bodyPr vert="horz" lIns="0" tIns="0" rIns="0" bIns="0" rtlCol="0" anchor="t" anchorCtr="0">
            <a:normAutofit/>
          </a:bodyPr>
          <a:lstStyle/>
          <a:p>
            <a:pPr algn="l"/>
            <a:r>
              <a:rPr lang="en-US" dirty="0"/>
              <a:t>Triangle-AABB Collision Test</a:t>
            </a:r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56BA46D-F038-4819-B996-BEDE44248B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3176" y="3831217"/>
            <a:ext cx="1980565" cy="2208479"/>
            <a:chOff x="1103176" y="3831217"/>
            <a:chExt cx="1980565" cy="2208479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019C8D0-3720-4D8A-BCCB-DA91068B18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1297758" y="4230168"/>
              <a:ext cx="1785983" cy="1799739"/>
            </a:xfrm>
            <a:custGeom>
              <a:avLst/>
              <a:gdLst>
                <a:gd name="connsiteX0" fmla="*/ 440819 w 1785983"/>
                <a:gd name="connsiteY0" fmla="*/ 59 h 1799739"/>
                <a:gd name="connsiteX1" fmla="*/ 845918 w 1785983"/>
                <a:gd name="connsiteY1" fmla="*/ 261596 h 1799739"/>
                <a:gd name="connsiteX2" fmla="*/ 892992 w 1785983"/>
                <a:gd name="connsiteY2" fmla="*/ 360758 h 1799739"/>
                <a:gd name="connsiteX3" fmla="*/ 892992 w 1785983"/>
                <a:gd name="connsiteY3" fmla="*/ 365372 h 1799739"/>
                <a:gd name="connsiteX4" fmla="*/ 940065 w 1785983"/>
                <a:gd name="connsiteY4" fmla="*/ 266212 h 1799739"/>
                <a:gd name="connsiteX5" fmla="*/ 1406106 w 1785983"/>
                <a:gd name="connsiteY5" fmla="*/ 8338 h 1799739"/>
                <a:gd name="connsiteX6" fmla="*/ 1022901 w 1785983"/>
                <a:gd name="connsiteY6" fmla="*/ 1699451 h 1799739"/>
                <a:gd name="connsiteX7" fmla="*/ 892991 w 1785983"/>
                <a:gd name="connsiteY7" fmla="*/ 1799739 h 1799739"/>
                <a:gd name="connsiteX8" fmla="*/ 892991 w 1785983"/>
                <a:gd name="connsiteY8" fmla="*/ 1795123 h 1799739"/>
                <a:gd name="connsiteX9" fmla="*/ 763082 w 1785983"/>
                <a:gd name="connsiteY9" fmla="*/ 1694835 h 1799739"/>
                <a:gd name="connsiteX10" fmla="*/ 379877 w 1785983"/>
                <a:gd name="connsiteY10" fmla="*/ 3722 h 1799739"/>
                <a:gd name="connsiteX11" fmla="*/ 440819 w 1785983"/>
                <a:gd name="connsiteY11" fmla="*/ 59 h 1799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785983" h="1799739">
                  <a:moveTo>
                    <a:pt x="440819" y="59"/>
                  </a:moveTo>
                  <a:cubicBezTo>
                    <a:pt x="584367" y="2557"/>
                    <a:pt x="735105" y="83293"/>
                    <a:pt x="845918" y="261596"/>
                  </a:cubicBezTo>
                  <a:lnTo>
                    <a:pt x="892992" y="360758"/>
                  </a:lnTo>
                  <a:lnTo>
                    <a:pt x="892992" y="365372"/>
                  </a:lnTo>
                  <a:lnTo>
                    <a:pt x="940065" y="266212"/>
                  </a:lnTo>
                  <a:cubicBezTo>
                    <a:pt x="1066709" y="62437"/>
                    <a:pt x="1245499" y="-13903"/>
                    <a:pt x="1406106" y="8338"/>
                  </a:cubicBezTo>
                  <a:cubicBezTo>
                    <a:pt x="1827702" y="66720"/>
                    <a:pt x="2124001" y="804388"/>
                    <a:pt x="1022901" y="1699451"/>
                  </a:cubicBezTo>
                  <a:lnTo>
                    <a:pt x="892991" y="1799739"/>
                  </a:lnTo>
                  <a:lnTo>
                    <a:pt x="892991" y="1795123"/>
                  </a:lnTo>
                  <a:lnTo>
                    <a:pt x="763082" y="1694835"/>
                  </a:lnTo>
                  <a:cubicBezTo>
                    <a:pt x="-338018" y="799772"/>
                    <a:pt x="-41719" y="62104"/>
                    <a:pt x="379877" y="3722"/>
                  </a:cubicBezTo>
                  <a:cubicBezTo>
                    <a:pt x="399953" y="942"/>
                    <a:pt x="420313" y="-298"/>
                    <a:pt x="440819" y="59"/>
                  </a:cubicBez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8C17AC2-A924-422A-AD03-911B80BEF0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8900000" flipH="1">
              <a:off x="1103176" y="3831217"/>
              <a:ext cx="1785983" cy="2208479"/>
              <a:chOff x="2725201" y="4453039"/>
              <a:chExt cx="1785983" cy="2208479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A793E9AE-C8D1-485F-AA4B-0B26A62CC2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0" flipH="1">
                <a:off x="3618192" y="4453039"/>
                <a:ext cx="0" cy="220847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56B6FF1F-1F9C-44F4-8C43-8F1C269F73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2738439" y="5243393"/>
                <a:ext cx="176093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FEBAC472-1B2E-412E-BE4A-D5423B2BE4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725201" y="4861779"/>
                <a:ext cx="1785983" cy="1799739"/>
              </a:xfrm>
              <a:custGeom>
                <a:avLst/>
                <a:gdLst>
                  <a:gd name="connsiteX0" fmla="*/ 440819 w 1785983"/>
                  <a:gd name="connsiteY0" fmla="*/ 59 h 1799739"/>
                  <a:gd name="connsiteX1" fmla="*/ 845918 w 1785983"/>
                  <a:gd name="connsiteY1" fmla="*/ 261596 h 1799739"/>
                  <a:gd name="connsiteX2" fmla="*/ 892992 w 1785983"/>
                  <a:gd name="connsiteY2" fmla="*/ 360758 h 1799739"/>
                  <a:gd name="connsiteX3" fmla="*/ 892992 w 1785983"/>
                  <a:gd name="connsiteY3" fmla="*/ 365372 h 1799739"/>
                  <a:gd name="connsiteX4" fmla="*/ 940065 w 1785983"/>
                  <a:gd name="connsiteY4" fmla="*/ 266212 h 1799739"/>
                  <a:gd name="connsiteX5" fmla="*/ 1406106 w 1785983"/>
                  <a:gd name="connsiteY5" fmla="*/ 8338 h 1799739"/>
                  <a:gd name="connsiteX6" fmla="*/ 1022901 w 1785983"/>
                  <a:gd name="connsiteY6" fmla="*/ 1699451 h 1799739"/>
                  <a:gd name="connsiteX7" fmla="*/ 892991 w 1785983"/>
                  <a:gd name="connsiteY7" fmla="*/ 1799739 h 1799739"/>
                  <a:gd name="connsiteX8" fmla="*/ 892991 w 1785983"/>
                  <a:gd name="connsiteY8" fmla="*/ 1795123 h 1799739"/>
                  <a:gd name="connsiteX9" fmla="*/ 763082 w 1785983"/>
                  <a:gd name="connsiteY9" fmla="*/ 1694835 h 1799739"/>
                  <a:gd name="connsiteX10" fmla="*/ 379877 w 1785983"/>
                  <a:gd name="connsiteY10" fmla="*/ 3722 h 1799739"/>
                  <a:gd name="connsiteX11" fmla="*/ 440819 w 1785983"/>
                  <a:gd name="connsiteY11" fmla="*/ 59 h 1799739"/>
                  <a:gd name="connsiteX0" fmla="*/ 440819 w 1785983"/>
                  <a:gd name="connsiteY0" fmla="*/ 59 h 1849891"/>
                  <a:gd name="connsiteX1" fmla="*/ 845918 w 1785983"/>
                  <a:gd name="connsiteY1" fmla="*/ 261596 h 1849891"/>
                  <a:gd name="connsiteX2" fmla="*/ 892992 w 1785983"/>
                  <a:gd name="connsiteY2" fmla="*/ 360758 h 1849891"/>
                  <a:gd name="connsiteX3" fmla="*/ 892992 w 1785983"/>
                  <a:gd name="connsiteY3" fmla="*/ 365372 h 1849891"/>
                  <a:gd name="connsiteX4" fmla="*/ 940065 w 1785983"/>
                  <a:gd name="connsiteY4" fmla="*/ 266212 h 1849891"/>
                  <a:gd name="connsiteX5" fmla="*/ 1406106 w 1785983"/>
                  <a:gd name="connsiteY5" fmla="*/ 8338 h 1849891"/>
                  <a:gd name="connsiteX6" fmla="*/ 1022901 w 1785983"/>
                  <a:gd name="connsiteY6" fmla="*/ 1699451 h 1849891"/>
                  <a:gd name="connsiteX7" fmla="*/ 892991 w 1785983"/>
                  <a:gd name="connsiteY7" fmla="*/ 1799739 h 1849891"/>
                  <a:gd name="connsiteX8" fmla="*/ 838223 w 1785983"/>
                  <a:gd name="connsiteY8" fmla="*/ 1849891 h 1849891"/>
                  <a:gd name="connsiteX9" fmla="*/ 763082 w 1785983"/>
                  <a:gd name="connsiteY9" fmla="*/ 1694835 h 1849891"/>
                  <a:gd name="connsiteX10" fmla="*/ 379877 w 1785983"/>
                  <a:gd name="connsiteY10" fmla="*/ 3722 h 1849891"/>
                  <a:gd name="connsiteX11" fmla="*/ 440819 w 1785983"/>
                  <a:gd name="connsiteY11" fmla="*/ 59 h 1849891"/>
                  <a:gd name="connsiteX0" fmla="*/ 440819 w 1785983"/>
                  <a:gd name="connsiteY0" fmla="*/ 59 h 1799739"/>
                  <a:gd name="connsiteX1" fmla="*/ 845918 w 1785983"/>
                  <a:gd name="connsiteY1" fmla="*/ 261596 h 1799739"/>
                  <a:gd name="connsiteX2" fmla="*/ 892992 w 1785983"/>
                  <a:gd name="connsiteY2" fmla="*/ 360758 h 1799739"/>
                  <a:gd name="connsiteX3" fmla="*/ 892992 w 1785983"/>
                  <a:gd name="connsiteY3" fmla="*/ 365372 h 1799739"/>
                  <a:gd name="connsiteX4" fmla="*/ 940065 w 1785983"/>
                  <a:gd name="connsiteY4" fmla="*/ 266212 h 1799739"/>
                  <a:gd name="connsiteX5" fmla="*/ 1406106 w 1785983"/>
                  <a:gd name="connsiteY5" fmla="*/ 8338 h 1799739"/>
                  <a:gd name="connsiteX6" fmla="*/ 1022901 w 1785983"/>
                  <a:gd name="connsiteY6" fmla="*/ 1699451 h 1799739"/>
                  <a:gd name="connsiteX7" fmla="*/ 892991 w 1785983"/>
                  <a:gd name="connsiteY7" fmla="*/ 1799739 h 1799739"/>
                  <a:gd name="connsiteX8" fmla="*/ 763082 w 1785983"/>
                  <a:gd name="connsiteY8" fmla="*/ 1694835 h 1799739"/>
                  <a:gd name="connsiteX9" fmla="*/ 379877 w 1785983"/>
                  <a:gd name="connsiteY9" fmla="*/ 3722 h 1799739"/>
                  <a:gd name="connsiteX10" fmla="*/ 440819 w 1785983"/>
                  <a:gd name="connsiteY10" fmla="*/ 59 h 1799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785983" h="1799739">
                    <a:moveTo>
                      <a:pt x="440819" y="59"/>
                    </a:moveTo>
                    <a:cubicBezTo>
                      <a:pt x="584367" y="2557"/>
                      <a:pt x="735105" y="83293"/>
                      <a:pt x="845918" y="261596"/>
                    </a:cubicBezTo>
                    <a:lnTo>
                      <a:pt x="892992" y="360758"/>
                    </a:lnTo>
                    <a:lnTo>
                      <a:pt x="892992" y="365372"/>
                    </a:lnTo>
                    <a:lnTo>
                      <a:pt x="940065" y="266212"/>
                    </a:lnTo>
                    <a:cubicBezTo>
                      <a:pt x="1066709" y="62437"/>
                      <a:pt x="1245499" y="-13903"/>
                      <a:pt x="1406106" y="8338"/>
                    </a:cubicBezTo>
                    <a:cubicBezTo>
                      <a:pt x="1827702" y="66720"/>
                      <a:pt x="2124001" y="804388"/>
                      <a:pt x="1022901" y="1699451"/>
                    </a:cubicBezTo>
                    <a:lnTo>
                      <a:pt x="892991" y="1799739"/>
                    </a:lnTo>
                    <a:lnTo>
                      <a:pt x="763082" y="1694835"/>
                    </a:lnTo>
                    <a:cubicBezTo>
                      <a:pt x="-338018" y="799772"/>
                      <a:pt x="-41719" y="62104"/>
                      <a:pt x="379877" y="3722"/>
                    </a:cubicBezTo>
                    <a:cubicBezTo>
                      <a:pt x="399953" y="942"/>
                      <a:pt x="420313" y="-298"/>
                      <a:pt x="440819" y="59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  <a:latin typeface="Bell MT" panose="02020503060305020303" pitchFamily="18" charset="0"/>
                </a:endParaRPr>
              </a:p>
            </p:txBody>
          </p:sp>
          <p:sp>
            <p:nvSpPr>
              <p:cNvPr id="18" name="Rectangle 30">
                <a:extLst>
                  <a:ext uri="{FF2B5EF4-FFF2-40B4-BE49-F238E27FC236}">
                    <a16:creationId xmlns:a16="http://schemas.microsoft.com/office/drawing/2014/main" id="{BA77ECB2-C17A-4FC2-BBA8-9B201AA6A9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2700000">
                <a:off x="3124232" y="5447997"/>
                <a:ext cx="987915" cy="987915"/>
              </a:xfrm>
              <a:custGeom>
                <a:avLst/>
                <a:gdLst>
                  <a:gd name="connsiteX0" fmla="*/ 0 w 1302493"/>
                  <a:gd name="connsiteY0" fmla="*/ 0 h 1302493"/>
                  <a:gd name="connsiteX1" fmla="*/ 1302493 w 1302493"/>
                  <a:gd name="connsiteY1" fmla="*/ 0 h 1302493"/>
                  <a:gd name="connsiteX2" fmla="*/ 1302493 w 1302493"/>
                  <a:gd name="connsiteY2" fmla="*/ 1302493 h 1302493"/>
                  <a:gd name="connsiteX3" fmla="*/ 0 w 1302493"/>
                  <a:gd name="connsiteY3" fmla="*/ 1302493 h 1302493"/>
                  <a:gd name="connsiteX4" fmla="*/ 0 w 1302493"/>
                  <a:gd name="connsiteY4" fmla="*/ 0 h 1302493"/>
                  <a:gd name="connsiteX0" fmla="*/ 1302493 w 1393933"/>
                  <a:gd name="connsiteY0" fmla="*/ 1302493 h 1393933"/>
                  <a:gd name="connsiteX1" fmla="*/ 0 w 1393933"/>
                  <a:gd name="connsiteY1" fmla="*/ 1302493 h 1393933"/>
                  <a:gd name="connsiteX2" fmla="*/ 0 w 1393933"/>
                  <a:gd name="connsiteY2" fmla="*/ 0 h 1393933"/>
                  <a:gd name="connsiteX3" fmla="*/ 1302493 w 1393933"/>
                  <a:gd name="connsiteY3" fmla="*/ 0 h 1393933"/>
                  <a:gd name="connsiteX4" fmla="*/ 1393933 w 1393933"/>
                  <a:gd name="connsiteY4" fmla="*/ 1393933 h 1393933"/>
                  <a:gd name="connsiteX0" fmla="*/ 0 w 1393933"/>
                  <a:gd name="connsiteY0" fmla="*/ 1302493 h 1393933"/>
                  <a:gd name="connsiteX1" fmla="*/ 0 w 1393933"/>
                  <a:gd name="connsiteY1" fmla="*/ 0 h 1393933"/>
                  <a:gd name="connsiteX2" fmla="*/ 1302493 w 1393933"/>
                  <a:gd name="connsiteY2" fmla="*/ 0 h 1393933"/>
                  <a:gd name="connsiteX3" fmla="*/ 1393933 w 1393933"/>
                  <a:gd name="connsiteY3" fmla="*/ 1393933 h 1393933"/>
                  <a:gd name="connsiteX0" fmla="*/ 0 w 1302493"/>
                  <a:gd name="connsiteY0" fmla="*/ 1302493 h 1302493"/>
                  <a:gd name="connsiteX1" fmla="*/ 0 w 1302493"/>
                  <a:gd name="connsiteY1" fmla="*/ 0 h 1302493"/>
                  <a:gd name="connsiteX2" fmla="*/ 1302493 w 1302493"/>
                  <a:gd name="connsiteY2" fmla="*/ 0 h 1302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02493" h="1302493">
                    <a:moveTo>
                      <a:pt x="0" y="1302493"/>
                    </a:moveTo>
                    <a:lnTo>
                      <a:pt x="0" y="0"/>
                    </a:lnTo>
                    <a:lnTo>
                      <a:pt x="1302493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30">
                <a:extLst>
                  <a:ext uri="{FF2B5EF4-FFF2-40B4-BE49-F238E27FC236}">
                    <a16:creationId xmlns:a16="http://schemas.microsoft.com/office/drawing/2014/main" id="{6E52EEA2-6D0E-43D0-9C49-EF0EC20DED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2700000">
                <a:off x="3315029" y="5983110"/>
                <a:ext cx="606323" cy="606323"/>
              </a:xfrm>
              <a:custGeom>
                <a:avLst/>
                <a:gdLst>
                  <a:gd name="connsiteX0" fmla="*/ 0 w 1302493"/>
                  <a:gd name="connsiteY0" fmla="*/ 0 h 1302493"/>
                  <a:gd name="connsiteX1" fmla="*/ 1302493 w 1302493"/>
                  <a:gd name="connsiteY1" fmla="*/ 0 h 1302493"/>
                  <a:gd name="connsiteX2" fmla="*/ 1302493 w 1302493"/>
                  <a:gd name="connsiteY2" fmla="*/ 1302493 h 1302493"/>
                  <a:gd name="connsiteX3" fmla="*/ 0 w 1302493"/>
                  <a:gd name="connsiteY3" fmla="*/ 1302493 h 1302493"/>
                  <a:gd name="connsiteX4" fmla="*/ 0 w 1302493"/>
                  <a:gd name="connsiteY4" fmla="*/ 0 h 1302493"/>
                  <a:gd name="connsiteX0" fmla="*/ 1302493 w 1393933"/>
                  <a:gd name="connsiteY0" fmla="*/ 1302493 h 1393933"/>
                  <a:gd name="connsiteX1" fmla="*/ 0 w 1393933"/>
                  <a:gd name="connsiteY1" fmla="*/ 1302493 h 1393933"/>
                  <a:gd name="connsiteX2" fmla="*/ 0 w 1393933"/>
                  <a:gd name="connsiteY2" fmla="*/ 0 h 1393933"/>
                  <a:gd name="connsiteX3" fmla="*/ 1302493 w 1393933"/>
                  <a:gd name="connsiteY3" fmla="*/ 0 h 1393933"/>
                  <a:gd name="connsiteX4" fmla="*/ 1393933 w 1393933"/>
                  <a:gd name="connsiteY4" fmla="*/ 1393933 h 1393933"/>
                  <a:gd name="connsiteX0" fmla="*/ 0 w 1393933"/>
                  <a:gd name="connsiteY0" fmla="*/ 1302493 h 1393933"/>
                  <a:gd name="connsiteX1" fmla="*/ 0 w 1393933"/>
                  <a:gd name="connsiteY1" fmla="*/ 0 h 1393933"/>
                  <a:gd name="connsiteX2" fmla="*/ 1302493 w 1393933"/>
                  <a:gd name="connsiteY2" fmla="*/ 0 h 1393933"/>
                  <a:gd name="connsiteX3" fmla="*/ 1393933 w 1393933"/>
                  <a:gd name="connsiteY3" fmla="*/ 1393933 h 1393933"/>
                  <a:gd name="connsiteX0" fmla="*/ 0 w 1302493"/>
                  <a:gd name="connsiteY0" fmla="*/ 1302493 h 1302493"/>
                  <a:gd name="connsiteX1" fmla="*/ 0 w 1302493"/>
                  <a:gd name="connsiteY1" fmla="*/ 0 h 1302493"/>
                  <a:gd name="connsiteX2" fmla="*/ 1302493 w 1302493"/>
                  <a:gd name="connsiteY2" fmla="*/ 0 h 1302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02493" h="1302493">
                    <a:moveTo>
                      <a:pt x="0" y="1302493"/>
                    </a:moveTo>
                    <a:lnTo>
                      <a:pt x="0" y="0"/>
                    </a:lnTo>
                    <a:lnTo>
                      <a:pt x="1302493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CCC0E542-EBA3-47F3-8324-626E0D6C586B}"/>
              </a:ext>
            </a:extLst>
          </p:cNvPr>
          <p:cNvSpPr txBox="1"/>
          <p:nvPr/>
        </p:nvSpPr>
        <p:spPr>
          <a:xfrm>
            <a:off x="6096000" y="987423"/>
            <a:ext cx="5555012" cy="478155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marL="342900" indent="-342900">
              <a:lnSpc>
                <a:spcPct val="125000"/>
              </a:lnSpc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  <a:buFont typeface="+mj-lt"/>
              <a:buAutoNum type="arabicPeriod"/>
            </a:pP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Test whether triangle’s plane overlaps AABB</a:t>
            </a:r>
          </a:p>
          <a:p>
            <a:pPr>
              <a:lnSpc>
                <a:spcPct val="125000"/>
              </a:lnSpc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If returns true</a:t>
            </a:r>
          </a:p>
          <a:p>
            <a:pPr marL="342900" indent="-342900">
              <a:lnSpc>
                <a:spcPct val="125000"/>
              </a:lnSpc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  <a:buAutoNum type="arabicPeriod" startAt="2"/>
            </a:pP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For each axis, test whether the projection of triangle and AABB overlaps.</a:t>
            </a:r>
          </a:p>
          <a:p>
            <a:pPr>
              <a:lnSpc>
                <a:spcPct val="125000"/>
              </a:lnSpc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If overlaps</a:t>
            </a:r>
          </a:p>
          <a:p>
            <a:pPr>
              <a:lnSpc>
                <a:spcPct val="125000"/>
              </a:lnSpc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3.   Run AABB-AABB intersection test between triangle and AABB.</a:t>
            </a:r>
          </a:p>
          <a:p>
            <a:pPr>
              <a:lnSpc>
                <a:spcPct val="125000"/>
              </a:lnSpc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</a:pPr>
            <a:endParaRPr lang="en-US" sz="2000" dirty="0">
              <a:solidFill>
                <a:schemeClr val="tx1">
                  <a:alpha val="70000"/>
                </a:schemeClr>
              </a:solidFill>
            </a:endParaRPr>
          </a:p>
          <a:p>
            <a:pPr>
              <a:lnSpc>
                <a:spcPct val="125000"/>
              </a:lnSpc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However, 3 is not necessary because we are testing voxels inside each triangle’s bounding box.</a:t>
            </a:r>
          </a:p>
        </p:txBody>
      </p:sp>
    </p:spTree>
    <p:extLst>
      <p:ext uri="{BB962C8B-B14F-4D97-AF65-F5344CB8AC3E}">
        <p14:creationId xmlns:p14="http://schemas.microsoft.com/office/powerpoint/2010/main" val="2847796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69F5FE0-EBCF-4A14-AF3D-1ADCD6443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36C41EF-CAA2-4E55-B211-08FA4331BF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0000" y="1011236"/>
            <a:ext cx="4426782" cy="2417763"/>
          </a:xfrm>
        </p:spPr>
        <p:txBody>
          <a:bodyPr vert="horz" lIns="0" tIns="0" rIns="0" bIns="0" rtlCol="0" anchor="t" anchorCtr="0">
            <a:normAutofit/>
          </a:bodyPr>
          <a:lstStyle/>
          <a:p>
            <a:pPr algn="l"/>
            <a:r>
              <a:rPr lang="en-US" dirty="0"/>
              <a:t>Atomic Operation</a:t>
            </a:r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56BA46D-F038-4819-B996-BEDE44248B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3176" y="3831217"/>
            <a:ext cx="1980565" cy="2208479"/>
            <a:chOff x="1103176" y="3831217"/>
            <a:chExt cx="1980565" cy="2208479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019C8D0-3720-4D8A-BCCB-DA91068B18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1297758" y="4230168"/>
              <a:ext cx="1785983" cy="1799739"/>
            </a:xfrm>
            <a:custGeom>
              <a:avLst/>
              <a:gdLst>
                <a:gd name="connsiteX0" fmla="*/ 440819 w 1785983"/>
                <a:gd name="connsiteY0" fmla="*/ 59 h 1799739"/>
                <a:gd name="connsiteX1" fmla="*/ 845918 w 1785983"/>
                <a:gd name="connsiteY1" fmla="*/ 261596 h 1799739"/>
                <a:gd name="connsiteX2" fmla="*/ 892992 w 1785983"/>
                <a:gd name="connsiteY2" fmla="*/ 360758 h 1799739"/>
                <a:gd name="connsiteX3" fmla="*/ 892992 w 1785983"/>
                <a:gd name="connsiteY3" fmla="*/ 365372 h 1799739"/>
                <a:gd name="connsiteX4" fmla="*/ 940065 w 1785983"/>
                <a:gd name="connsiteY4" fmla="*/ 266212 h 1799739"/>
                <a:gd name="connsiteX5" fmla="*/ 1406106 w 1785983"/>
                <a:gd name="connsiteY5" fmla="*/ 8338 h 1799739"/>
                <a:gd name="connsiteX6" fmla="*/ 1022901 w 1785983"/>
                <a:gd name="connsiteY6" fmla="*/ 1699451 h 1799739"/>
                <a:gd name="connsiteX7" fmla="*/ 892991 w 1785983"/>
                <a:gd name="connsiteY7" fmla="*/ 1799739 h 1799739"/>
                <a:gd name="connsiteX8" fmla="*/ 892991 w 1785983"/>
                <a:gd name="connsiteY8" fmla="*/ 1795123 h 1799739"/>
                <a:gd name="connsiteX9" fmla="*/ 763082 w 1785983"/>
                <a:gd name="connsiteY9" fmla="*/ 1694835 h 1799739"/>
                <a:gd name="connsiteX10" fmla="*/ 379877 w 1785983"/>
                <a:gd name="connsiteY10" fmla="*/ 3722 h 1799739"/>
                <a:gd name="connsiteX11" fmla="*/ 440819 w 1785983"/>
                <a:gd name="connsiteY11" fmla="*/ 59 h 1799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785983" h="1799739">
                  <a:moveTo>
                    <a:pt x="440819" y="59"/>
                  </a:moveTo>
                  <a:cubicBezTo>
                    <a:pt x="584367" y="2557"/>
                    <a:pt x="735105" y="83293"/>
                    <a:pt x="845918" y="261596"/>
                  </a:cubicBezTo>
                  <a:lnTo>
                    <a:pt x="892992" y="360758"/>
                  </a:lnTo>
                  <a:lnTo>
                    <a:pt x="892992" y="365372"/>
                  </a:lnTo>
                  <a:lnTo>
                    <a:pt x="940065" y="266212"/>
                  </a:lnTo>
                  <a:cubicBezTo>
                    <a:pt x="1066709" y="62437"/>
                    <a:pt x="1245499" y="-13903"/>
                    <a:pt x="1406106" y="8338"/>
                  </a:cubicBezTo>
                  <a:cubicBezTo>
                    <a:pt x="1827702" y="66720"/>
                    <a:pt x="2124001" y="804388"/>
                    <a:pt x="1022901" y="1699451"/>
                  </a:cubicBezTo>
                  <a:lnTo>
                    <a:pt x="892991" y="1799739"/>
                  </a:lnTo>
                  <a:lnTo>
                    <a:pt x="892991" y="1795123"/>
                  </a:lnTo>
                  <a:lnTo>
                    <a:pt x="763082" y="1694835"/>
                  </a:lnTo>
                  <a:cubicBezTo>
                    <a:pt x="-338018" y="799772"/>
                    <a:pt x="-41719" y="62104"/>
                    <a:pt x="379877" y="3722"/>
                  </a:cubicBezTo>
                  <a:cubicBezTo>
                    <a:pt x="399953" y="942"/>
                    <a:pt x="420313" y="-298"/>
                    <a:pt x="440819" y="59"/>
                  </a:cubicBez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8C17AC2-A924-422A-AD03-911B80BEF0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8900000" flipH="1">
              <a:off x="1103176" y="3831217"/>
              <a:ext cx="1785983" cy="2208479"/>
              <a:chOff x="2725201" y="4453039"/>
              <a:chExt cx="1785983" cy="2208479"/>
            </a:xfrm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A793E9AE-C8D1-485F-AA4B-0B26A62CC2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0" flipH="1">
                <a:off x="3618192" y="4453039"/>
                <a:ext cx="0" cy="220847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56B6FF1F-1F9C-44F4-8C43-8F1C269F73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2738439" y="5243393"/>
                <a:ext cx="176093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FEBAC472-1B2E-412E-BE4A-D5423B2BE4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725201" y="4861779"/>
                <a:ext cx="1785983" cy="1799739"/>
              </a:xfrm>
              <a:custGeom>
                <a:avLst/>
                <a:gdLst>
                  <a:gd name="connsiteX0" fmla="*/ 440819 w 1785983"/>
                  <a:gd name="connsiteY0" fmla="*/ 59 h 1799739"/>
                  <a:gd name="connsiteX1" fmla="*/ 845918 w 1785983"/>
                  <a:gd name="connsiteY1" fmla="*/ 261596 h 1799739"/>
                  <a:gd name="connsiteX2" fmla="*/ 892992 w 1785983"/>
                  <a:gd name="connsiteY2" fmla="*/ 360758 h 1799739"/>
                  <a:gd name="connsiteX3" fmla="*/ 892992 w 1785983"/>
                  <a:gd name="connsiteY3" fmla="*/ 365372 h 1799739"/>
                  <a:gd name="connsiteX4" fmla="*/ 940065 w 1785983"/>
                  <a:gd name="connsiteY4" fmla="*/ 266212 h 1799739"/>
                  <a:gd name="connsiteX5" fmla="*/ 1406106 w 1785983"/>
                  <a:gd name="connsiteY5" fmla="*/ 8338 h 1799739"/>
                  <a:gd name="connsiteX6" fmla="*/ 1022901 w 1785983"/>
                  <a:gd name="connsiteY6" fmla="*/ 1699451 h 1799739"/>
                  <a:gd name="connsiteX7" fmla="*/ 892991 w 1785983"/>
                  <a:gd name="connsiteY7" fmla="*/ 1799739 h 1799739"/>
                  <a:gd name="connsiteX8" fmla="*/ 892991 w 1785983"/>
                  <a:gd name="connsiteY8" fmla="*/ 1795123 h 1799739"/>
                  <a:gd name="connsiteX9" fmla="*/ 763082 w 1785983"/>
                  <a:gd name="connsiteY9" fmla="*/ 1694835 h 1799739"/>
                  <a:gd name="connsiteX10" fmla="*/ 379877 w 1785983"/>
                  <a:gd name="connsiteY10" fmla="*/ 3722 h 1799739"/>
                  <a:gd name="connsiteX11" fmla="*/ 440819 w 1785983"/>
                  <a:gd name="connsiteY11" fmla="*/ 59 h 1799739"/>
                  <a:gd name="connsiteX0" fmla="*/ 440819 w 1785983"/>
                  <a:gd name="connsiteY0" fmla="*/ 59 h 1849891"/>
                  <a:gd name="connsiteX1" fmla="*/ 845918 w 1785983"/>
                  <a:gd name="connsiteY1" fmla="*/ 261596 h 1849891"/>
                  <a:gd name="connsiteX2" fmla="*/ 892992 w 1785983"/>
                  <a:gd name="connsiteY2" fmla="*/ 360758 h 1849891"/>
                  <a:gd name="connsiteX3" fmla="*/ 892992 w 1785983"/>
                  <a:gd name="connsiteY3" fmla="*/ 365372 h 1849891"/>
                  <a:gd name="connsiteX4" fmla="*/ 940065 w 1785983"/>
                  <a:gd name="connsiteY4" fmla="*/ 266212 h 1849891"/>
                  <a:gd name="connsiteX5" fmla="*/ 1406106 w 1785983"/>
                  <a:gd name="connsiteY5" fmla="*/ 8338 h 1849891"/>
                  <a:gd name="connsiteX6" fmla="*/ 1022901 w 1785983"/>
                  <a:gd name="connsiteY6" fmla="*/ 1699451 h 1849891"/>
                  <a:gd name="connsiteX7" fmla="*/ 892991 w 1785983"/>
                  <a:gd name="connsiteY7" fmla="*/ 1799739 h 1849891"/>
                  <a:gd name="connsiteX8" fmla="*/ 838223 w 1785983"/>
                  <a:gd name="connsiteY8" fmla="*/ 1849891 h 1849891"/>
                  <a:gd name="connsiteX9" fmla="*/ 763082 w 1785983"/>
                  <a:gd name="connsiteY9" fmla="*/ 1694835 h 1849891"/>
                  <a:gd name="connsiteX10" fmla="*/ 379877 w 1785983"/>
                  <a:gd name="connsiteY10" fmla="*/ 3722 h 1849891"/>
                  <a:gd name="connsiteX11" fmla="*/ 440819 w 1785983"/>
                  <a:gd name="connsiteY11" fmla="*/ 59 h 1849891"/>
                  <a:gd name="connsiteX0" fmla="*/ 440819 w 1785983"/>
                  <a:gd name="connsiteY0" fmla="*/ 59 h 1799739"/>
                  <a:gd name="connsiteX1" fmla="*/ 845918 w 1785983"/>
                  <a:gd name="connsiteY1" fmla="*/ 261596 h 1799739"/>
                  <a:gd name="connsiteX2" fmla="*/ 892992 w 1785983"/>
                  <a:gd name="connsiteY2" fmla="*/ 360758 h 1799739"/>
                  <a:gd name="connsiteX3" fmla="*/ 892992 w 1785983"/>
                  <a:gd name="connsiteY3" fmla="*/ 365372 h 1799739"/>
                  <a:gd name="connsiteX4" fmla="*/ 940065 w 1785983"/>
                  <a:gd name="connsiteY4" fmla="*/ 266212 h 1799739"/>
                  <a:gd name="connsiteX5" fmla="*/ 1406106 w 1785983"/>
                  <a:gd name="connsiteY5" fmla="*/ 8338 h 1799739"/>
                  <a:gd name="connsiteX6" fmla="*/ 1022901 w 1785983"/>
                  <a:gd name="connsiteY6" fmla="*/ 1699451 h 1799739"/>
                  <a:gd name="connsiteX7" fmla="*/ 892991 w 1785983"/>
                  <a:gd name="connsiteY7" fmla="*/ 1799739 h 1799739"/>
                  <a:gd name="connsiteX8" fmla="*/ 763082 w 1785983"/>
                  <a:gd name="connsiteY8" fmla="*/ 1694835 h 1799739"/>
                  <a:gd name="connsiteX9" fmla="*/ 379877 w 1785983"/>
                  <a:gd name="connsiteY9" fmla="*/ 3722 h 1799739"/>
                  <a:gd name="connsiteX10" fmla="*/ 440819 w 1785983"/>
                  <a:gd name="connsiteY10" fmla="*/ 59 h 1799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785983" h="1799739">
                    <a:moveTo>
                      <a:pt x="440819" y="59"/>
                    </a:moveTo>
                    <a:cubicBezTo>
                      <a:pt x="584367" y="2557"/>
                      <a:pt x="735105" y="83293"/>
                      <a:pt x="845918" y="261596"/>
                    </a:cubicBezTo>
                    <a:lnTo>
                      <a:pt x="892992" y="360758"/>
                    </a:lnTo>
                    <a:lnTo>
                      <a:pt x="892992" y="365372"/>
                    </a:lnTo>
                    <a:lnTo>
                      <a:pt x="940065" y="266212"/>
                    </a:lnTo>
                    <a:cubicBezTo>
                      <a:pt x="1066709" y="62437"/>
                      <a:pt x="1245499" y="-13903"/>
                      <a:pt x="1406106" y="8338"/>
                    </a:cubicBezTo>
                    <a:cubicBezTo>
                      <a:pt x="1827702" y="66720"/>
                      <a:pt x="2124001" y="804388"/>
                      <a:pt x="1022901" y="1699451"/>
                    </a:cubicBezTo>
                    <a:lnTo>
                      <a:pt x="892991" y="1799739"/>
                    </a:lnTo>
                    <a:lnTo>
                      <a:pt x="763082" y="1694835"/>
                    </a:lnTo>
                    <a:cubicBezTo>
                      <a:pt x="-338018" y="799772"/>
                      <a:pt x="-41719" y="62104"/>
                      <a:pt x="379877" y="3722"/>
                    </a:cubicBezTo>
                    <a:cubicBezTo>
                      <a:pt x="399953" y="942"/>
                      <a:pt x="420313" y="-298"/>
                      <a:pt x="440819" y="59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  <a:latin typeface="Bell MT" panose="02020503060305020303" pitchFamily="18" charset="0"/>
                </a:endParaRPr>
              </a:p>
            </p:txBody>
          </p:sp>
          <p:sp>
            <p:nvSpPr>
              <p:cNvPr id="17" name="Rectangle 30">
                <a:extLst>
                  <a:ext uri="{FF2B5EF4-FFF2-40B4-BE49-F238E27FC236}">
                    <a16:creationId xmlns:a16="http://schemas.microsoft.com/office/drawing/2014/main" id="{BA77ECB2-C17A-4FC2-BBA8-9B201AA6A9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2700000">
                <a:off x="3124232" y="5447997"/>
                <a:ext cx="987915" cy="987915"/>
              </a:xfrm>
              <a:custGeom>
                <a:avLst/>
                <a:gdLst>
                  <a:gd name="connsiteX0" fmla="*/ 0 w 1302493"/>
                  <a:gd name="connsiteY0" fmla="*/ 0 h 1302493"/>
                  <a:gd name="connsiteX1" fmla="*/ 1302493 w 1302493"/>
                  <a:gd name="connsiteY1" fmla="*/ 0 h 1302493"/>
                  <a:gd name="connsiteX2" fmla="*/ 1302493 w 1302493"/>
                  <a:gd name="connsiteY2" fmla="*/ 1302493 h 1302493"/>
                  <a:gd name="connsiteX3" fmla="*/ 0 w 1302493"/>
                  <a:gd name="connsiteY3" fmla="*/ 1302493 h 1302493"/>
                  <a:gd name="connsiteX4" fmla="*/ 0 w 1302493"/>
                  <a:gd name="connsiteY4" fmla="*/ 0 h 1302493"/>
                  <a:gd name="connsiteX0" fmla="*/ 1302493 w 1393933"/>
                  <a:gd name="connsiteY0" fmla="*/ 1302493 h 1393933"/>
                  <a:gd name="connsiteX1" fmla="*/ 0 w 1393933"/>
                  <a:gd name="connsiteY1" fmla="*/ 1302493 h 1393933"/>
                  <a:gd name="connsiteX2" fmla="*/ 0 w 1393933"/>
                  <a:gd name="connsiteY2" fmla="*/ 0 h 1393933"/>
                  <a:gd name="connsiteX3" fmla="*/ 1302493 w 1393933"/>
                  <a:gd name="connsiteY3" fmla="*/ 0 h 1393933"/>
                  <a:gd name="connsiteX4" fmla="*/ 1393933 w 1393933"/>
                  <a:gd name="connsiteY4" fmla="*/ 1393933 h 1393933"/>
                  <a:gd name="connsiteX0" fmla="*/ 0 w 1393933"/>
                  <a:gd name="connsiteY0" fmla="*/ 1302493 h 1393933"/>
                  <a:gd name="connsiteX1" fmla="*/ 0 w 1393933"/>
                  <a:gd name="connsiteY1" fmla="*/ 0 h 1393933"/>
                  <a:gd name="connsiteX2" fmla="*/ 1302493 w 1393933"/>
                  <a:gd name="connsiteY2" fmla="*/ 0 h 1393933"/>
                  <a:gd name="connsiteX3" fmla="*/ 1393933 w 1393933"/>
                  <a:gd name="connsiteY3" fmla="*/ 1393933 h 1393933"/>
                  <a:gd name="connsiteX0" fmla="*/ 0 w 1302493"/>
                  <a:gd name="connsiteY0" fmla="*/ 1302493 h 1302493"/>
                  <a:gd name="connsiteX1" fmla="*/ 0 w 1302493"/>
                  <a:gd name="connsiteY1" fmla="*/ 0 h 1302493"/>
                  <a:gd name="connsiteX2" fmla="*/ 1302493 w 1302493"/>
                  <a:gd name="connsiteY2" fmla="*/ 0 h 1302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02493" h="1302493">
                    <a:moveTo>
                      <a:pt x="0" y="1302493"/>
                    </a:moveTo>
                    <a:lnTo>
                      <a:pt x="0" y="0"/>
                    </a:lnTo>
                    <a:lnTo>
                      <a:pt x="1302493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30">
                <a:extLst>
                  <a:ext uri="{FF2B5EF4-FFF2-40B4-BE49-F238E27FC236}">
                    <a16:creationId xmlns:a16="http://schemas.microsoft.com/office/drawing/2014/main" id="{6E52EEA2-6D0E-43D0-9C49-EF0EC20DED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2700000">
                <a:off x="3315029" y="5983110"/>
                <a:ext cx="606323" cy="606323"/>
              </a:xfrm>
              <a:custGeom>
                <a:avLst/>
                <a:gdLst>
                  <a:gd name="connsiteX0" fmla="*/ 0 w 1302493"/>
                  <a:gd name="connsiteY0" fmla="*/ 0 h 1302493"/>
                  <a:gd name="connsiteX1" fmla="*/ 1302493 w 1302493"/>
                  <a:gd name="connsiteY1" fmla="*/ 0 h 1302493"/>
                  <a:gd name="connsiteX2" fmla="*/ 1302493 w 1302493"/>
                  <a:gd name="connsiteY2" fmla="*/ 1302493 h 1302493"/>
                  <a:gd name="connsiteX3" fmla="*/ 0 w 1302493"/>
                  <a:gd name="connsiteY3" fmla="*/ 1302493 h 1302493"/>
                  <a:gd name="connsiteX4" fmla="*/ 0 w 1302493"/>
                  <a:gd name="connsiteY4" fmla="*/ 0 h 1302493"/>
                  <a:gd name="connsiteX0" fmla="*/ 1302493 w 1393933"/>
                  <a:gd name="connsiteY0" fmla="*/ 1302493 h 1393933"/>
                  <a:gd name="connsiteX1" fmla="*/ 0 w 1393933"/>
                  <a:gd name="connsiteY1" fmla="*/ 1302493 h 1393933"/>
                  <a:gd name="connsiteX2" fmla="*/ 0 w 1393933"/>
                  <a:gd name="connsiteY2" fmla="*/ 0 h 1393933"/>
                  <a:gd name="connsiteX3" fmla="*/ 1302493 w 1393933"/>
                  <a:gd name="connsiteY3" fmla="*/ 0 h 1393933"/>
                  <a:gd name="connsiteX4" fmla="*/ 1393933 w 1393933"/>
                  <a:gd name="connsiteY4" fmla="*/ 1393933 h 1393933"/>
                  <a:gd name="connsiteX0" fmla="*/ 0 w 1393933"/>
                  <a:gd name="connsiteY0" fmla="*/ 1302493 h 1393933"/>
                  <a:gd name="connsiteX1" fmla="*/ 0 w 1393933"/>
                  <a:gd name="connsiteY1" fmla="*/ 0 h 1393933"/>
                  <a:gd name="connsiteX2" fmla="*/ 1302493 w 1393933"/>
                  <a:gd name="connsiteY2" fmla="*/ 0 h 1393933"/>
                  <a:gd name="connsiteX3" fmla="*/ 1393933 w 1393933"/>
                  <a:gd name="connsiteY3" fmla="*/ 1393933 h 1393933"/>
                  <a:gd name="connsiteX0" fmla="*/ 0 w 1302493"/>
                  <a:gd name="connsiteY0" fmla="*/ 1302493 h 1302493"/>
                  <a:gd name="connsiteX1" fmla="*/ 0 w 1302493"/>
                  <a:gd name="connsiteY1" fmla="*/ 0 h 1302493"/>
                  <a:gd name="connsiteX2" fmla="*/ 1302493 w 1302493"/>
                  <a:gd name="connsiteY2" fmla="*/ 0 h 1302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02493" h="1302493">
                    <a:moveTo>
                      <a:pt x="0" y="1302493"/>
                    </a:moveTo>
                    <a:lnTo>
                      <a:pt x="0" y="0"/>
                    </a:lnTo>
                    <a:lnTo>
                      <a:pt x="1302493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F72697C3-80F0-4C9E-A303-BCE28DD1BAF9}"/>
                  </a:ext>
                </a:extLst>
              </p:cNvPr>
              <p:cNvSpPr txBox="1"/>
              <p:nvPr/>
            </p:nvSpPr>
            <p:spPr>
              <a:xfrm>
                <a:off x="6096000" y="987423"/>
                <a:ext cx="5555012" cy="4781552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rmAutofit/>
              </a:bodyPr>
              <a:lstStyle/>
              <a:p>
                <a:pPr>
                  <a:lnSpc>
                    <a:spcPct val="115000"/>
                  </a:lnSpc>
                  <a:spcAft>
                    <a:spcPts val="600"/>
                  </a:spcAft>
                  <a:buClr>
                    <a:schemeClr val="accent1">
                      <a:lumMod val="60000"/>
                      <a:lumOff val="40000"/>
                    </a:schemeClr>
                  </a:buClr>
                </a:pPr>
                <a:r>
                  <a:rPr lang="en-US" sz="1900" dirty="0">
                    <a:solidFill>
                      <a:schemeClr val="tx1">
                        <a:alpha val="70000"/>
                      </a:schemeClr>
                    </a:solidFill>
                  </a:rPr>
                  <a:t>We need to compute the average color and normal if multiple writes are performing on the same voxel. However, since our voxels only has 6 bytes to store color and normal. We need to first fetch the data, compute the average, and then write. We’ll also need a counter </a:t>
                </a:r>
                <a:r>
                  <a:rPr lang="en-US" sz="1900" i="1" dirty="0">
                    <a:solidFill>
                      <a:schemeClr val="tx1">
                        <a:alpha val="70000"/>
                      </a:schemeClr>
                    </a:solidFill>
                  </a:rPr>
                  <a:t>n</a:t>
                </a:r>
                <a:r>
                  <a:rPr lang="en-US" sz="1900" dirty="0">
                    <a:solidFill>
                      <a:schemeClr val="tx1">
                        <a:alpha val="70000"/>
                      </a:schemeClr>
                    </a:solidFill>
                  </a:rPr>
                  <a:t> that occupies 1 byte in voxel.</a:t>
                </a:r>
              </a:p>
              <a:p>
                <a:pPr>
                  <a:lnSpc>
                    <a:spcPct val="115000"/>
                  </a:lnSpc>
                  <a:spcAft>
                    <a:spcPts val="600"/>
                  </a:spcAft>
                  <a:buClr>
                    <a:schemeClr val="accent1">
                      <a:lumMod val="60000"/>
                      <a:lumOff val="40000"/>
                    </a:schemeClr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00" b="0" i="1">
                          <a:solidFill>
                            <a:schemeClr val="tx1">
                              <a:alpha val="70000"/>
                            </a:schemeClr>
                          </a:solidFill>
                          <a:latin typeface="Cambria Math" panose="02040503050406030204" pitchFamily="18" charset="0"/>
                        </a:rPr>
                        <m:t>𝑛𝑒𝑤</m:t>
                      </m:r>
                      <m:r>
                        <a:rPr lang="en-US" sz="1900" b="0" i="1">
                          <a:solidFill>
                            <a:schemeClr val="tx1">
                              <a:alpha val="7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900" b="0" i="1">
                              <a:solidFill>
                                <a:schemeClr val="tx1">
                                  <a:alpha val="7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900" b="0" i="1">
                              <a:solidFill>
                                <a:schemeClr val="tx1">
                                  <a:alpha val="7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𝑜𝑙𝑑</m:t>
                          </m:r>
                          <m:r>
                            <a:rPr lang="en-US" sz="1900" b="0" i="1">
                              <a:solidFill>
                                <a:schemeClr val="tx1">
                                  <a:alpha val="7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1900" b="0" i="1">
                              <a:solidFill>
                                <a:schemeClr val="tx1">
                                  <a:alpha val="7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900" b="0" i="1">
                              <a:solidFill>
                                <a:schemeClr val="tx1">
                                  <a:alpha val="7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900" b="0" i="1">
                              <a:solidFill>
                                <a:schemeClr val="tx1">
                                  <a:alpha val="7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𝑛𝑒𝑤</m:t>
                          </m:r>
                        </m:num>
                        <m:den>
                          <m:r>
                            <a:rPr lang="en-US" sz="1900" b="0" i="1">
                              <a:solidFill>
                                <a:schemeClr val="tx1">
                                  <a:alpha val="7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900" b="0" i="1">
                              <a:solidFill>
                                <a:schemeClr val="tx1">
                                  <a:alpha val="7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US" sz="1900" dirty="0">
                  <a:solidFill>
                    <a:schemeClr val="tx1">
                      <a:alpha val="70000"/>
                    </a:schemeClr>
                  </a:solidFill>
                </a:endParaRPr>
              </a:p>
              <a:p>
                <a:pPr>
                  <a:lnSpc>
                    <a:spcPct val="115000"/>
                  </a:lnSpc>
                  <a:spcAft>
                    <a:spcPts val="600"/>
                  </a:spcAft>
                  <a:buClr>
                    <a:schemeClr val="accent1">
                      <a:lumMod val="60000"/>
                      <a:lumOff val="40000"/>
                    </a:schemeClr>
                  </a:buClr>
                </a:pPr>
                <a:r>
                  <a:rPr lang="en-US" sz="1900" dirty="0">
                    <a:solidFill>
                      <a:schemeClr val="tx1">
                        <a:alpha val="70000"/>
                      </a:schemeClr>
                    </a:solidFill>
                  </a:rPr>
                  <a:t>This is actually very difficult to conduct using atomic operation. I was planning to use 1 bit in voxel combining the </a:t>
                </a:r>
                <a:r>
                  <a:rPr lang="en-US" sz="1900" dirty="0" err="1">
                    <a:solidFill>
                      <a:schemeClr val="tx1">
                        <a:alpha val="70000"/>
                      </a:schemeClr>
                    </a:solidFill>
                  </a:rPr>
                  <a:t>atomicOr</a:t>
                </a:r>
                <a:r>
                  <a:rPr lang="en-US" sz="1900" dirty="0">
                    <a:solidFill>
                      <a:schemeClr val="tx1">
                        <a:alpha val="70000"/>
                      </a:schemeClr>
                    </a:solidFill>
                  </a:rPr>
                  <a:t> operation to avoid writing collisions. But my program got stuck.</a:t>
                </a:r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F72697C3-80F0-4C9E-A303-BCE28DD1BA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987423"/>
                <a:ext cx="5555012" cy="4781552"/>
              </a:xfrm>
              <a:prstGeom prst="rect">
                <a:avLst/>
              </a:prstGeom>
              <a:blipFill>
                <a:blip r:embed="rId2"/>
                <a:stretch>
                  <a:fillRect l="-2634" t="-1276" r="-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1340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AEB7F98-32EC-40D3-89EE-C84330231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486EE30-77BB-4146-89E5-24063EB4FD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988" y="540033"/>
            <a:ext cx="3884962" cy="1331604"/>
          </a:xfr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dirty="0"/>
              <a:t>Some </a:t>
            </a:r>
            <a:r>
              <a:rPr lang="en-US"/>
              <a:t>ConClusions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C6DF49-CBE3-4038-AC78-35DE4FD7C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13469" y="2310207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FEDF0CA3-2607-47E0-8018-C57DFBF2EDDB}"/>
              </a:ext>
            </a:extLst>
          </p:cNvPr>
          <p:cNvSpPr txBox="1"/>
          <p:nvPr/>
        </p:nvSpPr>
        <p:spPr>
          <a:xfrm>
            <a:off x="540988" y="2759076"/>
            <a:ext cx="3884962" cy="3009899"/>
          </a:xfrm>
          <a:prstGeom prst="rect">
            <a:avLst/>
          </a:prstGeom>
        </p:spPr>
        <p:txBody>
          <a:bodyPr vert="horz" lIns="0" tIns="0" rIns="0" bIns="0" rtlCol="0" anchor="t" anchorCtr="0">
            <a:normAutofit fontScale="92500"/>
          </a:bodyPr>
          <a:lstStyle/>
          <a:p>
            <a:pPr marL="342900" indent="-342900">
              <a:lnSpc>
                <a:spcPct val="115000"/>
              </a:lnSpc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  <a:buFont typeface="+mj-lt"/>
              <a:buAutoNum type="arabicPeriod"/>
            </a:pPr>
            <a:r>
              <a:rPr lang="en-US" sz="1400" dirty="0">
                <a:solidFill>
                  <a:schemeClr val="tx1">
                    <a:alpha val="70000"/>
                  </a:schemeClr>
                </a:solidFill>
              </a:rPr>
              <a:t>Because dot product is distributive, we can precompute data that could be used in triangle-AABB test. Potentially saves time of lots of dot and cross product. Instead data size per triangle increases from 12 bytes to 136 bytes.</a:t>
            </a:r>
          </a:p>
          <a:p>
            <a:pPr marL="342900" indent="-342900">
              <a:lnSpc>
                <a:spcPct val="115000"/>
              </a:lnSpc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  <a:buFont typeface="+mj-lt"/>
              <a:buAutoNum type="arabicPeriod"/>
            </a:pPr>
            <a:r>
              <a:rPr lang="en-US" sz="1400" dirty="0">
                <a:solidFill>
                  <a:schemeClr val="tx1">
                    <a:alpha val="70000"/>
                  </a:schemeClr>
                </a:solidFill>
              </a:rPr>
              <a:t>Atomic operation will easily ruin this efficiency if is not done properly. In fact I don’t think we need it unless the mesh has sharp edges.  </a:t>
            </a:r>
          </a:p>
          <a:p>
            <a:pPr marL="342900" indent="-342900">
              <a:lnSpc>
                <a:spcPct val="115000"/>
              </a:lnSpc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  <a:buFont typeface="+mj-lt"/>
              <a:buAutoNum type="arabicPeriod"/>
            </a:pPr>
            <a:r>
              <a:rPr lang="en-US" sz="1400" dirty="0">
                <a:solidFill>
                  <a:schemeClr val="tx1">
                    <a:alpha val="70000"/>
                  </a:schemeClr>
                </a:solidFill>
              </a:rPr>
              <a:t>Voxelization’s time complexity is largely determined by how large each triangle is rather than triangle count.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D9000E-708C-464D-A86F-4ABE391B6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6337" y="0"/>
            <a:ext cx="7205663" cy="6858000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FE02C27-F65F-4D64-A627-AC0FA4CB11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6751973"/>
              </p:ext>
            </p:extLst>
          </p:nvPr>
        </p:nvGraphicFramePr>
        <p:xfrm>
          <a:off x="5537200" y="1675696"/>
          <a:ext cx="6113814" cy="35039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583">
                  <a:extLst>
                    <a:ext uri="{9D8B030D-6E8A-4147-A177-3AD203B41FA5}">
                      <a16:colId xmlns:a16="http://schemas.microsoft.com/office/drawing/2014/main" val="4111642643"/>
                    </a:ext>
                  </a:extLst>
                </a:gridCol>
                <a:gridCol w="1527495">
                  <a:extLst>
                    <a:ext uri="{9D8B030D-6E8A-4147-A177-3AD203B41FA5}">
                      <a16:colId xmlns:a16="http://schemas.microsoft.com/office/drawing/2014/main" val="1910955262"/>
                    </a:ext>
                  </a:extLst>
                </a:gridCol>
                <a:gridCol w="1320349">
                  <a:extLst>
                    <a:ext uri="{9D8B030D-6E8A-4147-A177-3AD203B41FA5}">
                      <a16:colId xmlns:a16="http://schemas.microsoft.com/office/drawing/2014/main" val="1130788399"/>
                    </a:ext>
                  </a:extLst>
                </a:gridCol>
                <a:gridCol w="1132387">
                  <a:extLst>
                    <a:ext uri="{9D8B030D-6E8A-4147-A177-3AD203B41FA5}">
                      <a16:colId xmlns:a16="http://schemas.microsoft.com/office/drawing/2014/main" val="2016015828"/>
                    </a:ext>
                  </a:extLst>
                </a:gridCol>
              </a:tblGrid>
              <a:tr h="921560"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u="none" strike="noStrike">
                          <a:effectLst/>
                        </a:rPr>
                        <a:t>Mesh</a:t>
                      </a:r>
                      <a:endParaRPr lang="en-US" sz="2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016" marR="23016" marT="230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u="none" strike="noStrike">
                          <a:effectLst/>
                        </a:rPr>
                        <a:t>Triangle Count</a:t>
                      </a:r>
                      <a:endParaRPr lang="en-US" sz="2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016" marR="23016" marT="230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u="none" strike="noStrike">
                          <a:effectLst/>
                        </a:rPr>
                        <a:t>AABB Size</a:t>
                      </a:r>
                      <a:endParaRPr lang="en-US" sz="2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016" marR="23016" marT="2301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u="none" strike="noStrike" dirty="0">
                          <a:effectLst/>
                        </a:rPr>
                        <a:t>Time (</a:t>
                      </a:r>
                      <a:r>
                        <a:rPr lang="en-US" sz="2700" u="none" strike="noStrike" dirty="0" err="1">
                          <a:effectLst/>
                        </a:rPr>
                        <a:t>ms</a:t>
                      </a:r>
                      <a:r>
                        <a:rPr lang="en-US" sz="2700" u="none" strike="noStrike" dirty="0">
                          <a:effectLst/>
                        </a:rPr>
                        <a:t>)</a:t>
                      </a:r>
                      <a:endParaRPr lang="en-US" sz="2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016" marR="23016" marT="23016" marB="0" anchor="b"/>
                </a:tc>
                <a:extLst>
                  <a:ext uri="{0D108BD9-81ED-4DB2-BD59-A6C34878D82A}">
                    <a16:rowId xmlns:a16="http://schemas.microsoft.com/office/drawing/2014/main" val="1170611402"/>
                  </a:ext>
                </a:extLst>
              </a:tr>
              <a:tr h="516479"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u="none" strike="noStrike">
                          <a:effectLst/>
                        </a:rPr>
                        <a:t>Cube</a:t>
                      </a:r>
                      <a:endParaRPr lang="en-US" sz="2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016" marR="23016" marT="230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700" u="none" strike="noStrike" dirty="0">
                          <a:effectLst/>
                        </a:rPr>
                        <a:t>12</a:t>
                      </a:r>
                      <a:endParaRPr lang="en-US" sz="2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016" marR="23016" marT="230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700" u="none" strike="noStrike">
                          <a:effectLst/>
                        </a:rPr>
                        <a:t>3.4641</a:t>
                      </a:r>
                      <a:endParaRPr lang="en-US" sz="2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016" marR="23016" marT="230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700" u="none" strike="noStrike" dirty="0">
                          <a:effectLst/>
                        </a:rPr>
                        <a:t>2270</a:t>
                      </a:r>
                      <a:endParaRPr lang="en-US" sz="2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016" marR="23016" marT="23016" marB="0" anchor="b"/>
                </a:tc>
                <a:extLst>
                  <a:ext uri="{0D108BD9-81ED-4DB2-BD59-A6C34878D82A}">
                    <a16:rowId xmlns:a16="http://schemas.microsoft.com/office/drawing/2014/main" val="2862569038"/>
                  </a:ext>
                </a:extLst>
              </a:tr>
              <a:tr h="516479"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u="none" strike="noStrike">
                          <a:effectLst/>
                        </a:rPr>
                        <a:t>Sphere</a:t>
                      </a:r>
                      <a:endParaRPr lang="en-US" sz="2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016" marR="23016" marT="230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700" u="none" strike="noStrike" dirty="0">
                          <a:effectLst/>
                        </a:rPr>
                        <a:t>320</a:t>
                      </a:r>
                      <a:endParaRPr lang="en-US" sz="2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016" marR="23016" marT="230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700" u="none" strike="noStrike">
                          <a:effectLst/>
                        </a:rPr>
                        <a:t>3.24</a:t>
                      </a:r>
                      <a:endParaRPr lang="en-US" sz="2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016" marR="23016" marT="230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700" u="none" strike="noStrike" dirty="0">
                          <a:effectLst/>
                        </a:rPr>
                        <a:t>393</a:t>
                      </a:r>
                      <a:endParaRPr lang="en-US" sz="2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016" marR="23016" marT="23016" marB="0" anchor="b"/>
                </a:tc>
                <a:extLst>
                  <a:ext uri="{0D108BD9-81ED-4DB2-BD59-A6C34878D82A}">
                    <a16:rowId xmlns:a16="http://schemas.microsoft.com/office/drawing/2014/main" val="886695167"/>
                  </a:ext>
                </a:extLst>
              </a:tr>
              <a:tr h="516479"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u="none" strike="noStrike">
                          <a:effectLst/>
                        </a:rPr>
                        <a:t>Bunny</a:t>
                      </a:r>
                      <a:endParaRPr lang="en-US" sz="2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016" marR="23016" marT="230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700" u="none" strike="noStrike">
                          <a:effectLst/>
                        </a:rPr>
                        <a:t>4968</a:t>
                      </a:r>
                      <a:endParaRPr lang="en-US" sz="2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016" marR="23016" marT="230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700" u="none" strike="noStrike">
                          <a:effectLst/>
                        </a:rPr>
                        <a:t>2.178</a:t>
                      </a:r>
                      <a:endParaRPr lang="en-US" sz="2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016" marR="23016" marT="230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700" u="none" strike="noStrike" dirty="0">
                          <a:effectLst/>
                        </a:rPr>
                        <a:t>24</a:t>
                      </a:r>
                      <a:endParaRPr lang="en-US" sz="2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016" marR="23016" marT="23016" marB="0" anchor="b"/>
                </a:tc>
                <a:extLst>
                  <a:ext uri="{0D108BD9-81ED-4DB2-BD59-A6C34878D82A}">
                    <a16:rowId xmlns:a16="http://schemas.microsoft.com/office/drawing/2014/main" val="358397307"/>
                  </a:ext>
                </a:extLst>
              </a:tr>
              <a:tr h="516479"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u="none" strike="noStrike">
                          <a:effectLst/>
                        </a:rPr>
                        <a:t>Bunny_High</a:t>
                      </a:r>
                      <a:endParaRPr lang="en-US" sz="2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016" marR="23016" marT="230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700" u="none" strike="noStrike">
                          <a:effectLst/>
                        </a:rPr>
                        <a:t>69451</a:t>
                      </a:r>
                      <a:endParaRPr lang="en-US" sz="2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016" marR="23016" marT="230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700" u="none" strike="noStrike">
                          <a:effectLst/>
                        </a:rPr>
                        <a:t>1.443</a:t>
                      </a:r>
                      <a:endParaRPr lang="en-US" sz="2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016" marR="23016" marT="230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700" u="none" strike="noStrike" dirty="0">
                          <a:effectLst/>
                        </a:rPr>
                        <a:t>4</a:t>
                      </a:r>
                      <a:endParaRPr lang="en-US" sz="2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016" marR="23016" marT="23016" marB="0" anchor="b"/>
                </a:tc>
                <a:extLst>
                  <a:ext uri="{0D108BD9-81ED-4DB2-BD59-A6C34878D82A}">
                    <a16:rowId xmlns:a16="http://schemas.microsoft.com/office/drawing/2014/main" val="1293897036"/>
                  </a:ext>
                </a:extLst>
              </a:tr>
              <a:tr h="516479"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u="none" strike="noStrike">
                          <a:effectLst/>
                        </a:rPr>
                        <a:t>Dragon</a:t>
                      </a:r>
                      <a:endParaRPr lang="en-US" sz="2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016" marR="23016" marT="230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700" u="none" strike="noStrike" dirty="0">
                          <a:effectLst/>
                        </a:rPr>
                        <a:t>871414</a:t>
                      </a:r>
                      <a:endParaRPr lang="en-US" sz="2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016" marR="23016" marT="230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700" u="none" strike="noStrike">
                          <a:effectLst/>
                        </a:rPr>
                        <a:t>2.05</a:t>
                      </a:r>
                      <a:endParaRPr lang="en-US" sz="2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016" marR="23016" marT="230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23016" marR="23016" marT="23016" marB="0" anchor="b"/>
                </a:tc>
                <a:extLst>
                  <a:ext uri="{0D108BD9-81ED-4DB2-BD59-A6C34878D82A}">
                    <a16:rowId xmlns:a16="http://schemas.microsoft.com/office/drawing/2014/main" val="2763235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3794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D0D022-37C8-4505-9209-6EF49080AF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2946" y="471988"/>
            <a:ext cx="7797799" cy="780615"/>
          </a:xfrm>
        </p:spPr>
        <p:txBody>
          <a:bodyPr/>
          <a:lstStyle/>
          <a:p>
            <a:r>
              <a:rPr lang="en-US" dirty="0"/>
              <a:t>Result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6703763-000B-43F9-A893-EC5B3BE5A1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13" t="12670" r="26385" b="29549"/>
          <a:stretch/>
        </p:blipFill>
        <p:spPr>
          <a:xfrm>
            <a:off x="3590183" y="2317315"/>
            <a:ext cx="4623323" cy="302503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4B1017B-229B-411D-811F-DA9C15904BDE}"/>
                  </a:ext>
                </a:extLst>
              </p:cNvPr>
              <p:cNvSpPr txBox="1"/>
              <p:nvPr/>
            </p:nvSpPr>
            <p:spPr>
              <a:xfrm>
                <a:off x="2649255" y="1515649"/>
                <a:ext cx="818575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Average Time used : 7 </a:t>
                </a:r>
                <a:r>
                  <a:rPr lang="en-US" dirty="0" err="1"/>
                  <a:t>ms</a:t>
                </a:r>
                <a:r>
                  <a:rPr lang="en-US" dirty="0"/>
                  <a:t>, Triangles: 870K, Voxels: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512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Ray marching FPS : around 12</a:t>
                </a:r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4B1017B-229B-411D-811F-DA9C15904B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9255" y="1515649"/>
                <a:ext cx="8185758" cy="646331"/>
              </a:xfrm>
              <a:prstGeom prst="rect">
                <a:avLst/>
              </a:prstGeom>
              <a:blipFill>
                <a:blip r:embed="rId3"/>
                <a:stretch>
                  <a:fillRect l="-671" t="-4717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2526859"/>
      </p:ext>
    </p:extLst>
  </p:cSld>
  <p:clrMapOvr>
    <a:masterClrMapping/>
  </p:clrMapOvr>
</p:sld>
</file>

<file path=ppt/theme/theme1.xml><?xml version="1.0" encoding="utf-8"?>
<a:theme xmlns:a="http://schemas.openxmlformats.org/drawingml/2006/main" name="LeafVTI">
  <a:themeElements>
    <a:clrScheme name="AnalogousFromRegularSeedRightStep">
      <a:dk1>
        <a:srgbClr val="000000"/>
      </a:dk1>
      <a:lt1>
        <a:srgbClr val="FFFFFF"/>
      </a:lt1>
      <a:dk2>
        <a:srgbClr val="412C24"/>
      </a:dk2>
      <a:lt2>
        <a:srgbClr val="E2E8E7"/>
      </a:lt2>
      <a:accent1>
        <a:srgbClr val="C34D5D"/>
      </a:accent1>
      <a:accent2>
        <a:srgbClr val="B15C3B"/>
      </a:accent2>
      <a:accent3>
        <a:srgbClr val="C39F4D"/>
      </a:accent3>
      <a:accent4>
        <a:srgbClr val="9EAB39"/>
      </a:accent4>
      <a:accent5>
        <a:srgbClr val="79B146"/>
      </a:accent5>
      <a:accent6>
        <a:srgbClr val="41B13B"/>
      </a:accent6>
      <a:hlink>
        <a:srgbClr val="309285"/>
      </a:hlink>
      <a:folHlink>
        <a:srgbClr val="7F7F7F"/>
      </a:folHlink>
    </a:clrScheme>
    <a:fontScheme name="Leaf">
      <a:majorFont>
        <a:latin typeface="Rockwell Nova Light"/>
        <a:ea typeface=""/>
        <a:cs typeface=""/>
      </a:majorFont>
      <a:minorFont>
        <a:latin typeface="Avenir Next LT Pro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fVTI" id="{AD13D32C-3873-4EF1-A28C-5D0E64FF0913}" vid="{0D2E0FD0-9C17-4337-BD21-33917FC300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399</Words>
  <Application>Microsoft Office PowerPoint</Application>
  <PresentationFormat>宽屏</PresentationFormat>
  <Paragraphs>61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Avenir Next LT Pro Light</vt:lpstr>
      <vt:lpstr>Bell MT</vt:lpstr>
      <vt:lpstr>Calibri</vt:lpstr>
      <vt:lpstr>Cambria Math</vt:lpstr>
      <vt:lpstr>Rockwell Nova Light</vt:lpstr>
      <vt:lpstr>Wingdings</vt:lpstr>
      <vt:lpstr>LeafVTI</vt:lpstr>
      <vt:lpstr>Check Point 1</vt:lpstr>
      <vt:lpstr>Definition</vt:lpstr>
      <vt:lpstr>Triangle Per Thread VS Voxel Per Thread</vt:lpstr>
      <vt:lpstr>Triangle-AABB Collision Test</vt:lpstr>
      <vt:lpstr>Atomic Operation</vt:lpstr>
      <vt:lpstr>Some ConClusions</vt:lpstr>
      <vt:lpstr>Result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Check Point 1</dc:title>
  <dc:creator>Harry Pan</dc:creator>
  <cp:lastModifiedBy>Harry Pan</cp:lastModifiedBy>
  <cp:revision>6</cp:revision>
  <dcterms:created xsi:type="dcterms:W3CDTF">2020-10-19T20:34:24Z</dcterms:created>
  <dcterms:modified xsi:type="dcterms:W3CDTF">2020-10-19T23:38:44Z</dcterms:modified>
</cp:coreProperties>
</file>