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5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D60B-E456-8240-B6E4-6E3346264698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D3C0B-F18B-C748-AF0C-5194EC2DA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6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01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5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0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3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4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CCF74-8549-8947-8ADB-6BCB732CC47A}" type="datetimeFigureOut">
              <a:rPr lang="en-US" smtClean="0"/>
              <a:t>10/29/18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B9F36-DDB9-0B4A-B4C1-0189BFF7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680" y="1122363"/>
            <a:ext cx="8033468" cy="2387600"/>
          </a:xfrm>
        </p:spPr>
        <p:txBody>
          <a:bodyPr>
            <a:no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b="1" cap="none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Influence of Movie Subscription Service on Box-Office Revenues of Films with Critics</a:t>
            </a:r>
            <a:r>
              <a:rPr lang="en-US" altLang="en-US" sz="3600" b="1" cap="none" dirty="0">
                <a:latin typeface="Calibri" panose="020F05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’</a:t>
            </a:r>
            <a:r>
              <a:rPr lang="en-US" altLang="en-US" sz="3600" b="1" cap="none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 Negative versus Positive Reviews; A regression Discontinuity Approach</a:t>
            </a:r>
            <a:endParaRPr lang="en-US" altLang="en-US" sz="2800" b="1" cap="none" dirty="0"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1219" y="4362658"/>
            <a:ext cx="3939216" cy="736116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Hari Ravella</a:t>
            </a:r>
          </a:p>
        </p:txBody>
      </p:sp>
    </p:spTree>
    <p:extLst>
      <p:ext uri="{BB962C8B-B14F-4D97-AF65-F5344CB8AC3E}">
        <p14:creationId xmlns:p14="http://schemas.microsoft.com/office/powerpoint/2010/main" val="132259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E1CE-44E9-4EEF-A0F0-5079A326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5F21C2-45A7-FD44-A511-107A37405C9B}"/>
              </a:ext>
            </a:extLst>
          </p:cNvPr>
          <p:cNvSpPr txBox="1">
            <a:spLocks/>
          </p:cNvSpPr>
          <p:nvPr/>
        </p:nvSpPr>
        <p:spPr>
          <a:xfrm>
            <a:off x="656166" y="2599268"/>
            <a:ext cx="3678767" cy="2633132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Studies indicate that critics’ reviews reviews are predictors of Box-Office (BO) performance NOT influencers.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DD6F9A-CEC2-D844-B620-8617ACB9F42E}"/>
              </a:ext>
            </a:extLst>
          </p:cNvPr>
          <p:cNvSpPr txBox="1">
            <a:spLocks/>
          </p:cNvSpPr>
          <p:nvPr/>
        </p:nvSpPr>
        <p:spPr>
          <a:xfrm>
            <a:off x="6172200" y="2057401"/>
            <a:ext cx="5334000" cy="3530599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Can a movie subscription service (MOVIE PASS) influence BO performance?</a:t>
            </a:r>
          </a:p>
          <a:p>
            <a:pPr marL="0" indent="0">
              <a:buNone/>
            </a:pPr>
            <a:r>
              <a:rPr lang="en-US" sz="2800" dirty="0"/>
              <a:t>If so, would it be more in case of movies with Critics’ positive reviews or negative reviews?</a:t>
            </a:r>
          </a:p>
          <a:p>
            <a:pPr marL="0" indent="0">
              <a:buNone/>
            </a:pPr>
            <a:r>
              <a:rPr lang="en-US" sz="2800" dirty="0"/>
              <a:t>Can Movie Pass become a disrupter like Red Box or Netflix?</a:t>
            </a:r>
          </a:p>
        </p:txBody>
      </p:sp>
      <p:sp>
        <p:nvSpPr>
          <p:cNvPr id="11" name="Notched Right Arrow 10">
            <a:extLst>
              <a:ext uri="{FF2B5EF4-FFF2-40B4-BE49-F238E27FC236}">
                <a16:creationId xmlns:a16="http://schemas.microsoft.com/office/drawing/2014/main" id="{7CFB48E6-DA33-7047-9FE2-AC99625271FC}"/>
              </a:ext>
            </a:extLst>
          </p:cNvPr>
          <p:cNvSpPr/>
          <p:nvPr/>
        </p:nvSpPr>
        <p:spPr>
          <a:xfrm>
            <a:off x="4334933" y="3556001"/>
            <a:ext cx="1757342" cy="4846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3C55-E6AB-4AFA-96BF-E80872DF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E486-0C57-4056-B273-DE2D1F7A0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in 2011, is an American subscription-based movie ticketing service allowing subscribers to watch movies for a flat monthly subscription fee. </a:t>
            </a:r>
          </a:p>
          <a:p>
            <a:r>
              <a:rPr lang="en-US" dirty="0"/>
              <a:t>The service went through several pricing structures before launching the plan in August 2017 with single movie per day priced at $9.95 per month. The pricing further dropped to $7.95 in February 2018 for new customers, if they paid annually. </a:t>
            </a:r>
          </a:p>
          <a:p>
            <a:r>
              <a:rPr lang="en-US" dirty="0"/>
              <a:t>The change in pricing structure in 2017 led to a customer base of over 2 million in six short months since August 2017. </a:t>
            </a:r>
          </a:p>
          <a:p>
            <a:r>
              <a:rPr lang="en-US" dirty="0"/>
              <a:t>The vision of </a:t>
            </a:r>
            <a:r>
              <a:rPr lang="en-US" dirty="0" err="1"/>
              <a:t>MoviePass</a:t>
            </a:r>
            <a:r>
              <a:rPr lang="en-US" dirty="0"/>
              <a:t> is to make moviegoing experience more affordable. </a:t>
            </a:r>
          </a:p>
          <a:p>
            <a:r>
              <a:rPr lang="en-US" dirty="0"/>
              <a:t>An independent report by Mather Economics (2016) found that </a:t>
            </a:r>
            <a:r>
              <a:rPr lang="en-US" dirty="0" err="1"/>
              <a:t>MoviePass</a:t>
            </a:r>
            <a:r>
              <a:rPr lang="en-US" dirty="0"/>
              <a:t> members showed 100% increase in moviegoing.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7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831C-839C-42FD-8BD2-1131BD57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Picture association of America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95BF-B467-41A9-B804-9740E339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 global box office receipts were $38.6 billion, an increase of one percent from the previous year. </a:t>
            </a:r>
          </a:p>
          <a:p>
            <a:r>
              <a:rPr lang="en-US" dirty="0"/>
              <a:t>More frequent moviegoers tend to be in the 18 – 24 years age group and 70% of them own at least four key technology products such as smartphones and tablets. </a:t>
            </a:r>
          </a:p>
          <a:p>
            <a:r>
              <a:rPr lang="en-US" dirty="0"/>
              <a:t>To buy movie tickets at the majority of the theaters, </a:t>
            </a:r>
            <a:r>
              <a:rPr lang="en-US" dirty="0" err="1"/>
              <a:t>MoviePass</a:t>
            </a:r>
            <a:r>
              <a:rPr lang="en-US" dirty="0"/>
              <a:t> subscribers need to be near (within 100 yards distance) the theaters and will have to use </a:t>
            </a:r>
            <a:r>
              <a:rPr lang="en-US" dirty="0" err="1"/>
              <a:t>MoviePass</a:t>
            </a:r>
            <a:r>
              <a:rPr lang="en-US" dirty="0"/>
              <a:t> Application on their smart devices. </a:t>
            </a:r>
          </a:p>
          <a:p>
            <a:r>
              <a:rPr lang="en-US" dirty="0"/>
              <a:t>This population of frequent moviegoers also have access to various </a:t>
            </a:r>
            <a:r>
              <a:rPr lang="en-US" dirty="0" err="1"/>
              <a:t>crtics</a:t>
            </a:r>
            <a:r>
              <a:rPr lang="en-US" dirty="0"/>
              <a:t>’ reviews available online.</a:t>
            </a:r>
          </a:p>
        </p:txBody>
      </p:sp>
    </p:spTree>
    <p:extLst>
      <p:ext uri="{BB962C8B-B14F-4D97-AF65-F5344CB8AC3E}">
        <p14:creationId xmlns:p14="http://schemas.microsoft.com/office/powerpoint/2010/main" val="363625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64AB-FF01-40A5-881A-BE2F1838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3CF2-CE55-4152-BC7F-5EC80A76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56182"/>
            <a:ext cx="10820400" cy="3786809"/>
          </a:xfrm>
          <a:ln w="38100"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How much influence </a:t>
            </a:r>
            <a:r>
              <a:rPr lang="en-US" sz="4000" dirty="0" err="1"/>
              <a:t>MoviePass</a:t>
            </a:r>
            <a:r>
              <a:rPr lang="en-US" sz="4000" dirty="0"/>
              <a:t> has on Box Office revenues of films? </a:t>
            </a:r>
          </a:p>
          <a:p>
            <a:pPr marL="0" lvl="0" indent="0">
              <a:buNone/>
            </a:pPr>
            <a:endParaRPr lang="en-US" sz="4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4000" dirty="0"/>
              <a:t>Variability of the influence of </a:t>
            </a:r>
            <a:r>
              <a:rPr lang="en-US" sz="4000" dirty="0" err="1"/>
              <a:t>MoviePass</a:t>
            </a:r>
            <a:r>
              <a:rPr lang="en-US" sz="4000" dirty="0"/>
              <a:t> for films with critics’ positive, neutral and negative reviews.</a:t>
            </a:r>
          </a:p>
        </p:txBody>
      </p:sp>
    </p:spTree>
    <p:extLst>
      <p:ext uri="{BB962C8B-B14F-4D97-AF65-F5344CB8AC3E}">
        <p14:creationId xmlns:p14="http://schemas.microsoft.com/office/powerpoint/2010/main" val="329945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6280-3645-4361-A95B-AC35D4F3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Discontinuity 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86FF-26CC-47FE-9E41-7387D063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Regression discontinuity between period before the surge in </a:t>
            </a:r>
            <a:r>
              <a:rPr lang="en-US" dirty="0" err="1"/>
              <a:t>MoviePass</a:t>
            </a:r>
            <a:r>
              <a:rPr lang="en-US" dirty="0"/>
              <a:t> subscribers and after the surge.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one of the following design selections to measure the influence of </a:t>
            </a:r>
            <a:r>
              <a:rPr lang="en-US" dirty="0" err="1"/>
              <a:t>MoviePass</a:t>
            </a:r>
            <a:r>
              <a:rPr lang="en-US" dirty="0"/>
              <a:t> on BO performance</a:t>
            </a:r>
          </a:p>
          <a:p>
            <a:pPr lvl="1"/>
            <a:r>
              <a:rPr lang="en-US" dirty="0"/>
              <a:t>Regress 8/2016 – 12/2016 as before period and 8/2017 – 12/2017 as after period for the same group of theaters</a:t>
            </a:r>
          </a:p>
          <a:p>
            <a:pPr lvl="1"/>
            <a:r>
              <a:rPr lang="en-US" dirty="0"/>
              <a:t>Regress the data between the theaters that accept </a:t>
            </a:r>
            <a:r>
              <a:rPr lang="en-US" dirty="0" err="1"/>
              <a:t>MoviePass</a:t>
            </a:r>
            <a:r>
              <a:rPr lang="en-US" dirty="0"/>
              <a:t> versus that don’t accept since the surge in subscription (8/2017 – 12/2017)</a:t>
            </a:r>
          </a:p>
          <a:p>
            <a:pPr lvl="1"/>
            <a:r>
              <a:rPr lang="en-US" dirty="0"/>
              <a:t>Regress 1/2017 – 7/2017 as before period and 8/2017 – 12/2017 as after period for the same theater</a:t>
            </a:r>
          </a:p>
        </p:txBody>
      </p:sp>
    </p:spTree>
    <p:extLst>
      <p:ext uri="{BB962C8B-B14F-4D97-AF65-F5344CB8AC3E}">
        <p14:creationId xmlns:p14="http://schemas.microsoft.com/office/powerpoint/2010/main" val="149524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BECC-3045-409E-BA6D-AA339C6F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9D06E-1646-42B8-BF42-98C3252D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7" y="1820070"/>
            <a:ext cx="4398479" cy="2564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49B30-8944-4EB4-ABB2-DDA31248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710" y="2074921"/>
            <a:ext cx="3851707" cy="2310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2FEA5-7A39-4EBB-A548-FC48F4414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729" y="4328284"/>
            <a:ext cx="4277808" cy="25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4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3EDF-2110-4E0E-A809-B3CC4597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AC95-AD8A-4F0B-B9D6-D01E14B8F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MoviePass</a:t>
            </a:r>
            <a:r>
              <a:rPr lang="en-US" dirty="0"/>
              <a:t>’ business model is based on </a:t>
            </a:r>
          </a:p>
          <a:p>
            <a:pPr lvl="1"/>
            <a:r>
              <a:rPr lang="en-US" dirty="0"/>
              <a:t>Receives a cut from the distributors/theaters for each movie ticket</a:t>
            </a:r>
          </a:p>
          <a:p>
            <a:pPr lvl="1"/>
            <a:r>
              <a:rPr lang="en-US" dirty="0"/>
              <a:t>receives a percentage of proceeds from the concessions sales. </a:t>
            </a:r>
          </a:p>
          <a:p>
            <a:r>
              <a:rPr lang="en-US" dirty="0"/>
              <a:t>Additionally, </a:t>
            </a:r>
            <a:r>
              <a:rPr lang="en-US" dirty="0" err="1"/>
              <a:t>MoviePass</a:t>
            </a:r>
            <a:r>
              <a:rPr lang="en-US" dirty="0"/>
              <a:t> has signed up with film studios to promote the films in their app on smart devices. </a:t>
            </a:r>
            <a:r>
              <a:rPr lang="en-US" dirty="0" err="1"/>
              <a:t>MoviePass</a:t>
            </a:r>
            <a:r>
              <a:rPr lang="en-US" dirty="0"/>
              <a:t> does not charge the film studios for the advertisements but gets paid by the film studios for actual customer conversion from the advertisement</a:t>
            </a:r>
          </a:p>
          <a:p>
            <a:r>
              <a:rPr lang="en-US" dirty="0" err="1"/>
              <a:t>MoviePass</a:t>
            </a:r>
            <a:r>
              <a:rPr lang="en-US" dirty="0"/>
              <a:t> reported 18% customer conversion from their advertisement of the movies in their apps. </a:t>
            </a:r>
          </a:p>
          <a:p>
            <a:r>
              <a:rPr lang="en-US" dirty="0"/>
              <a:t>Since critics’ reviews were primarily predictors and not influencers of the movie performance at box office, it is imperative that the film studios of the movies with </a:t>
            </a:r>
            <a:r>
              <a:rPr lang="en-US" dirty="0" err="1"/>
              <a:t>criticis</a:t>
            </a:r>
            <a:r>
              <a:rPr lang="en-US" dirty="0"/>
              <a:t>’ negative reviews take measures to have their films promoted by </a:t>
            </a:r>
            <a:r>
              <a:rPr lang="en-US" dirty="0" err="1"/>
              <a:t>MoviePass</a:t>
            </a:r>
            <a:r>
              <a:rPr lang="en-US" dirty="0"/>
              <a:t> to increase their box office revenues.</a:t>
            </a:r>
          </a:p>
        </p:txBody>
      </p:sp>
    </p:spTree>
    <p:extLst>
      <p:ext uri="{BB962C8B-B14F-4D97-AF65-F5344CB8AC3E}">
        <p14:creationId xmlns:p14="http://schemas.microsoft.com/office/powerpoint/2010/main" val="30137886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745</TotalTime>
  <Words>593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Wingdings</vt:lpstr>
      <vt:lpstr>Vapor Trail</vt:lpstr>
      <vt:lpstr>Influence of Movie Subscription Service on Box-Office Revenues of Films with Critics’ Negative versus Positive Reviews; A regression Discontinuity Approach</vt:lpstr>
      <vt:lpstr>introduction</vt:lpstr>
      <vt:lpstr>MoviePass</vt:lpstr>
      <vt:lpstr>Motion Picture association of America Statistics</vt:lpstr>
      <vt:lpstr>Research questions</vt:lpstr>
      <vt:lpstr>Regression Discontinuity design Approach</vt:lpstr>
      <vt:lpstr>Expected results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E-Cigarette Taxation</dc:title>
  <dc:creator>Dioris Rosario</dc:creator>
  <cp:lastModifiedBy>Ravella, Haribabu</cp:lastModifiedBy>
  <cp:revision>104</cp:revision>
  <dcterms:created xsi:type="dcterms:W3CDTF">2018-02-09T02:08:28Z</dcterms:created>
  <dcterms:modified xsi:type="dcterms:W3CDTF">2018-10-29T13:40:18Z</dcterms:modified>
</cp:coreProperties>
</file>