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3" r:id="rId7"/>
    <p:sldId id="264" r:id="rId8"/>
    <p:sldId id="260" r:id="rId9"/>
    <p:sldId id="270" r:id="rId10"/>
    <p:sldId id="271" r:id="rId11"/>
    <p:sldId id="272" r:id="rId12"/>
    <p:sldId id="274" r:id="rId13"/>
    <p:sldId id="273" r:id="rId14"/>
    <p:sldId id="275" r:id="rId15"/>
    <p:sldId id="261" r:id="rId16"/>
    <p:sldId id="262" r:id="rId17"/>
    <p:sldId id="268" r:id="rId18"/>
    <p:sldId id="269"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30/10/2016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690546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30/10/2016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3123992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30/10/2016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046049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30/10/2016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76997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544164-EB56-4B67-9228-0FE8059D2D21}" type="datetimeFigureOut">
              <a:rPr lang="en-GB" smtClean="0"/>
              <a:t>30/10/2016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20131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F544164-EB56-4B67-9228-0FE8059D2D21}" type="datetimeFigureOut">
              <a:rPr lang="en-GB" smtClean="0"/>
              <a:t>30/10/2016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06697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F544164-EB56-4B67-9228-0FE8059D2D21}" type="datetimeFigureOut">
              <a:rPr lang="en-GB" smtClean="0"/>
              <a:t>30/10/2016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999810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F544164-EB56-4B67-9228-0FE8059D2D21}" type="datetimeFigureOut">
              <a:rPr lang="en-GB" smtClean="0"/>
              <a:t>30/10/2016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37677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44164-EB56-4B67-9228-0FE8059D2D21}" type="datetimeFigureOut">
              <a:rPr lang="en-GB" smtClean="0"/>
              <a:t>30/10/2016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2101939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544164-EB56-4B67-9228-0FE8059D2D21}" type="datetimeFigureOut">
              <a:rPr lang="en-GB" smtClean="0"/>
              <a:t>30/10/2016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321183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544164-EB56-4B67-9228-0FE8059D2D21}" type="datetimeFigureOut">
              <a:rPr lang="en-GB" smtClean="0"/>
              <a:t>30/10/2016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316752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44164-EB56-4B67-9228-0FE8059D2D21}" type="datetimeFigureOut">
              <a:rPr lang="en-GB" smtClean="0"/>
              <a:t>30/10/2016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EABC3-7725-40AF-B0F1-FFE95E244596}" type="slidenum">
              <a:rPr lang="en-GB" smtClean="0"/>
              <a:t>‹#›</a:t>
            </a:fld>
            <a:endParaRPr lang="en-GB"/>
          </a:p>
        </p:txBody>
      </p:sp>
    </p:spTree>
    <p:extLst>
      <p:ext uri="{BB962C8B-B14F-4D97-AF65-F5344CB8AC3E}">
        <p14:creationId xmlns:p14="http://schemas.microsoft.com/office/powerpoint/2010/main" val="980407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Title</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730678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for floor 1: varying absorber mass from 0.05kg to 0.2kg</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690688"/>
            <a:ext cx="5801783" cy="4351338"/>
          </a:xfrm>
        </p:spPr>
      </p:pic>
    </p:spTree>
    <p:extLst>
      <p:ext uri="{BB962C8B-B14F-4D97-AF65-F5344CB8AC3E}">
        <p14:creationId xmlns:p14="http://schemas.microsoft.com/office/powerpoint/2010/main" val="2557143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for floor 1: varying absorber mass from 0.05kg to 0.2kg</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690688"/>
            <a:ext cx="5801783" cy="4351338"/>
          </a:xfrm>
        </p:spPr>
      </p:pic>
    </p:spTree>
    <p:extLst>
      <p:ext uri="{BB962C8B-B14F-4D97-AF65-F5344CB8AC3E}">
        <p14:creationId xmlns:p14="http://schemas.microsoft.com/office/powerpoint/2010/main" val="1739858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for floor 1: varying absorber mass from 0.05kg to 0.2kg</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690688"/>
            <a:ext cx="5801783" cy="4351337"/>
          </a:xfrm>
        </p:spPr>
      </p:pic>
    </p:spTree>
    <p:extLst>
      <p:ext uri="{BB962C8B-B14F-4D97-AF65-F5344CB8AC3E}">
        <p14:creationId xmlns:p14="http://schemas.microsoft.com/office/powerpoint/2010/main" val="3965699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Effect of choice of absorber mass on amplitude at resonance and on optimal damping of absorber.</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7892" y="1823360"/>
            <a:ext cx="5903087" cy="4427316"/>
          </a:xfrm>
          <a:prstGeom prst="rect">
            <a:avLst/>
          </a:prstGeom>
        </p:spPr>
      </p:pic>
    </p:spTree>
    <p:extLst>
      <p:ext uri="{BB962C8B-B14F-4D97-AF65-F5344CB8AC3E}">
        <p14:creationId xmlns:p14="http://schemas.microsoft.com/office/powerpoint/2010/main" val="387301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Note for absorber of mass = 0.4 this is becoming quite close to the equivalent mass of building (3.3kg) so the results produced may not be reliable as mass of absorber will have </a:t>
            </a:r>
            <a:r>
              <a:rPr lang="en-GB" dirty="0" smtClean="0"/>
              <a:t>substantial </a:t>
            </a:r>
            <a:r>
              <a:rPr lang="en-GB" dirty="0"/>
              <a:t>affect </a:t>
            </a:r>
            <a:r>
              <a:rPr lang="en-GB"/>
              <a:t>on </a:t>
            </a:r>
            <a:r>
              <a:rPr lang="en-GB" smtClean="0"/>
              <a:t>building</a:t>
            </a:r>
            <a:endParaRPr lang="en-GB" b="1" dirty="0"/>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1072918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233122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Further Developments</a:t>
            </a:r>
          </a:p>
        </p:txBody>
      </p:sp>
      <p:sp>
        <p:nvSpPr>
          <p:cNvPr id="3" name="Content Placeholder 2"/>
          <p:cNvSpPr>
            <a:spLocks noGrp="1"/>
          </p:cNvSpPr>
          <p:nvPr>
            <p:ph idx="1"/>
          </p:nvPr>
        </p:nvSpPr>
        <p:spPr/>
        <p:txBody>
          <a:bodyPr>
            <a:normAutofit fontScale="92500" lnSpcReduction="20000"/>
          </a:bodyPr>
          <a:lstStyle/>
          <a:p>
            <a:r>
              <a:rPr lang="en-GB" dirty="0"/>
              <a:t>Check the impulse response for different floors/modes</a:t>
            </a:r>
          </a:p>
          <a:p>
            <a:r>
              <a:rPr lang="en-GB" dirty="0"/>
              <a:t>Compare the efficiencies of putting absorber at different floors</a:t>
            </a:r>
          </a:p>
          <a:p>
            <a:r>
              <a:rPr lang="en-GB" dirty="0"/>
              <a:t>Mass of absorber</a:t>
            </a:r>
          </a:p>
          <a:p>
            <a:r>
              <a:rPr lang="en-GB" dirty="0"/>
              <a:t>Model </a:t>
            </a:r>
            <a:r>
              <a:rPr lang="en-GB" dirty="0" err="1"/>
              <a:t>unsimplified</a:t>
            </a:r>
            <a:r>
              <a:rPr lang="en-GB" dirty="0"/>
              <a:t> system – check the effects of having multiple absorbers</a:t>
            </a:r>
          </a:p>
          <a:p>
            <a:r>
              <a:rPr lang="en-GB" dirty="0"/>
              <a:t>Numerical integration on system – 6 </a:t>
            </a:r>
            <a:r>
              <a:rPr lang="en-GB" dirty="0" err="1"/>
              <a:t>dof</a:t>
            </a:r>
            <a:endParaRPr lang="en-GB" dirty="0"/>
          </a:p>
          <a:p>
            <a:r>
              <a:rPr lang="en-GB" dirty="0"/>
              <a:t>Check relative amplitudes of peaks, are reduced peaks still greater than unreduced peaks of other modes/frequencies</a:t>
            </a:r>
          </a:p>
          <a:p>
            <a:r>
              <a:rPr lang="en-GB" dirty="0"/>
              <a:t>Compare responses to range of frequencies – rather than having ‘impulse’ of single frequency, try step of all frequencies or some curve around natural frequency.</a:t>
            </a:r>
          </a:p>
          <a:p>
            <a:r>
              <a:rPr lang="en-GB" dirty="0"/>
              <a:t>Given actual values of floor lambda for each floor and mode, put these in to give actual optimum values for the actual structure.</a:t>
            </a:r>
          </a:p>
        </p:txBody>
      </p:sp>
    </p:spTree>
    <p:extLst>
      <p:ext uri="{BB962C8B-B14F-4D97-AF65-F5344CB8AC3E}">
        <p14:creationId xmlns:p14="http://schemas.microsoft.com/office/powerpoint/2010/main" val="1122111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Equations</a:t>
            </a:r>
          </a:p>
        </p:txBody>
      </p:sp>
      <mc:AlternateContent xmlns:mc="http://schemas.openxmlformats.org/markup-compatibility/2006" xmlns:a14="http://schemas.microsoft.com/office/drawing/2010/main">
        <mc:Choice Requires="a14">
          <p:sp>
            <p:nvSpPr>
              <p:cNvPr id="4" name="TextBox 3"/>
              <p:cNvSpPr txBox="1"/>
              <p:nvPr/>
            </p:nvSpPr>
            <p:spPr>
              <a:xfrm>
                <a:off x="1001683" y="2549018"/>
                <a:ext cx="2250744" cy="504625"/>
              </a:xfrm>
              <a:prstGeom prst="rect">
                <a:avLst/>
              </a:prstGeom>
              <a:noFill/>
            </p:spPr>
            <p:txBody>
              <a:bodyPr wrap="none" lIns="0" tIns="0" rIns="0" bIns="0" rtlCol="0">
                <a:spAutoFit/>
              </a:bodyPr>
              <a:lstStyle/>
              <a:p>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m:t>
                        </m:r>
                      </m:sup>
                    </m:sSup>
                    <m:r>
                      <a:rPr lang="en-GB" b="0" i="1" smtClean="0">
                        <a:latin typeface="Cambria Math" panose="02040503050406030204" pitchFamily="18" charset="0"/>
                      </a:rPr>
                      <m:t>= </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1</m:t>
                                </m:r>
                              </m:sub>
                            </m:sSub>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m:t>
                                </m:r>
                              </m:sub>
                            </m:sSub>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3</m:t>
                                </m:r>
                              </m:sub>
                            </m:sSub>
                          </m:e>
                          <m:sup>
                            <m:r>
                              <a:rPr lang="en-GB" b="0" i="1" smtClean="0">
                                <a:latin typeface="Cambria Math" panose="02040503050406030204" pitchFamily="18" charset="0"/>
                              </a:rPr>
                              <m:t>2</m:t>
                            </m:r>
                          </m:sup>
                        </m:sSup>
                      </m:num>
                      <m:den>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𝑓𝑙𝑜𝑜𝑟</m:t>
                                </m:r>
                              </m:sub>
                            </m:sSub>
                          </m:e>
                          <m:sup>
                            <m:r>
                              <a:rPr lang="en-GB" b="0" i="1" smtClean="0">
                                <a:latin typeface="Cambria Math" panose="02040503050406030204" pitchFamily="18" charset="0"/>
                              </a:rPr>
                              <m:t>2</m:t>
                            </m:r>
                          </m:sup>
                        </m:sSup>
                      </m:den>
                    </m:f>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𝑚</m:t>
                    </m:r>
                  </m:oMath>
                </a14:m>
                <a:r>
                  <a:rPr lang="en-GB" dirty="0"/>
                  <a:t> </a:t>
                </a:r>
              </a:p>
            </p:txBody>
          </p:sp>
        </mc:Choice>
        <mc:Fallback xmlns="">
          <p:sp>
            <p:nvSpPr>
              <p:cNvPr id="4" name="TextBox 3"/>
              <p:cNvSpPr txBox="1">
                <a:spLocks noRot="1" noChangeAspect="1" noMove="1" noResize="1" noEditPoints="1" noAdjustHandles="1" noChangeArrowheads="1" noChangeShapeType="1" noTextEdit="1"/>
              </p:cNvSpPr>
              <p:nvPr/>
            </p:nvSpPr>
            <p:spPr>
              <a:xfrm>
                <a:off x="1001683" y="2549018"/>
                <a:ext cx="2250744" cy="504625"/>
              </a:xfrm>
              <a:prstGeom prst="rect">
                <a:avLst/>
              </a:prstGeom>
              <a:blipFill>
                <a:blip r:embed="rId2"/>
                <a:stretch>
                  <a:fillRect b="-12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778134" y="2662830"/>
                <a:ext cx="15332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𝑘</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m:t>
                          </m:r>
                        </m:sup>
                      </m:sSup>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𝑛</m:t>
                              </m:r>
                            </m:sub>
                          </m:sSub>
                        </m:e>
                        <m:sup>
                          <m:r>
                            <a:rPr lang="en-GB" b="0" i="1" smtClean="0">
                              <a:latin typeface="Cambria Math" panose="02040503050406030204" pitchFamily="18" charset="0"/>
                              <a:ea typeface="Cambria Math" panose="02040503050406030204" pitchFamily="18" charset="0"/>
                            </a:rPr>
                            <m:t>2</m:t>
                          </m:r>
                        </m:sup>
                      </m:sSup>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778134" y="2662830"/>
                <a:ext cx="1533240" cy="276999"/>
              </a:xfrm>
              <a:prstGeom prst="rect">
                <a:avLst/>
              </a:prstGeom>
              <a:blipFill>
                <a:blip r:embed="rId3"/>
                <a:stretch>
                  <a:fillRect l="-3586" t="-4444" r="-1195"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283036" y="2662830"/>
                <a:ext cx="16705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𝑎</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𝑎</m:t>
                          </m:r>
                        </m:sub>
                      </m:sSub>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𝑛</m:t>
                              </m:r>
                            </m:sub>
                          </m:sSub>
                        </m:e>
                        <m:sup>
                          <m:r>
                            <a:rPr lang="en-GB" b="0" i="1" smtClean="0">
                              <a:latin typeface="Cambria Math" panose="02040503050406030204" pitchFamily="18" charset="0"/>
                              <a:ea typeface="Cambria Math" panose="02040503050406030204" pitchFamily="18" charset="0"/>
                            </a:rPr>
                            <m:t>2</m:t>
                          </m:r>
                        </m:sup>
                      </m:sSup>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283036" y="2662830"/>
                <a:ext cx="1670521" cy="276999"/>
              </a:xfrm>
              <a:prstGeom prst="rect">
                <a:avLst/>
              </a:prstGeom>
              <a:blipFill>
                <a:blip r:embed="rId4"/>
                <a:stretch>
                  <a:fillRect l="-2920" t="-4444" r="-1095"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118766" y="4171989"/>
                <a:ext cx="965649" cy="5728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𝜁</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𝜆</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𝑐𝑟𝑖𝑡</m:t>
                              </m:r>
                            </m:sub>
                          </m:sSub>
                        </m:den>
                      </m:f>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1118766" y="4171989"/>
                <a:ext cx="965649" cy="57284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536465" y="4319913"/>
                <a:ext cx="2519279" cy="315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𝑐𝑟𝑖𝑡</m:t>
                          </m:r>
                        </m:sub>
                      </m:sSub>
                      <m:r>
                        <a:rPr lang="en-GB" b="0" i="1" smtClean="0">
                          <a:latin typeface="Cambria Math" panose="02040503050406030204" pitchFamily="18" charset="0"/>
                        </a:rPr>
                        <m:t>=2 </m:t>
                      </m:r>
                      <m:r>
                        <a:rPr lang="en-GB" b="0" i="1" smtClean="0">
                          <a:latin typeface="Cambria Math" panose="02040503050406030204" pitchFamily="18" charset="0"/>
                        </a:rPr>
                        <m:t>𝑚</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𝑛</m:t>
                          </m:r>
                        </m:sub>
                      </m:sSub>
                      <m:r>
                        <a:rPr lang="en-GB" b="0" i="1" smtClean="0">
                          <a:latin typeface="Cambria Math" panose="02040503050406030204" pitchFamily="18" charset="0"/>
                        </a:rPr>
                        <m:t>=2 </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𝑚</m:t>
                          </m:r>
                          <m:r>
                            <a:rPr lang="en-GB" b="0" i="1" smtClean="0">
                              <a:latin typeface="Cambria Math" panose="02040503050406030204" pitchFamily="18" charset="0"/>
                            </a:rPr>
                            <m:t> </m:t>
                          </m:r>
                          <m:r>
                            <a:rPr lang="en-GB" b="0" i="1" smtClean="0">
                              <a:latin typeface="Cambria Math" panose="02040503050406030204" pitchFamily="18" charset="0"/>
                            </a:rPr>
                            <m:t>𝑘</m:t>
                          </m:r>
                        </m:e>
                      </m:rad>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3536465" y="4319913"/>
                <a:ext cx="2519279" cy="315151"/>
              </a:xfrm>
              <a:prstGeom prst="rect">
                <a:avLst/>
              </a:prstGeom>
              <a:blipFill>
                <a:blip r:embed="rId6"/>
                <a:stretch>
                  <a:fillRect l="-1937" r="-1695" b="-176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118296" y="4166988"/>
                <a:ext cx="1237326" cy="5778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𝜁</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𝜆</m:t>
                          </m:r>
                        </m:num>
                        <m:den>
                          <m:r>
                            <a:rPr lang="en-GB" b="0" i="1" smtClean="0">
                              <a:latin typeface="Cambria Math" panose="02040503050406030204" pitchFamily="18" charset="0"/>
                              <a:ea typeface="Cambria Math" panose="02040503050406030204" pitchFamily="18" charset="0"/>
                            </a:rPr>
                            <m:t>2 </m:t>
                          </m:r>
                          <m:rad>
                            <m:radPr>
                              <m:degHide m:val="on"/>
                              <m:ctrlPr>
                                <a:rPr lang="en-GB" b="0" i="1" smtClean="0">
                                  <a:latin typeface="Cambria Math" panose="02040503050406030204" pitchFamily="18" charset="0"/>
                                  <a:ea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𝑚</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𝑘</m:t>
                              </m:r>
                            </m:e>
                          </m:rad>
                        </m:den>
                      </m:f>
                    </m:oMath>
                  </m:oMathPara>
                </a14:m>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7118296" y="4166988"/>
                <a:ext cx="1237326" cy="577850"/>
              </a:xfrm>
              <a:prstGeom prst="rect">
                <a:avLst/>
              </a:prstGeom>
              <a:blipFill>
                <a:blip r:embed="rId7"/>
                <a:stretch>
                  <a:fillRect b="-1064"/>
                </a:stretch>
              </a:blipFill>
            </p:spPr>
            <p:txBody>
              <a:bodyPr/>
              <a:lstStyle/>
              <a:p>
                <a:r>
                  <a:rPr lang="en-GB">
                    <a:noFill/>
                  </a:rPr>
                  <a:t> </a:t>
                </a:r>
              </a:p>
            </p:txBody>
          </p:sp>
        </mc:Fallback>
      </mc:AlternateContent>
    </p:spTree>
    <p:extLst>
      <p:ext uri="{BB962C8B-B14F-4D97-AF65-F5344CB8AC3E}">
        <p14:creationId xmlns:p14="http://schemas.microsoft.com/office/powerpoint/2010/main" val="3647338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Tabulated Results</a:t>
            </a:r>
          </a:p>
        </p:txBody>
      </p:sp>
      <p:sp>
        <p:nvSpPr>
          <p:cNvPr id="3" name="Content Placeholder 2"/>
          <p:cNvSpPr>
            <a:spLocks noGrp="1"/>
          </p:cNvSpPr>
          <p:nvPr>
            <p:ph idx="1"/>
          </p:nvPr>
        </p:nvSpPr>
        <p:spPr/>
        <p:txBody>
          <a:bodyPr/>
          <a:lstStyle/>
          <a:p>
            <a:r>
              <a:rPr lang="en-GB" dirty="0"/>
              <a:t>results</a:t>
            </a:r>
          </a:p>
        </p:txBody>
      </p:sp>
      <p:graphicFrame>
        <p:nvGraphicFramePr>
          <p:cNvPr id="4" name="Table 3"/>
          <p:cNvGraphicFramePr>
            <a:graphicFrameLocks noGrp="1"/>
          </p:cNvGraphicFramePr>
          <p:nvPr>
            <p:extLst>
              <p:ext uri="{D42A27DB-BD31-4B8C-83A1-F6EECF244321}">
                <p14:modId xmlns:p14="http://schemas.microsoft.com/office/powerpoint/2010/main" val="148694477"/>
              </p:ext>
            </p:extLst>
          </p:nvPr>
        </p:nvGraphicFramePr>
        <p:xfrm>
          <a:off x="411018" y="2723034"/>
          <a:ext cx="4865273" cy="2966720"/>
        </p:xfrm>
        <a:graphic>
          <a:graphicData uri="http://schemas.openxmlformats.org/drawingml/2006/table">
            <a:tbl>
              <a:tblPr firstRow="1" bandRow="1">
                <a:tableStyleId>{5C22544A-7EE6-4342-B048-85BDC9FD1C3A}</a:tableStyleId>
              </a:tblPr>
              <a:tblGrid>
                <a:gridCol w="1085273">
                  <a:extLst>
                    <a:ext uri="{9D8B030D-6E8A-4147-A177-3AD203B41FA5}">
                      <a16:colId xmlns:a16="http://schemas.microsoft.com/office/drawing/2014/main" val="1740474088"/>
                    </a:ext>
                  </a:extLst>
                </a:gridCol>
                <a:gridCol w="1260000">
                  <a:extLst>
                    <a:ext uri="{9D8B030D-6E8A-4147-A177-3AD203B41FA5}">
                      <a16:colId xmlns:a16="http://schemas.microsoft.com/office/drawing/2014/main" val="1147528444"/>
                    </a:ext>
                  </a:extLst>
                </a:gridCol>
                <a:gridCol w="1260000">
                  <a:extLst>
                    <a:ext uri="{9D8B030D-6E8A-4147-A177-3AD203B41FA5}">
                      <a16:colId xmlns:a16="http://schemas.microsoft.com/office/drawing/2014/main" val="409393834"/>
                    </a:ext>
                  </a:extLst>
                </a:gridCol>
                <a:gridCol w="1260000">
                  <a:extLst>
                    <a:ext uri="{9D8B030D-6E8A-4147-A177-3AD203B41FA5}">
                      <a16:colId xmlns:a16="http://schemas.microsoft.com/office/drawing/2014/main" val="98747253"/>
                    </a:ext>
                  </a:extLst>
                </a:gridCol>
              </a:tblGrid>
              <a:tr h="370840">
                <a:tc>
                  <a:txBody>
                    <a:bodyPr/>
                    <a:lstStyle/>
                    <a:p>
                      <a:endParaRPr lang="en-GB" dirty="0"/>
                    </a:p>
                  </a:txBody>
                  <a:tcPr/>
                </a:tc>
                <a:tc>
                  <a:txBody>
                    <a:bodyPr/>
                    <a:lstStyle/>
                    <a:p>
                      <a:r>
                        <a:rPr lang="en-GB" dirty="0"/>
                        <a:t>Mode 1</a:t>
                      </a:r>
                    </a:p>
                  </a:txBody>
                  <a:tcPr/>
                </a:tc>
                <a:tc>
                  <a:txBody>
                    <a:bodyPr/>
                    <a:lstStyle/>
                    <a:p>
                      <a:r>
                        <a:rPr lang="en-GB" dirty="0"/>
                        <a:t>Mode 2</a:t>
                      </a:r>
                    </a:p>
                  </a:txBody>
                  <a:tcPr/>
                </a:tc>
                <a:tc>
                  <a:txBody>
                    <a:bodyPr/>
                    <a:lstStyle/>
                    <a:p>
                      <a:r>
                        <a:rPr lang="en-GB" dirty="0"/>
                        <a:t>Mode 3</a:t>
                      </a:r>
                    </a:p>
                  </a:txBody>
                  <a:tcPr/>
                </a:tc>
                <a:extLst>
                  <a:ext uri="{0D108BD9-81ED-4DB2-BD59-A6C34878D82A}">
                    <a16:rowId xmlns:a16="http://schemas.microsoft.com/office/drawing/2014/main" val="454076437"/>
                  </a:ext>
                </a:extLst>
              </a:tr>
              <a:tr h="370840">
                <a:tc>
                  <a:txBody>
                    <a:bodyPr/>
                    <a:lstStyle/>
                    <a:p>
                      <a:r>
                        <a:rPr lang="el-GR" dirty="0"/>
                        <a:t>ω</a:t>
                      </a:r>
                      <a:r>
                        <a:rPr lang="en-GB" baseline="-25000" dirty="0"/>
                        <a:t>n</a:t>
                      </a:r>
                      <a:r>
                        <a:rPr lang="en-GB" dirty="0"/>
                        <a:t> (Hz)</a:t>
                      </a:r>
                    </a:p>
                  </a:txBody>
                  <a:tcPr/>
                </a:tc>
                <a:tc>
                  <a:txBody>
                    <a:bodyPr/>
                    <a:lstStyle/>
                    <a:p>
                      <a:r>
                        <a:rPr lang="en-GB" dirty="0"/>
                        <a:t>3.3933</a:t>
                      </a:r>
                    </a:p>
                  </a:txBody>
                  <a:tcPr/>
                </a:tc>
                <a:tc>
                  <a:txBody>
                    <a:bodyPr/>
                    <a:lstStyle/>
                    <a:p>
                      <a:r>
                        <a:rPr lang="en-GB" dirty="0"/>
                        <a:t>9.5078</a:t>
                      </a:r>
                    </a:p>
                  </a:txBody>
                  <a:tcPr/>
                </a:tc>
                <a:tc>
                  <a:txBody>
                    <a:bodyPr/>
                    <a:lstStyle/>
                    <a:p>
                      <a:r>
                        <a:rPr lang="en-GB" dirty="0"/>
                        <a:t>13.7391</a:t>
                      </a:r>
                    </a:p>
                  </a:txBody>
                  <a:tcPr/>
                </a:tc>
                <a:extLst>
                  <a:ext uri="{0D108BD9-81ED-4DB2-BD59-A6C34878D82A}">
                    <a16:rowId xmlns:a16="http://schemas.microsoft.com/office/drawing/2014/main" val="2111603741"/>
                  </a:ext>
                </a:extLst>
              </a:tr>
              <a:tr h="370840">
                <a:tc>
                  <a:txBody>
                    <a:bodyPr/>
                    <a:lstStyle/>
                    <a:p>
                      <a:r>
                        <a:rPr lang="en-GB" dirty="0"/>
                        <a:t>A</a:t>
                      </a:r>
                      <a:r>
                        <a:rPr lang="en-GB" baseline="-25000" dirty="0"/>
                        <a:t>1</a:t>
                      </a:r>
                      <a:endParaRPr lang="en-GB" dirty="0"/>
                    </a:p>
                  </a:txBody>
                  <a:tcPr/>
                </a:tc>
                <a:tc>
                  <a:txBody>
                    <a:bodyPr/>
                    <a:lstStyle/>
                    <a:p>
                      <a:r>
                        <a:rPr lang="en-GB" dirty="0"/>
                        <a:t>-0.2425</a:t>
                      </a:r>
                    </a:p>
                  </a:txBody>
                  <a:tcPr/>
                </a:tc>
                <a:tc>
                  <a:txBody>
                    <a:bodyPr/>
                    <a:lstStyle/>
                    <a:p>
                      <a:r>
                        <a:rPr lang="en-GB" dirty="0"/>
                        <a:t>0.5448</a:t>
                      </a:r>
                    </a:p>
                  </a:txBody>
                  <a:tcPr/>
                </a:tc>
                <a:tc>
                  <a:txBody>
                    <a:bodyPr/>
                    <a:lstStyle/>
                    <a:p>
                      <a:r>
                        <a:rPr lang="en-GB" dirty="0"/>
                        <a:t>-0.4369</a:t>
                      </a:r>
                    </a:p>
                  </a:txBody>
                  <a:tcPr/>
                </a:tc>
                <a:extLst>
                  <a:ext uri="{0D108BD9-81ED-4DB2-BD59-A6C34878D82A}">
                    <a16:rowId xmlns:a16="http://schemas.microsoft.com/office/drawing/2014/main" val="1838405372"/>
                  </a:ext>
                </a:extLst>
              </a:tr>
              <a:tr h="370840">
                <a:tc>
                  <a:txBody>
                    <a:bodyPr/>
                    <a:lstStyle/>
                    <a:p>
                      <a:r>
                        <a:rPr lang="en-GB" dirty="0"/>
                        <a:t>A</a:t>
                      </a:r>
                      <a:r>
                        <a:rPr lang="en-GB" baseline="-25000" dirty="0"/>
                        <a:t>2</a:t>
                      </a:r>
                    </a:p>
                  </a:txBody>
                  <a:tcPr/>
                </a:tc>
                <a:tc>
                  <a:txBody>
                    <a:bodyPr/>
                    <a:lstStyle/>
                    <a:p>
                      <a:r>
                        <a:rPr lang="en-GB" dirty="0"/>
                        <a:t>-0.4369</a:t>
                      </a:r>
                    </a:p>
                  </a:txBody>
                  <a:tcPr/>
                </a:tc>
                <a:tc>
                  <a:txBody>
                    <a:bodyPr/>
                    <a:lstStyle/>
                    <a:p>
                      <a:r>
                        <a:rPr lang="en-GB" dirty="0"/>
                        <a:t>0.2425</a:t>
                      </a:r>
                    </a:p>
                  </a:txBody>
                  <a:tcPr/>
                </a:tc>
                <a:tc>
                  <a:txBody>
                    <a:bodyPr/>
                    <a:lstStyle/>
                    <a:p>
                      <a:r>
                        <a:rPr lang="en-GB" dirty="0"/>
                        <a:t>0.5448</a:t>
                      </a:r>
                    </a:p>
                  </a:txBody>
                  <a:tcPr/>
                </a:tc>
                <a:extLst>
                  <a:ext uri="{0D108BD9-81ED-4DB2-BD59-A6C34878D82A}">
                    <a16:rowId xmlns:a16="http://schemas.microsoft.com/office/drawing/2014/main" val="3813605204"/>
                  </a:ext>
                </a:extLst>
              </a:tr>
              <a:tr h="370840">
                <a:tc>
                  <a:txBody>
                    <a:bodyPr/>
                    <a:lstStyle/>
                    <a:p>
                      <a:r>
                        <a:rPr lang="en-GB" dirty="0"/>
                        <a:t>A</a:t>
                      </a:r>
                      <a:r>
                        <a:rPr lang="en-GB" baseline="-25000" dirty="0"/>
                        <a:t>3</a:t>
                      </a:r>
                    </a:p>
                  </a:txBody>
                  <a:tcPr/>
                </a:tc>
                <a:tc>
                  <a:txBody>
                    <a:bodyPr/>
                    <a:lstStyle/>
                    <a:p>
                      <a:r>
                        <a:rPr lang="en-GB" dirty="0"/>
                        <a:t>-0.5448</a:t>
                      </a:r>
                    </a:p>
                  </a:txBody>
                  <a:tcPr/>
                </a:tc>
                <a:tc>
                  <a:txBody>
                    <a:bodyPr/>
                    <a:lstStyle/>
                    <a:p>
                      <a:r>
                        <a:rPr lang="en-GB" dirty="0"/>
                        <a:t>-0.4369</a:t>
                      </a:r>
                    </a:p>
                  </a:txBody>
                  <a:tcPr/>
                </a:tc>
                <a:tc>
                  <a:txBody>
                    <a:bodyPr/>
                    <a:lstStyle/>
                    <a:p>
                      <a:r>
                        <a:rPr lang="en-GB" dirty="0"/>
                        <a:t>-0.2425</a:t>
                      </a:r>
                    </a:p>
                  </a:txBody>
                  <a:tcPr/>
                </a:tc>
                <a:extLst>
                  <a:ext uri="{0D108BD9-81ED-4DB2-BD59-A6C34878D82A}">
                    <a16:rowId xmlns:a16="http://schemas.microsoft.com/office/drawing/2014/main" val="4101238547"/>
                  </a:ext>
                </a:extLst>
              </a:tr>
              <a:tr h="370840">
                <a:tc>
                  <a:txBody>
                    <a:bodyPr/>
                    <a:lstStyle/>
                    <a:p>
                      <a:r>
                        <a:rPr lang="en-GB" dirty="0"/>
                        <a:t>m</a:t>
                      </a:r>
                      <a:r>
                        <a:rPr lang="en-GB" baseline="-25000" dirty="0"/>
                        <a:t>1</a:t>
                      </a:r>
                      <a:r>
                        <a:rPr lang="en-GB" dirty="0"/>
                        <a:t>’</a:t>
                      </a:r>
                    </a:p>
                  </a:txBody>
                  <a:tcPr/>
                </a:tc>
                <a:tc>
                  <a:txBody>
                    <a:bodyPr/>
                    <a:lstStyle/>
                    <a:p>
                      <a:r>
                        <a:rPr lang="en-GB" dirty="0"/>
                        <a:t>17.01</a:t>
                      </a:r>
                    </a:p>
                  </a:txBody>
                  <a:tcPr/>
                </a:tc>
                <a:tc>
                  <a:txBody>
                    <a:bodyPr/>
                    <a:lstStyle/>
                    <a:p>
                      <a:r>
                        <a:rPr lang="en-GB" dirty="0"/>
                        <a:t>3.37</a:t>
                      </a:r>
                    </a:p>
                  </a:txBody>
                  <a:tcPr/>
                </a:tc>
                <a:tc>
                  <a:txBody>
                    <a:bodyPr/>
                    <a:lstStyle/>
                    <a:p>
                      <a:r>
                        <a:rPr lang="en-GB" dirty="0"/>
                        <a:t>5.24</a:t>
                      </a:r>
                    </a:p>
                  </a:txBody>
                  <a:tcPr/>
                </a:tc>
                <a:extLst>
                  <a:ext uri="{0D108BD9-81ED-4DB2-BD59-A6C34878D82A}">
                    <a16:rowId xmlns:a16="http://schemas.microsoft.com/office/drawing/2014/main" val="2602994444"/>
                  </a:ext>
                </a:extLst>
              </a:tr>
              <a:tr h="370840">
                <a:tc>
                  <a:txBody>
                    <a:bodyPr/>
                    <a:lstStyle/>
                    <a:p>
                      <a:r>
                        <a:rPr lang="en-GB" baseline="0" dirty="0"/>
                        <a:t>m</a:t>
                      </a:r>
                      <a:r>
                        <a:rPr lang="en-GB" baseline="-25000" dirty="0"/>
                        <a:t>2</a:t>
                      </a:r>
                      <a:r>
                        <a:rPr lang="en-GB" dirty="0"/>
                        <a:t>’</a:t>
                      </a:r>
                    </a:p>
                  </a:txBody>
                  <a:tcPr/>
                </a:tc>
                <a:tc>
                  <a:txBody>
                    <a:bodyPr/>
                    <a:lstStyle/>
                    <a:p>
                      <a:r>
                        <a:rPr lang="en-GB" dirty="0"/>
                        <a:t>5.24</a:t>
                      </a:r>
                    </a:p>
                  </a:txBody>
                  <a:tcPr/>
                </a:tc>
                <a:tc>
                  <a:txBody>
                    <a:bodyPr/>
                    <a:lstStyle/>
                    <a:p>
                      <a:r>
                        <a:rPr lang="en-GB" dirty="0"/>
                        <a:t>17.01</a:t>
                      </a:r>
                    </a:p>
                  </a:txBody>
                  <a:tcPr/>
                </a:tc>
                <a:tc>
                  <a:txBody>
                    <a:bodyPr/>
                    <a:lstStyle/>
                    <a:p>
                      <a:r>
                        <a:rPr lang="en-GB" dirty="0"/>
                        <a:t>3.37</a:t>
                      </a:r>
                    </a:p>
                  </a:txBody>
                  <a:tcPr/>
                </a:tc>
                <a:extLst>
                  <a:ext uri="{0D108BD9-81ED-4DB2-BD59-A6C34878D82A}">
                    <a16:rowId xmlns:a16="http://schemas.microsoft.com/office/drawing/2014/main" val="1680425525"/>
                  </a:ext>
                </a:extLst>
              </a:tr>
              <a:tr h="370840">
                <a:tc>
                  <a:txBody>
                    <a:bodyPr/>
                    <a:lstStyle/>
                    <a:p>
                      <a:r>
                        <a:rPr lang="en-GB" dirty="0"/>
                        <a:t>m</a:t>
                      </a:r>
                      <a:r>
                        <a:rPr lang="en-GB" baseline="-25000" dirty="0"/>
                        <a:t>3</a:t>
                      </a:r>
                      <a:r>
                        <a:rPr lang="en-GB" dirty="0"/>
                        <a:t>’</a:t>
                      </a:r>
                    </a:p>
                  </a:txBody>
                  <a:tcPr/>
                </a:tc>
                <a:tc>
                  <a:txBody>
                    <a:bodyPr/>
                    <a:lstStyle/>
                    <a:p>
                      <a:r>
                        <a:rPr lang="en-GB" dirty="0"/>
                        <a:t>3.37</a:t>
                      </a:r>
                    </a:p>
                  </a:txBody>
                  <a:tcPr/>
                </a:tc>
                <a:tc>
                  <a:txBody>
                    <a:bodyPr/>
                    <a:lstStyle/>
                    <a:p>
                      <a:r>
                        <a:rPr lang="en-GB" dirty="0"/>
                        <a:t>5.24</a:t>
                      </a:r>
                    </a:p>
                  </a:txBody>
                  <a:tcPr/>
                </a:tc>
                <a:tc>
                  <a:txBody>
                    <a:bodyPr/>
                    <a:lstStyle/>
                    <a:p>
                      <a:r>
                        <a:rPr lang="en-GB" dirty="0"/>
                        <a:t>17.01</a:t>
                      </a:r>
                    </a:p>
                  </a:txBody>
                  <a:tcPr/>
                </a:tc>
                <a:extLst>
                  <a:ext uri="{0D108BD9-81ED-4DB2-BD59-A6C34878D82A}">
                    <a16:rowId xmlns:a16="http://schemas.microsoft.com/office/drawing/2014/main" val="393028677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16375831"/>
              </p:ext>
            </p:extLst>
          </p:nvPr>
        </p:nvGraphicFramePr>
        <p:xfrm>
          <a:off x="5978717" y="3344824"/>
          <a:ext cx="6012000" cy="1752600"/>
        </p:xfrm>
        <a:graphic>
          <a:graphicData uri="http://schemas.openxmlformats.org/drawingml/2006/table">
            <a:tbl>
              <a:tblPr firstRow="1" bandRow="1">
                <a:tableStyleId>{5C22544A-7EE6-4342-B048-85BDC9FD1C3A}</a:tableStyleId>
              </a:tblPr>
              <a:tblGrid>
                <a:gridCol w="1152000">
                  <a:extLst>
                    <a:ext uri="{9D8B030D-6E8A-4147-A177-3AD203B41FA5}">
                      <a16:colId xmlns:a16="http://schemas.microsoft.com/office/drawing/2014/main" val="3531538090"/>
                    </a:ext>
                  </a:extLst>
                </a:gridCol>
                <a:gridCol w="1620000">
                  <a:extLst>
                    <a:ext uri="{9D8B030D-6E8A-4147-A177-3AD203B41FA5}">
                      <a16:colId xmlns:a16="http://schemas.microsoft.com/office/drawing/2014/main" val="3347417328"/>
                    </a:ext>
                  </a:extLst>
                </a:gridCol>
                <a:gridCol w="1620000">
                  <a:extLst>
                    <a:ext uri="{9D8B030D-6E8A-4147-A177-3AD203B41FA5}">
                      <a16:colId xmlns:a16="http://schemas.microsoft.com/office/drawing/2014/main" val="1016325931"/>
                    </a:ext>
                  </a:extLst>
                </a:gridCol>
                <a:gridCol w="1620000">
                  <a:extLst>
                    <a:ext uri="{9D8B030D-6E8A-4147-A177-3AD203B41FA5}">
                      <a16:colId xmlns:a16="http://schemas.microsoft.com/office/drawing/2014/main" val="2422077700"/>
                    </a:ext>
                  </a:extLst>
                </a:gridCol>
              </a:tblGrid>
              <a:tr h="370840">
                <a:tc>
                  <a:txBody>
                    <a:bodyPr/>
                    <a:lstStyle/>
                    <a:p>
                      <a:r>
                        <a:rPr lang="en-GB" dirty="0"/>
                        <a:t>Optimum Damper</a:t>
                      </a:r>
                    </a:p>
                  </a:txBody>
                  <a:tcPr/>
                </a:tc>
                <a:tc>
                  <a:txBody>
                    <a:bodyPr/>
                    <a:lstStyle/>
                    <a:p>
                      <a:r>
                        <a:rPr lang="en-GB" dirty="0"/>
                        <a:t>Mode 1</a:t>
                      </a:r>
                    </a:p>
                  </a:txBody>
                  <a:tcPr/>
                </a:tc>
                <a:tc>
                  <a:txBody>
                    <a:bodyPr/>
                    <a:lstStyle/>
                    <a:p>
                      <a:r>
                        <a:rPr lang="en-GB" dirty="0"/>
                        <a:t>Mode 2</a:t>
                      </a:r>
                    </a:p>
                  </a:txBody>
                  <a:tcPr/>
                </a:tc>
                <a:tc>
                  <a:txBody>
                    <a:bodyPr/>
                    <a:lstStyle/>
                    <a:p>
                      <a:r>
                        <a:rPr lang="en-GB" dirty="0"/>
                        <a:t>Mode 3</a:t>
                      </a:r>
                    </a:p>
                  </a:txBody>
                  <a:tcPr/>
                </a:tc>
                <a:extLst>
                  <a:ext uri="{0D108BD9-81ED-4DB2-BD59-A6C34878D82A}">
                    <a16:rowId xmlns:a16="http://schemas.microsoft.com/office/drawing/2014/main" val="442174961"/>
                  </a:ext>
                </a:extLst>
              </a:tr>
              <a:tr h="370840">
                <a:tc>
                  <a:txBody>
                    <a:bodyPr/>
                    <a:lstStyle/>
                    <a:p>
                      <a:r>
                        <a:rPr lang="en-GB" dirty="0"/>
                        <a:t>Floor 1</a:t>
                      </a:r>
                    </a:p>
                  </a:txBody>
                  <a:tcPr/>
                </a:tc>
                <a:tc>
                  <a:txBody>
                    <a:bodyPr/>
                    <a:lstStyle/>
                    <a:p>
                      <a:r>
                        <a:rPr lang="en-GB" dirty="0"/>
                        <a:t>0.2009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1.341/1.394</a:t>
                      </a:r>
                    </a:p>
                  </a:txBody>
                  <a:tcPr/>
                </a:tc>
                <a:tc>
                  <a:txBody>
                    <a:bodyPr/>
                    <a:lstStyle/>
                    <a:p>
                      <a:endParaRPr lang="en-GB"/>
                    </a:p>
                  </a:txBody>
                  <a:tcPr/>
                </a:tc>
                <a:extLst>
                  <a:ext uri="{0D108BD9-81ED-4DB2-BD59-A6C34878D82A}">
                    <a16:rowId xmlns:a16="http://schemas.microsoft.com/office/drawing/2014/main" val="934002766"/>
                  </a:ext>
                </a:extLst>
              </a:tr>
              <a:tr h="370840">
                <a:tc>
                  <a:txBody>
                    <a:bodyPr/>
                    <a:lstStyle/>
                    <a:p>
                      <a:r>
                        <a:rPr lang="en-GB" dirty="0"/>
                        <a:t>Floor 2</a:t>
                      </a:r>
                    </a:p>
                  </a:txBody>
                  <a:tcPr/>
                </a:tc>
                <a:tc>
                  <a:txBody>
                    <a:bodyPr/>
                    <a:lstStyle/>
                    <a:p>
                      <a:r>
                        <a:rPr lang="en-GB" dirty="0"/>
                        <a:t>0.3765</a:t>
                      </a:r>
                    </a:p>
                  </a:txBody>
                  <a:tcPr/>
                </a:tc>
                <a:tc>
                  <a:txBody>
                    <a:bodyPr/>
                    <a:lstStyle/>
                    <a:p>
                      <a:r>
                        <a:rPr lang="en-GB" dirty="0"/>
                        <a:t>0.5705/0.5873</a:t>
                      </a:r>
                    </a:p>
                  </a:txBody>
                  <a:tcPr/>
                </a:tc>
                <a:tc>
                  <a:txBody>
                    <a:bodyPr/>
                    <a:lstStyle/>
                    <a:p>
                      <a:r>
                        <a:rPr lang="en-GB" dirty="0"/>
                        <a:t>1.899/1.974</a:t>
                      </a:r>
                    </a:p>
                  </a:txBody>
                  <a:tcPr/>
                </a:tc>
                <a:extLst>
                  <a:ext uri="{0D108BD9-81ED-4DB2-BD59-A6C34878D82A}">
                    <a16:rowId xmlns:a16="http://schemas.microsoft.com/office/drawing/2014/main" val="970970409"/>
                  </a:ext>
                </a:extLst>
              </a:tr>
              <a:tr h="370840">
                <a:tc>
                  <a:txBody>
                    <a:bodyPr/>
                    <a:lstStyle/>
                    <a:p>
                      <a:r>
                        <a:rPr lang="en-GB" dirty="0"/>
                        <a:t>Floor 3</a:t>
                      </a:r>
                    </a:p>
                  </a:txBody>
                  <a:tcPr/>
                </a:tc>
                <a:tc>
                  <a:txBody>
                    <a:bodyPr/>
                    <a:lstStyle/>
                    <a:p>
                      <a:r>
                        <a:rPr lang="en-GB" dirty="0"/>
                        <a:t>0.4642</a:t>
                      </a:r>
                    </a:p>
                  </a:txBody>
                  <a:tcPr/>
                </a:tc>
                <a:tc>
                  <a:txBody>
                    <a:bodyPr/>
                    <a:lstStyle/>
                    <a:p>
                      <a:endParaRPr lang="en-GB" dirty="0"/>
                    </a:p>
                  </a:txBody>
                  <a:tcPr/>
                </a:tc>
                <a:tc>
                  <a:txBody>
                    <a:bodyPr/>
                    <a:lstStyle/>
                    <a:p>
                      <a:r>
                        <a:rPr lang="en-GB" dirty="0"/>
                        <a:t>0.8437</a:t>
                      </a:r>
                    </a:p>
                  </a:txBody>
                  <a:tcPr/>
                </a:tc>
                <a:extLst>
                  <a:ext uri="{0D108BD9-81ED-4DB2-BD59-A6C34878D82A}">
                    <a16:rowId xmlns:a16="http://schemas.microsoft.com/office/drawing/2014/main" val="1998608990"/>
                  </a:ext>
                </a:extLst>
              </a:tr>
            </a:tbl>
          </a:graphicData>
        </a:graphic>
      </p:graphicFrame>
    </p:spTree>
    <p:extLst>
      <p:ext uri="{BB962C8B-B14F-4D97-AF65-F5344CB8AC3E}">
        <p14:creationId xmlns:p14="http://schemas.microsoft.com/office/powerpoint/2010/main" val="549116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Interesting things noted</a:t>
            </a:r>
          </a:p>
        </p:txBody>
      </p:sp>
      <p:sp>
        <p:nvSpPr>
          <p:cNvPr id="3" name="Content Placeholder 2"/>
          <p:cNvSpPr>
            <a:spLocks noGrp="1"/>
          </p:cNvSpPr>
          <p:nvPr>
            <p:ph idx="1"/>
          </p:nvPr>
        </p:nvSpPr>
        <p:spPr/>
        <p:txBody>
          <a:bodyPr/>
          <a:lstStyle/>
          <a:p>
            <a:r>
              <a:rPr lang="en-GB" dirty="0"/>
              <a:t>Equivalent mass matrix is symmetric about major diagonal (with top floor, first mode in top left)</a:t>
            </a:r>
          </a:p>
          <a:p>
            <a:r>
              <a:rPr lang="en-GB" dirty="0"/>
              <a:t>Results of plotting 3d graph of frequency, absorber damping and amplitude not clear, plotting on log scales gives much clearer results and obvious saddle point, this is what we are aiming for with the optimum damper.</a:t>
            </a:r>
          </a:p>
          <a:p>
            <a:endParaRPr lang="en-GB" dirty="0"/>
          </a:p>
        </p:txBody>
      </p:sp>
    </p:spTree>
    <p:extLst>
      <p:ext uri="{BB962C8B-B14F-4D97-AF65-F5344CB8AC3E}">
        <p14:creationId xmlns:p14="http://schemas.microsoft.com/office/powerpoint/2010/main" val="906454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Aims</a:t>
            </a:r>
          </a:p>
        </p:txBody>
      </p:sp>
      <p:sp>
        <p:nvSpPr>
          <p:cNvPr id="3" name="Content Placeholder 2"/>
          <p:cNvSpPr>
            <a:spLocks noGrp="1"/>
          </p:cNvSpPr>
          <p:nvPr>
            <p:ph idx="1"/>
          </p:nvPr>
        </p:nvSpPr>
        <p:spPr/>
        <p:txBody>
          <a:bodyPr/>
          <a:lstStyle/>
          <a:p>
            <a:r>
              <a:rPr lang="en-GB" dirty="0"/>
              <a:t>Analyse effects of putting absorbers on different floors and tuning to different modes.</a:t>
            </a:r>
          </a:p>
          <a:p>
            <a:r>
              <a:rPr lang="en-GB" dirty="0"/>
              <a:t>Generally tuning absorbers to optimise them</a:t>
            </a:r>
          </a:p>
          <a:p>
            <a:r>
              <a:rPr lang="en-GB" dirty="0"/>
              <a:t>Create code to automatically tune absorber given measureable characteristics of structure</a:t>
            </a:r>
          </a:p>
        </p:txBody>
      </p:sp>
    </p:spTree>
    <p:extLst>
      <p:ext uri="{BB962C8B-B14F-4D97-AF65-F5344CB8AC3E}">
        <p14:creationId xmlns:p14="http://schemas.microsoft.com/office/powerpoint/2010/main" val="2509787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Sanity Checks</a:t>
            </a:r>
          </a:p>
        </p:txBody>
      </p:sp>
      <p:sp>
        <p:nvSpPr>
          <p:cNvPr id="3" name="Content Placeholder 2"/>
          <p:cNvSpPr>
            <a:spLocks noGrp="1"/>
          </p:cNvSpPr>
          <p:nvPr>
            <p:ph idx="1"/>
          </p:nvPr>
        </p:nvSpPr>
        <p:spPr/>
        <p:txBody>
          <a:bodyPr/>
          <a:lstStyle/>
          <a:p>
            <a:r>
              <a:rPr lang="en-GB" dirty="0"/>
              <a:t>After modelling approximations, checked that the response with:</a:t>
            </a:r>
          </a:p>
          <a:p>
            <a:r>
              <a:rPr lang="en-GB" dirty="0"/>
              <a:t>Absorber damping of 0 = two split peaks about resonant frequency</a:t>
            </a:r>
          </a:p>
          <a:p>
            <a:r>
              <a:rPr lang="en-GB" dirty="0"/>
              <a:t>Absorber damping high = small </a:t>
            </a:r>
            <a:r>
              <a:rPr lang="en-GB" dirty="0" err="1"/>
              <a:t>dm</a:t>
            </a:r>
            <a:r>
              <a:rPr lang="en-GB" dirty="0"/>
              <a:t> to system so slight change in resonant frequency but single peak (effectively 1dof system)</a:t>
            </a:r>
          </a:p>
          <a:p>
            <a:r>
              <a:rPr lang="en-GB" dirty="0"/>
              <a:t>Plot graph of maximum amplitude for each absorber damping to check expected result.</a:t>
            </a:r>
          </a:p>
          <a:p>
            <a:endParaRPr lang="en-GB" dirty="0"/>
          </a:p>
        </p:txBody>
      </p:sp>
    </p:spTree>
    <p:extLst>
      <p:ext uri="{BB962C8B-B14F-4D97-AF65-F5344CB8AC3E}">
        <p14:creationId xmlns:p14="http://schemas.microsoft.com/office/powerpoint/2010/main" val="2037780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Definition of terms</a:t>
            </a:r>
          </a:p>
        </p:txBody>
      </p:sp>
      <p:sp>
        <p:nvSpPr>
          <p:cNvPr id="3" name="Content Placeholder 2"/>
          <p:cNvSpPr>
            <a:spLocks noGrp="1"/>
          </p:cNvSpPr>
          <p:nvPr>
            <p:ph idx="1"/>
          </p:nvPr>
        </p:nvSpPr>
        <p:spPr/>
        <p:txBody>
          <a:bodyPr/>
          <a:lstStyle/>
          <a:p>
            <a:r>
              <a:rPr lang="en-GB" dirty="0"/>
              <a:t>Absorber – the extra mass, spring, damper to reduce the max amplitude response of the system</a:t>
            </a:r>
          </a:p>
          <a:p>
            <a:r>
              <a:rPr lang="en-GB" dirty="0"/>
              <a:t>Floor damping – the equivalent damping of the structure in the current situation.</a:t>
            </a:r>
          </a:p>
          <a:p>
            <a:endParaRPr lang="en-GB" dirty="0"/>
          </a:p>
        </p:txBody>
      </p:sp>
    </p:spTree>
    <p:extLst>
      <p:ext uri="{BB962C8B-B14F-4D97-AF65-F5344CB8AC3E}">
        <p14:creationId xmlns:p14="http://schemas.microsoft.com/office/powerpoint/2010/main" val="290879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 (same as method?)</a:t>
            </a:r>
          </a:p>
        </p:txBody>
      </p:sp>
      <p:sp>
        <p:nvSpPr>
          <p:cNvPr id="3" name="Content Placeholder 2"/>
          <p:cNvSpPr>
            <a:spLocks noGrp="1"/>
          </p:cNvSpPr>
          <p:nvPr>
            <p:ph idx="1"/>
          </p:nvPr>
        </p:nvSpPr>
        <p:spPr/>
        <p:txBody>
          <a:bodyPr/>
          <a:lstStyle/>
          <a:p>
            <a:r>
              <a:rPr lang="en-GB" dirty="0"/>
              <a:t>Start from code to model 3dof system without damping from Moodle</a:t>
            </a:r>
          </a:p>
          <a:p>
            <a:r>
              <a:rPr lang="en-GB" dirty="0"/>
              <a:t>Find </a:t>
            </a:r>
            <a:r>
              <a:rPr lang="en-GB" dirty="0" err="1"/>
              <a:t>modeshapes</a:t>
            </a:r>
            <a:endParaRPr lang="en-GB" dirty="0"/>
          </a:p>
          <a:p>
            <a:r>
              <a:rPr lang="en-GB" dirty="0"/>
              <a:t>Find equivalent masses</a:t>
            </a:r>
          </a:p>
          <a:p>
            <a:r>
              <a:rPr lang="en-GB" dirty="0"/>
              <a:t>Find equivalent spring constants</a:t>
            </a:r>
          </a:p>
          <a:p>
            <a:endParaRPr lang="en-GB" dirty="0"/>
          </a:p>
          <a:p>
            <a:r>
              <a:rPr lang="en-GB" dirty="0"/>
              <a:t>Model the system as 2dof with the absorber and a given floor damping</a:t>
            </a:r>
          </a:p>
        </p:txBody>
      </p:sp>
    </p:spTree>
    <p:extLst>
      <p:ext uri="{BB962C8B-B14F-4D97-AF65-F5344CB8AC3E}">
        <p14:creationId xmlns:p14="http://schemas.microsoft.com/office/powerpoint/2010/main" val="414156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a:t>
            </a:r>
          </a:p>
        </p:txBody>
      </p:sp>
      <p:sp>
        <p:nvSpPr>
          <p:cNvPr id="3" name="Content Placeholder 2"/>
          <p:cNvSpPr>
            <a:spLocks noGrp="1"/>
          </p:cNvSpPr>
          <p:nvPr>
            <p:ph idx="1"/>
          </p:nvPr>
        </p:nvSpPr>
        <p:spPr/>
        <p:txBody>
          <a:bodyPr>
            <a:normAutofit fontScale="92500" lnSpcReduction="20000"/>
          </a:bodyPr>
          <a:lstStyle/>
          <a:p>
            <a:r>
              <a:rPr lang="en-GB" dirty="0"/>
              <a:t>Calculate </a:t>
            </a:r>
            <a:r>
              <a:rPr lang="en-GB" dirty="0" err="1"/>
              <a:t>modeshapes</a:t>
            </a:r>
            <a:endParaRPr lang="en-GB" dirty="0"/>
          </a:p>
          <a:p>
            <a:r>
              <a:rPr lang="en-GB" dirty="0"/>
              <a:t>Calculate equivalent masses &amp; </a:t>
            </a:r>
            <a:r>
              <a:rPr lang="en-GB" dirty="0" err="1"/>
              <a:t>stiffnesses</a:t>
            </a:r>
            <a:endParaRPr lang="en-GB" dirty="0"/>
          </a:p>
          <a:p>
            <a:endParaRPr lang="en-GB" dirty="0"/>
          </a:p>
          <a:p>
            <a:r>
              <a:rPr lang="en-GB" dirty="0"/>
              <a:t>Analyse frequency response for range of absorber damping via solving for 2dof system (2d matrix with complex numbers)</a:t>
            </a:r>
          </a:p>
          <a:p>
            <a:r>
              <a:rPr lang="en-GB" dirty="0"/>
              <a:t>Find the maximum peak at each absorber damping and plot graph</a:t>
            </a:r>
          </a:p>
          <a:p>
            <a:r>
              <a:rPr lang="en-GB" dirty="0"/>
              <a:t>Repeat this for different values of the floor damping</a:t>
            </a:r>
          </a:p>
          <a:p>
            <a:endParaRPr lang="en-GB" dirty="0"/>
          </a:p>
          <a:p>
            <a:r>
              <a:rPr lang="en-GB" dirty="0"/>
              <a:t>Find the optimum absorber damping level</a:t>
            </a:r>
          </a:p>
          <a:p>
            <a:r>
              <a:rPr lang="en-GB" dirty="0"/>
              <a:t>Find the reduction in maximum amplitude (efficiency of absorber)</a:t>
            </a:r>
          </a:p>
          <a:p>
            <a:r>
              <a:rPr lang="en-GB" dirty="0"/>
              <a:t>Trial for each floor/mode</a:t>
            </a:r>
          </a:p>
        </p:txBody>
      </p:sp>
    </p:spTree>
    <p:extLst>
      <p:ext uri="{BB962C8B-B14F-4D97-AF65-F5344CB8AC3E}">
        <p14:creationId xmlns:p14="http://schemas.microsoft.com/office/powerpoint/2010/main" val="202025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Assumptions / Modelling Approximations</a:t>
            </a:r>
          </a:p>
        </p:txBody>
      </p:sp>
      <p:sp>
        <p:nvSpPr>
          <p:cNvPr id="3" name="Content Placeholder 2"/>
          <p:cNvSpPr>
            <a:spLocks noGrp="1"/>
          </p:cNvSpPr>
          <p:nvPr>
            <p:ph idx="1"/>
          </p:nvPr>
        </p:nvSpPr>
        <p:spPr/>
        <p:txBody>
          <a:bodyPr/>
          <a:lstStyle/>
          <a:p>
            <a:r>
              <a:rPr lang="en-GB" dirty="0"/>
              <a:t>Tested for a range of floor lambdas but over a small range of these values (0-10) the change in optimum absorber damping is small (~5%)</a:t>
            </a:r>
          </a:p>
          <a:p>
            <a:r>
              <a:rPr lang="en-GB" dirty="0"/>
              <a:t>Assume that lambda is small</a:t>
            </a:r>
          </a:p>
          <a:p>
            <a:r>
              <a:rPr lang="en-GB" dirty="0"/>
              <a:t>Modelling the frequency input as a single frequency</a:t>
            </a:r>
          </a:p>
          <a:p>
            <a:r>
              <a:rPr lang="en-GB" dirty="0"/>
              <a:t>Assume perfect system</a:t>
            </a:r>
          </a:p>
          <a:p>
            <a:r>
              <a:rPr lang="en-GB" dirty="0"/>
              <a:t>Assume masses and </a:t>
            </a:r>
            <a:r>
              <a:rPr lang="en-GB" dirty="0" err="1"/>
              <a:t>stiffnesses</a:t>
            </a:r>
            <a:r>
              <a:rPr lang="en-GB" dirty="0"/>
              <a:t> are identical between floors (could be implemented to allow differences though)</a:t>
            </a:r>
          </a:p>
          <a:p>
            <a:r>
              <a:rPr lang="en-GB" dirty="0"/>
              <a:t>Modelling the maximum response as that of the maximum response for any frequency and ignoring number/width of those peaks</a:t>
            </a:r>
          </a:p>
        </p:txBody>
      </p:sp>
    </p:spTree>
    <p:extLst>
      <p:ext uri="{BB962C8B-B14F-4D97-AF65-F5344CB8AC3E}">
        <p14:creationId xmlns:p14="http://schemas.microsoft.com/office/powerpoint/2010/main" val="214023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 about code</a:t>
            </a:r>
          </a:p>
        </p:txBody>
      </p:sp>
      <p:sp>
        <p:nvSpPr>
          <p:cNvPr id="3" name="Content Placeholder 2"/>
          <p:cNvSpPr>
            <a:spLocks noGrp="1"/>
          </p:cNvSpPr>
          <p:nvPr>
            <p:ph idx="1"/>
          </p:nvPr>
        </p:nvSpPr>
        <p:spPr/>
        <p:txBody>
          <a:bodyPr/>
          <a:lstStyle/>
          <a:p>
            <a:r>
              <a:rPr lang="en-GB" dirty="0"/>
              <a:t>Neat</a:t>
            </a:r>
          </a:p>
          <a:p>
            <a:r>
              <a:rPr lang="en-GB" dirty="0"/>
              <a:t>Easy to change variables – </a:t>
            </a:r>
            <a:r>
              <a:rPr lang="en-GB" dirty="0" err="1"/>
              <a:t>e.g</a:t>
            </a:r>
            <a:r>
              <a:rPr lang="en-GB" dirty="0"/>
              <a:t> the mass of each floor or stiffness etc.</a:t>
            </a:r>
          </a:p>
          <a:p>
            <a:r>
              <a:rPr lang="en-GB" dirty="0"/>
              <a:t>Automates finding optimum values</a:t>
            </a:r>
          </a:p>
          <a:p>
            <a:r>
              <a:rPr lang="en-GB" dirty="0"/>
              <a:t>Modular files – only need to re-run relevant code when changing variables.</a:t>
            </a:r>
          </a:p>
          <a:p>
            <a:endParaRPr lang="en-GB" dirty="0"/>
          </a:p>
        </p:txBody>
      </p:sp>
    </p:spTree>
    <p:extLst>
      <p:ext uri="{BB962C8B-B14F-4D97-AF65-F5344CB8AC3E}">
        <p14:creationId xmlns:p14="http://schemas.microsoft.com/office/powerpoint/2010/main" val="116548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Findings</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54737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for floor 1: varying absorber mass from 0.05kg to 0.2kg</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690688"/>
            <a:ext cx="5801783" cy="4351338"/>
          </a:xfrm>
        </p:spPr>
      </p:pic>
    </p:spTree>
    <p:extLst>
      <p:ext uri="{BB962C8B-B14F-4D97-AF65-F5344CB8AC3E}">
        <p14:creationId xmlns:p14="http://schemas.microsoft.com/office/powerpoint/2010/main" val="3510943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TotalTime>
  <Words>710</Words>
  <Application>Microsoft Office PowerPoint</Application>
  <PresentationFormat>Widescreen</PresentationFormat>
  <Paragraphs>117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Title</vt:lpstr>
      <vt:lpstr>Aims</vt:lpstr>
      <vt:lpstr>Definition of terms</vt:lpstr>
      <vt:lpstr>Plan (same as method?)</vt:lpstr>
      <vt:lpstr>Method</vt:lpstr>
      <vt:lpstr>Assumptions / Modelling Approximations</vt:lpstr>
      <vt:lpstr>Notes about code</vt:lpstr>
      <vt:lpstr>Findings</vt:lpstr>
      <vt:lpstr>Graphs for floor 1: varying absorber mass from 0.05kg to 0.2kg</vt:lpstr>
      <vt:lpstr>Graphs for floor 1: varying absorber mass from 0.05kg to 0.2kg</vt:lpstr>
      <vt:lpstr>Graphs for floor 1: varying absorber mass from 0.05kg to 0.2kg</vt:lpstr>
      <vt:lpstr>Graphs for floor 1: varying absorber mass from 0.05kg to 0.2kg</vt:lpstr>
      <vt:lpstr>Effect of choice of absorber mass on amplitude at resonance and on optimal damping of absorber.</vt:lpstr>
      <vt:lpstr>PowerPoint Presentation</vt:lpstr>
      <vt:lpstr>Conclusions</vt:lpstr>
      <vt:lpstr>Further Developments</vt:lpstr>
      <vt:lpstr>Equations</vt:lpstr>
      <vt:lpstr>Tabulated Results</vt:lpstr>
      <vt:lpstr>Interesting things noted</vt:lpstr>
      <vt:lpstr>Sanity Checks</vt:lpstr>
    </vt:vector>
  </TitlesOfParts>
  <Company>Cambridge University Engineering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R.F. March</dc:creator>
  <cp:lastModifiedBy>H.D. Sarson</cp:lastModifiedBy>
  <cp:revision>17</cp:revision>
  <dcterms:created xsi:type="dcterms:W3CDTF">2016-10-29T14:35:50Z</dcterms:created>
  <dcterms:modified xsi:type="dcterms:W3CDTF">2016-10-30T16:41:36Z</dcterms:modified>
</cp:coreProperties>
</file>