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29.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4"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9"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4"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5"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9"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3"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35"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6"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41"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4"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5" name="" descr=""/>
          <p:cNvPicPr/>
          <p:nvPr/>
        </p:nvPicPr>
        <p:blipFill>
          <a:blip r:embed="rId2"/>
          <a:stretch/>
        </p:blipFill>
        <p:spPr>
          <a:xfrm>
            <a:off x="3602880" y="1604520"/>
            <a:ext cx="4984920" cy="3977280"/>
          </a:xfrm>
          <a:prstGeom prst="rect">
            <a:avLst/>
          </a:prstGeom>
          <a:ln>
            <a:noFill/>
          </a:ln>
        </p:spPr>
      </p:pic>
      <p:pic>
        <p:nvPicPr>
          <p:cNvPr id="146"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
        <p:nvSpPr>
          <p:cNvPr id="110" name="PlaceHolder 3"/>
          <p:cNvSpPr>
            <a:spLocks noGrp="1"/>
          </p:cNvSpPr>
          <p:nvPr>
            <p:ph type="dt"/>
          </p:nvPr>
        </p:nvSpPr>
        <p:spPr>
          <a:xfrm>
            <a:off x="609480" y="6247440"/>
            <a:ext cx="2840400" cy="472680"/>
          </a:xfrm>
          <a:prstGeom prst="rect">
            <a:avLst/>
          </a:prstGeom>
        </p:spPr>
        <p:txBody>
          <a:bodyPr lIns="0" rIns="0" tIns="0" bIns="0"/>
          <a:p>
            <a:r>
              <a:rPr lang="en-GB" sz="1400">
                <a:latin typeface="Times New Roman"/>
              </a:rPr>
              <a:t>&lt;date/time&gt;</a:t>
            </a:r>
            <a:endParaRPr/>
          </a:p>
        </p:txBody>
      </p:sp>
      <p:sp>
        <p:nvSpPr>
          <p:cNvPr id="111" name="PlaceHolder 4"/>
          <p:cNvSpPr>
            <a:spLocks noGrp="1"/>
          </p:cNvSpPr>
          <p:nvPr>
            <p:ph type="ftr"/>
          </p:nvPr>
        </p:nvSpPr>
        <p:spPr>
          <a:xfrm>
            <a:off x="4169520" y="6247440"/>
            <a:ext cx="3864240" cy="472680"/>
          </a:xfrm>
          <a:prstGeom prst="rect">
            <a:avLst/>
          </a:prstGeom>
        </p:spPr>
        <p:txBody>
          <a:bodyPr lIns="0" rIns="0" tIns="0" bIns="0"/>
          <a:p>
            <a:pPr algn="ctr"/>
            <a:r>
              <a:rPr lang="en-GB" sz="1400">
                <a:latin typeface="Times New Roman"/>
              </a:rPr>
              <a:t>&lt;footer&gt;</a:t>
            </a:r>
            <a:endParaRPr/>
          </a:p>
        </p:txBody>
      </p:sp>
      <p:sp>
        <p:nvSpPr>
          <p:cNvPr id="112" name="PlaceHolder 5"/>
          <p:cNvSpPr>
            <a:spLocks noGrp="1"/>
          </p:cNvSpPr>
          <p:nvPr>
            <p:ph type="sldNum"/>
          </p:nvPr>
        </p:nvSpPr>
        <p:spPr>
          <a:xfrm>
            <a:off x="8741520" y="6247440"/>
            <a:ext cx="2840400" cy="472680"/>
          </a:xfrm>
          <a:prstGeom prst="rect">
            <a:avLst/>
          </a:prstGeom>
        </p:spPr>
        <p:txBody>
          <a:bodyPr lIns="0" rIns="0" tIns="0" bIns="0"/>
          <a:p>
            <a:pPr algn="r"/>
            <a:fld id="{8D172FD4-1958-4BE1-94F7-2EAA8CB746AE}" type="slidenum">
              <a:rPr lang="en-GB"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p>
            <a:pPr algn="ctr">
              <a:lnSpc>
                <a:spcPct val="100000"/>
              </a:lnSpc>
            </a:pPr>
            <a:r>
              <a:rPr lang="en-GB" sz="6000" strike="noStrike">
                <a:solidFill>
                  <a:srgbClr val="000000"/>
                </a:solidFill>
                <a:latin typeface="Calibri Light"/>
                <a:ea typeface="DejaVu Sans"/>
              </a:rPr>
              <a:t>Title</a:t>
            </a:r>
            <a:endParaRPr/>
          </a:p>
        </p:txBody>
      </p:sp>
      <p:sp>
        <p:nvSpPr>
          <p:cNvPr id="148" name="CustomShape 2"/>
          <p:cNvSpPr/>
          <p:nvPr/>
        </p:nvSpPr>
        <p:spPr>
          <a:xfrm>
            <a:off x="1523880" y="3602160"/>
            <a:ext cx="9142560" cy="16542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5" name="Content Placeholder 9" descr=""/>
          <p:cNvPicPr/>
          <p:nvPr/>
        </p:nvPicPr>
        <p:blipFill>
          <a:blip r:embed="rId1"/>
          <a:stretch/>
        </p:blipFill>
        <p:spPr>
          <a:xfrm>
            <a:off x="3430080" y="1428840"/>
            <a:ext cx="5331960" cy="3998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6" name="Content Placeholder 9" descr=""/>
          <p:cNvPicPr/>
          <p:nvPr/>
        </p:nvPicPr>
        <p:blipFill>
          <a:blip r:embed="rId1"/>
          <a:stretch/>
        </p:blipFill>
        <p:spPr>
          <a:xfrm>
            <a:off x="3430080" y="1428840"/>
            <a:ext cx="5331960" cy="39985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7" name="Content Placeholder 9" descr=""/>
          <p:cNvPicPr/>
          <p:nvPr/>
        </p:nvPicPr>
        <p:blipFill>
          <a:blip r:embed="rId1"/>
          <a:stretch/>
        </p:blipFill>
        <p:spPr>
          <a:xfrm>
            <a:off x="3430080" y="1428840"/>
            <a:ext cx="5331960" cy="39985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8" name="Content Placeholder 9" descr=""/>
          <p:cNvPicPr/>
          <p:nvPr/>
        </p:nvPicPr>
        <p:blipFill>
          <a:blip r:embed="rId1"/>
          <a:stretch/>
        </p:blipFill>
        <p:spPr>
          <a:xfrm>
            <a:off x="3430080" y="1428840"/>
            <a:ext cx="5331960" cy="3998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9" name="Content Placeholder 3" descr=""/>
          <p:cNvPicPr/>
          <p:nvPr/>
        </p:nvPicPr>
        <p:blipFill>
          <a:blip r:embed="rId1"/>
          <a:stretch/>
        </p:blipFill>
        <p:spPr>
          <a:xfrm>
            <a:off x="3430080" y="1428840"/>
            <a:ext cx="5331960" cy="39985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p>
            <a:r>
              <a:rPr lang="en-GB" sz="6000" strike="noStrike">
                <a:solidFill>
                  <a:srgbClr val="000000"/>
                </a:solidFill>
                <a:latin typeface="Calibri Light"/>
                <a:ea typeface="DejaVu Sans"/>
              </a:rPr>
              <a:t>Graphs for floor 1: </a:t>
            </a:r>
            <a:endParaRPr/>
          </a:p>
          <a:p>
            <a:pPr algn="ctr">
              <a:lnSpc>
                <a:spcPct val="100000"/>
              </a:lnSpc>
            </a:pPr>
            <a:r>
              <a:rPr lang="en-GB" sz="6000" strike="noStrike">
                <a:solidFill>
                  <a:srgbClr val="000000"/>
                </a:solidFill>
                <a:latin typeface="Calibri Light"/>
                <a:ea typeface="DejaVu Sans"/>
              </a:rPr>
              <a:t>Varying damping of building from 0 to 4Nms</a:t>
            </a:r>
            <a:r>
              <a:rPr lang="en-GB" sz="6000" strike="noStrike" baseline="30000">
                <a:solidFill>
                  <a:srgbClr val="000000"/>
                </a:solidFill>
                <a:latin typeface="Calibri Light"/>
                <a:ea typeface="DejaVu Sans"/>
              </a:rPr>
              <a:t>-1</a:t>
            </a:r>
            <a:endParaRPr/>
          </a:p>
        </p:txBody>
      </p:sp>
      <p:sp>
        <p:nvSpPr>
          <p:cNvPr id="171" name="CustomShape 2"/>
          <p:cNvSpPr/>
          <p:nvPr/>
        </p:nvSpPr>
        <p:spPr>
          <a:xfrm>
            <a:off x="1523880" y="3602160"/>
            <a:ext cx="9142560" cy="165420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2" name="Content Placeholder 2" descr=""/>
          <p:cNvPicPr/>
          <p:nvPr/>
        </p:nvPicPr>
        <p:blipFill>
          <a:blip r:embed="rId1"/>
          <a:stretch/>
        </p:blipFill>
        <p:spPr>
          <a:xfrm>
            <a:off x="0" y="11160"/>
            <a:ext cx="12191400" cy="68461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3" name="Content Placeholder 2" descr=""/>
          <p:cNvPicPr/>
          <p:nvPr/>
        </p:nvPicPr>
        <p:blipFill>
          <a:blip r:embed="rId1"/>
          <a:stretch/>
        </p:blipFill>
        <p:spPr>
          <a:xfrm>
            <a:off x="0" y="11160"/>
            <a:ext cx="12191400" cy="68461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4" name="Content Placeholder 2" descr=""/>
          <p:cNvPicPr/>
          <p:nvPr/>
        </p:nvPicPr>
        <p:blipFill>
          <a:blip r:embed="rId1"/>
          <a:stretch/>
        </p:blipFill>
        <p:spPr>
          <a:xfrm>
            <a:off x="0" y="11160"/>
            <a:ext cx="12191400" cy="68461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5" name="Content Placeholder 2" descr=""/>
          <p:cNvPicPr/>
          <p:nvPr/>
        </p:nvPicPr>
        <p:blipFill>
          <a:blip r:embed="rId1"/>
          <a:stretch/>
        </p:blipFill>
        <p:spPr>
          <a:xfrm>
            <a:off x="0" y="11160"/>
            <a:ext cx="12191400" cy="68461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Aims</a:t>
            </a:r>
            <a:endParaRPr/>
          </a:p>
        </p:txBody>
      </p:sp>
      <p:sp>
        <p:nvSpPr>
          <p:cNvPr id="15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Analyse effects of putting absorbers on different floors and tuning to different modes.</a:t>
            </a:r>
            <a:endParaRPr/>
          </a:p>
          <a:p>
            <a:pPr>
              <a:lnSpc>
                <a:spcPct val="90000"/>
              </a:lnSpc>
              <a:buFont typeface="Arial"/>
              <a:buChar char="•"/>
            </a:pPr>
            <a:r>
              <a:rPr lang="en-GB" sz="2800" strike="noStrike">
                <a:solidFill>
                  <a:srgbClr val="000000"/>
                </a:solidFill>
                <a:latin typeface="Calibri"/>
                <a:ea typeface="DejaVu Sans"/>
              </a:rPr>
              <a:t>Generally tuning absorbers to optimise them</a:t>
            </a:r>
            <a:endParaRPr/>
          </a:p>
          <a:p>
            <a:pPr>
              <a:lnSpc>
                <a:spcPct val="90000"/>
              </a:lnSpc>
              <a:buFont typeface="Arial"/>
              <a:buChar char="•"/>
            </a:pPr>
            <a:r>
              <a:rPr lang="en-GB" sz="2800" strike="noStrike">
                <a:solidFill>
                  <a:srgbClr val="000000"/>
                </a:solidFill>
                <a:latin typeface="Calibri"/>
                <a:ea typeface="DejaVu Sans"/>
              </a:rPr>
              <a:t>Create code to automatically tune absorber given measureable characteristics of structure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6" name="Content Placeholder 2" descr=""/>
          <p:cNvPicPr/>
          <p:nvPr/>
        </p:nvPicPr>
        <p:blipFill>
          <a:blip r:embed="rId1"/>
          <a:stretch/>
        </p:blipFill>
        <p:spPr>
          <a:xfrm>
            <a:off x="0" y="11160"/>
            <a:ext cx="12191400" cy="68461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7" name="Content Placeholder 2" descr=""/>
          <p:cNvPicPr/>
          <p:nvPr/>
        </p:nvPicPr>
        <p:blipFill>
          <a:blip r:embed="rId1"/>
          <a:stretch/>
        </p:blipFill>
        <p:spPr>
          <a:xfrm>
            <a:off x="460440" y="742680"/>
            <a:ext cx="11271240" cy="53708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Note for absorber of mass = 0.4 this is becoming quite close to the equivalent mass of building (3.3kg) so the results produced may not be reliable as mass of absorber will have substantial affect on building</a:t>
            </a:r>
            <a:endParaRPr/>
          </a:p>
        </p:txBody>
      </p:sp>
      <p:sp>
        <p:nvSpPr>
          <p:cNvPr id="179" name="CustomShape 2"/>
          <p:cNvSpPr/>
          <p:nvPr/>
        </p:nvSpPr>
        <p:spPr>
          <a:xfrm>
            <a:off x="838080" y="365040"/>
            <a:ext cx="10514160" cy="1324080"/>
          </a:xfrm>
          <a:prstGeom prst="rect">
            <a:avLst/>
          </a:prstGeom>
          <a:noFill/>
          <a:ln>
            <a:noFill/>
          </a:ln>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p>
            <a:pPr algn="ctr">
              <a:lnSpc>
                <a:spcPct val="100000"/>
              </a:lnSpc>
            </a:pPr>
            <a:endParaRPr/>
          </a:p>
          <a:p>
            <a:pPr algn="ctr">
              <a:lnSpc>
                <a:spcPct val="100000"/>
              </a:lnSpc>
            </a:pPr>
            <a:endParaRPr/>
          </a:p>
          <a:p>
            <a:pPr algn="ctr">
              <a:lnSpc>
                <a:spcPct val="100000"/>
              </a:lnSpc>
            </a:pPr>
            <a:endParaRPr/>
          </a:p>
          <a:p>
            <a:pPr algn="ctr">
              <a:lnSpc>
                <a:spcPct val="100000"/>
              </a:lnSpc>
            </a:pPr>
            <a:r>
              <a:rPr lang="en-GB" sz="6000" strike="noStrike">
                <a:solidFill>
                  <a:srgbClr val="000000"/>
                </a:solidFill>
                <a:latin typeface="Calibri Light"/>
                <a:ea typeface="DejaVu Sans"/>
              </a:rPr>
              <a:t>Variation in the amplitude of the vibration of different floors.</a:t>
            </a:r>
            <a:endParaRPr/>
          </a:p>
        </p:txBody>
      </p:sp>
      <p:sp>
        <p:nvSpPr>
          <p:cNvPr id="181" name="CustomShape 2"/>
          <p:cNvSpPr/>
          <p:nvPr/>
        </p:nvSpPr>
        <p:spPr>
          <a:xfrm>
            <a:off x="1523880" y="3602160"/>
            <a:ext cx="9142560" cy="1654200"/>
          </a:xfrm>
          <a:prstGeom prst="rect">
            <a:avLst/>
          </a:prstGeom>
          <a:noFill/>
          <a:ln>
            <a:noFill/>
          </a:ln>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2" name="Content Placeholder 2" descr=""/>
          <p:cNvPicPr/>
          <p:nvPr/>
        </p:nvPicPr>
        <p:blipFill>
          <a:blip r:embed="rId1"/>
          <a:stretch/>
        </p:blipFill>
        <p:spPr>
          <a:xfrm>
            <a:off x="2160360" y="1152360"/>
            <a:ext cx="7871040" cy="45529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3" name="Content Placeholder 2" descr=""/>
          <p:cNvPicPr/>
          <p:nvPr/>
        </p:nvPicPr>
        <p:blipFill>
          <a:blip r:embed="rId1"/>
          <a:stretch/>
        </p:blipFill>
        <p:spPr>
          <a:xfrm>
            <a:off x="2160360" y="1152360"/>
            <a:ext cx="7871040" cy="45529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4" name="Content Placeholder 2" descr=""/>
          <p:cNvPicPr/>
          <p:nvPr/>
        </p:nvPicPr>
        <p:blipFill>
          <a:blip r:embed="rId1"/>
          <a:stretch/>
        </p:blipFill>
        <p:spPr>
          <a:xfrm>
            <a:off x="2160360" y="1152360"/>
            <a:ext cx="7871040" cy="455292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5" name="Content Placeholder 2" descr=""/>
          <p:cNvPicPr/>
          <p:nvPr/>
        </p:nvPicPr>
        <p:blipFill>
          <a:blip r:embed="rId1"/>
          <a:stretch/>
        </p:blipFill>
        <p:spPr>
          <a:xfrm>
            <a:off x="1620360" y="720000"/>
            <a:ext cx="8951040" cy="534492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Conclusions</a:t>
            </a:r>
            <a:endParaRPr/>
          </a:p>
        </p:txBody>
      </p:sp>
      <p:sp>
        <p:nvSpPr>
          <p:cNvPr id="187" name="CustomShape 2"/>
          <p:cNvSpPr/>
          <p:nvPr/>
        </p:nvSpPr>
        <p:spPr>
          <a:xfrm>
            <a:off x="838080" y="1825560"/>
            <a:ext cx="10514160" cy="4349880"/>
          </a:xfrm>
          <a:prstGeom prst="rect">
            <a:avLst/>
          </a:prstGeom>
          <a:noFill/>
          <a:ln>
            <a:noFill/>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Further Developments</a:t>
            </a:r>
            <a:endParaRPr/>
          </a:p>
        </p:txBody>
      </p:sp>
      <p:sp>
        <p:nvSpPr>
          <p:cNvPr id="18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Check the impulse response for different floors/modes</a:t>
            </a:r>
            <a:endParaRPr/>
          </a:p>
          <a:p>
            <a:pPr>
              <a:lnSpc>
                <a:spcPct val="90000"/>
              </a:lnSpc>
              <a:buFont typeface="Arial"/>
              <a:buChar char="•"/>
            </a:pPr>
            <a:r>
              <a:rPr lang="en-GB" sz="2800" strike="noStrike">
                <a:solidFill>
                  <a:srgbClr val="000000"/>
                </a:solidFill>
                <a:latin typeface="Calibri"/>
                <a:ea typeface="DejaVu Sans"/>
              </a:rPr>
              <a:t>Compare the efficiencies of putting absorber at different floors</a:t>
            </a:r>
            <a:endParaRPr/>
          </a:p>
          <a:p>
            <a:pPr>
              <a:lnSpc>
                <a:spcPct val="90000"/>
              </a:lnSpc>
              <a:buFont typeface="Arial"/>
              <a:buChar char="•"/>
            </a:pPr>
            <a:r>
              <a:rPr lang="en-GB" sz="2800" strike="noStrike">
                <a:solidFill>
                  <a:srgbClr val="000000"/>
                </a:solidFill>
                <a:latin typeface="Calibri"/>
                <a:ea typeface="DejaVu Sans"/>
              </a:rPr>
              <a:t>Mass of absorber</a:t>
            </a:r>
            <a:endParaRPr/>
          </a:p>
          <a:p>
            <a:pPr>
              <a:lnSpc>
                <a:spcPct val="90000"/>
              </a:lnSpc>
              <a:buFont typeface="Arial"/>
              <a:buChar char="•"/>
            </a:pPr>
            <a:r>
              <a:rPr lang="en-GB" sz="2800" strike="noStrike">
                <a:solidFill>
                  <a:srgbClr val="000000"/>
                </a:solidFill>
                <a:latin typeface="Calibri"/>
                <a:ea typeface="DejaVu Sans"/>
              </a:rPr>
              <a:t>Model unsimplified system – check the effects of having multiple absorbers</a:t>
            </a:r>
            <a:endParaRPr/>
          </a:p>
          <a:p>
            <a:pPr>
              <a:lnSpc>
                <a:spcPct val="90000"/>
              </a:lnSpc>
              <a:buFont typeface="Arial"/>
              <a:buChar char="•"/>
            </a:pPr>
            <a:r>
              <a:rPr lang="en-GB" sz="2800" strike="noStrike">
                <a:solidFill>
                  <a:srgbClr val="000000"/>
                </a:solidFill>
                <a:latin typeface="Calibri"/>
                <a:ea typeface="DejaVu Sans"/>
              </a:rPr>
              <a:t>Numerical integration on system – 6 dof</a:t>
            </a:r>
            <a:endParaRPr/>
          </a:p>
          <a:p>
            <a:pPr>
              <a:lnSpc>
                <a:spcPct val="90000"/>
              </a:lnSpc>
              <a:buFont typeface="Arial"/>
              <a:buChar char="•"/>
            </a:pPr>
            <a:r>
              <a:rPr lang="en-GB" sz="2800" strike="noStrike">
                <a:solidFill>
                  <a:srgbClr val="000000"/>
                </a:solidFill>
                <a:latin typeface="Calibri"/>
                <a:ea typeface="DejaVu Sans"/>
              </a:rPr>
              <a:t>Check relative amplitudes of peaks, are reduced peaks still greater than unreduced peaks of other modes/frequencies</a:t>
            </a:r>
            <a:endParaRPr/>
          </a:p>
          <a:p>
            <a:pPr>
              <a:lnSpc>
                <a:spcPct val="90000"/>
              </a:lnSpc>
              <a:buFont typeface="Arial"/>
              <a:buChar char="•"/>
            </a:pPr>
            <a:r>
              <a:rPr lang="en-GB" sz="2800" strike="noStrike">
                <a:solidFill>
                  <a:srgbClr val="000000"/>
                </a:solidFill>
                <a:latin typeface="Calibri"/>
                <a:ea typeface="DejaVu Sans"/>
              </a:rPr>
              <a:t>Compare responses to range of frequencies – rather than having ‘impulse’ of single frequency, try step of all frequencies or some curve around natural frequency.</a:t>
            </a:r>
            <a:endParaRPr/>
          </a:p>
          <a:p>
            <a:pPr>
              <a:lnSpc>
                <a:spcPct val="90000"/>
              </a:lnSpc>
              <a:buFont typeface="Arial"/>
              <a:buChar char="•"/>
            </a:pPr>
            <a:r>
              <a:rPr lang="en-GB" sz="2800" strike="noStrike">
                <a:solidFill>
                  <a:srgbClr val="000000"/>
                </a:solidFill>
                <a:latin typeface="Calibri"/>
                <a:ea typeface="DejaVu Sans"/>
              </a:rPr>
              <a:t>Given actual values of floor lambda for each floor and mode, put these in to give actual optimum values for the actual structure.</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Definition of terms</a:t>
            </a:r>
            <a:endParaRPr/>
          </a:p>
        </p:txBody>
      </p:sp>
      <p:sp>
        <p:nvSpPr>
          <p:cNvPr id="15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Absorber – the extra mass, spring, damper to reduce the max amplitude response of the system</a:t>
            </a:r>
            <a:endParaRPr/>
          </a:p>
          <a:p>
            <a:pPr>
              <a:lnSpc>
                <a:spcPct val="90000"/>
              </a:lnSpc>
              <a:buFont typeface="Arial"/>
              <a:buChar char="•"/>
            </a:pPr>
            <a:r>
              <a:rPr lang="en-GB" sz="2800" strike="noStrike">
                <a:solidFill>
                  <a:srgbClr val="000000"/>
                </a:solidFill>
                <a:latin typeface="Calibri"/>
                <a:ea typeface="DejaVu Sans"/>
              </a:rPr>
              <a:t>Floor damping – the equivalent damping of the structure in the current situation.</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Equations</a:t>
            </a:r>
            <a:endParaRPr/>
          </a:p>
        </p:txBody>
      </p:sp>
      <p:sp>
        <p:nvSpPr>
          <p:cNvPr id="191" name="CustomShape 2"/>
          <p:cNvSpPr/>
          <p:nvPr/>
        </p:nvSpPr>
        <p:spPr>
          <a:xfrm>
            <a:off x="2100240" y="2549160"/>
            <a:ext cx="51840" cy="273600"/>
          </a:xfrm>
          <a:prstGeom prst="rect">
            <a:avLst/>
          </a:prstGeom>
          <a:noFill/>
          <a:ln>
            <a:noFill/>
          </a:ln>
        </p:spPr>
        <p:style>
          <a:lnRef idx="0"/>
          <a:fillRef idx="0"/>
          <a:effectRef idx="0"/>
          <a:fontRef idx="minor"/>
        </p:style>
        <p:txBody>
          <a:bodyPr wrap="none" lIns="0" rIns="0" tIns="0" bIns="0"/>
          <a:p>
            <a:pPr>
              <a:lnSpc>
                <a:spcPct val="100000"/>
              </a:lnSpc>
            </a:pPr>
            <a:r>
              <a:rPr lang="en-GB" strike="noStrike">
                <a:solidFill>
                  <a:srgbClr val="000000"/>
                </a:solidFill>
                <a:latin typeface="Calibri"/>
                <a:ea typeface="DejaVu Sans"/>
              </a:rPr>
              <a:t> </a:t>
            </a:r>
            <a:endParaRPr/>
          </a:p>
        </p:txBody>
      </p:sp>
      <p:sp>
        <p:nvSpPr>
          <p:cNvPr id="192" name="CustomShape 3"/>
          <p:cNvSpPr/>
          <p:nvPr/>
        </p:nvSpPr>
        <p:spPr>
          <a:xfrm>
            <a:off x="1001520" y="2549160"/>
            <a:ext cx="2249280" cy="503280"/>
          </a:xfrm>
          <a:prstGeom prst="rect">
            <a:avLst/>
          </a:prstGeom>
          <a:blipFill>
            <a:blip r:embed="rId1"/>
            <a:stretch>
              <a:fillRect l="0" t="0" r="0" b="-984"/>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93" name="CustomShape 4"/>
          <p:cNvSpPr/>
          <p:nvPr/>
        </p:nvSpPr>
        <p:spPr>
          <a:xfrm>
            <a:off x="3778200" y="2662920"/>
            <a:ext cx="1531800" cy="275400"/>
          </a:xfrm>
          <a:prstGeom prst="rect">
            <a:avLst/>
          </a:prstGeom>
          <a:noFill/>
          <a:ln>
            <a:noFill/>
          </a:ln>
        </p:spPr>
        <p:style>
          <a:lnRef idx="0"/>
          <a:fillRef idx="0"/>
          <a:effectRef idx="0"/>
          <a:fontRef idx="minor"/>
        </p:style>
      </p:sp>
      <p:sp>
        <p:nvSpPr>
          <p:cNvPr id="194" name="CustomShape 5"/>
          <p:cNvSpPr/>
          <p:nvPr/>
        </p:nvSpPr>
        <p:spPr>
          <a:xfrm>
            <a:off x="3778200" y="2662920"/>
            <a:ext cx="1531800" cy="275400"/>
          </a:xfrm>
          <a:prstGeom prst="rect">
            <a:avLst/>
          </a:prstGeom>
          <a:blipFill>
            <a:blip r:embed="rId2"/>
            <a:stretch>
              <a:fillRect l="-3503" t="-4090" r="-1122" b="-10681"/>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95" name="CustomShape 6"/>
          <p:cNvSpPr/>
          <p:nvPr/>
        </p:nvSpPr>
        <p:spPr>
          <a:xfrm>
            <a:off x="6283080" y="2662920"/>
            <a:ext cx="1668960" cy="275400"/>
          </a:xfrm>
          <a:prstGeom prst="rect">
            <a:avLst/>
          </a:prstGeom>
          <a:noFill/>
          <a:ln>
            <a:noFill/>
          </a:ln>
        </p:spPr>
        <p:style>
          <a:lnRef idx="0"/>
          <a:fillRef idx="0"/>
          <a:effectRef idx="0"/>
          <a:fontRef idx="minor"/>
        </p:style>
      </p:sp>
      <p:sp>
        <p:nvSpPr>
          <p:cNvPr id="196" name="CustomShape 7"/>
          <p:cNvSpPr/>
          <p:nvPr/>
        </p:nvSpPr>
        <p:spPr>
          <a:xfrm>
            <a:off x="6283080" y="2662920"/>
            <a:ext cx="1668960" cy="275400"/>
          </a:xfrm>
          <a:prstGeom prst="rect">
            <a:avLst/>
          </a:prstGeom>
          <a:blipFill>
            <a:blip r:embed="rId3"/>
            <a:stretch>
              <a:fillRect l="-2838" t="-4090" r="-1015" b="-10681"/>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97" name="CustomShape 8"/>
          <p:cNvSpPr/>
          <p:nvPr/>
        </p:nvSpPr>
        <p:spPr>
          <a:xfrm>
            <a:off x="1118880" y="4172040"/>
            <a:ext cx="964080" cy="571320"/>
          </a:xfrm>
          <a:prstGeom prst="rect">
            <a:avLst/>
          </a:prstGeom>
          <a:noFill/>
          <a:ln>
            <a:noFill/>
          </a:ln>
        </p:spPr>
        <p:style>
          <a:lnRef idx="0"/>
          <a:fillRef idx="0"/>
          <a:effectRef idx="0"/>
          <a:fontRef idx="minor"/>
        </p:style>
      </p:sp>
      <p:sp>
        <p:nvSpPr>
          <p:cNvPr id="198" name="CustomShape 9"/>
          <p:cNvSpPr/>
          <p:nvPr/>
        </p:nvSpPr>
        <p:spPr>
          <a:xfrm>
            <a:off x="1118880" y="4172040"/>
            <a:ext cx="964080" cy="571320"/>
          </a:xfrm>
          <a:prstGeom prst="rect">
            <a:avLst/>
          </a:prstGeom>
          <a:blipFill>
            <a:blip r:embed="rId4"/>
            <a:stretch>
              <a:fillRect/>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99" name="CustomShape 10"/>
          <p:cNvSpPr/>
          <p:nvPr/>
        </p:nvSpPr>
        <p:spPr>
          <a:xfrm>
            <a:off x="3536640" y="4320000"/>
            <a:ext cx="2517840" cy="313560"/>
          </a:xfrm>
          <a:prstGeom prst="rect">
            <a:avLst/>
          </a:prstGeom>
          <a:noFill/>
          <a:ln>
            <a:noFill/>
          </a:ln>
        </p:spPr>
        <p:style>
          <a:lnRef idx="0"/>
          <a:fillRef idx="0"/>
          <a:effectRef idx="0"/>
          <a:fontRef idx="minor"/>
        </p:style>
      </p:sp>
      <p:sp>
        <p:nvSpPr>
          <p:cNvPr id="200" name="CustomShape 11"/>
          <p:cNvSpPr/>
          <p:nvPr/>
        </p:nvSpPr>
        <p:spPr>
          <a:xfrm>
            <a:off x="3536640" y="4320000"/>
            <a:ext cx="2517840" cy="313560"/>
          </a:xfrm>
          <a:prstGeom prst="rect">
            <a:avLst/>
          </a:prstGeom>
          <a:blipFill>
            <a:blip r:embed="rId5"/>
            <a:stretch>
              <a:fillRect l="-1890" t="0" r="-1641" b="-17322"/>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201" name="CustomShape 12"/>
          <p:cNvSpPr/>
          <p:nvPr/>
        </p:nvSpPr>
        <p:spPr>
          <a:xfrm>
            <a:off x="7118280" y="4167000"/>
            <a:ext cx="1235880" cy="576360"/>
          </a:xfrm>
          <a:prstGeom prst="rect">
            <a:avLst/>
          </a:prstGeom>
          <a:noFill/>
          <a:ln>
            <a:noFill/>
          </a:ln>
        </p:spPr>
        <p:style>
          <a:lnRef idx="0"/>
          <a:fillRef idx="0"/>
          <a:effectRef idx="0"/>
          <a:fontRef idx="minor"/>
        </p:style>
      </p:sp>
      <p:sp>
        <p:nvSpPr>
          <p:cNvPr id="202" name="CustomShape 13"/>
          <p:cNvSpPr/>
          <p:nvPr/>
        </p:nvSpPr>
        <p:spPr>
          <a:xfrm>
            <a:off x="7118280" y="4167000"/>
            <a:ext cx="1235880" cy="576360"/>
          </a:xfrm>
          <a:prstGeom prst="rect">
            <a:avLst/>
          </a:prstGeom>
          <a:blipFill>
            <a:blip r:embed="rId6"/>
            <a:stretch>
              <a:fillRect l="0" t="0" r="0" b="-870"/>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Tabulated Results</a:t>
            </a:r>
            <a:endParaRPr/>
          </a:p>
        </p:txBody>
      </p:sp>
      <p:sp>
        <p:nvSpPr>
          <p:cNvPr id="20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results</a:t>
            </a:r>
            <a:endParaRPr/>
          </a:p>
        </p:txBody>
      </p:sp>
      <p:graphicFrame>
        <p:nvGraphicFramePr>
          <p:cNvPr id="205" name="Table 3"/>
          <p:cNvGraphicFramePr/>
          <p:nvPr/>
        </p:nvGraphicFramePr>
        <p:xfrm>
          <a:off x="411120" y="2723040"/>
          <a:ext cx="4864680" cy="2966040"/>
        </p:xfrm>
        <a:graphic>
          <a:graphicData uri="http://schemas.openxmlformats.org/drawingml/2006/table">
            <a:tbl>
              <a:tblPr/>
              <a:tblGrid>
                <a:gridCol w="1085040"/>
                <a:gridCol w="1260000"/>
                <a:gridCol w="1260000"/>
                <a:gridCol w="1260000"/>
              </a:tblGrid>
              <a:tr h="428760">
                <a:tc>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362520">
                <a:tc>
                  <a:txBody>
                    <a:bodyPr/>
                    <a:p>
                      <a:pPr>
                        <a:lnSpc>
                          <a:spcPct val="100000"/>
                        </a:lnSpc>
                      </a:pPr>
                      <a:r>
                        <a:rPr lang="en-GB" strike="noStrike">
                          <a:solidFill>
                            <a:srgbClr val="000000"/>
                          </a:solidFill>
                          <a:latin typeface="Calibri"/>
                        </a:rPr>
                        <a:t>ω</a:t>
                      </a:r>
                      <a:r>
                        <a:rPr lang="en-GB" strike="noStrike" baseline="-25000">
                          <a:solidFill>
                            <a:srgbClr val="000000"/>
                          </a:solidFill>
                          <a:latin typeface="Calibri"/>
                        </a:rPr>
                        <a:t>n</a:t>
                      </a:r>
                      <a:r>
                        <a:rPr lang="en-GB" strike="noStrike">
                          <a:solidFill>
                            <a:srgbClr val="000000"/>
                          </a:solidFill>
                          <a:latin typeface="Calibri"/>
                        </a:rPr>
                        <a:t> (Hz)</a:t>
                      </a:r>
                      <a:endParaRPr/>
                    </a:p>
                  </a:txBody>
                  <a:tcPr/>
                </a:tc>
                <a:tc>
                  <a:txBody>
                    <a:bodyPr/>
                    <a:p>
                      <a:pPr>
                        <a:lnSpc>
                          <a:spcPct val="100000"/>
                        </a:lnSpc>
                      </a:pPr>
                      <a:r>
                        <a:rPr lang="en-GB" strike="noStrike">
                          <a:solidFill>
                            <a:srgbClr val="000000"/>
                          </a:solidFill>
                          <a:latin typeface="Calibri"/>
                        </a:rPr>
                        <a:t>3.3933</a:t>
                      </a:r>
                      <a:endParaRPr/>
                    </a:p>
                  </a:txBody>
                  <a:tcPr/>
                </a:tc>
                <a:tc>
                  <a:txBody>
                    <a:bodyPr/>
                    <a:p>
                      <a:pPr>
                        <a:lnSpc>
                          <a:spcPct val="100000"/>
                        </a:lnSpc>
                      </a:pPr>
                      <a:r>
                        <a:rPr lang="en-GB" strike="noStrike">
                          <a:solidFill>
                            <a:srgbClr val="000000"/>
                          </a:solidFill>
                          <a:latin typeface="Calibri"/>
                        </a:rPr>
                        <a:t>9.5078</a:t>
                      </a:r>
                      <a:endParaRPr/>
                    </a:p>
                  </a:txBody>
                  <a:tcPr/>
                </a:tc>
                <a:tc>
                  <a:txBody>
                    <a:bodyPr/>
                    <a:p>
                      <a:pPr>
                        <a:lnSpc>
                          <a:spcPct val="100000"/>
                        </a:lnSpc>
                      </a:pPr>
                      <a:r>
                        <a:rPr lang="en-GB" strike="noStrike">
                          <a:solidFill>
                            <a:srgbClr val="000000"/>
                          </a:solidFill>
                          <a:latin typeface="Calibri"/>
                        </a:rPr>
                        <a:t>13.7391</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1</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2</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3</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1</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2</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3</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r>
            </a:tbl>
          </a:graphicData>
        </a:graphic>
      </p:graphicFrame>
      <p:graphicFrame>
        <p:nvGraphicFramePr>
          <p:cNvPr id="206" name="Table 4"/>
          <p:cNvGraphicFramePr/>
          <p:nvPr/>
        </p:nvGraphicFramePr>
        <p:xfrm>
          <a:off x="5978880" y="3344760"/>
          <a:ext cx="6011640" cy="1726560"/>
        </p:xfrm>
        <a:graphic>
          <a:graphicData uri="http://schemas.openxmlformats.org/drawingml/2006/table">
            <a:tbl>
              <a:tblPr/>
              <a:tblGrid>
                <a:gridCol w="1152000"/>
                <a:gridCol w="1620000"/>
                <a:gridCol w="1620000"/>
                <a:gridCol w="1620000"/>
              </a:tblGrid>
              <a:tr h="549000">
                <a:tc>
                  <a:txBody>
                    <a:bodyPr/>
                    <a:p>
                      <a:pPr>
                        <a:lnSpc>
                          <a:spcPct val="100000"/>
                        </a:lnSpc>
                      </a:pPr>
                      <a:r>
                        <a:rPr b="1" lang="en-GB" strike="noStrike">
                          <a:solidFill>
                            <a:srgbClr val="ffffff"/>
                          </a:solidFill>
                          <a:latin typeface="Calibri"/>
                        </a:rPr>
                        <a:t>Optimum Damper</a:t>
                      </a:r>
                      <a:endParaRPr/>
                    </a:p>
                  </a:txBody>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428760">
                <a:tc>
                  <a:txBody>
                    <a:bodyPr/>
                    <a:p>
                      <a:pPr>
                        <a:lnSpc>
                          <a:spcPct val="100000"/>
                        </a:lnSpc>
                      </a:pPr>
                      <a:r>
                        <a:rPr lang="en-GB" strike="noStrike">
                          <a:solidFill>
                            <a:srgbClr val="000000"/>
                          </a:solidFill>
                          <a:latin typeface="Calibri"/>
                        </a:rPr>
                        <a:t>Floor 1</a:t>
                      </a:r>
                      <a:endParaRPr/>
                    </a:p>
                  </a:txBody>
                  <a:tcPr/>
                </a:tc>
                <a:tc>
                  <a:txBody>
                    <a:bodyPr/>
                    <a:p>
                      <a:pPr>
                        <a:lnSpc>
                          <a:spcPct val="100000"/>
                        </a:lnSpc>
                      </a:pPr>
                      <a:r>
                        <a:rPr lang="en-GB" strike="noStrike">
                          <a:solidFill>
                            <a:srgbClr val="000000"/>
                          </a:solidFill>
                          <a:latin typeface="Calibri"/>
                        </a:rPr>
                        <a:t>0.2009</a:t>
                      </a:r>
                      <a:endParaRPr/>
                    </a:p>
                  </a:txBody>
                  <a:tcPr/>
                </a:tc>
                <a:tc>
                  <a:txBody>
                    <a:bodyPr/>
                    <a:p>
                      <a:pPr>
                        <a:lnSpc>
                          <a:spcPct val="100000"/>
                        </a:lnSpc>
                      </a:pPr>
                      <a:r>
                        <a:rPr lang="en-GB" strike="noStrike">
                          <a:solidFill>
                            <a:srgbClr val="000000"/>
                          </a:solidFill>
                          <a:latin typeface="Calibri"/>
                        </a:rPr>
                        <a:t>1.341/1.394</a:t>
                      </a:r>
                      <a:endParaRPr/>
                    </a:p>
                  </a:txBody>
                  <a:tcPr/>
                </a:tc>
                <a:tc>
                  <a:tcPr/>
                </a:tc>
              </a:tr>
              <a:tr h="320400">
                <a:tc>
                  <a:txBody>
                    <a:bodyPr/>
                    <a:p>
                      <a:pPr>
                        <a:lnSpc>
                          <a:spcPct val="100000"/>
                        </a:lnSpc>
                      </a:pPr>
                      <a:r>
                        <a:rPr lang="en-GB" strike="noStrike">
                          <a:solidFill>
                            <a:srgbClr val="000000"/>
                          </a:solidFill>
                          <a:latin typeface="Calibri"/>
                        </a:rPr>
                        <a:t>Floor 2</a:t>
                      </a:r>
                      <a:endParaRPr/>
                    </a:p>
                  </a:txBody>
                  <a:tcPr/>
                </a:tc>
                <a:tc>
                  <a:txBody>
                    <a:bodyPr/>
                    <a:p>
                      <a:pPr>
                        <a:lnSpc>
                          <a:spcPct val="100000"/>
                        </a:lnSpc>
                      </a:pPr>
                      <a:r>
                        <a:rPr lang="en-GB" strike="noStrike">
                          <a:solidFill>
                            <a:srgbClr val="000000"/>
                          </a:solidFill>
                          <a:latin typeface="Calibri"/>
                        </a:rPr>
                        <a:t>0.3765</a:t>
                      </a:r>
                      <a:endParaRPr/>
                    </a:p>
                  </a:txBody>
                  <a:tcPr/>
                </a:tc>
                <a:tc>
                  <a:txBody>
                    <a:bodyPr/>
                    <a:p>
                      <a:pPr>
                        <a:lnSpc>
                          <a:spcPct val="100000"/>
                        </a:lnSpc>
                      </a:pPr>
                      <a:r>
                        <a:rPr lang="en-GB" strike="noStrike">
                          <a:solidFill>
                            <a:srgbClr val="000000"/>
                          </a:solidFill>
                          <a:latin typeface="Calibri"/>
                        </a:rPr>
                        <a:t>0.5705/0.5873</a:t>
                      </a:r>
                      <a:endParaRPr/>
                    </a:p>
                  </a:txBody>
                  <a:tcPr/>
                </a:tc>
                <a:tc>
                  <a:txBody>
                    <a:bodyPr/>
                    <a:p>
                      <a:pPr>
                        <a:lnSpc>
                          <a:spcPct val="100000"/>
                        </a:lnSpc>
                      </a:pPr>
                      <a:r>
                        <a:rPr lang="en-GB" strike="noStrike">
                          <a:solidFill>
                            <a:srgbClr val="000000"/>
                          </a:solidFill>
                          <a:latin typeface="Calibri"/>
                        </a:rPr>
                        <a:t>1.899/1.974</a:t>
                      </a:r>
                      <a:endParaRPr/>
                    </a:p>
                  </a:txBody>
                  <a:tcPr/>
                </a:tc>
              </a:tr>
              <a:tr h="428760">
                <a:tc>
                  <a:txBody>
                    <a:bodyPr/>
                    <a:p>
                      <a:pPr>
                        <a:lnSpc>
                          <a:spcPct val="100000"/>
                        </a:lnSpc>
                      </a:pPr>
                      <a:r>
                        <a:rPr lang="en-GB" strike="noStrike">
                          <a:solidFill>
                            <a:srgbClr val="000000"/>
                          </a:solidFill>
                          <a:latin typeface="Calibri"/>
                        </a:rPr>
                        <a:t>Floor 3</a:t>
                      </a:r>
                      <a:endParaRPr/>
                    </a:p>
                  </a:txBody>
                  <a:tcPr/>
                </a:tc>
                <a:tc>
                  <a:txBody>
                    <a:bodyPr/>
                    <a:p>
                      <a:pPr>
                        <a:lnSpc>
                          <a:spcPct val="100000"/>
                        </a:lnSpc>
                      </a:pPr>
                      <a:r>
                        <a:rPr lang="en-GB" strike="noStrike">
                          <a:solidFill>
                            <a:srgbClr val="000000"/>
                          </a:solidFill>
                          <a:latin typeface="Calibri"/>
                        </a:rPr>
                        <a:t>0.4642</a:t>
                      </a:r>
                      <a:endParaRPr/>
                    </a:p>
                  </a:txBody>
                  <a:tcPr/>
                </a:tc>
                <a:tc>
                  <a:tcPr/>
                </a:tc>
                <a:tc>
                  <a:txBody>
                    <a:bodyPr/>
                    <a:p>
                      <a:pPr>
                        <a:lnSpc>
                          <a:spcPct val="100000"/>
                        </a:lnSpc>
                      </a:pPr>
                      <a:r>
                        <a:rPr lang="en-GB" strike="noStrike">
                          <a:solidFill>
                            <a:srgbClr val="000000"/>
                          </a:solidFill>
                          <a:latin typeface="Calibri"/>
                        </a:rPr>
                        <a:t>0.8437</a:t>
                      </a:r>
                      <a:endParaRPr/>
                    </a:p>
                  </a:txBody>
                  <a:tcPr/>
                </a:tc>
              </a:tr>
            </a:tbl>
          </a:graphicData>
        </a:graphic>
      </p:graphicFrame>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Interesting things noted</a:t>
            </a:r>
            <a:endParaRPr/>
          </a:p>
        </p:txBody>
      </p:sp>
      <p:sp>
        <p:nvSpPr>
          <p:cNvPr id="20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Equivalent mass matrix is symmetric about major diagonal (with top floor, first mode in top left)</a:t>
            </a:r>
            <a:endParaRPr/>
          </a:p>
          <a:p>
            <a:pPr>
              <a:lnSpc>
                <a:spcPct val="90000"/>
              </a:lnSpc>
              <a:buFont typeface="Arial"/>
              <a:buChar char="•"/>
            </a:pPr>
            <a:r>
              <a:rPr lang="en-GB" sz="2800" strike="noStrike">
                <a:solidFill>
                  <a:srgbClr val="000000"/>
                </a:solidFill>
                <a:latin typeface="Calibri"/>
                <a:ea typeface="DejaVu Sans"/>
              </a:rPr>
              <a:t>Results of plotting 3d graph of frequency, absorber damping and amplitude not clear, plotting on log scales gives much clearer results and obvious saddle point, this is what we are aiming for with the optimum damper.</a:t>
            </a:r>
            <a:endParaRPr/>
          </a:p>
          <a:p>
            <a:pPr>
              <a:lnSpc>
                <a:spcPct val="9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Sanity Checks</a:t>
            </a:r>
            <a:endParaRPr/>
          </a:p>
        </p:txBody>
      </p:sp>
      <p:sp>
        <p:nvSpPr>
          <p:cNvPr id="21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After modelling approximations, checked that the response with:</a:t>
            </a:r>
            <a:endParaRPr/>
          </a:p>
          <a:p>
            <a:pPr>
              <a:lnSpc>
                <a:spcPct val="90000"/>
              </a:lnSpc>
              <a:buFont typeface="Arial"/>
              <a:buChar char="•"/>
            </a:pPr>
            <a:r>
              <a:rPr lang="en-GB" sz="2800" strike="noStrike">
                <a:solidFill>
                  <a:srgbClr val="000000"/>
                </a:solidFill>
                <a:latin typeface="Calibri"/>
                <a:ea typeface="DejaVu Sans"/>
              </a:rPr>
              <a:t>Absorber damping of 0 = two split peaks about resonant frequency</a:t>
            </a:r>
            <a:endParaRPr/>
          </a:p>
          <a:p>
            <a:pPr>
              <a:lnSpc>
                <a:spcPct val="90000"/>
              </a:lnSpc>
              <a:buFont typeface="Arial"/>
              <a:buChar char="•"/>
            </a:pPr>
            <a:r>
              <a:rPr lang="en-GB" sz="2800" strike="noStrike">
                <a:solidFill>
                  <a:srgbClr val="000000"/>
                </a:solidFill>
                <a:latin typeface="Calibri"/>
                <a:ea typeface="DejaVu Sans"/>
              </a:rPr>
              <a:t>Absorber damping high = small dm to system so slight change in resonant frequency but single peak (effectively 1dof system)</a:t>
            </a:r>
            <a:endParaRPr/>
          </a:p>
          <a:p>
            <a:pPr>
              <a:lnSpc>
                <a:spcPct val="90000"/>
              </a:lnSpc>
              <a:buFont typeface="Arial"/>
              <a:buChar char="•"/>
            </a:pPr>
            <a:r>
              <a:rPr lang="en-GB" sz="2800" strike="noStrike">
                <a:solidFill>
                  <a:srgbClr val="000000"/>
                </a:solidFill>
                <a:latin typeface="Calibri"/>
                <a:ea typeface="DejaVu Sans"/>
              </a:rPr>
              <a:t>Plot graph of maximum amplitude for each absorber damping to check expected result.</a:t>
            </a:r>
            <a:endParaRPr/>
          </a:p>
          <a:p>
            <a:pPr>
              <a:lnSpc>
                <a:spcPct val="9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Plan (same as method?)</a:t>
            </a:r>
            <a:endParaRPr/>
          </a:p>
        </p:txBody>
      </p:sp>
      <p:sp>
        <p:nvSpPr>
          <p:cNvPr id="15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Start from code to model 3dof system without damping from Moodle</a:t>
            </a:r>
            <a:endParaRPr/>
          </a:p>
          <a:p>
            <a:pPr>
              <a:lnSpc>
                <a:spcPct val="90000"/>
              </a:lnSpc>
              <a:buFont typeface="Arial"/>
              <a:buChar char="•"/>
            </a:pPr>
            <a:r>
              <a:rPr lang="en-GB" sz="2800" strike="noStrike">
                <a:solidFill>
                  <a:srgbClr val="000000"/>
                </a:solidFill>
                <a:latin typeface="Calibri"/>
                <a:ea typeface="DejaVu Sans"/>
              </a:rPr>
              <a:t>Find modeshapes</a:t>
            </a:r>
            <a:endParaRPr/>
          </a:p>
          <a:p>
            <a:pPr>
              <a:lnSpc>
                <a:spcPct val="90000"/>
              </a:lnSpc>
              <a:buFont typeface="Arial"/>
              <a:buChar char="•"/>
            </a:pPr>
            <a:r>
              <a:rPr lang="en-GB" sz="2800" strike="noStrike">
                <a:solidFill>
                  <a:srgbClr val="000000"/>
                </a:solidFill>
                <a:latin typeface="Calibri"/>
                <a:ea typeface="DejaVu Sans"/>
              </a:rPr>
              <a:t>Find equivalent masses</a:t>
            </a:r>
            <a:endParaRPr/>
          </a:p>
          <a:p>
            <a:pPr>
              <a:lnSpc>
                <a:spcPct val="90000"/>
              </a:lnSpc>
              <a:buFont typeface="Arial"/>
              <a:buChar char="•"/>
            </a:pPr>
            <a:r>
              <a:rPr lang="en-GB" sz="2800" strike="noStrike">
                <a:solidFill>
                  <a:srgbClr val="000000"/>
                </a:solidFill>
                <a:latin typeface="Calibri"/>
                <a:ea typeface="DejaVu Sans"/>
              </a:rPr>
              <a:t>Find equivalent spring constants</a:t>
            </a:r>
            <a:endParaRPr/>
          </a:p>
          <a:p>
            <a:pPr>
              <a:lnSpc>
                <a:spcPct val="90000"/>
              </a:lnSpc>
            </a:pPr>
            <a:endParaRPr/>
          </a:p>
          <a:p>
            <a:pPr>
              <a:lnSpc>
                <a:spcPct val="90000"/>
              </a:lnSpc>
              <a:buFont typeface="Arial"/>
              <a:buChar char="•"/>
            </a:pPr>
            <a:r>
              <a:rPr lang="en-GB" sz="2800" strike="noStrike">
                <a:solidFill>
                  <a:srgbClr val="000000"/>
                </a:solidFill>
                <a:latin typeface="Calibri"/>
                <a:ea typeface="DejaVu Sans"/>
              </a:rPr>
              <a:t>Model the system as 2dof with the absorber and a given floor damping</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Method</a:t>
            </a:r>
            <a:endParaRPr/>
          </a:p>
        </p:txBody>
      </p:sp>
      <p:sp>
        <p:nvSpPr>
          <p:cNvPr id="15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Calculate modeshapes</a:t>
            </a:r>
            <a:endParaRPr/>
          </a:p>
          <a:p>
            <a:pPr>
              <a:lnSpc>
                <a:spcPct val="90000"/>
              </a:lnSpc>
              <a:buFont typeface="Arial"/>
              <a:buChar char="•"/>
            </a:pPr>
            <a:r>
              <a:rPr lang="en-GB" sz="2800" strike="noStrike">
                <a:solidFill>
                  <a:srgbClr val="000000"/>
                </a:solidFill>
                <a:latin typeface="Calibri"/>
                <a:ea typeface="DejaVu Sans"/>
              </a:rPr>
              <a:t>Calculate equivalent masses &amp; stiffnesses</a:t>
            </a:r>
            <a:endParaRPr/>
          </a:p>
          <a:p>
            <a:pPr>
              <a:lnSpc>
                <a:spcPct val="90000"/>
              </a:lnSpc>
            </a:pPr>
            <a:endParaRPr/>
          </a:p>
          <a:p>
            <a:pPr>
              <a:lnSpc>
                <a:spcPct val="90000"/>
              </a:lnSpc>
              <a:buFont typeface="Arial"/>
              <a:buChar char="•"/>
            </a:pPr>
            <a:r>
              <a:rPr lang="en-GB" sz="2800" strike="noStrike">
                <a:solidFill>
                  <a:srgbClr val="000000"/>
                </a:solidFill>
                <a:latin typeface="Calibri"/>
                <a:ea typeface="DejaVu Sans"/>
              </a:rPr>
              <a:t>Analyse frequency response for range of absorber damping via solving for 2dof system (2d matrix with complex numbers)</a:t>
            </a:r>
            <a:endParaRPr/>
          </a:p>
          <a:p>
            <a:pPr>
              <a:lnSpc>
                <a:spcPct val="90000"/>
              </a:lnSpc>
              <a:buFont typeface="Arial"/>
              <a:buChar char="•"/>
            </a:pPr>
            <a:r>
              <a:rPr lang="en-GB" sz="2800" strike="noStrike">
                <a:solidFill>
                  <a:srgbClr val="000000"/>
                </a:solidFill>
                <a:latin typeface="Calibri"/>
                <a:ea typeface="DejaVu Sans"/>
              </a:rPr>
              <a:t>Find the maximum peak at each absorber damping and plot graph</a:t>
            </a:r>
            <a:endParaRPr/>
          </a:p>
          <a:p>
            <a:pPr>
              <a:lnSpc>
                <a:spcPct val="90000"/>
              </a:lnSpc>
              <a:buFont typeface="Arial"/>
              <a:buChar char="•"/>
            </a:pPr>
            <a:r>
              <a:rPr lang="en-GB" sz="2800" strike="noStrike">
                <a:solidFill>
                  <a:srgbClr val="000000"/>
                </a:solidFill>
                <a:latin typeface="Calibri"/>
                <a:ea typeface="DejaVu Sans"/>
              </a:rPr>
              <a:t>Repeat this for different values of the floor damping</a:t>
            </a:r>
            <a:endParaRPr/>
          </a:p>
          <a:p>
            <a:pPr>
              <a:lnSpc>
                <a:spcPct val="90000"/>
              </a:lnSpc>
            </a:pPr>
            <a:endParaRPr/>
          </a:p>
          <a:p>
            <a:pPr>
              <a:lnSpc>
                <a:spcPct val="90000"/>
              </a:lnSpc>
              <a:buFont typeface="Arial"/>
              <a:buChar char="•"/>
            </a:pPr>
            <a:r>
              <a:rPr lang="en-GB" sz="2800" strike="noStrike">
                <a:solidFill>
                  <a:srgbClr val="000000"/>
                </a:solidFill>
                <a:latin typeface="Calibri"/>
                <a:ea typeface="DejaVu Sans"/>
              </a:rPr>
              <a:t>Find the optimum absorber damping level</a:t>
            </a:r>
            <a:endParaRPr/>
          </a:p>
          <a:p>
            <a:pPr>
              <a:lnSpc>
                <a:spcPct val="90000"/>
              </a:lnSpc>
              <a:buFont typeface="Arial"/>
              <a:buChar char="•"/>
            </a:pPr>
            <a:r>
              <a:rPr lang="en-GB" sz="2800" strike="noStrike">
                <a:solidFill>
                  <a:srgbClr val="000000"/>
                </a:solidFill>
                <a:latin typeface="Calibri"/>
                <a:ea typeface="DejaVu Sans"/>
              </a:rPr>
              <a:t>Find the reduction in maximum amplitude (efficiency of absorber)</a:t>
            </a:r>
            <a:endParaRPr/>
          </a:p>
          <a:p>
            <a:pPr>
              <a:lnSpc>
                <a:spcPct val="90000"/>
              </a:lnSpc>
              <a:buFont typeface="Arial"/>
              <a:buChar char="•"/>
            </a:pPr>
            <a:r>
              <a:rPr lang="en-GB" sz="2800" strike="noStrike">
                <a:solidFill>
                  <a:srgbClr val="000000"/>
                </a:solidFill>
                <a:latin typeface="Calibri"/>
                <a:ea typeface="DejaVu Sans"/>
              </a:rPr>
              <a:t>Trial for each floor/mode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Assumptions / Modelling Approximations</a:t>
            </a:r>
            <a:endParaRPr/>
          </a:p>
        </p:txBody>
      </p:sp>
      <p:sp>
        <p:nvSpPr>
          <p:cNvPr id="15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Tested for a range of floor lambdas but over a small range of these values (0-10) the change in optimum absorber damping is small (~5%)</a:t>
            </a:r>
            <a:endParaRPr/>
          </a:p>
          <a:p>
            <a:pPr>
              <a:lnSpc>
                <a:spcPct val="90000"/>
              </a:lnSpc>
              <a:buFont typeface="Arial"/>
              <a:buChar char="•"/>
            </a:pPr>
            <a:r>
              <a:rPr lang="en-GB" sz="2800" strike="noStrike">
                <a:solidFill>
                  <a:srgbClr val="000000"/>
                </a:solidFill>
                <a:latin typeface="Calibri"/>
                <a:ea typeface="DejaVu Sans"/>
              </a:rPr>
              <a:t>Assume that lambda is small</a:t>
            </a:r>
            <a:endParaRPr/>
          </a:p>
          <a:p>
            <a:pPr>
              <a:lnSpc>
                <a:spcPct val="90000"/>
              </a:lnSpc>
              <a:buFont typeface="Arial"/>
              <a:buChar char="•"/>
            </a:pPr>
            <a:r>
              <a:rPr lang="en-GB" sz="2800" strike="noStrike">
                <a:solidFill>
                  <a:srgbClr val="000000"/>
                </a:solidFill>
                <a:latin typeface="Calibri"/>
                <a:ea typeface="DejaVu Sans"/>
              </a:rPr>
              <a:t>Modelling the frequency input as a single frequency</a:t>
            </a:r>
            <a:endParaRPr/>
          </a:p>
          <a:p>
            <a:pPr>
              <a:lnSpc>
                <a:spcPct val="90000"/>
              </a:lnSpc>
              <a:buFont typeface="Arial"/>
              <a:buChar char="•"/>
            </a:pPr>
            <a:r>
              <a:rPr lang="en-GB" sz="2800" strike="noStrike">
                <a:solidFill>
                  <a:srgbClr val="000000"/>
                </a:solidFill>
                <a:latin typeface="Calibri"/>
                <a:ea typeface="DejaVu Sans"/>
              </a:rPr>
              <a:t>Assume perfect system</a:t>
            </a:r>
            <a:endParaRPr/>
          </a:p>
          <a:p>
            <a:pPr>
              <a:lnSpc>
                <a:spcPct val="90000"/>
              </a:lnSpc>
              <a:buFont typeface="Arial"/>
              <a:buChar char="•"/>
            </a:pPr>
            <a:r>
              <a:rPr lang="en-GB" sz="2800" strike="noStrike">
                <a:solidFill>
                  <a:srgbClr val="000000"/>
                </a:solidFill>
                <a:latin typeface="Calibri"/>
                <a:ea typeface="DejaVu Sans"/>
              </a:rPr>
              <a:t>Assume masses and stiffnesses are identical between floors (could be implemented to allow differences though)</a:t>
            </a:r>
            <a:endParaRPr/>
          </a:p>
          <a:p>
            <a:pPr>
              <a:lnSpc>
                <a:spcPct val="90000"/>
              </a:lnSpc>
              <a:buFont typeface="Arial"/>
              <a:buChar char="•"/>
            </a:pPr>
            <a:r>
              <a:rPr lang="en-GB" sz="2800" strike="noStrike">
                <a:solidFill>
                  <a:srgbClr val="000000"/>
                </a:solidFill>
                <a:latin typeface="Calibri"/>
                <a:ea typeface="DejaVu Sans"/>
              </a:rPr>
              <a:t>Modelling the maximum response as that of the maximum response for any frequency and ignoring number/width of those peaks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Notes about code</a:t>
            </a:r>
            <a:endParaRPr/>
          </a:p>
        </p:txBody>
      </p:sp>
      <p:sp>
        <p:nvSpPr>
          <p:cNvPr id="16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ea typeface="DejaVu Sans"/>
              </a:rPr>
              <a:t>Neat</a:t>
            </a:r>
            <a:endParaRPr/>
          </a:p>
          <a:p>
            <a:pPr>
              <a:lnSpc>
                <a:spcPct val="90000"/>
              </a:lnSpc>
              <a:buFont typeface="Arial"/>
              <a:buChar char="•"/>
            </a:pPr>
            <a:r>
              <a:rPr lang="en-GB" sz="2800" strike="noStrike">
                <a:solidFill>
                  <a:srgbClr val="000000"/>
                </a:solidFill>
                <a:latin typeface="Calibri"/>
                <a:ea typeface="DejaVu Sans"/>
              </a:rPr>
              <a:t>Easy to change variables – e.g the mass of each floor or stiffness etc.</a:t>
            </a:r>
            <a:endParaRPr/>
          </a:p>
          <a:p>
            <a:pPr>
              <a:lnSpc>
                <a:spcPct val="90000"/>
              </a:lnSpc>
              <a:buFont typeface="Arial"/>
              <a:buChar char="•"/>
            </a:pPr>
            <a:r>
              <a:rPr lang="en-GB" sz="2800" strike="noStrike">
                <a:solidFill>
                  <a:srgbClr val="000000"/>
                </a:solidFill>
                <a:latin typeface="Calibri"/>
                <a:ea typeface="DejaVu Sans"/>
              </a:rPr>
              <a:t>Automates finding optimum values</a:t>
            </a:r>
            <a:endParaRPr/>
          </a:p>
          <a:p>
            <a:pPr>
              <a:lnSpc>
                <a:spcPct val="90000"/>
              </a:lnSpc>
              <a:buFont typeface="Arial"/>
              <a:buChar char="•"/>
            </a:pPr>
            <a:r>
              <a:rPr lang="en-GB" sz="2800" strike="noStrike">
                <a:solidFill>
                  <a:srgbClr val="000000"/>
                </a:solidFill>
                <a:latin typeface="Calibri"/>
                <a:ea typeface="DejaVu Sans"/>
              </a:rPr>
              <a:t>Modular files – only need to re-run relevant code when changing variables.</a:t>
            </a:r>
            <a:endParaRPr/>
          </a:p>
          <a:p>
            <a:pPr>
              <a:lnSpc>
                <a:spcPct val="9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ea typeface="DejaVu Sans"/>
              </a:rPr>
              <a:t>Findings</a:t>
            </a:r>
            <a:endParaRPr/>
          </a:p>
        </p:txBody>
      </p:sp>
      <p:sp>
        <p:nvSpPr>
          <p:cNvPr id="162" name="CustomShape 2"/>
          <p:cNvSpPr/>
          <p:nvPr/>
        </p:nvSpPr>
        <p:spPr>
          <a:xfrm>
            <a:off x="838080" y="1825560"/>
            <a:ext cx="10514160" cy="4349880"/>
          </a:xfrm>
          <a:prstGeom prst="rect">
            <a:avLst/>
          </a:prstGeom>
          <a:noFill/>
          <a:ln>
            <a:noFill/>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p>
            <a:r>
              <a:rPr lang="en-GB" sz="6000" strike="noStrike">
                <a:solidFill>
                  <a:srgbClr val="000000"/>
                </a:solidFill>
                <a:latin typeface="Calibri Light"/>
                <a:ea typeface="DejaVu Sans"/>
              </a:rPr>
              <a:t>Graphs for floor 1: </a:t>
            </a:r>
            <a:endParaRPr/>
          </a:p>
          <a:p>
            <a:pPr algn="ctr">
              <a:lnSpc>
                <a:spcPct val="100000"/>
              </a:lnSpc>
            </a:pPr>
            <a:r>
              <a:rPr lang="en-GB" sz="6000" strike="noStrike">
                <a:solidFill>
                  <a:srgbClr val="000000"/>
                </a:solidFill>
                <a:latin typeface="Calibri Light"/>
                <a:ea typeface="DejaVu Sans"/>
              </a:rPr>
              <a:t>Varying absorber mass from 0.05kg to 0.2kg</a:t>
            </a:r>
            <a:endParaRPr/>
          </a:p>
        </p:txBody>
      </p:sp>
      <p:sp>
        <p:nvSpPr>
          <p:cNvPr id="164" name="CustomShape 2"/>
          <p:cNvSpPr/>
          <p:nvPr/>
        </p:nvSpPr>
        <p:spPr>
          <a:xfrm>
            <a:off x="1523880" y="3602160"/>
            <a:ext cx="9142560" cy="1654200"/>
          </a:xfrm>
          <a:prstGeom prst="rect">
            <a:avLst/>
          </a:prstGeom>
          <a:no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