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5.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81"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83"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85"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86"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90"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91"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92"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94"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95"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96"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98"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99"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100"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02"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103"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107"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108"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10"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111"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112" name="" descr=""/>
          <p:cNvPicPr/>
          <p:nvPr/>
        </p:nvPicPr>
        <p:blipFill>
          <a:blip r:embed="rId2"/>
          <a:stretch/>
        </p:blipFill>
        <p:spPr>
          <a:xfrm>
            <a:off x="3368880" y="1825560"/>
            <a:ext cx="5452920" cy="4350960"/>
          </a:xfrm>
          <a:prstGeom prst="rect">
            <a:avLst/>
          </a:prstGeom>
          <a:ln>
            <a:noFill/>
          </a:ln>
        </p:spPr>
      </p:pic>
      <p:pic>
        <p:nvPicPr>
          <p:cNvPr id="113" name="" descr=""/>
          <p:cNvPicPr/>
          <p:nvPr/>
        </p:nvPicPr>
        <p:blipFill>
          <a:blip r:embed="rId3"/>
          <a:stretch/>
        </p:blipFill>
        <p:spPr>
          <a:xfrm>
            <a:off x="3368880" y="1825560"/>
            <a:ext cx="5452920" cy="4350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strike="noStrike">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GB" sz="1200" strike="noStrike">
                <a:solidFill>
                  <a:srgbClr val="8b8b8b"/>
                </a:solidFill>
                <a:latin typeface="Calibri"/>
              </a:rPr>
              <a:t>31/10/16</a:t>
            </a:r>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B0039E15-E96D-4F12-8BFF-1B15C5511C08}" type="slidenum">
              <a:rPr lang="en-GB" sz="1200" strike="noStrike">
                <a:solidFill>
                  <a:srgbClr val="8b8b8b"/>
                </a:solidFill>
                <a:latin typeface="Calibri"/>
              </a:rPr>
              <a:t>&lt;number&gt;</a:t>
            </a:fld>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strike="noStrike">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p>
            <a:pPr>
              <a:buSzPct val="45000"/>
              <a:buFont typeface="StarSymbol"/>
              <a:buChar char=""/>
            </a:pPr>
            <a:r>
              <a:rPr lang="en-US" sz="2800" strike="noStrike">
                <a:solidFill>
                  <a:srgbClr val="000000"/>
                </a:solidFill>
                <a:latin typeface="Calibri"/>
              </a:rPr>
              <a:t>Click to edit the outline text format</a:t>
            </a:r>
            <a:endParaRPr/>
          </a:p>
          <a:p>
            <a:pPr lvl="1">
              <a:buSzPct val="75000"/>
              <a:buFont typeface="StarSymbol"/>
              <a:buChar char=""/>
            </a:pPr>
            <a:r>
              <a:rPr lang="en-US" sz="2800" strike="noStrike">
                <a:solidFill>
                  <a:srgbClr val="000000"/>
                </a:solidFill>
                <a:latin typeface="Calibri"/>
              </a:rPr>
              <a:t>Second Outline Level</a:t>
            </a:r>
            <a:endParaRPr/>
          </a:p>
          <a:p>
            <a:pPr lvl="2">
              <a:buSzPct val="45000"/>
              <a:buFont typeface="StarSymbol"/>
              <a:buChar char=""/>
            </a:pPr>
            <a:r>
              <a:rPr lang="en-US" sz="2800" strike="noStrike">
                <a:solidFill>
                  <a:srgbClr val="000000"/>
                </a:solidFill>
                <a:latin typeface="Calibri"/>
              </a:rPr>
              <a:t>Third Outline Level</a:t>
            </a:r>
            <a:endParaRPr/>
          </a:p>
          <a:p>
            <a:pPr lvl="3">
              <a:buSzPct val="75000"/>
              <a:buFont typeface="StarSymbol"/>
              <a:buChar char=""/>
            </a:pPr>
            <a:r>
              <a:rPr lang="en-US" sz="2800" strike="noStrike">
                <a:solidFill>
                  <a:srgbClr val="000000"/>
                </a:solidFill>
                <a:latin typeface="Calibri"/>
              </a:rPr>
              <a:t>Fourth Outline Level</a:t>
            </a:r>
            <a:endParaRPr/>
          </a:p>
          <a:p>
            <a:pPr lvl="4">
              <a:buSzPct val="45000"/>
              <a:buFont typeface="StarSymbol"/>
              <a:buChar char=""/>
            </a:pPr>
            <a:r>
              <a:rPr lang="en-US" sz="2800" strike="noStrike">
                <a:solidFill>
                  <a:srgbClr val="000000"/>
                </a:solidFill>
                <a:latin typeface="Calibri"/>
              </a:rPr>
              <a:t>Fifth Outline Level</a:t>
            </a:r>
            <a:endParaRPr/>
          </a:p>
          <a:p>
            <a:pPr lvl="5">
              <a:buSzPct val="45000"/>
              <a:buFont typeface="StarSymbol"/>
              <a:buChar char=""/>
            </a:pPr>
            <a:r>
              <a:rPr lang="en-US" sz="2800" strike="noStrike">
                <a:solidFill>
                  <a:srgbClr val="000000"/>
                </a:solidFill>
                <a:latin typeface="Calibri"/>
              </a:rPr>
              <a:t>Sixth Outline Level</a:t>
            </a:r>
            <a:endParaRPr/>
          </a:p>
          <a:p>
            <a:pPr>
              <a:lnSpc>
                <a:spcPct val="100000"/>
              </a:lnSpc>
              <a:buFont typeface="Arial"/>
              <a:buChar char="•"/>
            </a:pPr>
            <a:r>
              <a:rPr lang="en-US" sz="2800" strike="noStrike">
                <a:solidFill>
                  <a:srgbClr val="000000"/>
                </a:solidFill>
                <a:latin typeface="Calibri"/>
              </a:rPr>
              <a:t>Seventh Outline LevelEdit Master text styles</a:t>
            </a:r>
            <a:endParaRPr/>
          </a:p>
          <a:p>
            <a:pPr lvl="1">
              <a:lnSpc>
                <a:spcPct val="100000"/>
              </a:lnSpc>
              <a:buFont typeface="Arial"/>
              <a:buChar char="•"/>
            </a:pPr>
            <a:r>
              <a:rPr lang="en-US" sz="2400" strike="noStrike">
                <a:solidFill>
                  <a:srgbClr val="000000"/>
                </a:solidFill>
                <a:latin typeface="Calibri"/>
              </a:rPr>
              <a:t>Second level</a:t>
            </a:r>
            <a:endParaRPr/>
          </a:p>
          <a:p>
            <a:pPr lvl="2">
              <a:lnSpc>
                <a:spcPct val="100000"/>
              </a:lnSpc>
              <a:buFont typeface="Arial"/>
              <a:buChar char="•"/>
            </a:pPr>
            <a:r>
              <a:rPr lang="en-US" sz="2000" strike="noStrike">
                <a:solidFill>
                  <a:srgbClr val="000000"/>
                </a:solidFill>
                <a:latin typeface="Calibri"/>
              </a:rPr>
              <a:t>Third level</a:t>
            </a:r>
            <a:endParaRPr/>
          </a:p>
          <a:p>
            <a:pPr lvl="3">
              <a:lnSpc>
                <a:spcPct val="100000"/>
              </a:lnSpc>
              <a:buFont typeface="Arial"/>
              <a:buChar char="•"/>
            </a:pPr>
            <a:r>
              <a:rPr lang="en-US" strike="noStrike">
                <a:solidFill>
                  <a:srgbClr val="000000"/>
                </a:solidFill>
                <a:latin typeface="Calibri"/>
              </a:rPr>
              <a:t>Fourth level</a:t>
            </a:r>
            <a:endParaRPr/>
          </a:p>
          <a:p>
            <a:pPr lvl="4">
              <a:lnSpc>
                <a:spcPct val="100000"/>
              </a:lnSpc>
              <a:buFont typeface="Arial"/>
              <a:buChar char="•"/>
            </a:pPr>
            <a:r>
              <a:rPr lang="en-US" strike="noStrike">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GB" sz="1200" strike="noStrike">
                <a:solidFill>
                  <a:srgbClr val="8b8b8b"/>
                </a:solidFill>
                <a:latin typeface="Calibri"/>
              </a:rPr>
              <a:t>31/10/16</a:t>
            </a:r>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8A9102CA-AFCB-4B68-929A-A42A5652A7AB}" type="slidenum">
              <a:rPr lang="en-GB" sz="1200" strike="noStrike">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body"/>
          </p:nvPr>
        </p:nvSpPr>
        <p:spPr>
          <a:xfrm>
            <a:off x="459720" y="444600"/>
            <a:ext cx="11272320" cy="5968800"/>
          </a:xfrm>
          <a:prstGeom prst="rect">
            <a:avLst/>
          </a:prstGeom>
        </p:spPr>
        <p:txBody>
          <a:bodyPr/>
          <a:p>
            <a:pPr>
              <a:buSzPct val="45000"/>
              <a:buFont typeface="StarSymbol"/>
              <a:buChar char=""/>
            </a:pPr>
            <a:r>
              <a:rPr lang="en-US" sz="2800" strike="noStrike">
                <a:solidFill>
                  <a:srgbClr val="000000"/>
                </a:solidFill>
                <a:latin typeface="Calibri"/>
              </a:rPr>
              <a:t>Click to edit the outline text format</a:t>
            </a:r>
            <a:endParaRPr/>
          </a:p>
          <a:p>
            <a:pPr lvl="1">
              <a:buSzPct val="75000"/>
              <a:buFont typeface="StarSymbol"/>
              <a:buChar char=""/>
            </a:pPr>
            <a:r>
              <a:rPr lang="en-US" sz="2800" strike="noStrike">
                <a:solidFill>
                  <a:srgbClr val="000000"/>
                </a:solidFill>
                <a:latin typeface="Calibri"/>
              </a:rPr>
              <a:t>Second Outline Level</a:t>
            </a:r>
            <a:endParaRPr/>
          </a:p>
          <a:p>
            <a:pPr lvl="2">
              <a:buSzPct val="45000"/>
              <a:buFont typeface="StarSymbol"/>
              <a:buChar char=""/>
            </a:pPr>
            <a:r>
              <a:rPr lang="en-US" sz="2800" strike="noStrike">
                <a:solidFill>
                  <a:srgbClr val="000000"/>
                </a:solidFill>
                <a:latin typeface="Calibri"/>
              </a:rPr>
              <a:t>Third Outline Level</a:t>
            </a:r>
            <a:endParaRPr/>
          </a:p>
          <a:p>
            <a:pPr lvl="3">
              <a:buSzPct val="75000"/>
              <a:buFont typeface="StarSymbol"/>
              <a:buChar char=""/>
            </a:pPr>
            <a:r>
              <a:rPr lang="en-US" sz="2800" strike="noStrike">
                <a:solidFill>
                  <a:srgbClr val="000000"/>
                </a:solidFill>
                <a:latin typeface="Calibri"/>
              </a:rPr>
              <a:t>Fourth Outline Level</a:t>
            </a:r>
            <a:endParaRPr/>
          </a:p>
          <a:p>
            <a:pPr lvl="4">
              <a:buSzPct val="45000"/>
              <a:buFont typeface="StarSymbol"/>
              <a:buChar char=""/>
            </a:pPr>
            <a:r>
              <a:rPr lang="en-US" sz="2800" strike="noStrike">
                <a:solidFill>
                  <a:srgbClr val="000000"/>
                </a:solidFill>
                <a:latin typeface="Calibri"/>
              </a:rPr>
              <a:t>Fifth Outline Level</a:t>
            </a:r>
            <a:endParaRPr/>
          </a:p>
          <a:p>
            <a:pPr lvl="5">
              <a:buSzPct val="45000"/>
              <a:buFont typeface="StarSymbol"/>
              <a:buChar char=""/>
            </a:pPr>
            <a:r>
              <a:rPr lang="en-US" sz="2800" strike="noStrike">
                <a:solidFill>
                  <a:srgbClr val="000000"/>
                </a:solidFill>
                <a:latin typeface="Calibri"/>
              </a:rPr>
              <a:t>Sixth Outline Level</a:t>
            </a:r>
            <a:endParaRPr/>
          </a:p>
          <a:p>
            <a:pPr>
              <a:lnSpc>
                <a:spcPct val="100000"/>
              </a:lnSpc>
              <a:buFont typeface="Arial"/>
              <a:buChar char="•"/>
            </a:pPr>
            <a:r>
              <a:rPr lang="en-US" sz="2800" strike="noStrike">
                <a:solidFill>
                  <a:srgbClr val="000000"/>
                </a:solidFill>
                <a:latin typeface="Calibri"/>
              </a:rPr>
              <a:t>Seventh Outline LevelEdit Master text styles</a:t>
            </a:r>
            <a:endParaRPr/>
          </a:p>
          <a:p>
            <a:pPr lvl="1">
              <a:lnSpc>
                <a:spcPct val="100000"/>
              </a:lnSpc>
              <a:buFont typeface="Arial"/>
              <a:buChar char="•"/>
            </a:pPr>
            <a:r>
              <a:rPr lang="en-US" sz="2400" strike="noStrike">
                <a:solidFill>
                  <a:srgbClr val="000000"/>
                </a:solidFill>
                <a:latin typeface="Calibri"/>
              </a:rPr>
              <a:t>Second level</a:t>
            </a:r>
            <a:endParaRPr/>
          </a:p>
          <a:p>
            <a:pPr lvl="2">
              <a:lnSpc>
                <a:spcPct val="100000"/>
              </a:lnSpc>
              <a:buFont typeface="Arial"/>
              <a:buChar char="•"/>
            </a:pPr>
            <a:r>
              <a:rPr lang="en-US" sz="2000" strike="noStrike">
                <a:solidFill>
                  <a:srgbClr val="000000"/>
                </a:solidFill>
                <a:latin typeface="Calibri"/>
              </a:rPr>
              <a:t>Third level</a:t>
            </a:r>
            <a:endParaRPr/>
          </a:p>
          <a:p>
            <a:pPr lvl="3">
              <a:lnSpc>
                <a:spcPct val="100000"/>
              </a:lnSpc>
              <a:buFont typeface="Arial"/>
              <a:buChar char="•"/>
            </a:pPr>
            <a:r>
              <a:rPr lang="en-US" strike="noStrike">
                <a:solidFill>
                  <a:srgbClr val="000000"/>
                </a:solidFill>
                <a:latin typeface="Calibri"/>
              </a:rPr>
              <a:t>Fourth level</a:t>
            </a:r>
            <a:endParaRPr/>
          </a:p>
          <a:p>
            <a:pPr lvl="4">
              <a:lnSpc>
                <a:spcPct val="100000"/>
              </a:lnSpc>
              <a:buFont typeface="Arial"/>
              <a:buChar char="•"/>
            </a:pPr>
            <a:r>
              <a:rPr lang="en-US" strike="noStrike">
                <a:solidFill>
                  <a:srgbClr val="000000"/>
                </a:solidFill>
                <a:latin typeface="Calibri"/>
              </a:rPr>
              <a:t>Fifth level</a:t>
            </a:r>
            <a:endParaRPr/>
          </a:p>
        </p:txBody>
      </p:sp>
      <p:sp>
        <p:nvSpPr>
          <p:cNvPr id="79" name="PlaceHolder 2"/>
          <p:cNvSpPr>
            <a:spLocks noGrp="1"/>
          </p:cNvSpPr>
          <p:nvPr>
            <p:ph type="title"/>
          </p:nvPr>
        </p:nvSpPr>
        <p:spPr>
          <a:xfrm>
            <a:off x="609480" y="273600"/>
            <a:ext cx="10972440" cy="1144800"/>
          </a:xfrm>
          <a:prstGeom prst="rect">
            <a:avLst/>
          </a:prstGeom>
        </p:spPr>
        <p:txBody>
          <a:bodyPr lIns="0" rIns="0" tIns="0" bIns="0" anchor="ctr"/>
          <a:p>
            <a:r>
              <a:rPr lang="en-US">
                <a:latin typeface="Calibri"/>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trike="noStrike">
                <a:solidFill>
                  <a:srgbClr val="000000"/>
                </a:solidFill>
                <a:latin typeface="Calibri Light"/>
              </a:rPr>
              <a:t>Title</a:t>
            </a:r>
            <a:endParaRPr/>
          </a:p>
        </p:txBody>
      </p:sp>
      <p:sp>
        <p:nvSpPr>
          <p:cNvPr id="115" name="TextShape 2"/>
          <p:cNvSpPr txBox="1"/>
          <p:nvPr/>
        </p:nvSpPr>
        <p:spPr>
          <a:xfrm>
            <a:off x="1523880" y="3602160"/>
            <a:ext cx="9143640" cy="1655280"/>
          </a:xfrm>
          <a:prstGeom prst="rect">
            <a:avLst/>
          </a:prstGeom>
          <a:noFill/>
          <a:ln>
            <a:noFill/>
          </a:ln>
        </p:spPr>
        <p:txBody>
          <a:bodyPr/>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2" name="Content Placeholder 9" descr=""/>
          <p:cNvPicPr/>
          <p:nvPr/>
        </p:nvPicPr>
        <p:blipFill>
          <a:blip r:embed="rId1"/>
          <a:stretch/>
        </p:blipFill>
        <p:spPr>
          <a:xfrm>
            <a:off x="3430080" y="1428840"/>
            <a:ext cx="5333040" cy="39996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3" name="Content Placeholder 9" descr=""/>
          <p:cNvPicPr/>
          <p:nvPr/>
        </p:nvPicPr>
        <p:blipFill>
          <a:blip r:embed="rId1"/>
          <a:stretch/>
        </p:blipFill>
        <p:spPr>
          <a:xfrm>
            <a:off x="3430080" y="1428840"/>
            <a:ext cx="5333040" cy="39996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4" name="Content Placeholder 9" descr=""/>
          <p:cNvPicPr/>
          <p:nvPr/>
        </p:nvPicPr>
        <p:blipFill>
          <a:blip r:embed="rId1"/>
          <a:stretch/>
        </p:blipFill>
        <p:spPr>
          <a:xfrm>
            <a:off x="3430080" y="1428840"/>
            <a:ext cx="5333040" cy="39996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5" name="Content Placeholder 9" descr=""/>
          <p:cNvPicPr/>
          <p:nvPr/>
        </p:nvPicPr>
        <p:blipFill>
          <a:blip r:embed="rId1"/>
          <a:stretch/>
        </p:blipFill>
        <p:spPr>
          <a:xfrm>
            <a:off x="3430080" y="1428840"/>
            <a:ext cx="5333040" cy="39996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6" name="Content Placeholder 3" descr=""/>
          <p:cNvPicPr/>
          <p:nvPr/>
        </p:nvPicPr>
        <p:blipFill>
          <a:blip r:embed="rId1"/>
          <a:stretch/>
        </p:blipFill>
        <p:spPr>
          <a:xfrm>
            <a:off x="3430080" y="1428840"/>
            <a:ext cx="5333040" cy="39996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trike="noStrike">
                <a:solidFill>
                  <a:srgbClr val="000000"/>
                </a:solidFill>
                <a:latin typeface="Calibri Light"/>
              </a:rPr>
              <a:t>Graphs for floor 1: </a:t>
            </a:r>
            <a:r>
              <a:rPr lang="en-US" sz="6000" strike="noStrike">
                <a:solidFill>
                  <a:srgbClr val="000000"/>
                </a:solidFill>
                <a:latin typeface="Calibri Light"/>
              </a:rPr>
              <a:t>
</a:t>
            </a:r>
            <a:r>
              <a:rPr lang="en-US" sz="6000" strike="noStrike">
                <a:solidFill>
                  <a:srgbClr val="000000"/>
                </a:solidFill>
                <a:latin typeface="Calibri Light"/>
              </a:rPr>
              <a:t>Varying damping of building from 0 to 1.5Nms</a:t>
            </a:r>
            <a:r>
              <a:rPr lang="en-US" sz="6000" strike="noStrike" baseline="30000">
                <a:solidFill>
                  <a:srgbClr val="000000"/>
                </a:solidFill>
                <a:latin typeface="Calibri Light"/>
              </a:rPr>
              <a:t>-1</a:t>
            </a:r>
            <a:endParaRPr/>
          </a:p>
        </p:txBody>
      </p:sp>
      <p:sp>
        <p:nvSpPr>
          <p:cNvPr id="138" name="TextShape 2"/>
          <p:cNvSpPr txBox="1"/>
          <p:nvPr/>
        </p:nvSpPr>
        <p:spPr>
          <a:xfrm>
            <a:off x="1523880" y="3602160"/>
            <a:ext cx="9143640" cy="1655280"/>
          </a:xfrm>
          <a:prstGeom prst="rect">
            <a:avLst/>
          </a:prstGeom>
          <a:noFill/>
          <a:ln>
            <a:noFill/>
          </a:ln>
        </p:spPr>
        <p:txBody>
          <a:bodyPr/>
          <a:p>
            <a:pPr algn="ct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 name="Content Placeholder 2" descr=""/>
          <p:cNvPicPr/>
          <p:nvPr/>
        </p:nvPicPr>
        <p:blipFill>
          <a:blip r:embed="rId1"/>
          <a:stretch/>
        </p:blipFill>
        <p:spPr>
          <a:xfrm>
            <a:off x="3430080" y="1428840"/>
            <a:ext cx="5333040" cy="39996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0" name="Content Placeholder 2" descr=""/>
          <p:cNvPicPr/>
          <p:nvPr/>
        </p:nvPicPr>
        <p:blipFill>
          <a:blip r:embed="rId1"/>
          <a:stretch/>
        </p:blipFill>
        <p:spPr>
          <a:xfrm>
            <a:off x="3430080" y="1428840"/>
            <a:ext cx="5333040" cy="39996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1" name="Content Placeholder 2" descr=""/>
          <p:cNvPicPr/>
          <p:nvPr/>
        </p:nvPicPr>
        <p:blipFill>
          <a:blip r:embed="rId1"/>
          <a:stretch/>
        </p:blipFill>
        <p:spPr>
          <a:xfrm>
            <a:off x="3430080" y="1428840"/>
            <a:ext cx="5333040" cy="39996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2" name="Content Placeholder 2" descr=""/>
          <p:cNvPicPr/>
          <p:nvPr/>
        </p:nvPicPr>
        <p:blipFill>
          <a:blip r:embed="rId1"/>
          <a:stretch/>
        </p:blipFill>
        <p:spPr>
          <a:xfrm>
            <a:off x="3430080" y="1428840"/>
            <a:ext cx="5333040" cy="39996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Aims</a:t>
            </a:r>
            <a:endParaRPr/>
          </a:p>
        </p:txBody>
      </p:sp>
      <p:sp>
        <p:nvSpPr>
          <p:cNvPr id="117"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Analyse effects of putting absorbers on different floors and tuning to different modes.</a:t>
            </a:r>
            <a:endParaRPr/>
          </a:p>
          <a:p>
            <a:pPr>
              <a:lnSpc>
                <a:spcPct val="90000"/>
              </a:lnSpc>
              <a:buFont typeface="Arial"/>
              <a:buChar char="•"/>
            </a:pPr>
            <a:r>
              <a:rPr lang="en-US" sz="2800" strike="noStrike">
                <a:solidFill>
                  <a:srgbClr val="000000"/>
                </a:solidFill>
                <a:latin typeface="Calibri"/>
              </a:rPr>
              <a:t>Generally tuning absorbers to optimise them</a:t>
            </a:r>
            <a:endParaRPr/>
          </a:p>
          <a:p>
            <a:pPr>
              <a:lnSpc>
                <a:spcPct val="90000"/>
              </a:lnSpc>
              <a:buFont typeface="Arial"/>
              <a:buChar char="•"/>
            </a:pPr>
            <a:r>
              <a:rPr lang="en-US" sz="2800" strike="noStrike">
                <a:solidFill>
                  <a:srgbClr val="000000"/>
                </a:solidFill>
                <a:latin typeface="Calibri"/>
              </a:rPr>
              <a:t>Create code to automatically tune absorber given measureable characteristics of structure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3" name="Content Placeholder 2" descr=""/>
          <p:cNvPicPr/>
          <p:nvPr/>
        </p:nvPicPr>
        <p:blipFill>
          <a:blip r:embed="rId1"/>
          <a:stretch/>
        </p:blipFill>
        <p:spPr>
          <a:xfrm>
            <a:off x="460440" y="742680"/>
            <a:ext cx="11272320" cy="53719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trike="noStrike">
                <a:solidFill>
                  <a:srgbClr val="000000"/>
                </a:solidFill>
                <a:latin typeface="Calibri Light"/>
              </a:rPr>
              <a:t>Graphs for amplitude of the vibration of different floors.</a:t>
            </a:r>
            <a:endParaRPr/>
          </a:p>
        </p:txBody>
      </p:sp>
      <p:sp>
        <p:nvSpPr>
          <p:cNvPr id="145" name="TextShape 2"/>
          <p:cNvSpPr txBox="1"/>
          <p:nvPr/>
        </p:nvSpPr>
        <p:spPr>
          <a:xfrm>
            <a:off x="1523880" y="3602160"/>
            <a:ext cx="9143640" cy="1655280"/>
          </a:xfrm>
          <a:prstGeom prst="rect">
            <a:avLst/>
          </a:prstGeom>
          <a:noFill/>
          <a:ln>
            <a:noFill/>
          </a:ln>
        </p:spPr>
        <p:txBody>
          <a:bodyPr/>
          <a:p>
            <a:pPr algn="ct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6" name="Content Placeholder 2" descr=""/>
          <p:cNvPicPr/>
          <p:nvPr/>
        </p:nvPicPr>
        <p:blipFill>
          <a:blip r:embed="rId1"/>
          <a:stretch/>
        </p:blipFill>
        <p:spPr>
          <a:xfrm>
            <a:off x="0" y="0"/>
            <a:ext cx="12192120" cy="68580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7" name="Content Placeholder 2" descr=""/>
          <p:cNvPicPr/>
          <p:nvPr/>
        </p:nvPicPr>
        <p:blipFill>
          <a:blip r:embed="rId1"/>
          <a:stretch/>
        </p:blipFill>
        <p:spPr>
          <a:xfrm>
            <a:off x="0" y="0"/>
            <a:ext cx="12192120" cy="685800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8" name="Content Placeholder 2" descr=""/>
          <p:cNvPicPr/>
          <p:nvPr/>
        </p:nvPicPr>
        <p:blipFill>
          <a:blip r:embed="rId1"/>
          <a:stretch/>
        </p:blipFill>
        <p:spPr>
          <a:xfrm>
            <a:off x="0" y="0"/>
            <a:ext cx="12192120" cy="685800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Note for absorber of mass = 0.4 this is becoming quite close to the equivalent mass of building (3.3kg) so the results produced may not be reliable as mass of absorber will have substantial affect on building</a:t>
            </a:r>
            <a:endParaRPr/>
          </a:p>
        </p:txBody>
      </p:sp>
      <p:sp>
        <p:nvSpPr>
          <p:cNvPr id="150" name="TextShape 2"/>
          <p:cNvSpPr txBox="1"/>
          <p:nvPr/>
        </p:nvSpPr>
        <p:spPr>
          <a:xfrm>
            <a:off x="838080" y="365040"/>
            <a:ext cx="10515240" cy="1325160"/>
          </a:xfrm>
          <a:prstGeom prst="rect">
            <a:avLst/>
          </a:prstGeom>
          <a:noFill/>
          <a:ln>
            <a:noFill/>
          </a:ln>
        </p:spPr>
        <p:txBody>
          <a:bodyPr anchor="ctr"/>
          <a:p>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Conclusions</a:t>
            </a:r>
            <a:endParaRPr/>
          </a:p>
        </p:txBody>
      </p:sp>
      <p:sp>
        <p:nvSpPr>
          <p:cNvPr id="152" name="TextShape 2"/>
          <p:cNvSpPr txBox="1"/>
          <p:nvPr/>
        </p:nvSpPr>
        <p:spPr>
          <a:xfrm>
            <a:off x="838080" y="1825560"/>
            <a:ext cx="10515240" cy="4350960"/>
          </a:xfrm>
          <a:prstGeom prst="rect">
            <a:avLst/>
          </a:prstGeom>
          <a:noFill/>
          <a:ln>
            <a:noFill/>
          </a:ln>
        </p:spPr>
        <p:txBody>
          <a:bodyPr/>
          <a:p>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Further Developments</a:t>
            </a:r>
            <a:endParaRPr/>
          </a:p>
        </p:txBody>
      </p:sp>
      <p:sp>
        <p:nvSpPr>
          <p:cNvPr id="154"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Check the impulse response for different floors/modes</a:t>
            </a:r>
            <a:endParaRPr/>
          </a:p>
          <a:p>
            <a:pPr>
              <a:lnSpc>
                <a:spcPct val="90000"/>
              </a:lnSpc>
              <a:buFont typeface="Arial"/>
              <a:buChar char="•"/>
            </a:pPr>
            <a:r>
              <a:rPr lang="en-US" sz="2800" strike="noStrike">
                <a:solidFill>
                  <a:srgbClr val="000000"/>
                </a:solidFill>
                <a:latin typeface="Calibri"/>
              </a:rPr>
              <a:t>Compare the efficiencies of putting absorber at different floors</a:t>
            </a:r>
            <a:endParaRPr/>
          </a:p>
          <a:p>
            <a:pPr>
              <a:lnSpc>
                <a:spcPct val="90000"/>
              </a:lnSpc>
              <a:buFont typeface="Arial"/>
              <a:buChar char="•"/>
            </a:pPr>
            <a:r>
              <a:rPr lang="en-US" sz="2800" strike="noStrike">
                <a:solidFill>
                  <a:srgbClr val="000000"/>
                </a:solidFill>
                <a:latin typeface="Calibri"/>
              </a:rPr>
              <a:t>Mass of absorber</a:t>
            </a:r>
            <a:endParaRPr/>
          </a:p>
          <a:p>
            <a:pPr>
              <a:lnSpc>
                <a:spcPct val="90000"/>
              </a:lnSpc>
              <a:buFont typeface="Arial"/>
              <a:buChar char="•"/>
            </a:pPr>
            <a:r>
              <a:rPr lang="en-US" sz="2800" strike="noStrike">
                <a:solidFill>
                  <a:srgbClr val="000000"/>
                </a:solidFill>
                <a:latin typeface="Calibri"/>
              </a:rPr>
              <a:t>Model unsimplified system – check the effects of having multiple absorbers</a:t>
            </a:r>
            <a:endParaRPr/>
          </a:p>
          <a:p>
            <a:pPr>
              <a:lnSpc>
                <a:spcPct val="90000"/>
              </a:lnSpc>
              <a:buFont typeface="Arial"/>
              <a:buChar char="•"/>
            </a:pPr>
            <a:r>
              <a:rPr lang="en-US" sz="2800" strike="noStrike">
                <a:solidFill>
                  <a:srgbClr val="000000"/>
                </a:solidFill>
                <a:latin typeface="Calibri"/>
              </a:rPr>
              <a:t>Numerical integration on system – 6 dof</a:t>
            </a:r>
            <a:endParaRPr/>
          </a:p>
          <a:p>
            <a:pPr>
              <a:lnSpc>
                <a:spcPct val="90000"/>
              </a:lnSpc>
              <a:buFont typeface="Arial"/>
              <a:buChar char="•"/>
            </a:pPr>
            <a:r>
              <a:rPr lang="en-US" sz="2800" strike="noStrike">
                <a:solidFill>
                  <a:srgbClr val="000000"/>
                </a:solidFill>
                <a:latin typeface="Calibri"/>
              </a:rPr>
              <a:t>Check relative amplitudes of peaks, are reduced peaks still greater than unreduced peaks of other modes/frequencies</a:t>
            </a:r>
            <a:endParaRPr/>
          </a:p>
          <a:p>
            <a:pPr>
              <a:lnSpc>
                <a:spcPct val="90000"/>
              </a:lnSpc>
              <a:buFont typeface="Arial"/>
              <a:buChar char="•"/>
            </a:pPr>
            <a:r>
              <a:rPr lang="en-US" sz="2800" strike="noStrike">
                <a:solidFill>
                  <a:srgbClr val="000000"/>
                </a:solidFill>
                <a:latin typeface="Calibri"/>
              </a:rPr>
              <a:t>Compare responses to range of frequencies – rather than having ‘impulse’ of single frequency, try step of all frequencies or some curve around natural frequency.</a:t>
            </a:r>
            <a:endParaRPr/>
          </a:p>
          <a:p>
            <a:pPr>
              <a:lnSpc>
                <a:spcPct val="90000"/>
              </a:lnSpc>
              <a:buFont typeface="Arial"/>
              <a:buChar char="•"/>
            </a:pPr>
            <a:r>
              <a:rPr lang="en-US" sz="2800" strike="noStrike">
                <a:solidFill>
                  <a:srgbClr val="000000"/>
                </a:solidFill>
                <a:latin typeface="Calibri"/>
              </a:rPr>
              <a:t>Given actual values of floor lambda for each floor and mode, put these in to give actual optimum values for the actual structure.</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Equations</a:t>
            </a:r>
            <a:endParaRPr/>
          </a:p>
        </p:txBody>
      </p:sp>
      <p:sp>
        <p:nvSpPr>
          <p:cNvPr id="156" name="CustomShape 2"/>
          <p:cNvSpPr/>
          <p:nvPr/>
        </p:nvSpPr>
        <p:spPr>
          <a:xfrm>
            <a:off x="2100240" y="2549160"/>
            <a:ext cx="52920" cy="274680"/>
          </a:xfrm>
          <a:prstGeom prst="rect">
            <a:avLst/>
          </a:prstGeom>
          <a:noFill/>
          <a:ln>
            <a:noFill/>
          </a:ln>
        </p:spPr>
        <p:style>
          <a:lnRef idx="0"/>
          <a:fillRef idx="0"/>
          <a:effectRef idx="0"/>
          <a:fontRef idx="minor"/>
        </p:style>
        <p:txBody>
          <a:bodyPr wrap="none" lIns="0" rIns="0" tIns="0" bIns="0"/>
          <a:p>
            <a:pPr>
              <a:lnSpc>
                <a:spcPct val="100000"/>
              </a:lnSpc>
            </a:pPr>
            <a:r>
              <a:rPr lang="en-GB" strike="noStrike">
                <a:solidFill>
                  <a:srgbClr val="000000"/>
                </a:solidFill>
                <a:latin typeface="Calibri"/>
              </a:rPr>
              <a:t> </a:t>
            </a:r>
            <a:endParaRPr/>
          </a:p>
        </p:txBody>
      </p:sp>
      <p:sp>
        <p:nvSpPr>
          <p:cNvPr id="157" name="CustomShape 3"/>
          <p:cNvSpPr/>
          <p:nvPr/>
        </p:nvSpPr>
        <p:spPr>
          <a:xfrm>
            <a:off x="1001520" y="2549160"/>
            <a:ext cx="2250360" cy="504360"/>
          </a:xfrm>
          <a:prstGeom prst="rect">
            <a:avLst/>
          </a:prstGeom>
          <a:blipFill>
            <a:blip r:embed="rId1"/>
            <a:stretch>
              <a:fillRect l="0" t="0" r="0" b="-1195"/>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
        <p:nvSpPr>
          <p:cNvPr id="158" name="CustomShape 4"/>
          <p:cNvSpPr/>
          <p:nvPr/>
        </p:nvSpPr>
        <p:spPr>
          <a:xfrm>
            <a:off x="3778200" y="2662920"/>
            <a:ext cx="1532880" cy="276480"/>
          </a:xfrm>
          <a:prstGeom prst="rect">
            <a:avLst/>
          </a:prstGeom>
          <a:noFill/>
          <a:ln>
            <a:noFill/>
          </a:ln>
        </p:spPr>
        <p:style>
          <a:lnRef idx="0"/>
          <a:fillRef idx="0"/>
          <a:effectRef idx="0"/>
          <a:fontRef idx="minor"/>
        </p:style>
      </p:sp>
      <p:sp>
        <p:nvSpPr>
          <p:cNvPr id="159" name="CustomShape 5"/>
          <p:cNvSpPr/>
          <p:nvPr/>
        </p:nvSpPr>
        <p:spPr>
          <a:xfrm>
            <a:off x="3778200" y="2662920"/>
            <a:ext cx="1532880" cy="276480"/>
          </a:xfrm>
          <a:prstGeom prst="rect">
            <a:avLst/>
          </a:prstGeom>
          <a:blipFill>
            <a:blip r:embed="rId2"/>
            <a:stretch>
              <a:fillRect l="-3570" t="-4431" r="-1190" b="-11022"/>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
        <p:nvSpPr>
          <p:cNvPr id="160" name="CustomShape 6"/>
          <p:cNvSpPr/>
          <p:nvPr/>
        </p:nvSpPr>
        <p:spPr>
          <a:xfrm>
            <a:off x="6283080" y="2662920"/>
            <a:ext cx="1670040" cy="276480"/>
          </a:xfrm>
          <a:prstGeom prst="rect">
            <a:avLst/>
          </a:prstGeom>
          <a:noFill/>
          <a:ln>
            <a:noFill/>
          </a:ln>
        </p:spPr>
        <p:style>
          <a:lnRef idx="0"/>
          <a:fillRef idx="0"/>
          <a:effectRef idx="0"/>
          <a:fontRef idx="minor"/>
        </p:style>
      </p:sp>
      <p:sp>
        <p:nvSpPr>
          <p:cNvPr id="161" name="CustomShape 7"/>
          <p:cNvSpPr/>
          <p:nvPr/>
        </p:nvSpPr>
        <p:spPr>
          <a:xfrm>
            <a:off x="6283080" y="2662920"/>
            <a:ext cx="1670040" cy="276480"/>
          </a:xfrm>
          <a:prstGeom prst="rect">
            <a:avLst/>
          </a:prstGeom>
          <a:blipFill>
            <a:blip r:embed="rId3"/>
            <a:stretch>
              <a:fillRect l="-2900" t="-4431" r="-1077" b="-11022"/>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
        <p:nvSpPr>
          <p:cNvPr id="162" name="CustomShape 8"/>
          <p:cNvSpPr/>
          <p:nvPr/>
        </p:nvSpPr>
        <p:spPr>
          <a:xfrm>
            <a:off x="1118880" y="4172040"/>
            <a:ext cx="965160" cy="572400"/>
          </a:xfrm>
          <a:prstGeom prst="rect">
            <a:avLst/>
          </a:prstGeom>
          <a:noFill/>
          <a:ln>
            <a:noFill/>
          </a:ln>
        </p:spPr>
        <p:style>
          <a:lnRef idx="0"/>
          <a:fillRef idx="0"/>
          <a:effectRef idx="0"/>
          <a:fontRef idx="minor"/>
        </p:style>
      </p:sp>
      <p:sp>
        <p:nvSpPr>
          <p:cNvPr id="163" name="CustomShape 9"/>
          <p:cNvSpPr/>
          <p:nvPr/>
        </p:nvSpPr>
        <p:spPr>
          <a:xfrm>
            <a:off x="1118880" y="4172040"/>
            <a:ext cx="965160" cy="572400"/>
          </a:xfrm>
          <a:prstGeom prst="rect">
            <a:avLst/>
          </a:prstGeom>
          <a:blipFill>
            <a:blip r:embed="rId4"/>
            <a:stretch>
              <a:fillRect/>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
        <p:nvSpPr>
          <p:cNvPr id="164" name="CustomShape 10"/>
          <p:cNvSpPr/>
          <p:nvPr/>
        </p:nvSpPr>
        <p:spPr>
          <a:xfrm>
            <a:off x="3536640" y="4320000"/>
            <a:ext cx="2518920" cy="314640"/>
          </a:xfrm>
          <a:prstGeom prst="rect">
            <a:avLst/>
          </a:prstGeom>
          <a:noFill/>
          <a:ln>
            <a:noFill/>
          </a:ln>
        </p:spPr>
        <p:style>
          <a:lnRef idx="0"/>
          <a:fillRef idx="0"/>
          <a:effectRef idx="0"/>
          <a:fontRef idx="minor"/>
        </p:style>
      </p:sp>
      <p:sp>
        <p:nvSpPr>
          <p:cNvPr id="165" name="CustomShape 11"/>
          <p:cNvSpPr/>
          <p:nvPr/>
        </p:nvSpPr>
        <p:spPr>
          <a:xfrm>
            <a:off x="3536640" y="4320000"/>
            <a:ext cx="2518920" cy="314640"/>
          </a:xfrm>
          <a:prstGeom prst="rect">
            <a:avLst/>
          </a:prstGeom>
          <a:blipFill>
            <a:blip r:embed="rId5"/>
            <a:stretch>
              <a:fillRect l="-1931" t="0" r="-1683" b="-17618"/>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
        <p:nvSpPr>
          <p:cNvPr id="166" name="CustomShape 12"/>
          <p:cNvSpPr/>
          <p:nvPr/>
        </p:nvSpPr>
        <p:spPr>
          <a:xfrm>
            <a:off x="7118280" y="4167000"/>
            <a:ext cx="1236960" cy="577440"/>
          </a:xfrm>
          <a:prstGeom prst="rect">
            <a:avLst/>
          </a:prstGeom>
          <a:noFill/>
          <a:ln>
            <a:noFill/>
          </a:ln>
        </p:spPr>
        <p:style>
          <a:lnRef idx="0"/>
          <a:fillRef idx="0"/>
          <a:effectRef idx="0"/>
          <a:fontRef idx="minor"/>
        </p:style>
      </p:sp>
      <p:sp>
        <p:nvSpPr>
          <p:cNvPr id="167" name="CustomShape 13"/>
          <p:cNvSpPr/>
          <p:nvPr/>
        </p:nvSpPr>
        <p:spPr>
          <a:xfrm>
            <a:off x="7118280" y="4167000"/>
            <a:ext cx="1236960" cy="577440"/>
          </a:xfrm>
          <a:prstGeom prst="rect">
            <a:avLst/>
          </a:prstGeom>
          <a:blipFill>
            <a:blip r:embed="rId6"/>
            <a:stretch>
              <a:fillRect l="0" t="0" r="0" b="-1057"/>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Definition of terms</a:t>
            </a:r>
            <a:endParaRPr/>
          </a:p>
        </p:txBody>
      </p:sp>
      <p:sp>
        <p:nvSpPr>
          <p:cNvPr id="119"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Absorber – the extra mass, spring, damper to reduce the max amplitude response of the system</a:t>
            </a:r>
            <a:endParaRPr/>
          </a:p>
          <a:p>
            <a:pPr>
              <a:lnSpc>
                <a:spcPct val="90000"/>
              </a:lnSpc>
              <a:buFont typeface="Arial"/>
              <a:buChar char="•"/>
            </a:pPr>
            <a:r>
              <a:rPr lang="en-US" sz="2800" strike="noStrike">
                <a:solidFill>
                  <a:srgbClr val="000000"/>
                </a:solidFill>
                <a:latin typeface="Calibri"/>
              </a:rPr>
              <a:t>Floor damping – the equivalent damping of the structure in the current situation.</a:t>
            </a:r>
            <a:endParaRPr/>
          </a:p>
          <a:p>
            <a:pPr>
              <a:lnSpc>
                <a:spcPct val="9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Tabulated Results</a:t>
            </a:r>
            <a:endParaRPr/>
          </a:p>
        </p:txBody>
      </p:sp>
      <p:sp>
        <p:nvSpPr>
          <p:cNvPr id="169"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results</a:t>
            </a:r>
            <a:endParaRPr/>
          </a:p>
        </p:txBody>
      </p:sp>
      <p:graphicFrame>
        <p:nvGraphicFramePr>
          <p:cNvPr id="170" name="Table 3"/>
          <p:cNvGraphicFramePr/>
          <p:nvPr/>
        </p:nvGraphicFramePr>
        <p:xfrm>
          <a:off x="411120" y="2723040"/>
          <a:ext cx="4865040" cy="2966400"/>
        </p:xfrm>
        <a:graphic>
          <a:graphicData uri="http://schemas.openxmlformats.org/drawingml/2006/table">
            <a:tbl>
              <a:tblPr/>
              <a:tblGrid>
                <a:gridCol w="1085040"/>
                <a:gridCol w="1260000"/>
                <a:gridCol w="1260000"/>
                <a:gridCol w="1260000"/>
              </a:tblGrid>
              <a:tr h="428760">
                <a:tc>
                  <a:tcPr/>
                </a:tc>
                <a:tc>
                  <a:txBody>
                    <a:bodyPr/>
                    <a:p>
                      <a:pPr>
                        <a:lnSpc>
                          <a:spcPct val="100000"/>
                        </a:lnSpc>
                      </a:pPr>
                      <a:r>
                        <a:rPr b="1" lang="en-GB" strike="noStrike">
                          <a:solidFill>
                            <a:srgbClr val="ffffff"/>
                          </a:solidFill>
                          <a:latin typeface="Calibri"/>
                        </a:rPr>
                        <a:t>Mode 1</a:t>
                      </a:r>
                      <a:endParaRPr/>
                    </a:p>
                  </a:txBody>
                  <a:tcPr/>
                </a:tc>
                <a:tc>
                  <a:txBody>
                    <a:bodyPr/>
                    <a:p>
                      <a:pPr>
                        <a:lnSpc>
                          <a:spcPct val="100000"/>
                        </a:lnSpc>
                      </a:pPr>
                      <a:r>
                        <a:rPr b="1" lang="en-GB" strike="noStrike">
                          <a:solidFill>
                            <a:srgbClr val="ffffff"/>
                          </a:solidFill>
                          <a:latin typeface="Calibri"/>
                        </a:rPr>
                        <a:t>Mode 2</a:t>
                      </a:r>
                      <a:endParaRPr/>
                    </a:p>
                  </a:txBody>
                  <a:tcPr/>
                </a:tc>
                <a:tc>
                  <a:txBody>
                    <a:bodyPr/>
                    <a:p>
                      <a:pPr>
                        <a:lnSpc>
                          <a:spcPct val="100000"/>
                        </a:lnSpc>
                      </a:pPr>
                      <a:r>
                        <a:rPr b="1" lang="en-GB" strike="noStrike">
                          <a:solidFill>
                            <a:srgbClr val="ffffff"/>
                          </a:solidFill>
                          <a:latin typeface="Calibri"/>
                        </a:rPr>
                        <a:t>Mode 3</a:t>
                      </a:r>
                      <a:endParaRPr/>
                    </a:p>
                  </a:txBody>
                  <a:tcPr/>
                </a:tc>
              </a:tr>
              <a:tr h="362520">
                <a:tc>
                  <a:txBody>
                    <a:bodyPr/>
                    <a:p>
                      <a:pPr>
                        <a:lnSpc>
                          <a:spcPct val="100000"/>
                        </a:lnSpc>
                      </a:pPr>
                      <a:r>
                        <a:rPr lang="en-GB" strike="noStrike">
                          <a:solidFill>
                            <a:srgbClr val="000000"/>
                          </a:solidFill>
                          <a:latin typeface="Calibri"/>
                        </a:rPr>
                        <a:t>ω</a:t>
                      </a:r>
                      <a:r>
                        <a:rPr lang="en-GB" strike="noStrike" baseline="-25000">
                          <a:solidFill>
                            <a:srgbClr val="000000"/>
                          </a:solidFill>
                          <a:latin typeface="Calibri"/>
                        </a:rPr>
                        <a:t>n</a:t>
                      </a:r>
                      <a:r>
                        <a:rPr lang="en-GB" strike="noStrike">
                          <a:solidFill>
                            <a:srgbClr val="000000"/>
                          </a:solidFill>
                          <a:latin typeface="Calibri"/>
                        </a:rPr>
                        <a:t> (Hz)</a:t>
                      </a:r>
                      <a:endParaRPr/>
                    </a:p>
                  </a:txBody>
                  <a:tcPr/>
                </a:tc>
                <a:tc>
                  <a:txBody>
                    <a:bodyPr/>
                    <a:p>
                      <a:pPr>
                        <a:lnSpc>
                          <a:spcPct val="100000"/>
                        </a:lnSpc>
                      </a:pPr>
                      <a:r>
                        <a:rPr lang="en-GB" strike="noStrike">
                          <a:solidFill>
                            <a:srgbClr val="000000"/>
                          </a:solidFill>
                          <a:latin typeface="Calibri"/>
                        </a:rPr>
                        <a:t>3.3933</a:t>
                      </a:r>
                      <a:endParaRPr/>
                    </a:p>
                  </a:txBody>
                  <a:tcPr/>
                </a:tc>
                <a:tc>
                  <a:txBody>
                    <a:bodyPr/>
                    <a:p>
                      <a:pPr>
                        <a:lnSpc>
                          <a:spcPct val="100000"/>
                        </a:lnSpc>
                      </a:pPr>
                      <a:r>
                        <a:rPr lang="en-GB" strike="noStrike">
                          <a:solidFill>
                            <a:srgbClr val="000000"/>
                          </a:solidFill>
                          <a:latin typeface="Calibri"/>
                        </a:rPr>
                        <a:t>9.5078</a:t>
                      </a:r>
                      <a:endParaRPr/>
                    </a:p>
                  </a:txBody>
                  <a:tcPr/>
                </a:tc>
                <a:tc>
                  <a:txBody>
                    <a:bodyPr/>
                    <a:p>
                      <a:pPr>
                        <a:lnSpc>
                          <a:spcPct val="100000"/>
                        </a:lnSpc>
                      </a:pPr>
                      <a:r>
                        <a:rPr lang="en-GB" strike="noStrike">
                          <a:solidFill>
                            <a:srgbClr val="000000"/>
                          </a:solidFill>
                          <a:latin typeface="Calibri"/>
                        </a:rPr>
                        <a:t>13.7391</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1</a:t>
                      </a:r>
                      <a:endParaRPr/>
                    </a:p>
                  </a:txBody>
                  <a:tcPr/>
                </a:tc>
                <a:tc>
                  <a:txBody>
                    <a:bodyPr/>
                    <a:p>
                      <a:pPr>
                        <a:lnSpc>
                          <a:spcPct val="100000"/>
                        </a:lnSpc>
                      </a:pPr>
                      <a:r>
                        <a:rPr lang="en-GB" strike="noStrike">
                          <a:solidFill>
                            <a:srgbClr val="000000"/>
                          </a:solidFill>
                          <a:latin typeface="Calibri"/>
                        </a:rPr>
                        <a:t>-0.2425</a:t>
                      </a:r>
                      <a:endParaRPr/>
                    </a:p>
                  </a:txBody>
                  <a:tcPr/>
                </a:tc>
                <a:tc>
                  <a:txBody>
                    <a:bodyPr/>
                    <a:p>
                      <a:pPr>
                        <a:lnSpc>
                          <a:spcPct val="100000"/>
                        </a:lnSpc>
                      </a:pPr>
                      <a:r>
                        <a:rPr lang="en-GB" strike="noStrike">
                          <a:solidFill>
                            <a:srgbClr val="000000"/>
                          </a:solidFill>
                          <a:latin typeface="Calibri"/>
                        </a:rPr>
                        <a:t>0.5448</a:t>
                      </a:r>
                      <a:endParaRPr/>
                    </a:p>
                  </a:txBody>
                  <a:tcPr/>
                </a:tc>
                <a:tc>
                  <a:txBody>
                    <a:bodyPr/>
                    <a:p>
                      <a:pPr>
                        <a:lnSpc>
                          <a:spcPct val="100000"/>
                        </a:lnSpc>
                      </a:pPr>
                      <a:r>
                        <a:rPr lang="en-GB" strike="noStrike">
                          <a:solidFill>
                            <a:srgbClr val="000000"/>
                          </a:solidFill>
                          <a:latin typeface="Calibri"/>
                        </a:rPr>
                        <a:t>-0.4369</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2</a:t>
                      </a:r>
                      <a:endParaRPr/>
                    </a:p>
                  </a:txBody>
                  <a:tcPr/>
                </a:tc>
                <a:tc>
                  <a:txBody>
                    <a:bodyPr/>
                    <a:p>
                      <a:pPr>
                        <a:lnSpc>
                          <a:spcPct val="100000"/>
                        </a:lnSpc>
                      </a:pPr>
                      <a:r>
                        <a:rPr lang="en-GB" strike="noStrike">
                          <a:solidFill>
                            <a:srgbClr val="000000"/>
                          </a:solidFill>
                          <a:latin typeface="Calibri"/>
                        </a:rPr>
                        <a:t>-0.4369</a:t>
                      </a:r>
                      <a:endParaRPr/>
                    </a:p>
                  </a:txBody>
                  <a:tcPr/>
                </a:tc>
                <a:tc>
                  <a:txBody>
                    <a:bodyPr/>
                    <a:p>
                      <a:pPr>
                        <a:lnSpc>
                          <a:spcPct val="100000"/>
                        </a:lnSpc>
                      </a:pPr>
                      <a:r>
                        <a:rPr lang="en-GB" strike="noStrike">
                          <a:solidFill>
                            <a:srgbClr val="000000"/>
                          </a:solidFill>
                          <a:latin typeface="Calibri"/>
                        </a:rPr>
                        <a:t>0.2425</a:t>
                      </a:r>
                      <a:endParaRPr/>
                    </a:p>
                  </a:txBody>
                  <a:tcPr/>
                </a:tc>
                <a:tc>
                  <a:txBody>
                    <a:bodyPr/>
                    <a:p>
                      <a:pPr>
                        <a:lnSpc>
                          <a:spcPct val="100000"/>
                        </a:lnSpc>
                      </a:pPr>
                      <a:r>
                        <a:rPr lang="en-GB" strike="noStrike">
                          <a:solidFill>
                            <a:srgbClr val="000000"/>
                          </a:solidFill>
                          <a:latin typeface="Calibri"/>
                        </a:rPr>
                        <a:t>0.5448</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3</a:t>
                      </a:r>
                      <a:endParaRPr/>
                    </a:p>
                  </a:txBody>
                  <a:tcPr/>
                </a:tc>
                <a:tc>
                  <a:txBody>
                    <a:bodyPr/>
                    <a:p>
                      <a:pPr>
                        <a:lnSpc>
                          <a:spcPct val="100000"/>
                        </a:lnSpc>
                      </a:pPr>
                      <a:r>
                        <a:rPr lang="en-GB" strike="noStrike">
                          <a:solidFill>
                            <a:srgbClr val="000000"/>
                          </a:solidFill>
                          <a:latin typeface="Calibri"/>
                        </a:rPr>
                        <a:t>-0.5448</a:t>
                      </a:r>
                      <a:endParaRPr/>
                    </a:p>
                  </a:txBody>
                  <a:tcPr/>
                </a:tc>
                <a:tc>
                  <a:txBody>
                    <a:bodyPr/>
                    <a:p>
                      <a:pPr>
                        <a:lnSpc>
                          <a:spcPct val="100000"/>
                        </a:lnSpc>
                      </a:pPr>
                      <a:r>
                        <a:rPr lang="en-GB" strike="noStrike">
                          <a:solidFill>
                            <a:srgbClr val="000000"/>
                          </a:solidFill>
                          <a:latin typeface="Calibri"/>
                        </a:rPr>
                        <a:t>-0.4369</a:t>
                      </a:r>
                      <a:endParaRPr/>
                    </a:p>
                  </a:txBody>
                  <a:tcPr/>
                </a:tc>
                <a:tc>
                  <a:txBody>
                    <a:bodyPr/>
                    <a:p>
                      <a:pPr>
                        <a:lnSpc>
                          <a:spcPct val="100000"/>
                        </a:lnSpc>
                      </a:pPr>
                      <a:r>
                        <a:rPr lang="en-GB" strike="noStrike">
                          <a:solidFill>
                            <a:srgbClr val="000000"/>
                          </a:solidFill>
                          <a:latin typeface="Calibri"/>
                        </a:rPr>
                        <a:t>-0.2425</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1</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17.01</a:t>
                      </a:r>
                      <a:endParaRPr/>
                    </a:p>
                  </a:txBody>
                  <a:tcPr/>
                </a:tc>
                <a:tc>
                  <a:txBody>
                    <a:bodyPr/>
                    <a:p>
                      <a:pPr>
                        <a:lnSpc>
                          <a:spcPct val="100000"/>
                        </a:lnSpc>
                      </a:pPr>
                      <a:r>
                        <a:rPr lang="en-GB" strike="noStrike">
                          <a:solidFill>
                            <a:srgbClr val="000000"/>
                          </a:solidFill>
                          <a:latin typeface="Calibri"/>
                        </a:rPr>
                        <a:t>3.37</a:t>
                      </a:r>
                      <a:endParaRPr/>
                    </a:p>
                  </a:txBody>
                  <a:tcPr/>
                </a:tc>
                <a:tc>
                  <a:txBody>
                    <a:bodyPr/>
                    <a:p>
                      <a:pPr>
                        <a:lnSpc>
                          <a:spcPct val="100000"/>
                        </a:lnSpc>
                      </a:pPr>
                      <a:r>
                        <a:rPr lang="en-GB" strike="noStrike">
                          <a:solidFill>
                            <a:srgbClr val="000000"/>
                          </a:solidFill>
                          <a:latin typeface="Calibri"/>
                        </a:rPr>
                        <a:t>5.24</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2</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5.24</a:t>
                      </a:r>
                      <a:endParaRPr/>
                    </a:p>
                  </a:txBody>
                  <a:tcPr/>
                </a:tc>
                <a:tc>
                  <a:txBody>
                    <a:bodyPr/>
                    <a:p>
                      <a:pPr>
                        <a:lnSpc>
                          <a:spcPct val="100000"/>
                        </a:lnSpc>
                      </a:pPr>
                      <a:r>
                        <a:rPr lang="en-GB" strike="noStrike">
                          <a:solidFill>
                            <a:srgbClr val="000000"/>
                          </a:solidFill>
                          <a:latin typeface="Calibri"/>
                        </a:rPr>
                        <a:t>17.01</a:t>
                      </a:r>
                      <a:endParaRPr/>
                    </a:p>
                  </a:txBody>
                  <a:tcPr/>
                </a:tc>
                <a:tc>
                  <a:txBody>
                    <a:bodyPr/>
                    <a:p>
                      <a:pPr>
                        <a:lnSpc>
                          <a:spcPct val="100000"/>
                        </a:lnSpc>
                      </a:pPr>
                      <a:r>
                        <a:rPr lang="en-GB" strike="noStrike">
                          <a:solidFill>
                            <a:srgbClr val="000000"/>
                          </a:solidFill>
                          <a:latin typeface="Calibri"/>
                        </a:rPr>
                        <a:t>3.37</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3</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3.37</a:t>
                      </a:r>
                      <a:endParaRPr/>
                    </a:p>
                  </a:txBody>
                  <a:tcPr/>
                </a:tc>
                <a:tc>
                  <a:txBody>
                    <a:bodyPr/>
                    <a:p>
                      <a:pPr>
                        <a:lnSpc>
                          <a:spcPct val="100000"/>
                        </a:lnSpc>
                      </a:pPr>
                      <a:r>
                        <a:rPr lang="en-GB" strike="noStrike">
                          <a:solidFill>
                            <a:srgbClr val="000000"/>
                          </a:solidFill>
                          <a:latin typeface="Calibri"/>
                        </a:rPr>
                        <a:t>5.24</a:t>
                      </a:r>
                      <a:endParaRPr/>
                    </a:p>
                  </a:txBody>
                  <a:tcPr/>
                </a:tc>
                <a:tc>
                  <a:txBody>
                    <a:bodyPr/>
                    <a:p>
                      <a:pPr>
                        <a:lnSpc>
                          <a:spcPct val="100000"/>
                        </a:lnSpc>
                      </a:pPr>
                      <a:r>
                        <a:rPr lang="en-GB" strike="noStrike">
                          <a:solidFill>
                            <a:srgbClr val="000000"/>
                          </a:solidFill>
                          <a:latin typeface="Calibri"/>
                        </a:rPr>
                        <a:t>17.01</a:t>
                      </a:r>
                      <a:endParaRPr/>
                    </a:p>
                  </a:txBody>
                  <a:tcPr/>
                </a:tc>
              </a:tr>
            </a:tbl>
          </a:graphicData>
        </a:graphic>
      </p:graphicFrame>
      <p:graphicFrame>
        <p:nvGraphicFramePr>
          <p:cNvPr id="171" name="Table 4"/>
          <p:cNvGraphicFramePr/>
          <p:nvPr/>
        </p:nvGraphicFramePr>
        <p:xfrm>
          <a:off x="5978880" y="3344760"/>
          <a:ext cx="6011640" cy="1482840"/>
        </p:xfrm>
        <a:graphic>
          <a:graphicData uri="http://schemas.openxmlformats.org/drawingml/2006/table">
            <a:tbl>
              <a:tblPr/>
              <a:tblGrid>
                <a:gridCol w="1152000"/>
                <a:gridCol w="1620000"/>
                <a:gridCol w="1620000"/>
                <a:gridCol w="1620000"/>
              </a:tblGrid>
              <a:tr h="549000">
                <a:tc>
                  <a:txBody>
                    <a:bodyPr/>
                    <a:p>
                      <a:pPr>
                        <a:lnSpc>
                          <a:spcPct val="100000"/>
                        </a:lnSpc>
                      </a:pPr>
                      <a:r>
                        <a:rPr b="1" lang="en-GB" strike="noStrike">
                          <a:solidFill>
                            <a:srgbClr val="ffffff"/>
                          </a:solidFill>
                          <a:latin typeface="Calibri"/>
                        </a:rPr>
                        <a:t>Optimum Damper</a:t>
                      </a:r>
                      <a:endParaRPr/>
                    </a:p>
                  </a:txBody>
                  <a:tcPr/>
                </a:tc>
                <a:tc>
                  <a:txBody>
                    <a:bodyPr/>
                    <a:p>
                      <a:pPr>
                        <a:lnSpc>
                          <a:spcPct val="100000"/>
                        </a:lnSpc>
                      </a:pPr>
                      <a:r>
                        <a:rPr b="1" lang="en-GB" strike="noStrike">
                          <a:solidFill>
                            <a:srgbClr val="ffffff"/>
                          </a:solidFill>
                          <a:latin typeface="Calibri"/>
                        </a:rPr>
                        <a:t>Mode 1</a:t>
                      </a:r>
                      <a:endParaRPr/>
                    </a:p>
                  </a:txBody>
                  <a:tcPr/>
                </a:tc>
                <a:tc>
                  <a:txBody>
                    <a:bodyPr/>
                    <a:p>
                      <a:pPr>
                        <a:lnSpc>
                          <a:spcPct val="100000"/>
                        </a:lnSpc>
                      </a:pPr>
                      <a:r>
                        <a:rPr b="1" lang="en-GB" strike="noStrike">
                          <a:solidFill>
                            <a:srgbClr val="ffffff"/>
                          </a:solidFill>
                          <a:latin typeface="Calibri"/>
                        </a:rPr>
                        <a:t>Mode 2</a:t>
                      </a:r>
                      <a:endParaRPr/>
                    </a:p>
                  </a:txBody>
                  <a:tcPr/>
                </a:tc>
                <a:tc>
                  <a:txBody>
                    <a:bodyPr/>
                    <a:p>
                      <a:pPr>
                        <a:lnSpc>
                          <a:spcPct val="100000"/>
                        </a:lnSpc>
                      </a:pPr>
                      <a:r>
                        <a:rPr b="1" lang="en-GB" strike="noStrike">
                          <a:solidFill>
                            <a:srgbClr val="ffffff"/>
                          </a:solidFill>
                          <a:latin typeface="Calibri"/>
                        </a:rPr>
                        <a:t>Mode 3</a:t>
                      </a:r>
                      <a:endParaRPr/>
                    </a:p>
                  </a:txBody>
                  <a:tcPr/>
                </a:tc>
              </a:tr>
              <a:tr h="428760">
                <a:tc>
                  <a:txBody>
                    <a:bodyPr/>
                    <a:p>
                      <a:pPr>
                        <a:lnSpc>
                          <a:spcPct val="100000"/>
                        </a:lnSpc>
                      </a:pPr>
                      <a:r>
                        <a:rPr lang="en-GB" strike="noStrike">
                          <a:solidFill>
                            <a:srgbClr val="000000"/>
                          </a:solidFill>
                          <a:latin typeface="Calibri"/>
                        </a:rPr>
                        <a:t>Floor 1</a:t>
                      </a:r>
                      <a:endParaRPr/>
                    </a:p>
                  </a:txBody>
                  <a:tcPr/>
                </a:tc>
                <a:tc>
                  <a:txBody>
                    <a:bodyPr/>
                    <a:p>
                      <a:pPr>
                        <a:lnSpc>
                          <a:spcPct val="100000"/>
                        </a:lnSpc>
                      </a:pPr>
                      <a:r>
                        <a:rPr lang="en-GB" strike="noStrike">
                          <a:solidFill>
                            <a:srgbClr val="000000"/>
                          </a:solidFill>
                          <a:latin typeface="Calibri"/>
                        </a:rPr>
                        <a:t>0.2009</a:t>
                      </a:r>
                      <a:endParaRPr/>
                    </a:p>
                  </a:txBody>
                  <a:tcPr/>
                </a:tc>
                <a:tc>
                  <a:txBody>
                    <a:bodyPr/>
                    <a:p>
                      <a:pPr>
                        <a:lnSpc>
                          <a:spcPct val="100000"/>
                        </a:lnSpc>
                      </a:pPr>
                      <a:r>
                        <a:rPr lang="en-GB" strike="noStrike">
                          <a:solidFill>
                            <a:srgbClr val="000000"/>
                          </a:solidFill>
                          <a:latin typeface="Calibri"/>
                        </a:rPr>
                        <a:t>1.341/1.394</a:t>
                      </a:r>
                      <a:endParaRPr/>
                    </a:p>
                  </a:txBody>
                  <a:tcPr/>
                </a:tc>
                <a:tc>
                  <a:tcPr/>
                </a:tc>
              </a:tr>
              <a:tr h="320400">
                <a:tc>
                  <a:txBody>
                    <a:bodyPr/>
                    <a:p>
                      <a:pPr>
                        <a:lnSpc>
                          <a:spcPct val="100000"/>
                        </a:lnSpc>
                      </a:pPr>
                      <a:r>
                        <a:rPr lang="en-GB" strike="noStrike">
                          <a:solidFill>
                            <a:srgbClr val="000000"/>
                          </a:solidFill>
                          <a:latin typeface="Calibri"/>
                        </a:rPr>
                        <a:t>Floor 2</a:t>
                      </a:r>
                      <a:endParaRPr/>
                    </a:p>
                  </a:txBody>
                  <a:tcPr/>
                </a:tc>
                <a:tc>
                  <a:txBody>
                    <a:bodyPr/>
                    <a:p>
                      <a:pPr>
                        <a:lnSpc>
                          <a:spcPct val="100000"/>
                        </a:lnSpc>
                      </a:pPr>
                      <a:r>
                        <a:rPr lang="en-GB" strike="noStrike">
                          <a:solidFill>
                            <a:srgbClr val="000000"/>
                          </a:solidFill>
                          <a:latin typeface="Calibri"/>
                        </a:rPr>
                        <a:t>0.3765</a:t>
                      </a:r>
                      <a:endParaRPr/>
                    </a:p>
                  </a:txBody>
                  <a:tcPr/>
                </a:tc>
                <a:tc>
                  <a:txBody>
                    <a:bodyPr/>
                    <a:p>
                      <a:pPr>
                        <a:lnSpc>
                          <a:spcPct val="100000"/>
                        </a:lnSpc>
                      </a:pPr>
                      <a:r>
                        <a:rPr lang="en-GB" strike="noStrike">
                          <a:solidFill>
                            <a:srgbClr val="000000"/>
                          </a:solidFill>
                          <a:latin typeface="Calibri"/>
                        </a:rPr>
                        <a:t>0.5705/0.5873</a:t>
                      </a:r>
                      <a:endParaRPr/>
                    </a:p>
                  </a:txBody>
                  <a:tcPr/>
                </a:tc>
                <a:tc>
                  <a:txBody>
                    <a:bodyPr/>
                    <a:p>
                      <a:pPr>
                        <a:lnSpc>
                          <a:spcPct val="100000"/>
                        </a:lnSpc>
                      </a:pPr>
                      <a:r>
                        <a:rPr lang="en-GB" strike="noStrike">
                          <a:solidFill>
                            <a:srgbClr val="000000"/>
                          </a:solidFill>
                          <a:latin typeface="Calibri"/>
                        </a:rPr>
                        <a:t>1.899/1.974</a:t>
                      </a:r>
                      <a:endParaRPr/>
                    </a:p>
                  </a:txBody>
                  <a:tcPr/>
                </a:tc>
              </a:tr>
              <a:tr h="428760">
                <a:tc>
                  <a:txBody>
                    <a:bodyPr/>
                    <a:p>
                      <a:pPr>
                        <a:lnSpc>
                          <a:spcPct val="100000"/>
                        </a:lnSpc>
                      </a:pPr>
                      <a:r>
                        <a:rPr lang="en-GB" strike="noStrike">
                          <a:solidFill>
                            <a:srgbClr val="000000"/>
                          </a:solidFill>
                          <a:latin typeface="Calibri"/>
                        </a:rPr>
                        <a:t>Floor 3</a:t>
                      </a:r>
                      <a:endParaRPr/>
                    </a:p>
                  </a:txBody>
                  <a:tcPr/>
                </a:tc>
                <a:tc>
                  <a:txBody>
                    <a:bodyPr/>
                    <a:p>
                      <a:pPr>
                        <a:lnSpc>
                          <a:spcPct val="100000"/>
                        </a:lnSpc>
                      </a:pPr>
                      <a:r>
                        <a:rPr lang="en-GB" strike="noStrike">
                          <a:solidFill>
                            <a:srgbClr val="000000"/>
                          </a:solidFill>
                          <a:latin typeface="Calibri"/>
                        </a:rPr>
                        <a:t>0.4642</a:t>
                      </a:r>
                      <a:endParaRPr/>
                    </a:p>
                  </a:txBody>
                  <a:tcPr/>
                </a:tc>
                <a:tc>
                  <a:tcPr/>
                </a:tc>
                <a:tc>
                  <a:txBody>
                    <a:bodyPr/>
                    <a:p>
                      <a:pPr>
                        <a:lnSpc>
                          <a:spcPct val="100000"/>
                        </a:lnSpc>
                      </a:pPr>
                      <a:r>
                        <a:rPr lang="en-GB" strike="noStrike">
                          <a:solidFill>
                            <a:srgbClr val="000000"/>
                          </a:solidFill>
                          <a:latin typeface="Calibri"/>
                        </a:rPr>
                        <a:t>0.8437</a:t>
                      </a:r>
                      <a:endParaRPr/>
                    </a:p>
                  </a:txBody>
                  <a:tcPr/>
                </a:tc>
              </a:tr>
            </a:tbl>
          </a:graphicData>
        </a:graphic>
      </p:graphicFrame>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Interesting things noted</a:t>
            </a:r>
            <a:endParaRPr/>
          </a:p>
        </p:txBody>
      </p:sp>
      <p:sp>
        <p:nvSpPr>
          <p:cNvPr id="173"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Equivalent mass matrix is symmetric about major diagonal (with top floor, first mode in top left)</a:t>
            </a:r>
            <a:endParaRPr/>
          </a:p>
          <a:p>
            <a:pPr>
              <a:lnSpc>
                <a:spcPct val="90000"/>
              </a:lnSpc>
              <a:buFont typeface="Arial"/>
              <a:buChar char="•"/>
            </a:pPr>
            <a:r>
              <a:rPr lang="en-US" sz="2800" strike="noStrike">
                <a:solidFill>
                  <a:srgbClr val="000000"/>
                </a:solidFill>
                <a:latin typeface="Calibri"/>
              </a:rPr>
              <a:t>Results of plotting 3d graph of frequency, absorber damping and amplitude not clear, plotting on log scales gives much clearer results and obvious saddle point, this is what we are aiming for with the optimum damper.</a:t>
            </a:r>
            <a:endParaRPr/>
          </a:p>
          <a:p>
            <a:pPr>
              <a:lnSpc>
                <a:spcPct val="90000"/>
              </a:lnSpc>
            </a:pP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Sanity Checks</a:t>
            </a:r>
            <a:endParaRPr/>
          </a:p>
        </p:txBody>
      </p:sp>
      <p:sp>
        <p:nvSpPr>
          <p:cNvPr id="175"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After modelling approximations, checked that the response with:</a:t>
            </a:r>
            <a:endParaRPr/>
          </a:p>
          <a:p>
            <a:pPr>
              <a:lnSpc>
                <a:spcPct val="90000"/>
              </a:lnSpc>
              <a:buFont typeface="Arial"/>
              <a:buChar char="•"/>
            </a:pPr>
            <a:r>
              <a:rPr lang="en-US" sz="2800" strike="noStrike">
                <a:solidFill>
                  <a:srgbClr val="000000"/>
                </a:solidFill>
                <a:latin typeface="Calibri"/>
              </a:rPr>
              <a:t>Absorber damping of 0 = two split peaks about resonant frequency</a:t>
            </a:r>
            <a:endParaRPr/>
          </a:p>
          <a:p>
            <a:pPr>
              <a:lnSpc>
                <a:spcPct val="90000"/>
              </a:lnSpc>
              <a:buFont typeface="Arial"/>
              <a:buChar char="•"/>
            </a:pPr>
            <a:r>
              <a:rPr lang="en-US" sz="2800" strike="noStrike">
                <a:solidFill>
                  <a:srgbClr val="000000"/>
                </a:solidFill>
                <a:latin typeface="Calibri"/>
              </a:rPr>
              <a:t>Absorber damping high = small dm to system so slight change in resonant frequency but single peak (effectively 1dof system)</a:t>
            </a:r>
            <a:endParaRPr/>
          </a:p>
          <a:p>
            <a:pPr>
              <a:lnSpc>
                <a:spcPct val="90000"/>
              </a:lnSpc>
              <a:buFont typeface="Arial"/>
              <a:buChar char="•"/>
            </a:pPr>
            <a:r>
              <a:rPr lang="en-US" sz="2800" strike="noStrike">
                <a:solidFill>
                  <a:srgbClr val="000000"/>
                </a:solidFill>
                <a:latin typeface="Calibri"/>
              </a:rPr>
              <a:t>Plot graph of maximum amplitude for each absorber damping to check expected result.</a:t>
            </a:r>
            <a:endParaRPr/>
          </a:p>
          <a:p>
            <a:pPr>
              <a:lnSpc>
                <a:spcPct val="9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Plan (same as method?)</a:t>
            </a:r>
            <a:endParaRPr/>
          </a:p>
        </p:txBody>
      </p:sp>
      <p:sp>
        <p:nvSpPr>
          <p:cNvPr id="121"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Start from code to model 3dof system without damping from Moodle</a:t>
            </a:r>
            <a:endParaRPr/>
          </a:p>
          <a:p>
            <a:pPr>
              <a:lnSpc>
                <a:spcPct val="90000"/>
              </a:lnSpc>
              <a:buFont typeface="Arial"/>
              <a:buChar char="•"/>
            </a:pPr>
            <a:r>
              <a:rPr lang="en-US" sz="2800" strike="noStrike">
                <a:solidFill>
                  <a:srgbClr val="000000"/>
                </a:solidFill>
                <a:latin typeface="Calibri"/>
              </a:rPr>
              <a:t>Find modeshapes</a:t>
            </a:r>
            <a:endParaRPr/>
          </a:p>
          <a:p>
            <a:pPr>
              <a:lnSpc>
                <a:spcPct val="90000"/>
              </a:lnSpc>
              <a:buFont typeface="Arial"/>
              <a:buChar char="•"/>
            </a:pPr>
            <a:r>
              <a:rPr lang="en-US" sz="2800" strike="noStrike">
                <a:solidFill>
                  <a:srgbClr val="000000"/>
                </a:solidFill>
                <a:latin typeface="Calibri"/>
              </a:rPr>
              <a:t>Find equivalent masses</a:t>
            </a:r>
            <a:endParaRPr/>
          </a:p>
          <a:p>
            <a:pPr>
              <a:lnSpc>
                <a:spcPct val="90000"/>
              </a:lnSpc>
              <a:buFont typeface="Arial"/>
              <a:buChar char="•"/>
            </a:pPr>
            <a:r>
              <a:rPr lang="en-US" sz="2800" strike="noStrike">
                <a:solidFill>
                  <a:srgbClr val="000000"/>
                </a:solidFill>
                <a:latin typeface="Calibri"/>
              </a:rPr>
              <a:t>Find equivalent spring constants</a:t>
            </a:r>
            <a:endParaRPr/>
          </a:p>
          <a:p>
            <a:pPr>
              <a:lnSpc>
                <a:spcPct val="90000"/>
              </a:lnSpc>
            </a:pPr>
            <a:endParaRPr/>
          </a:p>
          <a:p>
            <a:pPr>
              <a:lnSpc>
                <a:spcPct val="90000"/>
              </a:lnSpc>
              <a:buFont typeface="Arial"/>
              <a:buChar char="•"/>
            </a:pPr>
            <a:r>
              <a:rPr lang="en-US" sz="2800" strike="noStrike">
                <a:solidFill>
                  <a:srgbClr val="000000"/>
                </a:solidFill>
                <a:latin typeface="Calibri"/>
              </a:rPr>
              <a:t>Model the system as 2dof with the absorber and a given floor damping</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Method</a:t>
            </a:r>
            <a:endParaRPr/>
          </a:p>
        </p:txBody>
      </p:sp>
      <p:sp>
        <p:nvSpPr>
          <p:cNvPr id="123"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Calculate modeshapes</a:t>
            </a:r>
            <a:endParaRPr/>
          </a:p>
          <a:p>
            <a:pPr>
              <a:lnSpc>
                <a:spcPct val="90000"/>
              </a:lnSpc>
              <a:buFont typeface="Arial"/>
              <a:buChar char="•"/>
            </a:pPr>
            <a:r>
              <a:rPr lang="en-US" sz="2800" strike="noStrike">
                <a:solidFill>
                  <a:srgbClr val="000000"/>
                </a:solidFill>
                <a:latin typeface="Calibri"/>
              </a:rPr>
              <a:t>Calculate equivalent masses &amp; stiffnesses</a:t>
            </a:r>
            <a:endParaRPr/>
          </a:p>
          <a:p>
            <a:pPr>
              <a:lnSpc>
                <a:spcPct val="90000"/>
              </a:lnSpc>
            </a:pPr>
            <a:endParaRPr/>
          </a:p>
          <a:p>
            <a:pPr>
              <a:lnSpc>
                <a:spcPct val="90000"/>
              </a:lnSpc>
              <a:buFont typeface="Arial"/>
              <a:buChar char="•"/>
            </a:pPr>
            <a:r>
              <a:rPr lang="en-US" sz="2800" strike="noStrike">
                <a:solidFill>
                  <a:srgbClr val="000000"/>
                </a:solidFill>
                <a:latin typeface="Calibri"/>
              </a:rPr>
              <a:t>Analyse frequency response for range of absorber damping via solving for 2dof system (2d matrix with complex numbers)</a:t>
            </a:r>
            <a:endParaRPr/>
          </a:p>
          <a:p>
            <a:pPr>
              <a:lnSpc>
                <a:spcPct val="90000"/>
              </a:lnSpc>
              <a:buFont typeface="Arial"/>
              <a:buChar char="•"/>
            </a:pPr>
            <a:r>
              <a:rPr lang="en-US" sz="2800" strike="noStrike">
                <a:solidFill>
                  <a:srgbClr val="000000"/>
                </a:solidFill>
                <a:latin typeface="Calibri"/>
              </a:rPr>
              <a:t>Find the maximum peak at each absorber damping and plot graph</a:t>
            </a:r>
            <a:endParaRPr/>
          </a:p>
          <a:p>
            <a:pPr>
              <a:lnSpc>
                <a:spcPct val="90000"/>
              </a:lnSpc>
              <a:buFont typeface="Arial"/>
              <a:buChar char="•"/>
            </a:pPr>
            <a:r>
              <a:rPr lang="en-US" sz="2800" strike="noStrike">
                <a:solidFill>
                  <a:srgbClr val="000000"/>
                </a:solidFill>
                <a:latin typeface="Calibri"/>
              </a:rPr>
              <a:t>Repeat this for different values of the floor damping</a:t>
            </a:r>
            <a:endParaRPr/>
          </a:p>
          <a:p>
            <a:pPr>
              <a:lnSpc>
                <a:spcPct val="90000"/>
              </a:lnSpc>
            </a:pPr>
            <a:endParaRPr/>
          </a:p>
          <a:p>
            <a:pPr>
              <a:lnSpc>
                <a:spcPct val="90000"/>
              </a:lnSpc>
              <a:buFont typeface="Arial"/>
              <a:buChar char="•"/>
            </a:pPr>
            <a:r>
              <a:rPr lang="en-US" sz="2800" strike="noStrike">
                <a:solidFill>
                  <a:srgbClr val="000000"/>
                </a:solidFill>
                <a:latin typeface="Calibri"/>
              </a:rPr>
              <a:t>Find the optimum absorber damping level</a:t>
            </a:r>
            <a:endParaRPr/>
          </a:p>
          <a:p>
            <a:pPr>
              <a:lnSpc>
                <a:spcPct val="90000"/>
              </a:lnSpc>
              <a:buFont typeface="Arial"/>
              <a:buChar char="•"/>
            </a:pPr>
            <a:r>
              <a:rPr lang="en-US" sz="2800" strike="noStrike">
                <a:solidFill>
                  <a:srgbClr val="000000"/>
                </a:solidFill>
                <a:latin typeface="Calibri"/>
              </a:rPr>
              <a:t>Find the reduction in maximum amplitude (efficiency of absorber)</a:t>
            </a:r>
            <a:endParaRPr/>
          </a:p>
          <a:p>
            <a:pPr>
              <a:lnSpc>
                <a:spcPct val="90000"/>
              </a:lnSpc>
              <a:buFont typeface="Arial"/>
              <a:buChar char="•"/>
            </a:pPr>
            <a:r>
              <a:rPr lang="en-US" sz="2800" strike="noStrike">
                <a:solidFill>
                  <a:srgbClr val="000000"/>
                </a:solidFill>
                <a:latin typeface="Calibri"/>
              </a:rPr>
              <a:t>Trial for each floor/mode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Assumptions / Modelling Approximations</a:t>
            </a:r>
            <a:endParaRPr/>
          </a:p>
        </p:txBody>
      </p:sp>
      <p:sp>
        <p:nvSpPr>
          <p:cNvPr id="125"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Tested for a range of floor lambdas but over a small range of these values (0-10) the change in optimum absorber damping is small (~5%)</a:t>
            </a:r>
            <a:endParaRPr/>
          </a:p>
          <a:p>
            <a:pPr>
              <a:lnSpc>
                <a:spcPct val="90000"/>
              </a:lnSpc>
              <a:buFont typeface="Arial"/>
              <a:buChar char="•"/>
            </a:pPr>
            <a:r>
              <a:rPr lang="en-US" sz="2800" strike="noStrike">
                <a:solidFill>
                  <a:srgbClr val="000000"/>
                </a:solidFill>
                <a:latin typeface="Calibri"/>
              </a:rPr>
              <a:t>Assume that lambda is small</a:t>
            </a:r>
            <a:endParaRPr/>
          </a:p>
          <a:p>
            <a:pPr>
              <a:lnSpc>
                <a:spcPct val="90000"/>
              </a:lnSpc>
              <a:buFont typeface="Arial"/>
              <a:buChar char="•"/>
            </a:pPr>
            <a:r>
              <a:rPr lang="en-US" sz="2800" strike="noStrike">
                <a:solidFill>
                  <a:srgbClr val="000000"/>
                </a:solidFill>
                <a:latin typeface="Calibri"/>
              </a:rPr>
              <a:t>Modelling the frequency input as a single frequency</a:t>
            </a:r>
            <a:endParaRPr/>
          </a:p>
          <a:p>
            <a:pPr>
              <a:lnSpc>
                <a:spcPct val="90000"/>
              </a:lnSpc>
              <a:buFont typeface="Arial"/>
              <a:buChar char="•"/>
            </a:pPr>
            <a:r>
              <a:rPr lang="en-US" sz="2800" strike="noStrike">
                <a:solidFill>
                  <a:srgbClr val="000000"/>
                </a:solidFill>
                <a:latin typeface="Calibri"/>
              </a:rPr>
              <a:t>Assume perfect system</a:t>
            </a:r>
            <a:endParaRPr/>
          </a:p>
          <a:p>
            <a:pPr>
              <a:lnSpc>
                <a:spcPct val="90000"/>
              </a:lnSpc>
              <a:buFont typeface="Arial"/>
              <a:buChar char="•"/>
            </a:pPr>
            <a:r>
              <a:rPr lang="en-US" sz="2800" strike="noStrike">
                <a:solidFill>
                  <a:srgbClr val="000000"/>
                </a:solidFill>
                <a:latin typeface="Calibri"/>
              </a:rPr>
              <a:t>Assume masses and stiffnesses are identical between floors (could be implemented to allow differences though)</a:t>
            </a:r>
            <a:endParaRPr/>
          </a:p>
          <a:p>
            <a:pPr>
              <a:lnSpc>
                <a:spcPct val="90000"/>
              </a:lnSpc>
              <a:buFont typeface="Arial"/>
              <a:buChar char="•"/>
            </a:pPr>
            <a:r>
              <a:rPr lang="en-US" sz="2800" strike="noStrike">
                <a:solidFill>
                  <a:srgbClr val="000000"/>
                </a:solidFill>
                <a:latin typeface="Calibri"/>
              </a:rPr>
              <a:t>Modelling the maximum response as that of the maximum response for any frequency and ignoring number/width of those peaks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Notes about code</a:t>
            </a:r>
            <a:endParaRPr/>
          </a:p>
        </p:txBody>
      </p:sp>
      <p:sp>
        <p:nvSpPr>
          <p:cNvPr id="127"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Neat</a:t>
            </a:r>
            <a:endParaRPr/>
          </a:p>
          <a:p>
            <a:pPr>
              <a:lnSpc>
                <a:spcPct val="90000"/>
              </a:lnSpc>
              <a:buFont typeface="Arial"/>
              <a:buChar char="•"/>
            </a:pPr>
            <a:r>
              <a:rPr lang="en-US" sz="2800" strike="noStrike">
                <a:solidFill>
                  <a:srgbClr val="000000"/>
                </a:solidFill>
                <a:latin typeface="Calibri"/>
              </a:rPr>
              <a:t>Easy to change variables – e.g the mass of each floor or stiffness etc.</a:t>
            </a:r>
            <a:endParaRPr/>
          </a:p>
          <a:p>
            <a:pPr>
              <a:lnSpc>
                <a:spcPct val="90000"/>
              </a:lnSpc>
              <a:buFont typeface="Arial"/>
              <a:buChar char="•"/>
            </a:pPr>
            <a:r>
              <a:rPr lang="en-US" sz="2800" strike="noStrike">
                <a:solidFill>
                  <a:srgbClr val="000000"/>
                </a:solidFill>
                <a:latin typeface="Calibri"/>
              </a:rPr>
              <a:t>Automates finding optimum values</a:t>
            </a:r>
            <a:endParaRPr/>
          </a:p>
          <a:p>
            <a:pPr>
              <a:lnSpc>
                <a:spcPct val="90000"/>
              </a:lnSpc>
              <a:buFont typeface="Arial"/>
              <a:buChar char="•"/>
            </a:pPr>
            <a:r>
              <a:rPr lang="en-US" sz="2800" strike="noStrike">
                <a:solidFill>
                  <a:srgbClr val="000000"/>
                </a:solidFill>
                <a:latin typeface="Calibri"/>
              </a:rPr>
              <a:t>Modular files – only need to re-run relevant code when changing variables.</a:t>
            </a:r>
            <a:endParaRPr/>
          </a:p>
          <a:p>
            <a:pPr>
              <a:lnSpc>
                <a:spcPct val="9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Findings</a:t>
            </a:r>
            <a:endParaRPr/>
          </a:p>
        </p:txBody>
      </p:sp>
      <p:sp>
        <p:nvSpPr>
          <p:cNvPr id="129" name="TextShape 2"/>
          <p:cNvSpPr txBox="1"/>
          <p:nvPr/>
        </p:nvSpPr>
        <p:spPr>
          <a:xfrm>
            <a:off x="838080" y="1825560"/>
            <a:ext cx="10515240" cy="4350960"/>
          </a:xfrm>
          <a:prstGeom prst="rect">
            <a:avLst/>
          </a:prstGeom>
          <a:noFill/>
          <a:ln>
            <a:noFill/>
          </a:ln>
        </p:spPr>
        <p:txBody>
          <a:bodyPr/>
          <a:p>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trike="noStrike">
                <a:solidFill>
                  <a:srgbClr val="000000"/>
                </a:solidFill>
                <a:latin typeface="Calibri Light"/>
              </a:rPr>
              <a:t>Graphs for floor 1: </a:t>
            </a:r>
            <a:r>
              <a:rPr lang="en-US" sz="6000" strike="noStrike">
                <a:solidFill>
                  <a:srgbClr val="000000"/>
                </a:solidFill>
                <a:latin typeface="Calibri Light"/>
              </a:rPr>
              <a:t>
</a:t>
            </a:r>
            <a:r>
              <a:rPr lang="en-US" sz="6000" strike="noStrike">
                <a:solidFill>
                  <a:srgbClr val="000000"/>
                </a:solidFill>
                <a:latin typeface="Calibri Light"/>
              </a:rPr>
              <a:t>Varying absorber mass from 0.05kg to 0.2kg</a:t>
            </a:r>
            <a:endParaRPr/>
          </a:p>
        </p:txBody>
      </p:sp>
      <p:sp>
        <p:nvSpPr>
          <p:cNvPr id="131" name="TextShape 2"/>
          <p:cNvSpPr txBox="1"/>
          <p:nvPr/>
        </p:nvSpPr>
        <p:spPr>
          <a:xfrm>
            <a:off x="1523880" y="3602160"/>
            <a:ext cx="9143640" cy="1655280"/>
          </a:xfrm>
          <a:prstGeom prst="rect">
            <a:avLst/>
          </a:prstGeom>
          <a:noFill/>
          <a:ln>
            <a:noFill/>
          </a:ln>
        </p:spPr>
        <p:txBody>
          <a:bodyPr/>
          <a:p>
            <a:pPr algn="ct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