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61" r:id="rId2"/>
    <p:sldId id="487" r:id="rId3"/>
    <p:sldId id="257" r:id="rId4"/>
    <p:sldId id="488" r:id="rId5"/>
    <p:sldId id="486" r:id="rId6"/>
    <p:sldId id="264" r:id="rId7"/>
    <p:sldId id="265" r:id="rId8"/>
    <p:sldId id="267" r:id="rId9"/>
    <p:sldId id="268" r:id="rId10"/>
    <p:sldId id="269" r:id="rId11"/>
    <p:sldId id="270" r:id="rId12"/>
    <p:sldId id="382" r:id="rId13"/>
    <p:sldId id="373" r:id="rId14"/>
    <p:sldId id="376" r:id="rId15"/>
    <p:sldId id="377" r:id="rId16"/>
    <p:sldId id="378" r:id="rId17"/>
    <p:sldId id="379" r:id="rId18"/>
    <p:sldId id="380" r:id="rId19"/>
    <p:sldId id="381" r:id="rId20"/>
    <p:sldId id="384" r:id="rId21"/>
    <p:sldId id="388" r:id="rId22"/>
    <p:sldId id="389" r:id="rId23"/>
    <p:sldId id="391" r:id="rId24"/>
    <p:sldId id="392" r:id="rId25"/>
    <p:sldId id="390" r:id="rId26"/>
    <p:sldId id="397" r:id="rId27"/>
    <p:sldId id="398" r:id="rId28"/>
    <p:sldId id="394" r:id="rId29"/>
    <p:sldId id="395" r:id="rId30"/>
    <p:sldId id="396" r:id="rId31"/>
    <p:sldId id="393" r:id="rId32"/>
    <p:sldId id="285" r:id="rId33"/>
    <p:sldId id="415" r:id="rId34"/>
    <p:sldId id="413" r:id="rId35"/>
    <p:sldId id="414" r:id="rId36"/>
    <p:sldId id="383" r:id="rId37"/>
    <p:sldId id="387" r:id="rId38"/>
    <p:sldId id="386" r:id="rId39"/>
    <p:sldId id="271" r:id="rId40"/>
    <p:sldId id="272" r:id="rId41"/>
    <p:sldId id="273" r:id="rId42"/>
    <p:sldId id="274" r:id="rId43"/>
    <p:sldId id="275" r:id="rId44"/>
    <p:sldId id="276" r:id="rId45"/>
    <p:sldId id="291" r:id="rId46"/>
    <p:sldId id="293" r:id="rId47"/>
    <p:sldId id="294" r:id="rId48"/>
    <p:sldId id="295" r:id="rId49"/>
    <p:sldId id="296" r:id="rId50"/>
    <p:sldId id="297" r:id="rId51"/>
    <p:sldId id="299" r:id="rId52"/>
    <p:sldId id="301" r:id="rId53"/>
    <p:sldId id="300" r:id="rId54"/>
    <p:sldId id="416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417" r:id="rId63"/>
    <p:sldId id="326" r:id="rId64"/>
    <p:sldId id="327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2" r:id="rId78"/>
    <p:sldId id="344" r:id="rId79"/>
    <p:sldId id="345" r:id="rId80"/>
    <p:sldId id="347" r:id="rId81"/>
    <p:sldId id="348" r:id="rId82"/>
    <p:sldId id="418" r:id="rId83"/>
    <p:sldId id="349" r:id="rId84"/>
    <p:sldId id="350" r:id="rId85"/>
    <p:sldId id="351" r:id="rId86"/>
    <p:sldId id="352" r:id="rId87"/>
    <p:sldId id="353" r:id="rId88"/>
    <p:sldId id="410" r:id="rId89"/>
    <p:sldId id="355" r:id="rId90"/>
    <p:sldId id="356" r:id="rId91"/>
    <p:sldId id="357" r:id="rId92"/>
    <p:sldId id="358" r:id="rId93"/>
    <p:sldId id="411" r:id="rId94"/>
    <p:sldId id="359" r:id="rId95"/>
    <p:sldId id="360" r:id="rId96"/>
    <p:sldId id="362" r:id="rId97"/>
    <p:sldId id="364" r:id="rId98"/>
    <p:sldId id="366" r:id="rId99"/>
    <p:sldId id="419" r:id="rId100"/>
    <p:sldId id="370" r:id="rId101"/>
    <p:sldId id="368" r:id="rId102"/>
    <p:sldId id="369" r:id="rId103"/>
    <p:sldId id="371" r:id="rId1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39C757"/>
    <a:srgbClr val="CCCC00"/>
    <a:srgbClr val="3333CC"/>
    <a:srgbClr val="009900"/>
    <a:srgbClr val="C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029" autoAdjust="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5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眉占位符 22529">
            <a:extLst>
              <a:ext uri="{FF2B5EF4-FFF2-40B4-BE49-F238E27FC236}">
                <a16:creationId xmlns:a16="http://schemas.microsoft.com/office/drawing/2014/main" id="{DF1E5B38-5A51-4158-9F33-6854F29DC7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22531" name="日期占位符 22530">
            <a:extLst>
              <a:ext uri="{FF2B5EF4-FFF2-40B4-BE49-F238E27FC236}">
                <a16:creationId xmlns:a16="http://schemas.microsoft.com/office/drawing/2014/main" id="{EA2A12AA-E773-4C96-BCC6-3065F6F07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581525" y="0"/>
            <a:ext cx="2276475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pPr>
                <a:defRPr/>
              </a:pPr>
              <a:t>2019/11/18</a:t>
            </a:fld>
            <a:endParaRPr lang="zh-CN" altLang="en-US"/>
          </a:p>
        </p:txBody>
      </p:sp>
      <p:sp>
        <p:nvSpPr>
          <p:cNvPr id="22532" name="页脚占位符 22531">
            <a:extLst>
              <a:ext uri="{FF2B5EF4-FFF2-40B4-BE49-F238E27FC236}">
                <a16:creationId xmlns:a16="http://schemas.microsoft.com/office/drawing/2014/main" id="{6F157F3C-9DBD-4877-B516-E96FD6C0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r>
              <a:rPr lang="zh-CN" altLang="en-US"/>
              <a:t>第1章 汇编语言基础知识</a:t>
            </a:r>
          </a:p>
        </p:txBody>
      </p:sp>
      <p:sp>
        <p:nvSpPr>
          <p:cNvPr id="22533" name="灯片编号占位符 22532">
            <a:extLst>
              <a:ext uri="{FF2B5EF4-FFF2-40B4-BE49-F238E27FC236}">
                <a16:creationId xmlns:a16="http://schemas.microsoft.com/office/drawing/2014/main" id="{0FFFB37B-AB83-4BCA-9623-9B58DBF070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r>
              <a:rPr lang="en-US" altLang="zh-CN"/>
              <a:t>1-</a:t>
            </a:r>
            <a:fld id="{D57AA8FF-27E1-4AD4-B837-7B947A53B9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眉占位符 21505">
            <a:extLst>
              <a:ext uri="{FF2B5EF4-FFF2-40B4-BE49-F238E27FC236}">
                <a16:creationId xmlns:a16="http://schemas.microsoft.com/office/drawing/2014/main" id="{C7FDBE5A-0ED2-4CB2-AA12-D2CA36DBF0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21507" name="日期占位符 21506">
            <a:extLst>
              <a:ext uri="{FF2B5EF4-FFF2-40B4-BE49-F238E27FC236}">
                <a16:creationId xmlns:a16="http://schemas.microsoft.com/office/drawing/2014/main" id="{CCDA7892-DFB9-4C21-91B9-4BB8C73BBA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pPr>
                <a:defRPr/>
              </a:pPr>
              <a:t>2019/11/18</a:t>
            </a:fld>
            <a:endParaRPr lang="zh-CN" altLang="en-US"/>
          </a:p>
        </p:txBody>
      </p:sp>
      <p:sp>
        <p:nvSpPr>
          <p:cNvPr id="4100" name="幻灯片图像占位符 21507">
            <a:extLst>
              <a:ext uri="{FF2B5EF4-FFF2-40B4-BE49-F238E27FC236}">
                <a16:creationId xmlns:a16="http://schemas.microsoft.com/office/drawing/2014/main" id="{9E87AD6E-845F-42B6-9BDD-0B483DDAB5E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文本占位符 21508">
            <a:extLst>
              <a:ext uri="{FF2B5EF4-FFF2-40B4-BE49-F238E27FC236}">
                <a16:creationId xmlns:a16="http://schemas.microsoft.com/office/drawing/2014/main" id="{2B2FFD20-A161-4319-A782-2FEFE269569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页脚占位符 21509">
            <a:extLst>
              <a:ext uri="{FF2B5EF4-FFF2-40B4-BE49-F238E27FC236}">
                <a16:creationId xmlns:a16="http://schemas.microsoft.com/office/drawing/2014/main" id="{55A0D310-8BBB-413B-AF9A-4D31EED4B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r>
              <a:rPr lang="zh-CN" altLang="en-US"/>
              <a:t>第1章 汇编语言基础知识</a:t>
            </a:r>
          </a:p>
        </p:txBody>
      </p:sp>
      <p:sp>
        <p:nvSpPr>
          <p:cNvPr id="21511" name="灯片编号占位符 21510">
            <a:extLst>
              <a:ext uri="{FF2B5EF4-FFF2-40B4-BE49-F238E27FC236}">
                <a16:creationId xmlns:a16="http://schemas.microsoft.com/office/drawing/2014/main" id="{F74BD621-13A9-41BF-9D34-2DBDC879D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fld id="{08EAD15C-A356-4CE6-A74D-4AAC61EE1CB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3%8D%E4%BD%9C%E6%95%B0/7658270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6%8C%87%E4%BB%A4%E9%9B%86/238130" TargetMode="External"/><Relationship Id="rId4" Type="http://schemas.openxmlformats.org/officeDocument/2006/relationships/hyperlink" Target="https://baike.baidu.com/item/%E5%AF%84%E5%AD%98%E5%99%A8/18768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眉占位符 1">
            <a:extLst>
              <a:ext uri="{FF2B5EF4-FFF2-40B4-BE49-F238E27FC236}">
                <a16:creationId xmlns:a16="http://schemas.microsoft.com/office/drawing/2014/main" id="{4A85C0CA-1724-48A0-8CF0-04CAA7CE95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6146" name="日期占位符 2">
            <a:extLst>
              <a:ext uri="{FF2B5EF4-FFF2-40B4-BE49-F238E27FC236}">
                <a16:creationId xmlns:a16="http://schemas.microsoft.com/office/drawing/2014/main" id="{2A31146C-3808-4C31-B3D6-1B747440A6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C659C68-DE70-4FA0-9248-B7BE90128464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147" name="页脚占位符 3">
            <a:extLst>
              <a:ext uri="{FF2B5EF4-FFF2-40B4-BE49-F238E27FC236}">
                <a16:creationId xmlns:a16="http://schemas.microsoft.com/office/drawing/2014/main" id="{677535E7-00EC-4A95-9D9C-6F9F51D879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6148" name="灯片编号占位符 4">
            <a:extLst>
              <a:ext uri="{FF2B5EF4-FFF2-40B4-BE49-F238E27FC236}">
                <a16:creationId xmlns:a16="http://schemas.microsoft.com/office/drawing/2014/main" id="{8BE2A074-46C4-41D8-80EE-B661E9131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AAE258A-7D2F-48A2-A203-A9707671588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149" name="幻灯片图像占位符 215041">
            <a:extLst>
              <a:ext uri="{FF2B5EF4-FFF2-40B4-BE49-F238E27FC236}">
                <a16:creationId xmlns:a16="http://schemas.microsoft.com/office/drawing/2014/main" id="{2367F63F-8BDD-4B96-AC47-46BC73B53D2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50" name="文本占位符 215042">
            <a:extLst>
              <a:ext uri="{FF2B5EF4-FFF2-40B4-BE49-F238E27FC236}">
                <a16:creationId xmlns:a16="http://schemas.microsoft.com/office/drawing/2014/main" id="{99965B17-6CFE-41C1-8C88-1864FC37C5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页眉占位符 1">
            <a:extLst>
              <a:ext uri="{FF2B5EF4-FFF2-40B4-BE49-F238E27FC236}">
                <a16:creationId xmlns:a16="http://schemas.microsoft.com/office/drawing/2014/main" id="{7878DF24-E7A7-4468-AB65-3B60E9C50B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119810" name="日期占位符 2">
            <a:extLst>
              <a:ext uri="{FF2B5EF4-FFF2-40B4-BE49-F238E27FC236}">
                <a16:creationId xmlns:a16="http://schemas.microsoft.com/office/drawing/2014/main" id="{DD5F3232-1823-48D6-ACF7-558EB664EC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D4D93B3-21D7-4163-8630-4D26BC4C4B02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119811" name="页脚占位符 3">
            <a:extLst>
              <a:ext uri="{FF2B5EF4-FFF2-40B4-BE49-F238E27FC236}">
                <a16:creationId xmlns:a16="http://schemas.microsoft.com/office/drawing/2014/main" id="{FA1E7886-B385-4607-9D17-2A9DE57C17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119812" name="灯片编号占位符 4">
            <a:extLst>
              <a:ext uri="{FF2B5EF4-FFF2-40B4-BE49-F238E27FC236}">
                <a16:creationId xmlns:a16="http://schemas.microsoft.com/office/drawing/2014/main" id="{D650FB1D-7BD9-4935-8809-FC7B3E33F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F2FB854-1306-4F5D-98A7-C53F32E75612}" type="slidenum">
              <a:rPr lang="zh-CN" altLang="en-US" smtClean="0"/>
              <a:pPr/>
              <a:t>103</a:t>
            </a:fld>
            <a:endParaRPr lang="zh-CN" altLang="en-US"/>
          </a:p>
        </p:txBody>
      </p:sp>
      <p:sp>
        <p:nvSpPr>
          <p:cNvPr id="119813" name="幻灯片图像占位符 161793">
            <a:extLst>
              <a:ext uri="{FF2B5EF4-FFF2-40B4-BE49-F238E27FC236}">
                <a16:creationId xmlns:a16="http://schemas.microsoft.com/office/drawing/2014/main" id="{A0F6A97E-9047-40A3-80A3-70520137715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9814" name="文本占位符 161794">
            <a:extLst>
              <a:ext uri="{FF2B5EF4-FFF2-40B4-BE49-F238E27FC236}">
                <a16:creationId xmlns:a16="http://schemas.microsoft.com/office/drawing/2014/main" id="{4CEF8953-AB5B-43EC-A056-F350A507AF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眉占位符 1">
            <a:extLst>
              <a:ext uri="{FF2B5EF4-FFF2-40B4-BE49-F238E27FC236}">
                <a16:creationId xmlns:a16="http://schemas.microsoft.com/office/drawing/2014/main" id="{E823467B-D328-4FC7-98CF-D3D526909C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8194" name="日期占位符 2">
            <a:extLst>
              <a:ext uri="{FF2B5EF4-FFF2-40B4-BE49-F238E27FC236}">
                <a16:creationId xmlns:a16="http://schemas.microsoft.com/office/drawing/2014/main" id="{3DBFAD61-DD2D-4C8B-9F53-D8C7D437BB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BDAC383-395C-42DD-8BDB-EC675F61D590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195" name="页脚占位符 3">
            <a:extLst>
              <a:ext uri="{FF2B5EF4-FFF2-40B4-BE49-F238E27FC236}">
                <a16:creationId xmlns:a16="http://schemas.microsoft.com/office/drawing/2014/main" id="{9CAA2411-4DAF-42E1-B168-910CA61DF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8196" name="灯片编号占位符 4">
            <a:extLst>
              <a:ext uri="{FF2B5EF4-FFF2-40B4-BE49-F238E27FC236}">
                <a16:creationId xmlns:a16="http://schemas.microsoft.com/office/drawing/2014/main" id="{6F3596BC-4E5E-44FC-AFA2-5A4E47E27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A645FFA-FF66-44DC-B753-599B87155E0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197" name="幻灯片图像占位符 24577">
            <a:extLst>
              <a:ext uri="{FF2B5EF4-FFF2-40B4-BE49-F238E27FC236}">
                <a16:creationId xmlns:a16="http://schemas.microsoft.com/office/drawing/2014/main" id="{FB8B032B-63C5-4952-A91D-CB0EE8E0401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8" name="文本占位符 24578">
            <a:extLst>
              <a:ext uri="{FF2B5EF4-FFF2-40B4-BE49-F238E27FC236}">
                <a16:creationId xmlns:a16="http://schemas.microsoft.com/office/drawing/2014/main" id="{1DBDE5E4-1059-4714-9E7A-3FBA677A77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眉占位符 1">
            <a:extLst>
              <a:ext uri="{FF2B5EF4-FFF2-40B4-BE49-F238E27FC236}">
                <a16:creationId xmlns:a16="http://schemas.microsoft.com/office/drawing/2014/main" id="{0766DD45-2BB7-432C-88EC-871291E415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10242" name="日期占位符 2">
            <a:extLst>
              <a:ext uri="{FF2B5EF4-FFF2-40B4-BE49-F238E27FC236}">
                <a16:creationId xmlns:a16="http://schemas.microsoft.com/office/drawing/2014/main" id="{3CA29744-9B24-4771-8BAE-1F736BA25C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A02FB33-B569-49F3-BEC2-74EB39494108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10243" name="页脚占位符 3">
            <a:extLst>
              <a:ext uri="{FF2B5EF4-FFF2-40B4-BE49-F238E27FC236}">
                <a16:creationId xmlns:a16="http://schemas.microsoft.com/office/drawing/2014/main" id="{4DBC545F-8746-4067-BDF3-DD8B56C37B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0A8CD0DD-670E-4633-BE55-FC5872EE0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AA4376F-4BBC-433B-86D5-6BF98E7C4A8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0245" name="幻灯片图像占位符 24577">
            <a:extLst>
              <a:ext uri="{FF2B5EF4-FFF2-40B4-BE49-F238E27FC236}">
                <a16:creationId xmlns:a16="http://schemas.microsoft.com/office/drawing/2014/main" id="{8188E971-FDC0-469B-B15C-3119016A019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6" name="文本占位符 24578">
            <a:extLst>
              <a:ext uri="{FF2B5EF4-FFF2-40B4-BE49-F238E27FC236}">
                <a16:creationId xmlns:a16="http://schemas.microsoft.com/office/drawing/2014/main" id="{C7A92C0A-CCDE-4490-8933-4D1E742E64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眉占位符 1">
            <a:extLst>
              <a:ext uri="{FF2B5EF4-FFF2-40B4-BE49-F238E27FC236}">
                <a16:creationId xmlns:a16="http://schemas.microsoft.com/office/drawing/2014/main" id="{03302E1C-7121-4C77-92A2-DB81565551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12290" name="日期占位符 2">
            <a:extLst>
              <a:ext uri="{FF2B5EF4-FFF2-40B4-BE49-F238E27FC236}">
                <a16:creationId xmlns:a16="http://schemas.microsoft.com/office/drawing/2014/main" id="{7EBEB1FE-0BBB-4DB2-BF13-1AC7118B3F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0B78DB7-1E45-43D2-8209-B01CC61C0B66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12291" name="页脚占位符 3">
            <a:extLst>
              <a:ext uri="{FF2B5EF4-FFF2-40B4-BE49-F238E27FC236}">
                <a16:creationId xmlns:a16="http://schemas.microsoft.com/office/drawing/2014/main" id="{D839B4C4-6687-43F4-A2D3-379FE80B6A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12292" name="灯片编号占位符 4">
            <a:extLst>
              <a:ext uri="{FF2B5EF4-FFF2-40B4-BE49-F238E27FC236}">
                <a16:creationId xmlns:a16="http://schemas.microsoft.com/office/drawing/2014/main" id="{4CE09BA1-40B3-4473-B779-1CE315594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C78460D-4F20-4A80-8E2F-93B44974ED6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2293" name="幻灯片图像占位符 24577">
            <a:extLst>
              <a:ext uri="{FF2B5EF4-FFF2-40B4-BE49-F238E27FC236}">
                <a16:creationId xmlns:a16="http://schemas.microsoft.com/office/drawing/2014/main" id="{858730E1-47E3-410A-8036-A41A5A0F5A7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4" name="文本占位符 24578">
            <a:extLst>
              <a:ext uri="{FF2B5EF4-FFF2-40B4-BE49-F238E27FC236}">
                <a16:creationId xmlns:a16="http://schemas.microsoft.com/office/drawing/2014/main" id="{DD3EF450-1123-41AA-AE07-67507323DA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眉占位符 1">
            <a:extLst>
              <a:ext uri="{FF2B5EF4-FFF2-40B4-BE49-F238E27FC236}">
                <a16:creationId xmlns:a16="http://schemas.microsoft.com/office/drawing/2014/main" id="{787F9B1E-C441-418A-9D31-2432BB2555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14338" name="日期占位符 2">
            <a:extLst>
              <a:ext uri="{FF2B5EF4-FFF2-40B4-BE49-F238E27FC236}">
                <a16:creationId xmlns:a16="http://schemas.microsoft.com/office/drawing/2014/main" id="{B1681F88-B8D6-452A-86A2-53E1EEB83C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068492E-2EE2-4289-8669-8ED771AE498E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14339" name="页脚占位符 3">
            <a:extLst>
              <a:ext uri="{FF2B5EF4-FFF2-40B4-BE49-F238E27FC236}">
                <a16:creationId xmlns:a16="http://schemas.microsoft.com/office/drawing/2014/main" id="{79994DE5-D576-42BA-80A7-91093F3677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14340" name="灯片编号占位符 4">
            <a:extLst>
              <a:ext uri="{FF2B5EF4-FFF2-40B4-BE49-F238E27FC236}">
                <a16:creationId xmlns:a16="http://schemas.microsoft.com/office/drawing/2014/main" id="{1B561A85-850B-4C3A-BCCE-EDFF9F1DF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71EB7A2-8E34-466D-A9AA-AC95A0925EC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4341" name="幻灯片图像占位符 24577">
            <a:extLst>
              <a:ext uri="{FF2B5EF4-FFF2-40B4-BE49-F238E27FC236}">
                <a16:creationId xmlns:a16="http://schemas.microsoft.com/office/drawing/2014/main" id="{784B8439-9C97-4E5B-9A7E-B9C72FBDE526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42" name="文本占位符 24578">
            <a:extLst>
              <a:ext uri="{FF2B5EF4-FFF2-40B4-BE49-F238E27FC236}">
                <a16:creationId xmlns:a16="http://schemas.microsoft.com/office/drawing/2014/main" id="{732754CA-1A3F-4611-914E-9DEFE41211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眉占位符 1">
            <a:extLst>
              <a:ext uri="{FF2B5EF4-FFF2-40B4-BE49-F238E27FC236}">
                <a16:creationId xmlns:a16="http://schemas.microsoft.com/office/drawing/2014/main" id="{FA51D820-23EB-415D-86D0-F4C94F7121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44034" name="日期占位符 2">
            <a:extLst>
              <a:ext uri="{FF2B5EF4-FFF2-40B4-BE49-F238E27FC236}">
                <a16:creationId xmlns:a16="http://schemas.microsoft.com/office/drawing/2014/main" id="{66B8F600-9D3A-4893-B891-D265C8724D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0C308C9-0A38-46A5-9F17-33DDDCDB4ABC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4035" name="页脚占位符 3">
            <a:extLst>
              <a:ext uri="{FF2B5EF4-FFF2-40B4-BE49-F238E27FC236}">
                <a16:creationId xmlns:a16="http://schemas.microsoft.com/office/drawing/2014/main" id="{68B3551D-48EF-4887-8A89-8039BD08DE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44036" name="灯片编号占位符 4">
            <a:extLst>
              <a:ext uri="{FF2B5EF4-FFF2-40B4-BE49-F238E27FC236}">
                <a16:creationId xmlns:a16="http://schemas.microsoft.com/office/drawing/2014/main" id="{44571A2B-D8D7-4007-87C0-CC28583EB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F534DD0-42CA-40A1-B37D-CF33830C451D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4037" name="幻灯片图像占位符 226305">
            <a:extLst>
              <a:ext uri="{FF2B5EF4-FFF2-40B4-BE49-F238E27FC236}">
                <a16:creationId xmlns:a16="http://schemas.microsoft.com/office/drawing/2014/main" id="{C2F90AC3-FA7F-431B-B2BD-8CA469113AC6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8" name="文本占位符 226306">
            <a:extLst>
              <a:ext uri="{FF2B5EF4-FFF2-40B4-BE49-F238E27FC236}">
                <a16:creationId xmlns:a16="http://schemas.microsoft.com/office/drawing/2014/main" id="{BBEE3FE0-E1E6-4592-97B0-4588978A27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页眉占位符 1">
            <a:extLst>
              <a:ext uri="{FF2B5EF4-FFF2-40B4-BE49-F238E27FC236}">
                <a16:creationId xmlns:a16="http://schemas.microsoft.com/office/drawing/2014/main" id="{FC800339-72EF-462F-8FAF-6AE68D54F7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46082" name="日期占位符 2">
            <a:extLst>
              <a:ext uri="{FF2B5EF4-FFF2-40B4-BE49-F238E27FC236}">
                <a16:creationId xmlns:a16="http://schemas.microsoft.com/office/drawing/2014/main" id="{84A9E202-5E39-470D-BC71-7BC0E68B88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A99389C-9523-4B43-AA17-2745DB34B741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6083" name="页脚占位符 3">
            <a:extLst>
              <a:ext uri="{FF2B5EF4-FFF2-40B4-BE49-F238E27FC236}">
                <a16:creationId xmlns:a16="http://schemas.microsoft.com/office/drawing/2014/main" id="{7878CAAC-E895-49A1-AD0A-A2290F1385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46084" name="灯片编号占位符 4">
            <a:extLst>
              <a:ext uri="{FF2B5EF4-FFF2-40B4-BE49-F238E27FC236}">
                <a16:creationId xmlns:a16="http://schemas.microsoft.com/office/drawing/2014/main" id="{AC7CC1C4-346A-409A-B0A4-EAC58B69E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7E0CFD4-924B-4BA6-9BEA-6559DD06442F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6085" name="幻灯片图像占位符 222209">
            <a:extLst>
              <a:ext uri="{FF2B5EF4-FFF2-40B4-BE49-F238E27FC236}">
                <a16:creationId xmlns:a16="http://schemas.microsoft.com/office/drawing/2014/main" id="{BC4E1B97-F87D-4FA0-BC40-D82C4945AC4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6" name="文本占位符 222210">
            <a:extLst>
              <a:ext uri="{FF2B5EF4-FFF2-40B4-BE49-F238E27FC236}">
                <a16:creationId xmlns:a16="http://schemas.microsoft.com/office/drawing/2014/main" id="{7787D4D7-0F46-47E2-A0F5-0AAFC3955A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SIMD</a:t>
            </a:r>
            <a:r>
              <a:rPr lang="zh-CN" altLang="en-US"/>
              <a:t>全称</a:t>
            </a:r>
            <a:r>
              <a:rPr lang="en-US" altLang="zh-CN"/>
              <a:t>Single Instruction Multiple Data</a:t>
            </a:r>
            <a:r>
              <a:rPr lang="zh-CN" altLang="en-US"/>
              <a:t>，单指令多数据流，能够复制多个</a:t>
            </a:r>
            <a:r>
              <a:rPr lang="zh-CN" altLang="en-US">
                <a:hlinkClick r:id="rId3"/>
              </a:rPr>
              <a:t>操作数</a:t>
            </a:r>
            <a:r>
              <a:rPr lang="zh-CN" altLang="en-US"/>
              <a:t>，并把它们打包在大型</a:t>
            </a:r>
            <a:r>
              <a:rPr lang="zh-CN" altLang="en-US">
                <a:hlinkClick r:id="rId4"/>
              </a:rPr>
              <a:t>寄存器</a:t>
            </a:r>
            <a:r>
              <a:rPr lang="zh-CN" altLang="en-US"/>
              <a:t>的一组</a:t>
            </a:r>
            <a:r>
              <a:rPr lang="zh-CN" altLang="en-US">
                <a:hlinkClick r:id="rId5"/>
              </a:rPr>
              <a:t>指令集</a:t>
            </a:r>
            <a:r>
              <a:rPr lang="zh-CN" altLang="en-US"/>
              <a:t>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眉占位符 1">
            <a:extLst>
              <a:ext uri="{FF2B5EF4-FFF2-40B4-BE49-F238E27FC236}">
                <a16:creationId xmlns:a16="http://schemas.microsoft.com/office/drawing/2014/main" id="{B1DD3F3F-FEF2-4147-BB53-F1D416C048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钱晓捷，汇编语言程序设计，电子工业出版社</a:t>
            </a:r>
          </a:p>
        </p:txBody>
      </p:sp>
      <p:sp>
        <p:nvSpPr>
          <p:cNvPr id="48130" name="日期占位符 2">
            <a:extLst>
              <a:ext uri="{FF2B5EF4-FFF2-40B4-BE49-F238E27FC236}">
                <a16:creationId xmlns:a16="http://schemas.microsoft.com/office/drawing/2014/main" id="{A36013C4-B19E-46F2-8E29-86A8D31986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2D9C937-6623-450B-9488-FF7D62CE0814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8131" name="页脚占位符 3">
            <a:extLst>
              <a:ext uri="{FF2B5EF4-FFF2-40B4-BE49-F238E27FC236}">
                <a16:creationId xmlns:a16="http://schemas.microsoft.com/office/drawing/2014/main" id="{8FB52FC4-FAB5-474D-9BE8-91ADD833E6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第1章 汇编语言基础知识</a:t>
            </a:r>
          </a:p>
        </p:txBody>
      </p:sp>
      <p:sp>
        <p:nvSpPr>
          <p:cNvPr id="48132" name="灯片编号占位符 4">
            <a:extLst>
              <a:ext uri="{FF2B5EF4-FFF2-40B4-BE49-F238E27FC236}">
                <a16:creationId xmlns:a16="http://schemas.microsoft.com/office/drawing/2014/main" id="{37B4D9FC-14D0-4DDF-985F-C6C22815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DDBCB98-61B9-4F4E-9613-6C2910634DB6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8133" name="幻灯片图像占位符 224257">
            <a:extLst>
              <a:ext uri="{FF2B5EF4-FFF2-40B4-BE49-F238E27FC236}">
                <a16:creationId xmlns:a16="http://schemas.microsoft.com/office/drawing/2014/main" id="{38DFD5CD-1ECF-4873-928F-411158CC667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4" name="文本占位符 224258">
            <a:extLst>
              <a:ext uri="{FF2B5EF4-FFF2-40B4-BE49-F238E27FC236}">
                <a16:creationId xmlns:a16="http://schemas.microsoft.com/office/drawing/2014/main" id="{B7F34D39-81E4-44D7-8B6E-59E8E4703B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>
            <a:extLst>
              <a:ext uri="{FF2B5EF4-FFF2-40B4-BE49-F238E27FC236}">
                <a16:creationId xmlns:a16="http://schemas.microsoft.com/office/drawing/2014/main" id="{4BF8F629-5EDD-4FEC-A3E0-0DA8ABC701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2" name="备注占位符 2">
            <a:extLst>
              <a:ext uri="{FF2B5EF4-FFF2-40B4-BE49-F238E27FC236}">
                <a16:creationId xmlns:a16="http://schemas.microsoft.com/office/drawing/2014/main" id="{E6626A78-98F6-42A1-B908-2354B1F3BD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上位内存区 </a:t>
            </a:r>
            <a:r>
              <a:rPr lang="en-US" altLang="zh-CN"/>
              <a:t>(UMA)</a:t>
            </a:r>
            <a:r>
              <a:rPr lang="zh-CN" altLang="en-US"/>
              <a:t>，高端内存区</a:t>
            </a:r>
            <a:r>
              <a:rPr lang="en-US" altLang="zh-CN"/>
              <a:t> HMA → high memory area</a:t>
            </a:r>
            <a:endParaRPr lang="zh-CN" altLang="en-US"/>
          </a:p>
        </p:txBody>
      </p:sp>
      <p:sp>
        <p:nvSpPr>
          <p:cNvPr id="51203" name="日期占位符 3">
            <a:extLst>
              <a:ext uri="{FF2B5EF4-FFF2-40B4-BE49-F238E27FC236}">
                <a16:creationId xmlns:a16="http://schemas.microsoft.com/office/drawing/2014/main" id="{B3C89BFB-AB3A-439B-B2C4-1B026671E6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FF0E210-EDFF-43EA-8B2C-DB1066497363}" type="datetime1">
              <a:rPr lang="zh-CN" altLang="en-US" smtClean="0"/>
              <a:pPr/>
              <a:t>2019/11/18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488">
            <a:extLst>
              <a:ext uri="{FF2B5EF4-FFF2-40B4-BE49-F238E27FC236}">
                <a16:creationId xmlns:a16="http://schemas.microsoft.com/office/drawing/2014/main" id="{3D3CD189-BF41-4C0B-8028-ECDC0CEBB8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" y="25400"/>
            <a:ext cx="8686800" cy="1600200"/>
            <a:chOff x="0" y="0"/>
            <a:chExt cx="5472" cy="1008"/>
          </a:xfrm>
        </p:grpSpPr>
        <p:sp>
          <p:nvSpPr>
            <p:cNvPr id="5" name="矩形 19460">
              <a:extLst>
                <a:ext uri="{FF2B5EF4-FFF2-40B4-BE49-F238E27FC236}">
                  <a16:creationId xmlns:a16="http://schemas.microsoft.com/office/drawing/2014/main" id="{316E5453-413B-4528-B62E-ADB64F96A3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2"/>
              <a:ext cx="5472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" name="矩形 19482">
              <a:extLst>
                <a:ext uri="{FF2B5EF4-FFF2-40B4-BE49-F238E27FC236}">
                  <a16:creationId xmlns:a16="http://schemas.microsoft.com/office/drawing/2014/main" id="{75581E3E-D321-47CD-B096-DEA805E3D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9483">
              <a:extLst>
                <a:ext uri="{FF2B5EF4-FFF2-40B4-BE49-F238E27FC236}">
                  <a16:creationId xmlns:a16="http://schemas.microsoft.com/office/drawing/2014/main" id="{6281A27A-4E9A-4585-8B13-737CD168DB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9484">
              <a:extLst>
                <a:ext uri="{FF2B5EF4-FFF2-40B4-BE49-F238E27FC236}">
                  <a16:creationId xmlns:a16="http://schemas.microsoft.com/office/drawing/2014/main" id="{3B8100AB-63B4-4833-9A5A-AE3C6C734B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9485">
              <a:extLst>
                <a:ext uri="{FF2B5EF4-FFF2-40B4-BE49-F238E27FC236}">
                  <a16:creationId xmlns:a16="http://schemas.microsoft.com/office/drawing/2014/main" id="{27DBB543-4FE5-48D5-929E-7622F367D4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矩形 19486">
              <a:extLst>
                <a:ext uri="{FF2B5EF4-FFF2-40B4-BE49-F238E27FC236}">
                  <a16:creationId xmlns:a16="http://schemas.microsoft.com/office/drawing/2014/main" id="{AEBAB62A-1F6E-48F4-A3C2-7F3CBA9AB3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19478">
            <a:extLst>
              <a:ext uri="{FF2B5EF4-FFF2-40B4-BE49-F238E27FC236}">
                <a16:creationId xmlns:a16="http://schemas.microsoft.com/office/drawing/2014/main" id="{8D22846C-69FB-401D-B22E-65EB8E87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200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19479">
            <a:extLst>
              <a:ext uri="{FF2B5EF4-FFF2-40B4-BE49-F238E27FC236}">
                <a16:creationId xmlns:a16="http://schemas.microsoft.com/office/drawing/2014/main" id="{0B384C0B-50DE-4307-9E47-DEE82D5E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939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8CE66644-5F2B-4076-9B70-C52D4D7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FAB6CF9B-7861-42C0-A0CF-4F042AA0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0357" y="76200"/>
            <a:ext cx="2088356" cy="63769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"/>
            <a:ext cx="6144005" cy="63769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D6A9CAE8-E929-4062-912E-ABABBB9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8426A3E6-0F72-4BE9-B180-56171733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0BDDE910-A1F5-48F0-AB90-7C33C218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E8D48745-E1ED-43E3-AE26-58F957D0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8449">
            <a:extLst>
              <a:ext uri="{FF2B5EF4-FFF2-40B4-BE49-F238E27FC236}">
                <a16:creationId xmlns:a16="http://schemas.microsoft.com/office/drawing/2014/main" id="{14C853E5-F3A1-4F7B-9D9D-41F44829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450">
            <a:extLst>
              <a:ext uri="{FF2B5EF4-FFF2-40B4-BE49-F238E27FC236}">
                <a16:creationId xmlns:a16="http://schemas.microsoft.com/office/drawing/2014/main" id="{6F67F168-4A77-4059-BAA0-D355691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093178" cy="5472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535" y="981075"/>
            <a:ext cx="4093178" cy="5472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1E7942C5-24CD-4CED-93EB-A4B81014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E52FEC9D-BA8F-44A0-A48B-9100DFA4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8449">
            <a:extLst>
              <a:ext uri="{FF2B5EF4-FFF2-40B4-BE49-F238E27FC236}">
                <a16:creationId xmlns:a16="http://schemas.microsoft.com/office/drawing/2014/main" id="{355EE80A-31F9-46D1-9E50-6417A2C4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8450">
            <a:extLst>
              <a:ext uri="{FF2B5EF4-FFF2-40B4-BE49-F238E27FC236}">
                <a16:creationId xmlns:a16="http://schemas.microsoft.com/office/drawing/2014/main" id="{A4696E0A-F85C-427E-9E7F-107543EF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8449">
            <a:extLst>
              <a:ext uri="{FF2B5EF4-FFF2-40B4-BE49-F238E27FC236}">
                <a16:creationId xmlns:a16="http://schemas.microsoft.com/office/drawing/2014/main" id="{7472947F-37F9-45CC-A639-5186DE3A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8450">
            <a:extLst>
              <a:ext uri="{FF2B5EF4-FFF2-40B4-BE49-F238E27FC236}">
                <a16:creationId xmlns:a16="http://schemas.microsoft.com/office/drawing/2014/main" id="{D21E7015-81CF-4E72-BFA3-AA22318C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8449">
            <a:extLst>
              <a:ext uri="{FF2B5EF4-FFF2-40B4-BE49-F238E27FC236}">
                <a16:creationId xmlns:a16="http://schemas.microsoft.com/office/drawing/2014/main" id="{118773C7-6581-4BDD-AD16-83ECEBE1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8450">
            <a:extLst>
              <a:ext uri="{FF2B5EF4-FFF2-40B4-BE49-F238E27FC236}">
                <a16:creationId xmlns:a16="http://schemas.microsoft.com/office/drawing/2014/main" id="{7ED1461E-C0ED-4A1F-BADE-7CE93C3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9DD716CD-FE4B-4C89-A2F3-CCC2AF6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B1D2F575-500D-467B-85A3-4D572BD1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8449">
            <a:extLst>
              <a:ext uri="{FF2B5EF4-FFF2-40B4-BE49-F238E27FC236}">
                <a16:creationId xmlns:a16="http://schemas.microsoft.com/office/drawing/2014/main" id="{E7E3EF87-E0CE-44EA-B532-E9F7D24B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8450">
            <a:extLst>
              <a:ext uri="{FF2B5EF4-FFF2-40B4-BE49-F238E27FC236}">
                <a16:creationId xmlns:a16="http://schemas.microsoft.com/office/drawing/2014/main" id="{B1D1FC37-B3C9-4DB4-A21F-C54C5CDA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18433">
            <a:extLst>
              <a:ext uri="{FF2B5EF4-FFF2-40B4-BE49-F238E27FC236}">
                <a16:creationId xmlns:a16="http://schemas.microsoft.com/office/drawing/2014/main" id="{7EC55C81-3DC6-4B6A-AA88-6C15EE329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81075"/>
            <a:ext cx="8353425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1027" name="标题 18448">
            <a:extLst>
              <a:ext uri="{FF2B5EF4-FFF2-40B4-BE49-F238E27FC236}">
                <a16:creationId xmlns:a16="http://schemas.microsoft.com/office/drawing/2014/main" id="{C828CCF9-EA81-462E-A22C-FDE38017F1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51050" y="76200"/>
            <a:ext cx="60198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50" name="日期占位符 18449">
            <a:extLst>
              <a:ext uri="{FF2B5EF4-FFF2-40B4-BE49-F238E27FC236}">
                <a16:creationId xmlns:a16="http://schemas.microsoft.com/office/drawing/2014/main" id="{51B2DD0F-9321-4ECF-BDF9-486A7BB83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 noProof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51" name="页脚占位符 18450">
            <a:extLst>
              <a:ext uri="{FF2B5EF4-FFF2-40B4-BE49-F238E27FC236}">
                <a16:creationId xmlns:a16="http://schemas.microsoft.com/office/drawing/2014/main" id="{F6F13290-9CDD-48E2-821B-6103C568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 noProof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30" name="组合 18462">
            <a:extLst>
              <a:ext uri="{FF2B5EF4-FFF2-40B4-BE49-F238E27FC236}">
                <a16:creationId xmlns:a16="http://schemas.microsoft.com/office/drawing/2014/main" id="{70EAF484-6726-43B3-B806-69EE9CB471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1031" name="矩形 18440">
              <a:extLst>
                <a:ext uri="{FF2B5EF4-FFF2-40B4-BE49-F238E27FC236}">
                  <a16:creationId xmlns:a16="http://schemas.microsoft.com/office/drawing/2014/main" id="{B5E26607-483B-43CB-A37F-491862B55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6"/>
              <a:ext cx="4176" cy="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32" name="矩形 18443">
              <a:extLst>
                <a:ext uri="{FF2B5EF4-FFF2-40B4-BE49-F238E27FC236}">
                  <a16:creationId xmlns:a16="http://schemas.microsoft.com/office/drawing/2014/main" id="{1B0CE1B4-223F-497F-B92D-743D96AD41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33" name="矩形 18444">
              <a:extLst>
                <a:ext uri="{FF2B5EF4-FFF2-40B4-BE49-F238E27FC236}">
                  <a16:creationId xmlns:a16="http://schemas.microsoft.com/office/drawing/2014/main" id="{253E97CE-4EFD-4C7E-A692-092B12CF7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34" name="矩形 18453">
              <a:extLst>
                <a:ext uri="{FF2B5EF4-FFF2-40B4-BE49-F238E27FC236}">
                  <a16:creationId xmlns:a16="http://schemas.microsoft.com/office/drawing/2014/main" id="{24D2AEC9-22CF-4D0D-A0A2-2404FF9EA2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矩形 18454">
              <a:extLst>
                <a:ext uri="{FF2B5EF4-FFF2-40B4-BE49-F238E27FC236}">
                  <a16:creationId xmlns:a16="http://schemas.microsoft.com/office/drawing/2014/main" id="{8AF559F4-4B9C-4D97-9480-E9F1C91FF5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矩形 18455">
              <a:extLst>
                <a:ext uri="{FF2B5EF4-FFF2-40B4-BE49-F238E27FC236}">
                  <a16:creationId xmlns:a16="http://schemas.microsoft.com/office/drawing/2014/main" id="{8C0927C7-CE20-4E4C-9E39-901F81E7F4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矩形 18456">
              <a:extLst>
                <a:ext uri="{FF2B5EF4-FFF2-40B4-BE49-F238E27FC236}">
                  <a16:creationId xmlns:a16="http://schemas.microsoft.com/office/drawing/2014/main" id="{D61471D1-81B3-4711-B13F-28F4967DB6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8459">
            <a:extLst>
              <a:ext uri="{FF2B5EF4-FFF2-40B4-BE49-F238E27FC236}">
                <a16:creationId xmlns:a16="http://schemas.microsoft.com/office/drawing/2014/main" id="{CC6E3178-E48B-4616-BA3D-95DA790A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9375"/>
            <a:ext cx="1008062" cy="396875"/>
          </a:xfrm>
          <a:prstGeom prst="rect">
            <a:avLst/>
          </a:prstGeom>
          <a:gradFill rotWithShape="0">
            <a:gsLst>
              <a:gs pos="0">
                <a:srgbClr val="5E5E00"/>
              </a:gs>
              <a:gs pos="50000">
                <a:schemeClr val="accent1"/>
              </a:gs>
              <a:gs pos="100000">
                <a:srgbClr val="5E5E00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00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../../ddd/&#21160;&#30011;1.htm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0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46081">
            <a:extLst>
              <a:ext uri="{FF2B5EF4-FFF2-40B4-BE49-F238E27FC236}">
                <a16:creationId xmlns:a16="http://schemas.microsoft.com/office/drawing/2014/main" id="{1B14BB26-79F1-449F-87FA-96FB30778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3216275" cy="990600"/>
          </a:xfrm>
        </p:spPr>
        <p:txBody>
          <a:bodyPr/>
          <a:lstStyle/>
          <a:p>
            <a:r>
              <a:rPr lang="zh-CN" altLang="en-US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 </a:t>
            </a:r>
            <a:r>
              <a:rPr lang="en-US" altLang="zh-CN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55300">
            <a:extLst>
              <a:ext uri="{FF2B5EF4-FFF2-40B4-BE49-F238E27FC236}">
                <a16:creationId xmlns:a16="http://schemas.microsoft.com/office/drawing/2014/main" id="{DD4CFB63-9F21-44E2-BFFB-EEBA43DB8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存储器地址（</a:t>
            </a:r>
            <a:r>
              <a:rPr lang="en-US" altLang="zh-CN"/>
              <a:t>Address</a:t>
            </a:r>
            <a:r>
              <a:rPr lang="zh-CN" altLang="en-US"/>
              <a:t>）</a:t>
            </a:r>
          </a:p>
        </p:txBody>
      </p:sp>
      <p:sp>
        <p:nvSpPr>
          <p:cNvPr id="19458" name="文本占位符 55301">
            <a:extLst>
              <a:ext uri="{FF2B5EF4-FFF2-40B4-BE49-F238E27FC236}">
                <a16:creationId xmlns:a16="http://schemas.microsoft.com/office/drawing/2014/main" id="{FD692E9A-3F52-4B66-8BB3-1D17DD700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存储器是由大量存储单元组成，需要用编号区别每个单元：</a:t>
            </a:r>
            <a:r>
              <a:rPr lang="zh-CN" altLang="en-US" sz="3200">
                <a:solidFill>
                  <a:schemeClr val="tx2"/>
                </a:solidFill>
              </a:rPr>
              <a:t>编号＝地址</a:t>
            </a:r>
          </a:p>
          <a:p>
            <a:r>
              <a:rPr lang="zh-CN" altLang="en-US" sz="3200">
                <a:solidFill>
                  <a:schemeClr val="tx2"/>
                </a:solidFill>
              </a:rPr>
              <a:t>存储器地址</a:t>
            </a:r>
            <a:r>
              <a:rPr lang="zh-CN" altLang="en-US" sz="3200"/>
              <a:t>是存储器中存储单元的编号</a:t>
            </a:r>
          </a:p>
          <a:p>
            <a:r>
              <a:rPr lang="zh-CN" altLang="en-US" sz="3200"/>
              <a:t>每个存储单元存放一个字节量的数据</a:t>
            </a:r>
          </a:p>
          <a:p>
            <a:pPr lvl="1"/>
            <a:r>
              <a:rPr lang="zh-CN" altLang="en-US" sz="2800"/>
              <a:t>一个字节</a:t>
            </a:r>
            <a:r>
              <a:rPr lang="en-US" altLang="zh-CN" sz="2800"/>
              <a:t>B</a:t>
            </a:r>
            <a:r>
              <a:rPr lang="zh-CN" altLang="en-US" sz="2800"/>
              <a:t>（</a:t>
            </a:r>
            <a:r>
              <a:rPr lang="en-US" altLang="zh-CN" sz="2800"/>
              <a:t>Byte</a:t>
            </a:r>
            <a:r>
              <a:rPr lang="zh-CN" altLang="en-US" sz="2800"/>
              <a:t>）＝</a:t>
            </a:r>
            <a:r>
              <a:rPr lang="en-US" altLang="zh-CN" sz="2800"/>
              <a:t>8</a:t>
            </a:r>
            <a:r>
              <a:rPr lang="zh-CN" altLang="en-US" sz="2800"/>
              <a:t>个二进制位</a:t>
            </a:r>
            <a:r>
              <a:rPr lang="en-US" altLang="zh-CN" sz="2800"/>
              <a:t>b</a:t>
            </a:r>
            <a:r>
              <a:rPr lang="zh-CN" altLang="en-US" sz="2800"/>
              <a:t>（</a:t>
            </a:r>
            <a:r>
              <a:rPr lang="en-US" altLang="zh-CN" sz="2800"/>
              <a:t>bit</a:t>
            </a:r>
            <a:r>
              <a:rPr lang="zh-CN" altLang="en-US" sz="2800"/>
              <a:t>）</a:t>
            </a:r>
          </a:p>
          <a:p>
            <a:r>
              <a:rPr lang="zh-CN" altLang="en-US" sz="3200"/>
              <a:t>采用十六进制数来表达地址</a:t>
            </a:r>
            <a:endParaRPr lang="zh-CN" altLang="zh-CN" sz="3200"/>
          </a:p>
          <a:p>
            <a:pPr lvl="1"/>
            <a:r>
              <a:rPr lang="en-US" altLang="zh-CN" sz="2800"/>
              <a:t>Intel 8086</a:t>
            </a:r>
            <a:r>
              <a:rPr lang="zh-CN" altLang="en-US" sz="2800"/>
              <a:t>具有</a:t>
            </a:r>
            <a:r>
              <a:rPr lang="en-US" altLang="zh-CN" sz="2800"/>
              <a:t>1</a:t>
            </a:r>
            <a:r>
              <a:rPr lang="zh-CN" altLang="en-US" sz="2800"/>
              <a:t>兆字节（</a:t>
            </a:r>
            <a:r>
              <a:rPr lang="en-US" altLang="zh-CN" sz="2800"/>
              <a:t>1MB</a:t>
            </a:r>
            <a:r>
              <a:rPr lang="zh-CN" altLang="en-US" sz="2800"/>
              <a:t>）存储器容量</a:t>
            </a:r>
          </a:p>
          <a:p>
            <a:pPr lvl="1"/>
            <a:r>
              <a:rPr lang="zh-CN" altLang="en-US" sz="2800"/>
              <a:t>存储器地址表示为：</a:t>
            </a:r>
            <a:r>
              <a:rPr lang="en-US" altLang="zh-CN" sz="2800"/>
              <a:t>00000H </a:t>
            </a:r>
            <a:r>
              <a:rPr lang="zh-CN" altLang="en-US" sz="2800"/>
              <a:t>～ </a:t>
            </a:r>
            <a:r>
              <a:rPr lang="en-US" altLang="zh-CN" sz="2800"/>
              <a:t>FFFFFH</a:t>
            </a:r>
          </a:p>
          <a:p>
            <a:pPr lvl="1"/>
            <a:r>
              <a:rPr lang="zh-CN" altLang="en-US" sz="2800"/>
              <a:t>其中大写</a:t>
            </a:r>
            <a:r>
              <a:rPr lang="en-US" altLang="zh-CN" sz="2800"/>
              <a:t>H</a:t>
            </a:r>
            <a:r>
              <a:rPr lang="zh-CN" altLang="en-US" sz="2800"/>
              <a:t>（或小写</a:t>
            </a:r>
            <a:r>
              <a:rPr lang="en-US" altLang="zh-CN" sz="2800"/>
              <a:t>h</a:t>
            </a:r>
            <a:r>
              <a:rPr lang="zh-CN" altLang="en-US" sz="2800"/>
              <a:t>）表示是十六进制数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59745">
            <a:extLst>
              <a:ext uri="{FF2B5EF4-FFF2-40B4-BE49-F238E27FC236}">
                <a16:creationId xmlns:a16="http://schemas.microsoft.com/office/drawing/2014/main" id="{3A77A284-9E17-49ED-B219-0436F5EF5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立即数的表达</a:t>
            </a:r>
          </a:p>
        </p:txBody>
      </p:sp>
      <p:sp>
        <p:nvSpPr>
          <p:cNvPr id="115714" name="文本占位符 159746">
            <a:extLst>
              <a:ext uri="{FF2B5EF4-FFF2-40B4-BE49-F238E27FC236}">
                <a16:creationId xmlns:a16="http://schemas.microsoft.com/office/drawing/2014/main" id="{21DD6A88-3B7F-4136-8ED7-A867AF8FD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795713"/>
          </a:xfrm>
        </p:spPr>
        <p:txBody>
          <a:bodyPr/>
          <a:lstStyle/>
          <a:p>
            <a:r>
              <a:rPr lang="en-US" altLang="zh-CN"/>
              <a:t>i8——</a:t>
            </a:r>
            <a:r>
              <a:rPr lang="zh-CN" altLang="en-US"/>
              <a:t>一个</a:t>
            </a:r>
            <a:r>
              <a:rPr lang="en-US" altLang="zh-CN"/>
              <a:t>8</a:t>
            </a:r>
            <a:r>
              <a:rPr lang="zh-CN" altLang="en-US"/>
              <a:t>位立即数</a:t>
            </a:r>
          </a:p>
          <a:p>
            <a:r>
              <a:rPr lang="en-US" altLang="zh-CN"/>
              <a:t>i16——</a:t>
            </a:r>
            <a:r>
              <a:rPr lang="zh-CN" altLang="en-US"/>
              <a:t>一个</a:t>
            </a:r>
            <a:r>
              <a:rPr lang="en-US" altLang="zh-CN"/>
              <a:t>16</a:t>
            </a:r>
            <a:r>
              <a:rPr lang="zh-CN" altLang="en-US"/>
              <a:t>位立即数</a:t>
            </a:r>
          </a:p>
          <a:p>
            <a:r>
              <a:rPr lang="en-US" altLang="zh-CN"/>
              <a:t>imm——</a:t>
            </a:r>
            <a:r>
              <a:rPr lang="zh-CN" altLang="en-US"/>
              <a:t>代表</a:t>
            </a:r>
            <a:r>
              <a:rPr lang="en-US" altLang="zh-CN"/>
              <a:t>i8</a:t>
            </a:r>
            <a:r>
              <a:rPr lang="zh-CN" altLang="en-US"/>
              <a:t>或</a:t>
            </a:r>
            <a:r>
              <a:rPr lang="en-US" altLang="zh-CN"/>
              <a:t>i16</a:t>
            </a:r>
          </a:p>
          <a:p>
            <a:r>
              <a:rPr lang="en-US" altLang="zh-CN"/>
              <a:t>dest——</a:t>
            </a:r>
            <a:r>
              <a:rPr lang="zh-CN" altLang="en-US"/>
              <a:t>目的操作数</a:t>
            </a:r>
          </a:p>
          <a:p>
            <a:r>
              <a:rPr lang="en-US" altLang="zh-CN"/>
              <a:t>src——</a:t>
            </a:r>
            <a:r>
              <a:rPr lang="zh-CN" altLang="en-US"/>
              <a:t>源操作数</a:t>
            </a:r>
          </a:p>
        </p:txBody>
      </p:sp>
    </p:spTree>
  </p:cSld>
  <p:clrMapOvr>
    <a:masterClrMapping/>
  </p:clrMapOvr>
  <p:transition>
    <p:spli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57697">
            <a:extLst>
              <a:ext uri="{FF2B5EF4-FFF2-40B4-BE49-F238E27FC236}">
                <a16:creationId xmlns:a16="http://schemas.microsoft.com/office/drawing/2014/main" id="{04A5A2B5-D23A-4B22-99AA-B56DC1F41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寄存器操作数的表达</a:t>
            </a:r>
          </a:p>
        </p:txBody>
      </p:sp>
      <p:sp>
        <p:nvSpPr>
          <p:cNvPr id="116738" name="文本占位符 157698">
            <a:extLst>
              <a:ext uri="{FF2B5EF4-FFF2-40B4-BE49-F238E27FC236}">
                <a16:creationId xmlns:a16="http://schemas.microsoft.com/office/drawing/2014/main" id="{82999E98-4ABB-44AE-BBAB-9158CC6CD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r8——</a:t>
            </a:r>
            <a:r>
              <a:rPr lang="zh-CN" altLang="en-US"/>
              <a:t>任意一个</a:t>
            </a:r>
            <a:r>
              <a:rPr lang="en-US" altLang="zh-CN"/>
              <a:t>8</a:t>
            </a:r>
            <a:r>
              <a:rPr lang="zh-CN" altLang="en-US"/>
              <a:t>位通用寄存器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AH  AL   BH  BL   CH  CL   DH  DL</a:t>
            </a:r>
          </a:p>
          <a:p>
            <a:r>
              <a:rPr lang="en-US" altLang="zh-CN"/>
              <a:t>r16——</a:t>
            </a:r>
            <a:r>
              <a:rPr lang="zh-CN" altLang="en-US"/>
              <a:t>任意一个</a:t>
            </a:r>
            <a:r>
              <a:rPr lang="en-US" altLang="zh-CN"/>
              <a:t>16</a:t>
            </a:r>
            <a:r>
              <a:rPr lang="zh-CN" altLang="en-US"/>
              <a:t>位通用寄存器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AX  BX  CX  DX    SI  DI  BP  SP</a:t>
            </a:r>
          </a:p>
          <a:p>
            <a:r>
              <a:rPr lang="en-US" altLang="zh-CN"/>
              <a:t>reg——</a:t>
            </a:r>
            <a:r>
              <a:rPr lang="zh-CN" altLang="en-US"/>
              <a:t>代表</a:t>
            </a:r>
            <a:r>
              <a:rPr lang="en-US" altLang="zh-CN"/>
              <a:t>r8</a:t>
            </a:r>
            <a:r>
              <a:rPr lang="zh-CN" altLang="en-US"/>
              <a:t>或</a:t>
            </a:r>
            <a:r>
              <a:rPr lang="en-US" altLang="zh-CN"/>
              <a:t>r16</a:t>
            </a:r>
          </a:p>
          <a:p>
            <a:r>
              <a:rPr lang="en-US" altLang="zh-CN"/>
              <a:t>seg——</a:t>
            </a:r>
            <a:r>
              <a:rPr lang="zh-CN" altLang="en-US"/>
              <a:t>段寄存器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CS  DS  ES  SS</a:t>
            </a:r>
          </a:p>
        </p:txBody>
      </p:sp>
    </p:spTree>
  </p:cSld>
  <p:clrMapOvr>
    <a:masterClrMapping/>
  </p:clrMapOvr>
  <p:transition>
    <p:spli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58721">
            <a:extLst>
              <a:ext uri="{FF2B5EF4-FFF2-40B4-BE49-F238E27FC236}">
                <a16:creationId xmlns:a16="http://schemas.microsoft.com/office/drawing/2014/main" id="{23C52AA7-4048-49A1-9CAA-560143290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存储器操作数的表达</a:t>
            </a:r>
          </a:p>
        </p:txBody>
      </p:sp>
      <p:sp>
        <p:nvSpPr>
          <p:cNvPr id="117762" name="文本占位符 158722">
            <a:extLst>
              <a:ext uri="{FF2B5EF4-FFF2-40B4-BE49-F238E27FC236}">
                <a16:creationId xmlns:a16="http://schemas.microsoft.com/office/drawing/2014/main" id="{4C37DC4C-2135-4E0F-953B-52F5CBF18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706813"/>
          </a:xfrm>
        </p:spPr>
        <p:txBody>
          <a:bodyPr/>
          <a:lstStyle/>
          <a:p>
            <a:r>
              <a:rPr lang="en-US" altLang="zh-CN"/>
              <a:t>m8——</a:t>
            </a:r>
            <a:r>
              <a:rPr lang="zh-CN" altLang="en-US"/>
              <a:t>一个</a:t>
            </a:r>
            <a:r>
              <a:rPr lang="en-US" altLang="zh-CN"/>
              <a:t>8</a:t>
            </a:r>
            <a:r>
              <a:rPr lang="zh-CN" altLang="en-US"/>
              <a:t>位存储器操作数单元（所有主存寻址方式）</a:t>
            </a:r>
          </a:p>
          <a:p>
            <a:r>
              <a:rPr lang="en-US" altLang="zh-CN"/>
              <a:t>m16——</a:t>
            </a:r>
            <a:r>
              <a:rPr lang="zh-CN" altLang="en-US"/>
              <a:t>一个</a:t>
            </a:r>
            <a:r>
              <a:rPr lang="en-US" altLang="zh-CN"/>
              <a:t>16</a:t>
            </a:r>
            <a:r>
              <a:rPr lang="zh-CN" altLang="en-US"/>
              <a:t>位存储器操作数单元（所有主存寻址方式）</a:t>
            </a:r>
          </a:p>
          <a:p>
            <a:r>
              <a:rPr lang="en-US" altLang="zh-CN"/>
              <a:t>mem——</a:t>
            </a:r>
            <a:r>
              <a:rPr lang="zh-CN" altLang="en-US"/>
              <a:t>代表</a:t>
            </a:r>
            <a:r>
              <a:rPr lang="en-US" altLang="zh-CN"/>
              <a:t>m8</a:t>
            </a:r>
            <a:r>
              <a:rPr lang="zh-CN" altLang="en-US"/>
              <a:t>或</a:t>
            </a:r>
            <a:r>
              <a:rPr lang="en-US" altLang="zh-CN"/>
              <a:t>m16</a:t>
            </a:r>
          </a:p>
        </p:txBody>
      </p:sp>
    </p:spTree>
  </p:cSld>
  <p:clrMapOvr>
    <a:masterClrMapping/>
  </p:clrMapOvr>
  <p:transition>
    <p:spli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60769">
            <a:extLst>
              <a:ext uri="{FF2B5EF4-FFF2-40B4-BE49-F238E27FC236}">
                <a16:creationId xmlns:a16="http://schemas.microsoft.com/office/drawing/2014/main" id="{BD6B7399-3E08-4297-8A8A-790E4ABE06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333375"/>
            <a:ext cx="4495800" cy="685800"/>
          </a:xfrm>
        </p:spPr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/>
              <a:t>1</a:t>
            </a:r>
            <a:r>
              <a:rPr lang="zh-CN" altLang="en-US" sz="4000"/>
              <a:t>章 教学要求</a:t>
            </a:r>
          </a:p>
        </p:txBody>
      </p:sp>
      <p:sp>
        <p:nvSpPr>
          <p:cNvPr id="118786" name="副标题 160770">
            <a:extLst>
              <a:ext uri="{FF2B5EF4-FFF2-40B4-BE49-F238E27FC236}">
                <a16:creationId xmlns:a16="http://schemas.microsoft.com/office/drawing/2014/main" id="{3DDBF486-EF87-45BA-9693-2C51026F1C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1981200"/>
            <a:ext cx="7704138" cy="4040188"/>
          </a:xfrm>
        </p:spPr>
        <p:txBody>
          <a:bodyPr anchor="t"/>
          <a:lstStyle/>
          <a:p>
            <a:pPr marL="609600" indent="-609600"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了解微机系统的基本软硬件组成</a:t>
            </a:r>
          </a:p>
          <a:p>
            <a:pPr marL="609600" indent="-609600"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熟悉汇编语言的基本概念和应用特点</a:t>
            </a:r>
          </a:p>
          <a:p>
            <a:pPr marL="609600" indent="-609600"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8086</a:t>
            </a:r>
            <a:r>
              <a:rPr lang="zh-CN" altLang="en-US">
                <a:solidFill>
                  <a:schemeClr val="tx1"/>
                </a:solidFill>
              </a:rPr>
              <a:t>的寄存器组和存储器组织</a:t>
            </a:r>
          </a:p>
          <a:p>
            <a:pPr marL="609600" indent="-609600"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</a:rPr>
              <a:t>4. </a:t>
            </a: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8086</a:t>
            </a:r>
            <a:r>
              <a:rPr lang="zh-CN" altLang="en-US">
                <a:solidFill>
                  <a:schemeClr val="tx1"/>
                </a:solidFill>
              </a:rPr>
              <a:t>的寻址方式</a:t>
            </a:r>
          </a:p>
          <a:p>
            <a:pPr marL="609600" indent="-609600" algn="just">
              <a:lnSpc>
                <a:spcPct val="120000"/>
              </a:lnSpc>
            </a:pPr>
            <a:r>
              <a:rPr lang="zh-CN" altLang="en-US">
                <a:solidFill>
                  <a:schemeClr val="accent2"/>
                </a:solidFill>
              </a:rPr>
              <a:t>习题</a:t>
            </a:r>
            <a:endParaRPr lang="zh-CN" altLang="en-US">
              <a:solidFill>
                <a:schemeClr val="tx1"/>
              </a:solidFill>
            </a:endParaRPr>
          </a:p>
          <a:p>
            <a:pPr marL="609600" indent="-609600" algn="just">
              <a:lnSpc>
                <a:spcPct val="120000"/>
              </a:lnSpc>
            </a:pPr>
            <a:r>
              <a:rPr lang="en-US" altLang="zh-CN"/>
              <a:t>1.10    1.11   1.17    1.19    1.20    1.24</a:t>
            </a:r>
          </a:p>
        </p:txBody>
      </p:sp>
      <p:grpSp>
        <p:nvGrpSpPr>
          <p:cNvPr id="118787" name="组合 160771">
            <a:extLst>
              <a:ext uri="{FF2B5EF4-FFF2-40B4-BE49-F238E27FC236}">
                <a16:creationId xmlns:a16="http://schemas.microsoft.com/office/drawing/2014/main" id="{7DDB475A-9759-454D-A1E2-D6ECAF1805C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118788" name="直接连接符 160772">
              <a:extLst>
                <a:ext uri="{FF2B5EF4-FFF2-40B4-BE49-F238E27FC236}">
                  <a16:creationId xmlns:a16="http://schemas.microsoft.com/office/drawing/2014/main" id="{947B31D6-F7C0-4FEC-AB5F-C83E21D7F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89" name="矩形 160773">
              <a:extLst>
                <a:ext uri="{FF2B5EF4-FFF2-40B4-BE49-F238E27FC236}">
                  <a16:creationId xmlns:a16="http://schemas.microsoft.com/office/drawing/2014/main" id="{DE8E6C9E-6490-477D-85DB-3EE6BE7B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8790" name="矩形 160774">
              <a:extLst>
                <a:ext uri="{FF2B5EF4-FFF2-40B4-BE49-F238E27FC236}">
                  <a16:creationId xmlns:a16="http://schemas.microsoft.com/office/drawing/2014/main" id="{20FA4CD0-371C-4D09-8311-9F178DA0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8791" name="矩形 160775">
              <a:extLst>
                <a:ext uri="{FF2B5EF4-FFF2-40B4-BE49-F238E27FC236}">
                  <a16:creationId xmlns:a16="http://schemas.microsoft.com/office/drawing/2014/main" id="{D5502629-4F0D-4B87-B6FD-15AA7D41D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56326">
            <a:extLst>
              <a:ext uri="{FF2B5EF4-FFF2-40B4-BE49-F238E27FC236}">
                <a16:creationId xmlns:a16="http://schemas.microsoft.com/office/drawing/2014/main" id="{10E5E31F-9328-4B97-89A3-CD151BAC8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端口（</a:t>
            </a:r>
            <a:r>
              <a:rPr lang="en-US" altLang="zh-CN"/>
              <a:t>Port</a:t>
            </a:r>
            <a:r>
              <a:rPr lang="zh-CN" altLang="en-US"/>
              <a:t>）</a:t>
            </a:r>
          </a:p>
        </p:txBody>
      </p:sp>
      <p:sp>
        <p:nvSpPr>
          <p:cNvPr id="20482" name="文本占位符 56327">
            <a:extLst>
              <a:ext uri="{FF2B5EF4-FFF2-40B4-BE49-F238E27FC236}">
                <a16:creationId xmlns:a16="http://schemas.microsoft.com/office/drawing/2014/main" id="{204FE58A-1579-4E66-B2AD-5EE75E495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I/O</a:t>
            </a:r>
            <a:r>
              <a:rPr lang="zh-CN" altLang="en-US" sz="3200"/>
              <a:t>接口电路由接口寄存器组成，需要用编号区别各个寄存器：</a:t>
            </a:r>
            <a:r>
              <a:rPr lang="zh-CN" altLang="en-US" sz="3200">
                <a:solidFill>
                  <a:schemeClr val="tx2"/>
                </a:solidFill>
              </a:rPr>
              <a:t>编号＝地址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 sz="3200">
                <a:solidFill>
                  <a:schemeClr val="tx2"/>
                </a:solidFill>
              </a:rPr>
              <a:t>I/O</a:t>
            </a:r>
            <a:r>
              <a:rPr lang="zh-CN" altLang="en-US" sz="3200">
                <a:solidFill>
                  <a:schemeClr val="tx2"/>
                </a:solidFill>
              </a:rPr>
              <a:t>地址</a:t>
            </a:r>
            <a:r>
              <a:rPr lang="zh-CN" altLang="en-US" sz="3200"/>
              <a:t>是接口电路中寄存器的编号</a:t>
            </a:r>
          </a:p>
          <a:p>
            <a:r>
              <a:rPr lang="zh-CN" altLang="en-US" sz="3200">
                <a:solidFill>
                  <a:schemeClr val="tx2"/>
                </a:solidFill>
              </a:rPr>
              <a:t>端口</a:t>
            </a:r>
            <a:r>
              <a:rPr lang="zh-CN" altLang="en-US" sz="3200"/>
              <a:t>是</a:t>
            </a:r>
            <a:r>
              <a:rPr lang="en-US" altLang="zh-CN" sz="3200"/>
              <a:t>I/O</a:t>
            </a:r>
            <a:r>
              <a:rPr lang="zh-CN" altLang="en-US" sz="3200"/>
              <a:t>地址的通俗说法</a:t>
            </a:r>
          </a:p>
          <a:p>
            <a:r>
              <a:rPr lang="zh-CN" altLang="en-US" sz="3200"/>
              <a:t>系统通过这些端口与外设进行通信</a:t>
            </a:r>
          </a:p>
          <a:p>
            <a:r>
              <a:rPr lang="zh-CN" altLang="en-US" sz="3200"/>
              <a:t>采用十六进制数来表达端口</a:t>
            </a:r>
            <a:endParaRPr lang="zh-CN" altLang="zh-CN" sz="3200"/>
          </a:p>
          <a:p>
            <a:pPr lvl="1"/>
            <a:r>
              <a:rPr lang="en-US" altLang="zh-CN" sz="2800"/>
              <a:t>Intel 8086</a:t>
            </a:r>
            <a:r>
              <a:rPr lang="zh-CN" altLang="en-US" sz="2800"/>
              <a:t>支持</a:t>
            </a:r>
            <a:r>
              <a:rPr lang="en-US" altLang="zh-CN" sz="2800"/>
              <a:t>64K</a:t>
            </a:r>
            <a:r>
              <a:rPr lang="zh-CN" altLang="en-US" sz="2800"/>
              <a:t>个</a:t>
            </a:r>
            <a:r>
              <a:rPr lang="en-US" altLang="zh-CN" sz="2800"/>
              <a:t>8</a:t>
            </a:r>
            <a:r>
              <a:rPr lang="zh-CN" altLang="en-US" sz="2800"/>
              <a:t>位端口</a:t>
            </a:r>
          </a:p>
          <a:p>
            <a:pPr lvl="1"/>
            <a:r>
              <a:rPr lang="en-US" altLang="zh-CN" sz="2800"/>
              <a:t>I/O</a:t>
            </a:r>
            <a:r>
              <a:rPr lang="zh-CN" altLang="en-US" sz="2800"/>
              <a:t>地址可以表示为：</a:t>
            </a:r>
            <a:r>
              <a:rPr lang="en-US" altLang="zh-CN" sz="2800"/>
              <a:t>0000H </a:t>
            </a:r>
            <a:r>
              <a:rPr lang="zh-CN" altLang="en-US" sz="2800"/>
              <a:t>～ </a:t>
            </a:r>
            <a:r>
              <a:rPr lang="en-US" altLang="zh-CN" sz="2800"/>
              <a:t>FFFFH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82273">
            <a:extLst>
              <a:ext uri="{FF2B5EF4-FFF2-40B4-BE49-F238E27FC236}">
                <a16:creationId xmlns:a16="http://schemas.microsoft.com/office/drawing/2014/main" id="{F9C206A0-4F1A-4150-AFF9-624F4E4EA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计算机的程序设计语言</a:t>
            </a:r>
          </a:p>
        </p:txBody>
      </p:sp>
      <p:sp>
        <p:nvSpPr>
          <p:cNvPr id="21506" name="文本占位符 182274">
            <a:extLst>
              <a:ext uri="{FF2B5EF4-FFF2-40B4-BE49-F238E27FC236}">
                <a16:creationId xmlns:a16="http://schemas.microsoft.com/office/drawing/2014/main" id="{7504086E-FC96-4B27-BE2E-C1BF4C38A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机器语言（</a:t>
            </a:r>
            <a:r>
              <a:rPr lang="en-US" altLang="zh-CN"/>
              <a:t>Machine Language</a:t>
            </a:r>
            <a:r>
              <a:rPr lang="zh-CN" altLang="en-US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B8 64 00 	05 00 01</a:t>
            </a:r>
          </a:p>
          <a:p>
            <a:r>
              <a:rPr lang="zh-CN" altLang="en-US"/>
              <a:t>汇编语言（</a:t>
            </a:r>
            <a:r>
              <a:rPr lang="en-US" altLang="zh-CN"/>
              <a:t>Assembly Language</a:t>
            </a:r>
            <a:r>
              <a:rPr lang="zh-CN" altLang="en-US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ax,100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;</a:t>
            </a:r>
            <a:r>
              <a:rPr lang="zh-CN" altLang="en-US"/>
              <a:t>取得一个数据</a:t>
            </a:r>
            <a:r>
              <a:rPr lang="en-US" altLang="zh-CN"/>
              <a:t>100</a:t>
            </a:r>
            <a:r>
              <a:rPr lang="zh-CN" altLang="en-US"/>
              <a:t>（</a:t>
            </a:r>
            <a:r>
              <a:rPr lang="en-US" altLang="zh-CN"/>
              <a:t>MOV</a:t>
            </a:r>
            <a:r>
              <a:rPr lang="zh-CN" altLang="en-US"/>
              <a:t>是传送指令）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add ax,256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;</a:t>
            </a:r>
            <a:r>
              <a:rPr lang="zh-CN" altLang="en-US"/>
              <a:t>实现</a:t>
            </a:r>
            <a:r>
              <a:rPr lang="en-US" altLang="zh-CN"/>
              <a:t>100+256</a:t>
            </a:r>
            <a:r>
              <a:rPr lang="zh-CN" altLang="en-US"/>
              <a:t>（</a:t>
            </a:r>
            <a:r>
              <a:rPr lang="en-US" altLang="zh-CN"/>
              <a:t>ADD</a:t>
            </a:r>
            <a:r>
              <a:rPr lang="zh-CN" altLang="en-US"/>
              <a:t>是加法指令） </a:t>
            </a:r>
          </a:p>
          <a:p>
            <a:r>
              <a:rPr lang="zh-CN" altLang="en-US"/>
              <a:t>高级语言（</a:t>
            </a:r>
            <a:r>
              <a:rPr lang="en-US" altLang="zh-CN"/>
              <a:t>High-level Language</a:t>
            </a:r>
            <a:r>
              <a:rPr lang="zh-CN" altLang="en-US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100</a:t>
            </a:r>
            <a:r>
              <a:rPr lang="zh-CN" altLang="en-US" sz="2800"/>
              <a:t>＋</a:t>
            </a:r>
            <a:r>
              <a:rPr lang="en-US" altLang="zh-CN" sz="2800"/>
              <a:t>256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73057">
            <a:extLst>
              <a:ext uri="{FF2B5EF4-FFF2-40B4-BE49-F238E27FC236}">
                <a16:creationId xmlns:a16="http://schemas.microsoft.com/office/drawing/2014/main" id="{D48F40C1-1BFF-42AC-AC36-D0220682A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什么是汇编语言</a:t>
            </a:r>
            <a:endParaRPr lang="zh-CN" altLang="zh-CN" sz="2800"/>
          </a:p>
        </p:txBody>
      </p:sp>
      <p:sp>
        <p:nvSpPr>
          <p:cNvPr id="22530" name="文本占位符 173058">
            <a:extLst>
              <a:ext uri="{FF2B5EF4-FFF2-40B4-BE49-F238E27FC236}">
                <a16:creationId xmlns:a16="http://schemas.microsoft.com/office/drawing/2014/main" id="{91CF169D-1713-48B8-9A22-C2C865816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895850"/>
          </a:xfrm>
        </p:spPr>
        <p:txBody>
          <a:bodyPr/>
          <a:lstStyle/>
          <a:p>
            <a:r>
              <a:rPr lang="zh-CN" altLang="en-US" sz="3200"/>
              <a:t>以助记符形式表示计算机指令</a:t>
            </a:r>
            <a:endParaRPr lang="zh-CN" altLang="en-US" sz="2800"/>
          </a:p>
          <a:p>
            <a:pPr lvl="1"/>
            <a:r>
              <a:rPr lang="zh-CN" altLang="en-US" sz="2800"/>
              <a:t>助记符（</a:t>
            </a:r>
            <a:r>
              <a:rPr lang="en-US" altLang="zh-CN" sz="2800"/>
              <a:t>mnemonic</a:t>
            </a:r>
            <a:r>
              <a:rPr lang="zh-CN" altLang="en-US" sz="2800"/>
              <a:t>）是便于人们记忆、并能描述指令功能和指令操作数的符号</a:t>
            </a:r>
          </a:p>
          <a:p>
            <a:pPr lvl="1"/>
            <a:r>
              <a:rPr lang="zh-CN" altLang="en-US" sz="2800"/>
              <a:t>助记符是表明指令功能的英语单词或其缩写</a:t>
            </a:r>
          </a:p>
          <a:p>
            <a:r>
              <a:rPr lang="zh-CN" altLang="en-US" sz="3200"/>
              <a:t>汇编格式指令以及使用它们编写程序的规则就形成汇编语言（</a:t>
            </a:r>
            <a:r>
              <a:rPr lang="en-US" altLang="zh-CN" sz="3200"/>
              <a:t>Assembly Language</a:t>
            </a:r>
            <a:r>
              <a:rPr lang="zh-CN" altLang="en-US" sz="3200"/>
              <a:t>）</a:t>
            </a:r>
          </a:p>
          <a:p>
            <a:r>
              <a:rPr lang="zh-CN" altLang="en-US" sz="3200"/>
              <a:t>汇编语言程序：用汇编语言书写的程序</a:t>
            </a:r>
          </a:p>
          <a:p>
            <a:r>
              <a:rPr lang="zh-CN" altLang="en-US" sz="3200"/>
              <a:t>汇编程序：将汇编语言程序“汇编”成机器代码目标模块的程序</a:t>
            </a:r>
          </a:p>
        </p:txBody>
      </p:sp>
      <p:sp>
        <p:nvSpPr>
          <p:cNvPr id="22531" name="圆角矩形 173059" descr="画布">
            <a:extLst>
              <a:ext uri="{FF2B5EF4-FFF2-40B4-BE49-F238E27FC236}">
                <a16:creationId xmlns:a16="http://schemas.microsoft.com/office/drawing/2014/main" id="{1E4FC624-CAC2-4341-8DAF-5DE8D006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949950"/>
            <a:ext cx="6767512" cy="627063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Blip>
                <a:blip r:embed="rId3"/>
              </a:buBlip>
            </a:pPr>
            <a:r>
              <a:rPr lang="en-US" altLang="zh-CN" sz="2800" b="1">
                <a:solidFill>
                  <a:schemeClr val="accent2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</a:rPr>
              <a:t>汇编语言程序与汇编程序是两个概念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76129">
            <a:extLst>
              <a:ext uri="{FF2B5EF4-FFF2-40B4-BE49-F238E27FC236}">
                <a16:creationId xmlns:a16="http://schemas.microsoft.com/office/drawing/2014/main" id="{A9C0AE50-CDEC-40B9-A283-EEBB2F87A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汇编语言和高级语言的比较</a:t>
            </a:r>
            <a:r>
              <a:rPr lang="en-US" altLang="zh-CN"/>
              <a:t>-</a:t>
            </a:r>
            <a:r>
              <a:rPr lang="en-US" altLang="zh-CN" sz="2800"/>
              <a:t>1</a:t>
            </a:r>
          </a:p>
        </p:txBody>
      </p:sp>
      <p:sp>
        <p:nvSpPr>
          <p:cNvPr id="23554" name="文本占位符 176130">
            <a:extLst>
              <a:ext uri="{FF2B5EF4-FFF2-40B4-BE49-F238E27FC236}">
                <a16:creationId xmlns:a16="http://schemas.microsoft.com/office/drawing/2014/main" id="{9CC05C8F-825E-42A6-9DFB-D319BE0F7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85888"/>
            <a:ext cx="8353425" cy="3122612"/>
          </a:xfrm>
        </p:spPr>
        <p:txBody>
          <a:bodyPr/>
          <a:lstStyle/>
          <a:p>
            <a:r>
              <a:rPr lang="zh-CN" altLang="en-US"/>
              <a:t>汇编语言与处理器密切相关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↘ </a:t>
            </a:r>
            <a:r>
              <a:rPr lang="zh-CN" altLang="en-US"/>
              <a:t>汇编语言程序的通用性、可移植性较差</a:t>
            </a:r>
          </a:p>
          <a:p>
            <a:r>
              <a:rPr lang="zh-CN" altLang="en-US"/>
              <a:t>高级语言与具体计算机无关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↗</a:t>
            </a:r>
            <a:r>
              <a:rPr lang="zh-CN" altLang="en-US"/>
              <a:t>高级语言程序是标准化语言，可在多种计算机上编译后执行</a:t>
            </a:r>
          </a:p>
        </p:txBody>
      </p:sp>
      <p:grpSp>
        <p:nvGrpSpPr>
          <p:cNvPr id="176132" name="组合 176131">
            <a:extLst>
              <a:ext uri="{FF2B5EF4-FFF2-40B4-BE49-F238E27FC236}">
                <a16:creationId xmlns:a16="http://schemas.microsoft.com/office/drawing/2014/main" id="{25CE8CF5-F848-4339-B4ED-302EB502A47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724400"/>
            <a:ext cx="6437313" cy="608013"/>
            <a:chOff x="1104" y="3264"/>
            <a:chExt cx="3600" cy="162"/>
          </a:xfrm>
        </p:grpSpPr>
        <p:sp>
          <p:nvSpPr>
            <p:cNvPr id="23556" name="文本框 176132">
              <a:extLst>
                <a:ext uri="{FF2B5EF4-FFF2-40B4-BE49-F238E27FC236}">
                  <a16:creationId xmlns:a16="http://schemas.microsoft.com/office/drawing/2014/main" id="{DAE573CA-B147-4750-AA88-FCB35F89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64"/>
              <a:ext cx="1440" cy="162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汇编语言：</a:t>
              </a:r>
              <a:r>
                <a:rPr lang="en-US" altLang="zh-CN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×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3557" name="文本框 176133">
              <a:extLst>
                <a:ext uri="{FF2B5EF4-FFF2-40B4-BE49-F238E27FC236}">
                  <a16:creationId xmlns:a16="http://schemas.microsoft.com/office/drawing/2014/main" id="{8F236EE9-0A4C-4688-93A7-586BC74A4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264"/>
              <a:ext cx="1440" cy="162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高级语言：</a:t>
              </a:r>
              <a:r>
                <a:rPr lang="en-US" altLang="zh-CN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√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77153">
            <a:extLst>
              <a:ext uri="{FF2B5EF4-FFF2-40B4-BE49-F238E27FC236}">
                <a16:creationId xmlns:a16="http://schemas.microsoft.com/office/drawing/2014/main" id="{9C4D61CB-7592-42F6-B0F9-047305E7F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汇编语言和高级语言的比较</a:t>
            </a:r>
            <a:r>
              <a:rPr lang="en-US" altLang="zh-CN"/>
              <a:t>-</a:t>
            </a:r>
            <a:r>
              <a:rPr lang="en-US" altLang="zh-CN" sz="2800"/>
              <a:t>2</a:t>
            </a:r>
          </a:p>
        </p:txBody>
      </p:sp>
      <p:sp>
        <p:nvSpPr>
          <p:cNvPr id="24578" name="文本占位符 177154">
            <a:extLst>
              <a:ext uri="{FF2B5EF4-FFF2-40B4-BE49-F238E27FC236}">
                <a16:creationId xmlns:a16="http://schemas.microsoft.com/office/drawing/2014/main" id="{C57AC8B8-BF58-4D6D-8940-0BDC512EF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075" y="1473200"/>
            <a:ext cx="7677150" cy="3540125"/>
          </a:xfrm>
        </p:spPr>
        <p:txBody>
          <a:bodyPr/>
          <a:lstStyle/>
          <a:p>
            <a:r>
              <a:rPr lang="zh-CN" altLang="en-US"/>
              <a:t>汇编语言功能有限、涉及硬件细节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↘ </a:t>
            </a:r>
            <a:r>
              <a:rPr lang="zh-CN" altLang="en-US"/>
              <a:t>程序编写比较繁琐，调试比较困难</a:t>
            </a:r>
          </a:p>
          <a:p>
            <a:r>
              <a:rPr lang="zh-CN" altLang="en-US"/>
              <a:t>高级语言提供了强大的功能，不必关心琐碎问题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↗</a:t>
            </a:r>
            <a:r>
              <a:rPr lang="zh-CN" altLang="en-US"/>
              <a:t>类似自然语言的语法，易于掌握和应用</a:t>
            </a:r>
          </a:p>
        </p:txBody>
      </p:sp>
      <p:grpSp>
        <p:nvGrpSpPr>
          <p:cNvPr id="177156" name="组合 177155">
            <a:extLst>
              <a:ext uri="{FF2B5EF4-FFF2-40B4-BE49-F238E27FC236}">
                <a16:creationId xmlns:a16="http://schemas.microsoft.com/office/drawing/2014/main" id="{8C95B666-46C1-4E42-A76F-F4E6377AAB4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00663"/>
            <a:ext cx="6580188" cy="608012"/>
            <a:chOff x="1104" y="3264"/>
            <a:chExt cx="3600" cy="383"/>
          </a:xfrm>
        </p:grpSpPr>
        <p:sp>
          <p:nvSpPr>
            <p:cNvPr id="24580" name="文本框 177156">
              <a:extLst>
                <a:ext uri="{FF2B5EF4-FFF2-40B4-BE49-F238E27FC236}">
                  <a16:creationId xmlns:a16="http://schemas.microsoft.com/office/drawing/2014/main" id="{8A182792-FC07-4256-904E-FFFC880F7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64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汇编语言：</a:t>
              </a:r>
              <a:r>
                <a:rPr lang="en-US" altLang="zh-CN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×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581" name="文本框 177157">
              <a:extLst>
                <a:ext uri="{FF2B5EF4-FFF2-40B4-BE49-F238E27FC236}">
                  <a16:creationId xmlns:a16="http://schemas.microsoft.com/office/drawing/2014/main" id="{33B6313B-F830-41B0-B64E-6002683B8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264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高级语言：</a:t>
              </a:r>
              <a:r>
                <a:rPr lang="en-US" altLang="zh-CN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√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78177">
            <a:extLst>
              <a:ext uri="{FF2B5EF4-FFF2-40B4-BE49-F238E27FC236}">
                <a16:creationId xmlns:a16="http://schemas.microsoft.com/office/drawing/2014/main" id="{FF13711F-948D-4460-95FC-67425533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汇编语言和高级语言的比较</a:t>
            </a:r>
            <a:r>
              <a:rPr lang="en-US" altLang="zh-CN"/>
              <a:t>-</a:t>
            </a:r>
            <a:r>
              <a:rPr lang="en-US" altLang="zh-CN" sz="2800"/>
              <a:t>3</a:t>
            </a:r>
          </a:p>
        </p:txBody>
      </p:sp>
      <p:sp>
        <p:nvSpPr>
          <p:cNvPr id="25602" name="文本占位符 178178">
            <a:extLst>
              <a:ext uri="{FF2B5EF4-FFF2-40B4-BE49-F238E27FC236}">
                <a16:creationId xmlns:a16="http://schemas.microsoft.com/office/drawing/2014/main" id="{D75D5096-6643-49F6-A2D4-1B616F094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248150"/>
          </a:xfrm>
        </p:spPr>
        <p:txBody>
          <a:bodyPr/>
          <a:lstStyle/>
          <a:p>
            <a:r>
              <a:rPr lang="zh-CN" altLang="en-US"/>
              <a:t>汇编语言本质上就是机器语言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↗ </a:t>
            </a:r>
            <a:r>
              <a:rPr lang="zh-CN" altLang="en-US"/>
              <a:t>可以直接、有效地控制计算机硬件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↗</a:t>
            </a:r>
            <a:r>
              <a:rPr lang="zh-CN" altLang="en-US"/>
              <a:t>易于产生速度快、容量小的高效率目标程序</a:t>
            </a:r>
          </a:p>
          <a:p>
            <a:r>
              <a:rPr lang="zh-CN" altLang="en-US"/>
              <a:t>高级语言不针对具体计算机系统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↘</a:t>
            </a:r>
            <a:r>
              <a:rPr lang="zh-CN" altLang="en-US"/>
              <a:t>不易直接控制计算机的各种操作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↘</a:t>
            </a:r>
            <a:r>
              <a:rPr lang="zh-CN" altLang="en-US"/>
              <a:t>目标程序比较庞大、运行速度较慢</a:t>
            </a:r>
          </a:p>
        </p:txBody>
      </p:sp>
      <p:grpSp>
        <p:nvGrpSpPr>
          <p:cNvPr id="178180" name="组合 178179">
            <a:extLst>
              <a:ext uri="{FF2B5EF4-FFF2-40B4-BE49-F238E27FC236}">
                <a16:creationId xmlns:a16="http://schemas.microsoft.com/office/drawing/2014/main" id="{09A46BDE-A2CC-4423-B965-79AAB4AA093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516563"/>
            <a:ext cx="6076950" cy="608012"/>
            <a:chOff x="1104" y="3264"/>
            <a:chExt cx="3600" cy="383"/>
          </a:xfrm>
        </p:grpSpPr>
        <p:sp>
          <p:nvSpPr>
            <p:cNvPr id="25604" name="文本框 178180">
              <a:extLst>
                <a:ext uri="{FF2B5EF4-FFF2-40B4-BE49-F238E27FC236}">
                  <a16:creationId xmlns:a16="http://schemas.microsoft.com/office/drawing/2014/main" id="{5421EEC4-AD21-46A0-81CD-E0F855AA6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64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汇编语言：</a:t>
              </a:r>
              <a:r>
                <a:rPr lang="en-US" altLang="zh-CN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√</a:t>
              </a:r>
            </a:p>
          </p:txBody>
        </p:sp>
        <p:sp>
          <p:nvSpPr>
            <p:cNvPr id="25605" name="文本框 178181">
              <a:extLst>
                <a:ext uri="{FF2B5EF4-FFF2-40B4-BE49-F238E27FC236}">
                  <a16:creationId xmlns:a16="http://schemas.microsoft.com/office/drawing/2014/main" id="{8E55D5A7-C6F3-4B0C-86F2-D692C10A3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264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高级语言：</a:t>
              </a:r>
              <a:r>
                <a:rPr lang="en-US" altLang="zh-CN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×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79201">
            <a:extLst>
              <a:ext uri="{FF2B5EF4-FFF2-40B4-BE49-F238E27FC236}">
                <a16:creationId xmlns:a16="http://schemas.microsoft.com/office/drawing/2014/main" id="{8E8E683C-4CC2-40D0-AEAF-7EE5A2472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汇编语言的特点</a:t>
            </a:r>
            <a:endParaRPr lang="zh-CN" altLang="en-US" sz="2800"/>
          </a:p>
        </p:txBody>
      </p:sp>
      <p:sp>
        <p:nvSpPr>
          <p:cNvPr id="26626" name="文本占位符 179202">
            <a:extLst>
              <a:ext uri="{FF2B5EF4-FFF2-40B4-BE49-F238E27FC236}">
                <a16:creationId xmlns:a16="http://schemas.microsoft.com/office/drawing/2014/main" id="{B9DE14C8-F0A2-4651-A269-0F369D5DC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413" y="1196975"/>
            <a:ext cx="8712200" cy="4392613"/>
          </a:xfrm>
        </p:spPr>
        <p:txBody>
          <a:bodyPr/>
          <a:lstStyle/>
          <a:p>
            <a:r>
              <a:rPr lang="zh-CN" altLang="en-US"/>
              <a:t>汇编语言的优点：</a:t>
            </a:r>
          </a:p>
          <a:p>
            <a:pPr lvl="1"/>
            <a:r>
              <a:rPr lang="zh-CN" altLang="en-US"/>
              <a:t>直接控制计算机硬件部件</a:t>
            </a:r>
          </a:p>
          <a:p>
            <a:pPr lvl="1"/>
            <a:r>
              <a:rPr lang="zh-CN" altLang="en-US"/>
              <a:t>编写“时间”和“空间”两方面最有效程序</a:t>
            </a:r>
          </a:p>
          <a:p>
            <a:r>
              <a:rPr lang="zh-CN" altLang="en-US"/>
              <a:t>汇编语言的缺点：</a:t>
            </a:r>
          </a:p>
          <a:p>
            <a:pPr lvl="1"/>
            <a:r>
              <a:rPr lang="zh-CN" altLang="en-US"/>
              <a:t>与处理器密切有关</a:t>
            </a:r>
          </a:p>
          <a:p>
            <a:pPr lvl="1"/>
            <a:r>
              <a:rPr lang="zh-CN" altLang="en-US"/>
              <a:t>需要熟悉计算机硬件系统、考虑许多细节</a:t>
            </a:r>
          </a:p>
          <a:p>
            <a:pPr lvl="1"/>
            <a:r>
              <a:rPr lang="zh-CN" altLang="en-US"/>
              <a:t>编写繁琐，调试、维护、交流和移植困难</a:t>
            </a:r>
          </a:p>
        </p:txBody>
      </p:sp>
      <p:grpSp>
        <p:nvGrpSpPr>
          <p:cNvPr id="179204" name="组合 179203">
            <a:extLst>
              <a:ext uri="{FF2B5EF4-FFF2-40B4-BE49-F238E27FC236}">
                <a16:creationId xmlns:a16="http://schemas.microsoft.com/office/drawing/2014/main" id="{B891CB76-CEF1-44C8-B663-562A99BBF158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5726113"/>
            <a:ext cx="6219825" cy="608012"/>
            <a:chOff x="1104" y="3264"/>
            <a:chExt cx="3600" cy="383"/>
          </a:xfrm>
        </p:grpSpPr>
        <p:sp>
          <p:nvSpPr>
            <p:cNvPr id="26628" name="文本框 179204">
              <a:extLst>
                <a:ext uri="{FF2B5EF4-FFF2-40B4-BE49-F238E27FC236}">
                  <a16:creationId xmlns:a16="http://schemas.microsoft.com/office/drawing/2014/main" id="{C4E3742F-4C4E-4B80-A7E4-E1B1E40C5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64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汇编语言：</a:t>
              </a:r>
              <a:r>
                <a:rPr lang="zh-CN" altLang="en-US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？</a:t>
              </a:r>
            </a:p>
          </p:txBody>
        </p:sp>
        <p:sp>
          <p:nvSpPr>
            <p:cNvPr id="26629" name="文本框 179205">
              <a:extLst>
                <a:ext uri="{FF2B5EF4-FFF2-40B4-BE49-F238E27FC236}">
                  <a16:creationId xmlns:a16="http://schemas.microsoft.com/office/drawing/2014/main" id="{1DCD2FCD-6830-478B-B51C-23AFB553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264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高级语言：</a:t>
              </a:r>
              <a:r>
                <a:rPr lang="zh-CN" altLang="en-US" sz="3200" b="1">
                  <a:solidFill>
                    <a:srgbClr val="0000FF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？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80225">
            <a:extLst>
              <a:ext uri="{FF2B5EF4-FFF2-40B4-BE49-F238E27FC236}">
                <a16:creationId xmlns:a16="http://schemas.microsoft.com/office/drawing/2014/main" id="{33085641-0B6E-4BD8-957B-8DA5C2FB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汇编语言和高级语言的混合编程</a:t>
            </a:r>
            <a:endParaRPr lang="zh-CN" altLang="en-US" sz="2800"/>
          </a:p>
        </p:txBody>
      </p:sp>
      <p:sp>
        <p:nvSpPr>
          <p:cNvPr id="27650" name="文本占位符 180226">
            <a:extLst>
              <a:ext uri="{FF2B5EF4-FFF2-40B4-BE49-F238E27FC236}">
                <a16:creationId xmlns:a16="http://schemas.microsoft.com/office/drawing/2014/main" id="{D0DEE79C-128C-4958-8A11-4BC6B9784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455988"/>
          </a:xfrm>
        </p:spPr>
        <p:txBody>
          <a:bodyPr/>
          <a:lstStyle/>
          <a:p>
            <a:r>
              <a:rPr lang="zh-CN" altLang="en-US" sz="3200"/>
              <a:t>汇编语言的优点使得它在程序设计中占有重要的位置，不可被取代</a:t>
            </a:r>
          </a:p>
          <a:p>
            <a:r>
              <a:rPr lang="zh-CN" altLang="en-US" sz="3200"/>
              <a:t>汇编语言的缺点使得人们主要采用高级语言进行程序开发工作</a:t>
            </a:r>
          </a:p>
          <a:p>
            <a:r>
              <a:rPr lang="zh-CN" altLang="en-US" sz="3200"/>
              <a:t>有时需要采用高级语言和汇编语言混合编程，互相取长补短，更好地解决实际问题</a:t>
            </a:r>
          </a:p>
        </p:txBody>
      </p:sp>
      <p:grpSp>
        <p:nvGrpSpPr>
          <p:cNvPr id="180228" name="组合 180227">
            <a:extLst>
              <a:ext uri="{FF2B5EF4-FFF2-40B4-BE49-F238E27FC236}">
                <a16:creationId xmlns:a16="http://schemas.microsoft.com/office/drawing/2014/main" id="{01A9C389-0BA0-44BC-AA36-150C10184FF7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4692650"/>
            <a:ext cx="5715000" cy="608013"/>
            <a:chOff x="912" y="3459"/>
            <a:chExt cx="3600" cy="383"/>
          </a:xfrm>
        </p:grpSpPr>
        <p:sp>
          <p:nvSpPr>
            <p:cNvPr id="27652" name="文本框 180228">
              <a:extLst>
                <a:ext uri="{FF2B5EF4-FFF2-40B4-BE49-F238E27FC236}">
                  <a16:creationId xmlns:a16="http://schemas.microsoft.com/office/drawing/2014/main" id="{E76ADC8A-2721-403C-A7EB-1B343310E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459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solidFill>
                    <a:schemeClr val="tx2"/>
                  </a:solidFill>
                  <a:latin typeface="Impact" panose="020B0806030902050204" pitchFamily="34" charset="0"/>
                  <a:ea typeface="黑体" panose="02010609060101010101" pitchFamily="49" charset="-122"/>
                </a:rPr>
                <a:t>混合编程</a:t>
              </a:r>
            </a:p>
          </p:txBody>
        </p:sp>
        <p:sp>
          <p:nvSpPr>
            <p:cNvPr id="27653" name="文本框 180229">
              <a:extLst>
                <a:ext uri="{FF2B5EF4-FFF2-40B4-BE49-F238E27FC236}">
                  <a16:creationId xmlns:a16="http://schemas.microsoft.com/office/drawing/2014/main" id="{5DB72FFE-F3A4-49D3-A347-E40ECBBFB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459"/>
              <a:ext cx="1440" cy="38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取长补短</a:t>
              </a:r>
              <a:endParaRPr lang="zh-CN" altLang="en-US" sz="3200">
                <a:solidFill>
                  <a:schemeClr val="tx2"/>
                </a:solidFill>
                <a:latin typeface="Impact" panose="020B080603090205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7654" name="矩形 180230">
            <a:extLst>
              <a:ext uri="{FF2B5EF4-FFF2-40B4-BE49-F238E27FC236}">
                <a16:creationId xmlns:a16="http://schemas.microsoft.com/office/drawing/2014/main" id="{D7CBDEE8-9EA4-4FA9-9056-670EF3BF357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5373688"/>
            <a:ext cx="8001000" cy="10541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6042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汇编语言在低层（</a:t>
            </a:r>
            <a:r>
              <a:rPr lang="en-US" altLang="zh-CN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Low Level</a:t>
            </a:r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hlink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）但不低级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81249">
            <a:extLst>
              <a:ext uri="{FF2B5EF4-FFF2-40B4-BE49-F238E27FC236}">
                <a16:creationId xmlns:a16="http://schemas.microsoft.com/office/drawing/2014/main" id="{47370336-F9D7-47CB-A0D9-08E9B8DD8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汇编语言的应用场合</a:t>
            </a:r>
          </a:p>
        </p:txBody>
      </p:sp>
      <p:sp>
        <p:nvSpPr>
          <p:cNvPr id="28674" name="文本占位符 181250">
            <a:extLst>
              <a:ext uri="{FF2B5EF4-FFF2-40B4-BE49-F238E27FC236}">
                <a16:creationId xmlns:a16="http://schemas.microsoft.com/office/drawing/2014/main" id="{122D7B0A-39EC-4857-9037-7E5ED1FC1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程序要具有较快的执行时间，或者只能占用较小的存储容量</a:t>
            </a:r>
          </a:p>
          <a:p>
            <a:r>
              <a:rPr lang="zh-CN" altLang="en-US" sz="3200"/>
              <a:t>程序与计算机硬件密切相关，程序要直接、有效地控制硬件</a:t>
            </a:r>
          </a:p>
          <a:p>
            <a:r>
              <a:rPr lang="zh-CN" altLang="en-US" sz="3200"/>
              <a:t>大型软件需要提高性能、优化处理的部分</a:t>
            </a:r>
          </a:p>
          <a:p>
            <a:r>
              <a:rPr lang="zh-CN" altLang="en-US" sz="3200"/>
              <a:t>没有合适的高级语言、或只能采用汇编语言的时候</a:t>
            </a:r>
          </a:p>
          <a:p>
            <a:r>
              <a:rPr lang="zh-CN" altLang="en-US" sz="3200"/>
              <a:t>分析具体系统尤其是该系统的低层软件、加密解密软件、分析和防治计算机病毒等等</a:t>
            </a:r>
          </a:p>
        </p:txBody>
      </p:sp>
      <p:sp>
        <p:nvSpPr>
          <p:cNvPr id="181252" name="圆角矩形 181251" descr="画布">
            <a:extLst>
              <a:ext uri="{FF2B5EF4-FFF2-40B4-BE49-F238E27FC236}">
                <a16:creationId xmlns:a16="http://schemas.microsoft.com/office/drawing/2014/main" id="{8D7EC750-44B7-4207-ABCC-B94A4F5E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97200"/>
            <a:ext cx="7315200" cy="889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Blip>
                <a:blip r:embed="rId3"/>
              </a:buBlip>
            </a:pPr>
            <a:r>
              <a:rPr lang="en-US" altLang="zh-CN" sz="3600" b="1">
                <a:solidFill>
                  <a:schemeClr val="accent2"/>
                </a:solidFill>
              </a:rPr>
              <a:t>  </a:t>
            </a:r>
            <a:r>
              <a:rPr lang="zh-CN" altLang="en-US" sz="3600" b="1">
                <a:solidFill>
                  <a:schemeClr val="accent2"/>
                </a:solidFill>
              </a:rPr>
              <a:t>汇编语言的作用实在不小 ！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3083">
            <a:extLst>
              <a:ext uri="{FF2B5EF4-FFF2-40B4-BE49-F238E27FC236}">
                <a16:creationId xmlns:a16="http://schemas.microsoft.com/office/drawing/2014/main" id="{B62AD0F9-54DA-4AE9-9F6F-553AF5D99B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260350"/>
            <a:ext cx="4495800" cy="685800"/>
          </a:xfrm>
        </p:spPr>
        <p:txBody>
          <a:bodyPr/>
          <a:lstStyle/>
          <a:p>
            <a:r>
              <a:rPr lang="zh-CN" altLang="en-US" sz="4000"/>
              <a:t>为什么要学习汇编</a:t>
            </a:r>
          </a:p>
        </p:txBody>
      </p:sp>
      <p:grpSp>
        <p:nvGrpSpPr>
          <p:cNvPr id="7170" name="组合 3078">
            <a:extLst>
              <a:ext uri="{FF2B5EF4-FFF2-40B4-BE49-F238E27FC236}">
                <a16:creationId xmlns:a16="http://schemas.microsoft.com/office/drawing/2014/main" id="{D6EF15F0-6EFB-4E6A-ABD8-9193F4FBC5D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7171" name="直接连接符 3079">
              <a:extLst>
                <a:ext uri="{FF2B5EF4-FFF2-40B4-BE49-F238E27FC236}">
                  <a16:creationId xmlns:a16="http://schemas.microsoft.com/office/drawing/2014/main" id="{89771CB3-BBA8-4CD4-99C6-6DE6E37DE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矩形 3080">
              <a:extLst>
                <a:ext uri="{FF2B5EF4-FFF2-40B4-BE49-F238E27FC236}">
                  <a16:creationId xmlns:a16="http://schemas.microsoft.com/office/drawing/2014/main" id="{655FDABF-E535-40E2-AC99-BC5635A7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173" name="矩形 3081">
              <a:extLst>
                <a:ext uri="{FF2B5EF4-FFF2-40B4-BE49-F238E27FC236}">
                  <a16:creationId xmlns:a16="http://schemas.microsoft.com/office/drawing/2014/main" id="{F8E38692-0990-41AE-9A09-8E56151C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174" name="矩形 3082">
              <a:extLst>
                <a:ext uri="{FF2B5EF4-FFF2-40B4-BE49-F238E27FC236}">
                  <a16:creationId xmlns:a16="http://schemas.microsoft.com/office/drawing/2014/main" id="{8301EBF7-1D29-4581-86B8-E2715939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7175" name="图片 4">
            <a:extLst>
              <a:ext uri="{FF2B5EF4-FFF2-40B4-BE49-F238E27FC236}">
                <a16:creationId xmlns:a16="http://schemas.microsoft.com/office/drawing/2014/main" id="{32EAD0E4-14A0-4678-9CD7-1EBD913A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2266950"/>
            <a:ext cx="2238375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内容占位符 6">
            <a:extLst>
              <a:ext uri="{FF2B5EF4-FFF2-40B4-BE49-F238E27FC236}">
                <a16:creationId xmlns:a16="http://schemas.microsoft.com/office/drawing/2014/main" id="{2D2607FD-D2B6-4796-BDFA-75559661C869}"/>
              </a:ext>
            </a:extLst>
          </p:cNvPr>
          <p:cNvPicPr>
            <a:picLocks noChangeAspect="1" noChangeArrowheads="1"/>
          </p:cNvPicPr>
          <p:nvPr>
            <p:ph type="subTitle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0" y="1974850"/>
            <a:ext cx="2819400" cy="1781175"/>
          </a:xfrm>
        </p:spPr>
      </p:pic>
      <p:pic>
        <p:nvPicPr>
          <p:cNvPr id="7177" name="图片 7">
            <a:extLst>
              <a:ext uri="{FF2B5EF4-FFF2-40B4-BE49-F238E27FC236}">
                <a16:creationId xmlns:a16="http://schemas.microsoft.com/office/drawing/2014/main" id="{522755AB-B774-4EBC-B005-EE9CF5E2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008063"/>
            <a:ext cx="383063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84324">
            <a:extLst>
              <a:ext uri="{FF2B5EF4-FFF2-40B4-BE49-F238E27FC236}">
                <a16:creationId xmlns:a16="http://schemas.microsoft.com/office/drawing/2014/main" id="{CCAD782A-356F-471C-BB3F-30F3B31E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 </a:t>
            </a:r>
            <a:r>
              <a:rPr lang="zh-CN" altLang="en-US"/>
              <a:t>数据表示</a:t>
            </a:r>
          </a:p>
        </p:txBody>
      </p:sp>
      <p:sp>
        <p:nvSpPr>
          <p:cNvPr id="29698" name="文本占位符 184325">
            <a:extLst>
              <a:ext uri="{FF2B5EF4-FFF2-40B4-BE49-F238E27FC236}">
                <a16:creationId xmlns:a16="http://schemas.microsoft.com/office/drawing/2014/main" id="{0E4435CA-D8DC-4C50-8EBA-76C09BA67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/>
                </a:solidFill>
              </a:rPr>
              <a:t>1.2.1 </a:t>
            </a:r>
            <a:r>
              <a:rPr lang="zh-CN" altLang="en-US">
                <a:solidFill>
                  <a:schemeClr val="accent2"/>
                </a:solidFill>
              </a:rPr>
              <a:t>数制</a:t>
            </a:r>
          </a:p>
          <a:p>
            <a:pPr lvl="1"/>
            <a:r>
              <a:rPr lang="zh-CN" altLang="en-US"/>
              <a:t>二进制数、十六进制数</a:t>
            </a:r>
          </a:p>
          <a:p>
            <a:pPr lvl="1"/>
            <a:r>
              <a:rPr lang="zh-CN" altLang="en-US"/>
              <a:t>它们与十进制数的相互转换</a:t>
            </a:r>
          </a:p>
          <a:p>
            <a:r>
              <a:rPr lang="en-US" altLang="zh-CN">
                <a:solidFill>
                  <a:schemeClr val="accent2"/>
                </a:solidFill>
              </a:rPr>
              <a:t>1.2.2 </a:t>
            </a:r>
            <a:r>
              <a:rPr lang="zh-CN" altLang="en-US">
                <a:solidFill>
                  <a:schemeClr val="accent2"/>
                </a:solidFill>
              </a:rPr>
              <a:t>数值的编码</a:t>
            </a:r>
          </a:p>
          <a:p>
            <a:pPr lvl="1"/>
            <a:r>
              <a:rPr lang="zh-CN" altLang="en-US"/>
              <a:t>定点整数编码</a:t>
            </a:r>
          </a:p>
          <a:p>
            <a:pPr lvl="1"/>
            <a:r>
              <a:rPr lang="zh-CN" altLang="en-US"/>
              <a:t>有符号整数的补码表示</a:t>
            </a:r>
          </a:p>
          <a:p>
            <a:r>
              <a:rPr lang="en-US" altLang="zh-CN">
                <a:solidFill>
                  <a:schemeClr val="accent2"/>
                </a:solidFill>
              </a:rPr>
              <a:t>1.2.3 </a:t>
            </a:r>
            <a:r>
              <a:rPr lang="zh-CN" altLang="en-US">
                <a:solidFill>
                  <a:schemeClr val="accent2"/>
                </a:solidFill>
              </a:rPr>
              <a:t>字符的编码</a:t>
            </a:r>
          </a:p>
          <a:p>
            <a:pPr lvl="1"/>
            <a:r>
              <a:rPr lang="en-US" altLang="zh-CN"/>
              <a:t>BCD</a:t>
            </a:r>
            <a:r>
              <a:rPr lang="zh-CN" altLang="en-US"/>
              <a:t>码和</a:t>
            </a:r>
            <a:r>
              <a:rPr lang="en-US" altLang="zh-CN"/>
              <a:t>ASCII</a:t>
            </a:r>
            <a:r>
              <a:rPr lang="zh-CN" altLang="en-US"/>
              <a:t>码的规律</a:t>
            </a:r>
          </a:p>
          <a:p>
            <a:endParaRPr lang="zh-CN" altLang="en-US"/>
          </a:p>
        </p:txBody>
      </p:sp>
      <p:sp>
        <p:nvSpPr>
          <p:cNvPr id="29699" name="动作按钮: 自定义 184326">
            <a:hlinkClick r:id="rId2" action="ppaction://hlinksldjump"/>
            <a:extLst>
              <a:ext uri="{FF2B5EF4-FFF2-40B4-BE49-F238E27FC236}">
                <a16:creationId xmlns:a16="http://schemas.microsoft.com/office/drawing/2014/main" id="{80745B68-9E03-404F-BACA-DE815333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620713"/>
            <a:ext cx="647700" cy="358775"/>
          </a:xfrm>
          <a:prstGeom prst="actionButtonBlank">
            <a:avLst/>
          </a:prstGeom>
          <a:solidFill>
            <a:srgbClr val="CCCC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>
                <a:solidFill>
                  <a:srgbClr val="0000CC"/>
                </a:solidFill>
                <a:ea typeface="楷体_GB2312" pitchFamily="49" charset="-122"/>
              </a:rPr>
              <a:t>跳过</a:t>
            </a:r>
          </a:p>
        </p:txBody>
      </p:sp>
    </p:spTree>
  </p:cSld>
  <p:clrMapOvr>
    <a:masterClrMapping/>
  </p:clrMapOvr>
  <p:transition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89441">
            <a:extLst>
              <a:ext uri="{FF2B5EF4-FFF2-40B4-BE49-F238E27FC236}">
                <a16:creationId xmlns:a16="http://schemas.microsoft.com/office/drawing/2014/main" id="{0E351E09-4E97-47C8-B826-6745CC5C4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二进制数</a:t>
            </a:r>
          </a:p>
        </p:txBody>
      </p:sp>
      <p:sp>
        <p:nvSpPr>
          <p:cNvPr id="30722" name="文本占位符 189442">
            <a:extLst>
              <a:ext uri="{FF2B5EF4-FFF2-40B4-BE49-F238E27FC236}">
                <a16:creationId xmlns:a16="http://schemas.microsoft.com/office/drawing/2014/main" id="{0703DCE8-1722-4EEA-B1B5-ACBBC21C1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便于计算机存储及物理实现</a:t>
            </a:r>
          </a:p>
          <a:p>
            <a:r>
              <a:rPr lang="zh-CN" altLang="en-US" sz="3200"/>
              <a:t>特点：逢二进一，由</a:t>
            </a:r>
            <a:r>
              <a:rPr lang="en-US" altLang="zh-CN" sz="3200"/>
              <a:t>0</a:t>
            </a:r>
            <a:r>
              <a:rPr lang="zh-CN" altLang="en-US" sz="3200"/>
              <a:t>和</a:t>
            </a:r>
            <a:r>
              <a:rPr lang="en-US" altLang="zh-CN" sz="3200"/>
              <a:t>1</a:t>
            </a:r>
            <a:r>
              <a:rPr lang="zh-CN" altLang="en-US" sz="3200"/>
              <a:t>两个数码组成，基数为</a:t>
            </a:r>
            <a:r>
              <a:rPr lang="en-US" altLang="zh-CN" sz="3200"/>
              <a:t>2</a:t>
            </a:r>
            <a:r>
              <a:rPr lang="zh-CN" altLang="en-US" sz="3200"/>
              <a:t>，各个位权以</a:t>
            </a:r>
            <a:r>
              <a:rPr lang="en-US" altLang="zh-CN" sz="3200"/>
              <a:t>2</a:t>
            </a:r>
            <a:r>
              <a:rPr lang="en-US" altLang="zh-CN" sz="3200" baseline="30000"/>
              <a:t>k</a:t>
            </a:r>
            <a:r>
              <a:rPr lang="zh-CN" altLang="en-US" sz="3200"/>
              <a:t>表示</a:t>
            </a:r>
          </a:p>
          <a:p>
            <a:r>
              <a:rPr lang="zh-CN" altLang="en-US" sz="3200"/>
              <a:t>二进制数：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</a:rPr>
              <a:t>	</a:t>
            </a:r>
            <a:r>
              <a:rPr lang="en-US" altLang="zh-CN" sz="3200">
                <a:solidFill>
                  <a:srgbClr val="0000CC"/>
                </a:solidFill>
              </a:rPr>
              <a:t>a</a:t>
            </a:r>
            <a:r>
              <a:rPr lang="en-US" altLang="zh-CN" sz="3200" baseline="-25000">
                <a:solidFill>
                  <a:srgbClr val="0000CC"/>
                </a:solidFill>
              </a:rPr>
              <a:t>n</a:t>
            </a:r>
            <a:r>
              <a:rPr lang="en-US" altLang="zh-CN" sz="3200">
                <a:solidFill>
                  <a:srgbClr val="0000CC"/>
                </a:solidFill>
              </a:rPr>
              <a:t>a</a:t>
            </a:r>
            <a:r>
              <a:rPr lang="en-US" altLang="zh-CN" sz="3200" baseline="-25000">
                <a:solidFill>
                  <a:srgbClr val="0000CC"/>
                </a:solidFill>
              </a:rPr>
              <a:t>n-1</a:t>
            </a:r>
            <a:r>
              <a:rPr lang="en-US" altLang="zh-CN" sz="3200">
                <a:solidFill>
                  <a:srgbClr val="0000CC"/>
                </a:solidFill>
              </a:rPr>
              <a:t>…a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a</a:t>
            </a:r>
            <a:r>
              <a:rPr lang="en-US" altLang="zh-CN" sz="3200" baseline="-25000">
                <a:solidFill>
                  <a:srgbClr val="0000CC"/>
                </a:solidFill>
              </a:rPr>
              <a:t>0</a:t>
            </a:r>
            <a:r>
              <a:rPr lang="en-US" altLang="zh-CN" sz="3200">
                <a:solidFill>
                  <a:srgbClr val="0000CC"/>
                </a:solidFill>
              </a:rPr>
              <a:t>.b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b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…b</a:t>
            </a:r>
            <a:r>
              <a:rPr lang="en-US" altLang="zh-CN" sz="3200" baseline="-25000">
                <a:solidFill>
                  <a:srgbClr val="0000CC"/>
                </a:solidFill>
              </a:rPr>
              <a:t>m</a:t>
            </a:r>
            <a:r>
              <a:rPr lang="zh-CN" altLang="en-US" sz="3200">
                <a:solidFill>
                  <a:srgbClr val="0000CC"/>
                </a:solidFill>
              </a:rPr>
              <a:t>＝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</a:rPr>
              <a:t>	</a:t>
            </a:r>
            <a:r>
              <a:rPr lang="en-US" altLang="zh-CN" sz="3200">
                <a:solidFill>
                  <a:srgbClr val="0000CC"/>
                </a:solidFill>
              </a:rPr>
              <a:t>a</a:t>
            </a:r>
            <a:r>
              <a:rPr lang="en-US" altLang="zh-CN" sz="3200" baseline="-25000">
                <a:solidFill>
                  <a:srgbClr val="0000CC"/>
                </a:solidFill>
              </a:rPr>
              <a:t>n</a:t>
            </a:r>
            <a:r>
              <a:rPr lang="en-US" altLang="zh-CN" sz="3200">
                <a:solidFill>
                  <a:srgbClr val="0000CC"/>
                </a:solidFill>
              </a:rPr>
              <a:t>×2</a:t>
            </a:r>
            <a:r>
              <a:rPr lang="en-US" altLang="zh-CN" sz="3200" baseline="30000">
                <a:solidFill>
                  <a:srgbClr val="0000CC"/>
                </a:solidFill>
              </a:rPr>
              <a:t>n</a:t>
            </a:r>
            <a:r>
              <a:rPr lang="zh-CN" altLang="en-US" sz="3200">
                <a:solidFill>
                  <a:srgbClr val="0000CC"/>
                </a:solidFill>
              </a:rPr>
              <a:t>＋</a:t>
            </a:r>
            <a:r>
              <a:rPr lang="en-US" altLang="zh-CN" sz="3200">
                <a:solidFill>
                  <a:srgbClr val="0000CC"/>
                </a:solidFill>
              </a:rPr>
              <a:t>a</a:t>
            </a:r>
            <a:r>
              <a:rPr lang="en-US" altLang="zh-CN" sz="3200" baseline="-25000">
                <a:solidFill>
                  <a:srgbClr val="0000CC"/>
                </a:solidFill>
              </a:rPr>
              <a:t>n-1</a:t>
            </a:r>
            <a:r>
              <a:rPr lang="en-US" altLang="zh-CN" sz="3200">
                <a:solidFill>
                  <a:srgbClr val="0000CC"/>
                </a:solidFill>
              </a:rPr>
              <a:t>×2</a:t>
            </a:r>
            <a:r>
              <a:rPr lang="en-US" altLang="zh-CN" sz="3200" baseline="30000">
                <a:solidFill>
                  <a:srgbClr val="0000CC"/>
                </a:solidFill>
              </a:rPr>
              <a:t>n-1</a:t>
            </a:r>
            <a:r>
              <a:rPr lang="zh-CN" altLang="en-US" sz="3200">
                <a:solidFill>
                  <a:srgbClr val="0000CC"/>
                </a:solidFill>
              </a:rPr>
              <a:t>＋</a:t>
            </a:r>
            <a:r>
              <a:rPr lang="en-US" altLang="zh-CN" sz="3200">
                <a:solidFill>
                  <a:srgbClr val="0000CC"/>
                </a:solidFill>
              </a:rPr>
              <a:t>…</a:t>
            </a:r>
            <a:r>
              <a:rPr lang="zh-CN" altLang="en-US" sz="3200">
                <a:solidFill>
                  <a:srgbClr val="0000CC"/>
                </a:solidFill>
              </a:rPr>
              <a:t>＋</a:t>
            </a:r>
            <a:r>
              <a:rPr lang="pt-BR" altLang="zh-CN" sz="3200">
                <a:solidFill>
                  <a:srgbClr val="0000CC"/>
                </a:solidFill>
              </a:rPr>
              <a:t>a</a:t>
            </a:r>
            <a:r>
              <a:rPr lang="pt-BR" altLang="zh-CN" sz="3200" baseline="-25000">
                <a:solidFill>
                  <a:srgbClr val="0000CC"/>
                </a:solidFill>
              </a:rPr>
              <a:t>1</a:t>
            </a:r>
            <a:r>
              <a:rPr lang="pt-BR" altLang="zh-CN" sz="3200">
                <a:solidFill>
                  <a:srgbClr val="0000CC"/>
                </a:solidFill>
              </a:rPr>
              <a:t>×2</a:t>
            </a:r>
            <a:r>
              <a:rPr lang="pt-BR" altLang="zh-CN" sz="3200" baseline="30000">
                <a:solidFill>
                  <a:srgbClr val="0000CC"/>
                </a:solidFill>
              </a:rPr>
              <a:t>1</a:t>
            </a:r>
            <a:r>
              <a:rPr lang="zh-CN" altLang="pt-BR" sz="3200">
                <a:solidFill>
                  <a:srgbClr val="0000CC"/>
                </a:solidFill>
              </a:rPr>
              <a:t>＋</a:t>
            </a:r>
            <a:r>
              <a:rPr lang="pt-BR" altLang="zh-CN" sz="3200">
                <a:solidFill>
                  <a:srgbClr val="0000CC"/>
                </a:solidFill>
              </a:rPr>
              <a:t>a</a:t>
            </a:r>
            <a:r>
              <a:rPr lang="pt-BR" altLang="zh-CN" sz="3200" baseline="-25000">
                <a:solidFill>
                  <a:srgbClr val="0000CC"/>
                </a:solidFill>
              </a:rPr>
              <a:t>0</a:t>
            </a:r>
            <a:r>
              <a:rPr lang="pt-BR" altLang="zh-CN" sz="3200">
                <a:solidFill>
                  <a:srgbClr val="0000CC"/>
                </a:solidFill>
              </a:rPr>
              <a:t>×2</a:t>
            </a:r>
            <a:r>
              <a:rPr lang="pt-BR" altLang="zh-CN" sz="3200" baseline="30000">
                <a:solidFill>
                  <a:srgbClr val="0000CC"/>
                </a:solidFill>
              </a:rPr>
              <a:t>0</a:t>
            </a:r>
            <a:r>
              <a:rPr lang="pt-BR" altLang="zh-CN" sz="320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pt-BR" sz="3200">
                <a:solidFill>
                  <a:srgbClr val="0000CC"/>
                </a:solidFill>
              </a:rPr>
              <a:t>	＋</a:t>
            </a:r>
            <a:r>
              <a:rPr lang="pt-BR" altLang="zh-CN" sz="3200">
                <a:solidFill>
                  <a:srgbClr val="0000CC"/>
                </a:solidFill>
              </a:rPr>
              <a:t>b</a:t>
            </a:r>
            <a:r>
              <a:rPr lang="pt-BR" altLang="zh-CN" sz="3200" baseline="-25000">
                <a:solidFill>
                  <a:srgbClr val="0000CC"/>
                </a:solidFill>
              </a:rPr>
              <a:t>1</a:t>
            </a:r>
            <a:r>
              <a:rPr lang="pt-BR" altLang="zh-CN" sz="3200">
                <a:solidFill>
                  <a:srgbClr val="0000CC"/>
                </a:solidFill>
              </a:rPr>
              <a:t>×2</a:t>
            </a:r>
            <a:r>
              <a:rPr lang="en-US" altLang="zh-CN" sz="3200" baseline="3000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sz="3200" baseline="30000">
                <a:solidFill>
                  <a:srgbClr val="0000CC"/>
                </a:solidFill>
              </a:rPr>
              <a:t>1</a:t>
            </a:r>
            <a:r>
              <a:rPr lang="zh-CN" altLang="pt-BR" sz="3200">
                <a:solidFill>
                  <a:srgbClr val="0000CC"/>
                </a:solidFill>
              </a:rPr>
              <a:t>＋</a:t>
            </a:r>
            <a:r>
              <a:rPr lang="pt-BR" altLang="zh-CN" sz="3200">
                <a:solidFill>
                  <a:srgbClr val="0000CC"/>
                </a:solidFill>
              </a:rPr>
              <a:t>b</a:t>
            </a:r>
            <a:r>
              <a:rPr lang="pt-BR" altLang="zh-CN" sz="3200" baseline="-25000">
                <a:solidFill>
                  <a:srgbClr val="0000CC"/>
                </a:solidFill>
              </a:rPr>
              <a:t>2</a:t>
            </a:r>
            <a:r>
              <a:rPr lang="pt-BR" altLang="zh-CN" sz="3200">
                <a:solidFill>
                  <a:srgbClr val="0000CC"/>
                </a:solidFill>
              </a:rPr>
              <a:t>×2</a:t>
            </a:r>
            <a:r>
              <a:rPr lang="en-US" altLang="zh-CN" sz="3200" baseline="3000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sz="3200" baseline="30000">
                <a:solidFill>
                  <a:srgbClr val="0000CC"/>
                </a:solidFill>
              </a:rPr>
              <a:t>2</a:t>
            </a:r>
            <a:r>
              <a:rPr lang="zh-CN" altLang="pt-BR" sz="3200">
                <a:solidFill>
                  <a:srgbClr val="0000CC"/>
                </a:solidFill>
              </a:rPr>
              <a:t>＋</a:t>
            </a:r>
            <a:r>
              <a:rPr lang="pt-BR" altLang="zh-CN" sz="3200">
                <a:solidFill>
                  <a:srgbClr val="0000CC"/>
                </a:solidFill>
              </a:rPr>
              <a:t>…</a:t>
            </a:r>
            <a:r>
              <a:rPr lang="zh-CN" altLang="pt-BR" sz="3200">
                <a:solidFill>
                  <a:srgbClr val="0000CC"/>
                </a:solidFill>
              </a:rPr>
              <a:t>＋</a:t>
            </a:r>
            <a:r>
              <a:rPr lang="pt-BR" altLang="zh-CN" sz="3200">
                <a:solidFill>
                  <a:srgbClr val="0000CC"/>
                </a:solidFill>
              </a:rPr>
              <a:t>b</a:t>
            </a:r>
            <a:r>
              <a:rPr lang="pt-BR" altLang="zh-CN" sz="3200" baseline="-25000">
                <a:solidFill>
                  <a:srgbClr val="0000CC"/>
                </a:solidFill>
              </a:rPr>
              <a:t>m</a:t>
            </a:r>
            <a:r>
              <a:rPr lang="pt-BR" altLang="zh-CN" sz="3200">
                <a:solidFill>
                  <a:srgbClr val="0000CC"/>
                </a:solidFill>
              </a:rPr>
              <a:t>×2</a:t>
            </a:r>
            <a:r>
              <a:rPr lang="en-US" altLang="zh-CN" sz="3200" baseline="3000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sz="3200" baseline="30000">
                <a:solidFill>
                  <a:srgbClr val="0000CC"/>
                </a:solidFill>
              </a:rPr>
              <a:t>m</a:t>
            </a:r>
            <a:r>
              <a:rPr lang="pt-BR" altLang="zh-CN" sz="3200"/>
              <a:t> </a:t>
            </a:r>
            <a:endParaRPr lang="en-US" altLang="zh-CN" sz="32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其中</a:t>
            </a:r>
            <a:r>
              <a:rPr lang="en-US" altLang="zh-CN" sz="3200"/>
              <a:t>a</a:t>
            </a:r>
            <a:r>
              <a:rPr lang="en-US" altLang="zh-CN" sz="3200" baseline="-25000"/>
              <a:t>i</a:t>
            </a:r>
            <a:r>
              <a:rPr lang="zh-CN" altLang="en-US" sz="3200"/>
              <a:t>，</a:t>
            </a:r>
            <a:r>
              <a:rPr lang="en-US" altLang="zh-CN" sz="3200"/>
              <a:t>b</a:t>
            </a:r>
            <a:r>
              <a:rPr lang="en-US" altLang="zh-CN" sz="3200" baseline="-25000"/>
              <a:t>j</a:t>
            </a:r>
            <a:r>
              <a:rPr lang="zh-CN" altLang="en-US" sz="3200"/>
              <a:t>非</a:t>
            </a:r>
            <a:r>
              <a:rPr lang="en-US" altLang="zh-CN" sz="3200"/>
              <a:t>0</a:t>
            </a:r>
            <a:r>
              <a:rPr lang="zh-CN" altLang="en-US" sz="3200"/>
              <a:t>即</a:t>
            </a:r>
            <a:r>
              <a:rPr lang="en-US" altLang="zh-CN" sz="3200"/>
              <a:t>1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90465">
            <a:extLst>
              <a:ext uri="{FF2B5EF4-FFF2-40B4-BE49-F238E27FC236}">
                <a16:creationId xmlns:a16="http://schemas.microsoft.com/office/drawing/2014/main" id="{98435AB1-DB40-448D-95EB-FDCA63C1F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十六进制数</a:t>
            </a:r>
          </a:p>
        </p:txBody>
      </p:sp>
      <p:sp>
        <p:nvSpPr>
          <p:cNvPr id="31746" name="文本占位符 190466">
            <a:extLst>
              <a:ext uri="{FF2B5EF4-FFF2-40B4-BE49-F238E27FC236}">
                <a16:creationId xmlns:a16="http://schemas.microsoft.com/office/drawing/2014/main" id="{8D910C0E-8142-4BA0-8B13-2A1B7E047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用于表达二进制数，相互转换简单</a:t>
            </a:r>
          </a:p>
          <a:p>
            <a:r>
              <a:rPr lang="zh-CN" altLang="en-US" sz="2800"/>
              <a:t>基数</a:t>
            </a:r>
            <a:r>
              <a:rPr lang="en-US" altLang="zh-CN" sz="2800"/>
              <a:t>16</a:t>
            </a:r>
            <a:r>
              <a:rPr lang="zh-CN" altLang="en-US" sz="2800"/>
              <a:t>，逢</a:t>
            </a:r>
            <a:r>
              <a:rPr lang="en-US" altLang="zh-CN" sz="2800"/>
              <a:t>16</a:t>
            </a:r>
            <a:r>
              <a:rPr lang="zh-CN" altLang="en-US" sz="2800"/>
              <a:t>进位，位权为</a:t>
            </a:r>
            <a:r>
              <a:rPr lang="en-US" altLang="zh-CN" sz="2800"/>
              <a:t>16</a:t>
            </a:r>
            <a:r>
              <a:rPr lang="en-US" altLang="zh-CN" sz="2800" baseline="30000"/>
              <a:t>k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个数码：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CC"/>
                </a:solidFill>
              </a:rPr>
              <a:t>	</a:t>
            </a:r>
            <a:r>
              <a:rPr lang="en-US" altLang="zh-CN" sz="2800">
                <a:solidFill>
                  <a:srgbClr val="0000CC"/>
                </a:solidFill>
              </a:rPr>
              <a:t>0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1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2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3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4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5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6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7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8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	A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B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C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D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E</a:t>
            </a:r>
            <a:r>
              <a:rPr lang="zh-CN" altLang="en-US" sz="2800">
                <a:solidFill>
                  <a:srgbClr val="0000CC"/>
                </a:solidFill>
              </a:rPr>
              <a:t>，</a:t>
            </a:r>
            <a:r>
              <a:rPr lang="en-US" altLang="zh-CN" sz="2800">
                <a:solidFill>
                  <a:srgbClr val="0000CC"/>
                </a:solidFill>
              </a:rPr>
              <a:t>F</a:t>
            </a:r>
          </a:p>
          <a:p>
            <a:r>
              <a:rPr lang="zh-CN" altLang="en-US" sz="2800"/>
              <a:t>十六进制数：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CC"/>
                </a:solidFill>
              </a:rPr>
              <a:t>	</a:t>
            </a:r>
            <a:r>
              <a:rPr lang="en-US" altLang="zh-CN" sz="2800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n</a:t>
            </a:r>
            <a:r>
              <a:rPr lang="en-US" altLang="zh-CN" sz="2800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n-1</a:t>
            </a:r>
            <a:r>
              <a:rPr lang="en-US" altLang="zh-CN" sz="2800">
                <a:solidFill>
                  <a:srgbClr val="0000CC"/>
                </a:solidFill>
              </a:rPr>
              <a:t>…a</a:t>
            </a:r>
            <a:r>
              <a:rPr lang="en-US" altLang="zh-CN" sz="2800" baseline="-25000">
                <a:solidFill>
                  <a:srgbClr val="0000CC"/>
                </a:solidFill>
              </a:rPr>
              <a:t>1</a:t>
            </a:r>
            <a:r>
              <a:rPr lang="en-US" altLang="zh-CN" sz="2800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0</a:t>
            </a:r>
            <a:r>
              <a:rPr lang="en-US" altLang="zh-CN" sz="2800">
                <a:solidFill>
                  <a:srgbClr val="0000CC"/>
                </a:solidFill>
              </a:rPr>
              <a:t>.b</a:t>
            </a:r>
            <a:r>
              <a:rPr lang="en-US" altLang="zh-CN" sz="2800" baseline="-25000">
                <a:solidFill>
                  <a:srgbClr val="0000CC"/>
                </a:solidFill>
              </a:rPr>
              <a:t>1</a:t>
            </a:r>
            <a:r>
              <a:rPr lang="en-US" altLang="zh-CN" sz="2800">
                <a:solidFill>
                  <a:srgbClr val="0000CC"/>
                </a:solidFill>
              </a:rPr>
              <a:t>b</a:t>
            </a:r>
            <a:r>
              <a:rPr lang="en-US" altLang="zh-CN" sz="2800" baseline="-25000">
                <a:solidFill>
                  <a:srgbClr val="0000CC"/>
                </a:solidFill>
              </a:rPr>
              <a:t>2</a:t>
            </a:r>
            <a:r>
              <a:rPr lang="en-US" altLang="zh-CN" sz="2800">
                <a:solidFill>
                  <a:srgbClr val="0000CC"/>
                </a:solidFill>
              </a:rPr>
              <a:t>…b</a:t>
            </a:r>
            <a:r>
              <a:rPr lang="en-US" altLang="zh-CN" sz="2800" baseline="-25000">
                <a:solidFill>
                  <a:srgbClr val="0000CC"/>
                </a:solidFill>
              </a:rPr>
              <a:t>m</a:t>
            </a:r>
            <a:r>
              <a:rPr lang="zh-CN" altLang="en-US" sz="2800">
                <a:solidFill>
                  <a:srgbClr val="0000CC"/>
                </a:solidFill>
              </a:rPr>
              <a:t>＝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CC"/>
                </a:solidFill>
              </a:rPr>
              <a:t>	</a:t>
            </a:r>
            <a:r>
              <a:rPr lang="en-US" altLang="zh-CN" sz="2800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n</a:t>
            </a:r>
            <a:r>
              <a:rPr lang="en-US" altLang="zh-CN" sz="2800">
                <a:solidFill>
                  <a:srgbClr val="0000CC"/>
                </a:solidFill>
              </a:rPr>
              <a:t>×16</a:t>
            </a:r>
            <a:r>
              <a:rPr lang="en-US" altLang="zh-CN" sz="2800" baseline="30000">
                <a:solidFill>
                  <a:srgbClr val="0000CC"/>
                </a:solidFill>
              </a:rPr>
              <a:t>n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n-1</a:t>
            </a:r>
            <a:r>
              <a:rPr lang="en-US" altLang="zh-CN" sz="2800">
                <a:solidFill>
                  <a:srgbClr val="0000CC"/>
                </a:solidFill>
              </a:rPr>
              <a:t>×16</a:t>
            </a:r>
            <a:r>
              <a:rPr lang="en-US" altLang="zh-CN" sz="2800" baseline="30000">
                <a:solidFill>
                  <a:srgbClr val="0000CC"/>
                </a:solidFill>
              </a:rPr>
              <a:t>n-1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…</a:t>
            </a:r>
            <a:r>
              <a:rPr lang="zh-CN" altLang="en-US" sz="2800">
                <a:solidFill>
                  <a:srgbClr val="0000CC"/>
                </a:solidFill>
              </a:rPr>
              <a:t>＋</a:t>
            </a:r>
            <a:r>
              <a:rPr lang="pt-BR" altLang="zh-CN" sz="2800">
                <a:solidFill>
                  <a:srgbClr val="0000CC"/>
                </a:solidFill>
              </a:rPr>
              <a:t>a</a:t>
            </a:r>
            <a:r>
              <a:rPr lang="pt-BR" altLang="zh-CN" sz="2800" baseline="-25000">
                <a:solidFill>
                  <a:srgbClr val="0000CC"/>
                </a:solidFill>
              </a:rPr>
              <a:t>1</a:t>
            </a:r>
            <a:r>
              <a:rPr lang="pt-BR" altLang="zh-CN" sz="2800">
                <a:solidFill>
                  <a:srgbClr val="0000CC"/>
                </a:solidFill>
              </a:rPr>
              <a:t>×16</a:t>
            </a:r>
            <a:r>
              <a:rPr lang="pt-BR" altLang="zh-CN" sz="2800" baseline="30000">
                <a:solidFill>
                  <a:srgbClr val="0000CC"/>
                </a:solidFill>
              </a:rPr>
              <a:t>1</a:t>
            </a:r>
            <a:r>
              <a:rPr lang="zh-CN" altLang="pt-BR" sz="2800">
                <a:solidFill>
                  <a:srgbClr val="0000CC"/>
                </a:solidFill>
              </a:rPr>
              <a:t>＋</a:t>
            </a:r>
            <a:r>
              <a:rPr lang="pt-BR" altLang="zh-CN" sz="2800">
                <a:solidFill>
                  <a:srgbClr val="0000CC"/>
                </a:solidFill>
              </a:rPr>
              <a:t> a</a:t>
            </a:r>
            <a:r>
              <a:rPr lang="pt-BR" altLang="zh-CN" sz="2800" baseline="-25000">
                <a:solidFill>
                  <a:srgbClr val="0000CC"/>
                </a:solidFill>
              </a:rPr>
              <a:t>0</a:t>
            </a:r>
            <a:r>
              <a:rPr lang="pt-BR" altLang="zh-CN" sz="2800">
                <a:solidFill>
                  <a:srgbClr val="0000CC"/>
                </a:solidFill>
              </a:rPr>
              <a:t>×16</a:t>
            </a:r>
            <a:r>
              <a:rPr lang="pt-BR" altLang="zh-CN" sz="2800" baseline="30000">
                <a:solidFill>
                  <a:srgbClr val="0000CC"/>
                </a:solidFill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pt-BR" sz="2800">
                <a:solidFill>
                  <a:srgbClr val="0000CC"/>
                </a:solidFill>
              </a:rPr>
              <a:t>	＋</a:t>
            </a:r>
            <a:r>
              <a:rPr lang="pt-BR" altLang="zh-CN" sz="2800">
                <a:solidFill>
                  <a:srgbClr val="0000CC"/>
                </a:solidFill>
              </a:rPr>
              <a:t>b</a:t>
            </a:r>
            <a:r>
              <a:rPr lang="pt-BR" altLang="zh-CN" sz="2800" baseline="-25000">
                <a:solidFill>
                  <a:srgbClr val="0000CC"/>
                </a:solidFill>
              </a:rPr>
              <a:t>1</a:t>
            </a:r>
            <a:r>
              <a:rPr lang="pt-BR" altLang="zh-CN" sz="2800">
                <a:solidFill>
                  <a:srgbClr val="0000CC"/>
                </a:solidFill>
              </a:rPr>
              <a:t>×16</a:t>
            </a:r>
            <a:r>
              <a:rPr lang="en-US" altLang="zh-CN" sz="2800" baseline="3000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sz="2800" baseline="30000">
                <a:solidFill>
                  <a:srgbClr val="0000CC"/>
                </a:solidFill>
              </a:rPr>
              <a:t>1</a:t>
            </a:r>
            <a:r>
              <a:rPr lang="zh-CN" altLang="pt-BR" sz="2800">
                <a:solidFill>
                  <a:srgbClr val="0000CC"/>
                </a:solidFill>
              </a:rPr>
              <a:t>＋</a:t>
            </a:r>
            <a:r>
              <a:rPr lang="pt-BR" altLang="zh-CN" sz="2800">
                <a:solidFill>
                  <a:srgbClr val="0000CC"/>
                </a:solidFill>
              </a:rPr>
              <a:t>b</a:t>
            </a:r>
            <a:r>
              <a:rPr lang="pt-BR" altLang="zh-CN" sz="2800" baseline="-25000">
                <a:solidFill>
                  <a:srgbClr val="0000CC"/>
                </a:solidFill>
              </a:rPr>
              <a:t>2</a:t>
            </a:r>
            <a:r>
              <a:rPr lang="pt-BR" altLang="zh-CN" sz="2800">
                <a:solidFill>
                  <a:srgbClr val="0000CC"/>
                </a:solidFill>
              </a:rPr>
              <a:t>×16</a:t>
            </a:r>
            <a:r>
              <a:rPr lang="en-US" altLang="zh-CN" sz="2800" baseline="3000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sz="2800" baseline="30000">
                <a:solidFill>
                  <a:srgbClr val="0000CC"/>
                </a:solidFill>
              </a:rPr>
              <a:t>2</a:t>
            </a:r>
            <a:r>
              <a:rPr lang="zh-CN" altLang="pt-BR" sz="2800">
                <a:solidFill>
                  <a:srgbClr val="0000CC"/>
                </a:solidFill>
              </a:rPr>
              <a:t>＋</a:t>
            </a:r>
            <a:r>
              <a:rPr lang="pt-BR" altLang="zh-CN" sz="2800">
                <a:solidFill>
                  <a:srgbClr val="0000CC"/>
                </a:solidFill>
              </a:rPr>
              <a:t>…</a:t>
            </a:r>
            <a:r>
              <a:rPr lang="zh-CN" altLang="pt-BR" sz="2800">
                <a:solidFill>
                  <a:srgbClr val="0000CC"/>
                </a:solidFill>
              </a:rPr>
              <a:t>＋</a:t>
            </a:r>
            <a:r>
              <a:rPr lang="pt-BR" altLang="zh-CN" sz="2800">
                <a:solidFill>
                  <a:srgbClr val="0000CC"/>
                </a:solidFill>
              </a:rPr>
              <a:t>b</a:t>
            </a:r>
            <a:r>
              <a:rPr lang="pt-BR" altLang="zh-CN" sz="2800" baseline="-25000">
                <a:solidFill>
                  <a:srgbClr val="0000CC"/>
                </a:solidFill>
              </a:rPr>
              <a:t>m</a:t>
            </a:r>
            <a:r>
              <a:rPr lang="pt-BR" altLang="zh-CN" sz="2800">
                <a:solidFill>
                  <a:srgbClr val="0000CC"/>
                </a:solidFill>
              </a:rPr>
              <a:t>×16</a:t>
            </a:r>
            <a:r>
              <a:rPr lang="en-US" altLang="zh-CN" sz="2800" baseline="30000">
                <a:solidFill>
                  <a:srgbClr val="0000CC"/>
                </a:solidFill>
                <a:sym typeface="Symbol" panose="05050102010706020507" pitchFamily="18" charset="2"/>
              </a:rPr>
              <a:t>-</a:t>
            </a:r>
            <a:r>
              <a:rPr lang="pt-BR" altLang="zh-CN" sz="2800" baseline="30000">
                <a:solidFill>
                  <a:srgbClr val="0000CC"/>
                </a:solidFill>
              </a:rPr>
              <a:t>m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其中</a:t>
            </a:r>
            <a:r>
              <a:rPr lang="en-US" altLang="zh-CN" sz="2800"/>
              <a:t>a</a:t>
            </a:r>
            <a:r>
              <a:rPr lang="en-US" altLang="zh-CN" sz="2800" baseline="-25000"/>
              <a:t>i</a:t>
            </a:r>
            <a:r>
              <a:rPr lang="zh-CN" altLang="en-US" sz="2800"/>
              <a:t>，</a:t>
            </a:r>
            <a:r>
              <a:rPr lang="en-US" altLang="zh-CN" sz="2800"/>
              <a:t>b</a:t>
            </a:r>
            <a:r>
              <a:rPr lang="en-US" altLang="zh-CN" sz="2800" baseline="-25000"/>
              <a:t>j</a:t>
            </a:r>
            <a:r>
              <a:rPr lang="zh-CN" altLang="en-US" sz="2800"/>
              <a:t>是</a:t>
            </a:r>
            <a:r>
              <a:rPr lang="en-US" altLang="zh-CN" sz="2800"/>
              <a:t>0</a:t>
            </a:r>
            <a:r>
              <a:rPr lang="zh-CN" altLang="en-US" sz="2800"/>
              <a:t>～</a:t>
            </a:r>
            <a:r>
              <a:rPr lang="en-US" altLang="zh-CN" sz="2800"/>
              <a:t>F</a:t>
            </a:r>
            <a:r>
              <a:rPr lang="zh-CN" altLang="en-US" sz="2800"/>
              <a:t>中的一个数码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92513">
            <a:extLst>
              <a:ext uri="{FF2B5EF4-FFF2-40B4-BE49-F238E27FC236}">
                <a16:creationId xmlns:a16="http://schemas.microsoft.com/office/drawing/2014/main" id="{4458765B-0D87-49A2-AD88-C25E4278F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76200"/>
            <a:ext cx="6553200" cy="544513"/>
          </a:xfrm>
        </p:spPr>
        <p:txBody>
          <a:bodyPr/>
          <a:lstStyle/>
          <a:p>
            <a:r>
              <a:rPr lang="zh-CN" altLang="en-US"/>
              <a:t>十进制整数转换为二或十六进制数</a:t>
            </a:r>
          </a:p>
        </p:txBody>
      </p:sp>
      <p:sp>
        <p:nvSpPr>
          <p:cNvPr id="32770" name="文本占位符 192514">
            <a:extLst>
              <a:ext uri="{FF2B5EF4-FFF2-40B4-BE49-F238E27FC236}">
                <a16:creationId xmlns:a16="http://schemas.microsoft.com/office/drawing/2014/main" id="{C0079F68-785F-49E5-A829-67BCDC5BE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0000CC"/>
                </a:solidFill>
              </a:rPr>
              <a:t>整数</a:t>
            </a:r>
            <a:r>
              <a:rPr lang="zh-CN" altLang="en-US" sz="3200"/>
              <a:t>部分转换：用除法</a:t>
            </a:r>
          </a:p>
          <a:p>
            <a:pPr lvl="1"/>
            <a:r>
              <a:rPr lang="zh-CN" altLang="en-US" sz="2800"/>
              <a:t>十进制数整数部分不断除以基数</a:t>
            </a:r>
            <a:r>
              <a:rPr lang="en-US" altLang="zh-CN" sz="2800"/>
              <a:t>2</a:t>
            </a:r>
            <a:r>
              <a:rPr lang="zh-CN" altLang="en-US" sz="2800"/>
              <a:t>或</a:t>
            </a:r>
            <a:r>
              <a:rPr lang="en-US" altLang="zh-CN" sz="2800"/>
              <a:t>16</a:t>
            </a:r>
            <a:r>
              <a:rPr lang="zh-CN" altLang="en-US" sz="2800"/>
              <a:t>，并记下余数，直到商为</a:t>
            </a:r>
            <a:r>
              <a:rPr lang="en-US" altLang="zh-CN" sz="2800"/>
              <a:t>0</a:t>
            </a:r>
            <a:r>
              <a:rPr lang="zh-CN" altLang="en-US" sz="2800"/>
              <a:t>为止</a:t>
            </a:r>
          </a:p>
          <a:p>
            <a:pPr lvl="1"/>
            <a:r>
              <a:rPr lang="zh-CN" altLang="en-US" sz="2800"/>
              <a:t>由最后一个余数起逆向取各个余数，则为转换成的二进制和十六进制数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		</a:t>
            </a:r>
            <a:r>
              <a:rPr lang="en-US" altLang="zh-CN" sz="3200"/>
              <a:t>126</a:t>
            </a:r>
            <a:r>
              <a:rPr lang="zh-CN" altLang="en-US" sz="3200"/>
              <a:t>＝</a:t>
            </a:r>
            <a:r>
              <a:rPr lang="en-US" altLang="zh-CN" sz="3200"/>
              <a:t>01111110B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	126</a:t>
            </a:r>
            <a:r>
              <a:rPr lang="zh-CN" altLang="en-US" sz="3200"/>
              <a:t>＝</a:t>
            </a:r>
            <a:r>
              <a:rPr lang="en-US" altLang="zh-CN" sz="3200"/>
              <a:t>7EH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93537">
            <a:extLst>
              <a:ext uri="{FF2B5EF4-FFF2-40B4-BE49-F238E27FC236}">
                <a16:creationId xmlns:a16="http://schemas.microsoft.com/office/drawing/2014/main" id="{0B6D66F1-8B02-44EA-B76B-6B01B4512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76200"/>
            <a:ext cx="6842125" cy="544513"/>
          </a:xfrm>
        </p:spPr>
        <p:txBody>
          <a:bodyPr/>
          <a:lstStyle/>
          <a:p>
            <a:r>
              <a:rPr lang="zh-CN" altLang="en-US"/>
              <a:t>十进制小数转换为二或十六进制数</a:t>
            </a:r>
          </a:p>
        </p:txBody>
      </p:sp>
      <p:sp>
        <p:nvSpPr>
          <p:cNvPr id="33794" name="文本占位符 193538">
            <a:extLst>
              <a:ext uri="{FF2B5EF4-FFF2-40B4-BE49-F238E27FC236}">
                <a16:creationId xmlns:a16="http://schemas.microsoft.com/office/drawing/2014/main" id="{C3063798-F1F1-4DAD-A058-AA3018F7A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0000CC"/>
                </a:solidFill>
              </a:rPr>
              <a:t>小数</a:t>
            </a:r>
            <a:r>
              <a:rPr lang="zh-CN" altLang="en-US" sz="3200"/>
              <a:t>部分转换：用乘法</a:t>
            </a:r>
          </a:p>
          <a:p>
            <a:pPr lvl="1"/>
            <a:r>
              <a:rPr lang="zh-CN" altLang="en-US" sz="2800"/>
              <a:t>分别乘以各自的基数，记录整数部分，直到小数部分为</a:t>
            </a:r>
            <a:r>
              <a:rPr lang="en-US" altLang="zh-CN" sz="2800"/>
              <a:t>0</a:t>
            </a:r>
            <a:r>
              <a:rPr lang="zh-CN" altLang="en-US" sz="2800"/>
              <a:t>为止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	</a:t>
            </a:r>
            <a:r>
              <a:rPr lang="en-US" altLang="zh-CN" sz="3200"/>
              <a:t>0.8125</a:t>
            </a:r>
            <a:r>
              <a:rPr lang="zh-CN" altLang="en-US" sz="3200"/>
              <a:t>＝</a:t>
            </a:r>
            <a:r>
              <a:rPr lang="en-US" altLang="zh-CN" sz="3200"/>
              <a:t>0.1101B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0.8125</a:t>
            </a:r>
            <a:r>
              <a:rPr lang="zh-CN" altLang="en-US" sz="3200"/>
              <a:t>＝</a:t>
            </a:r>
            <a:r>
              <a:rPr lang="en-US" altLang="zh-CN" sz="3200"/>
              <a:t>0.DH</a:t>
            </a:r>
          </a:p>
          <a:p>
            <a:r>
              <a:rPr lang="zh-CN" altLang="en-US" sz="3200"/>
              <a:t>小数转换会发生总是无法乘到为</a:t>
            </a:r>
            <a:r>
              <a:rPr lang="en-US" altLang="zh-CN" sz="3200"/>
              <a:t>0</a:t>
            </a:r>
            <a:r>
              <a:rPr lang="zh-CN" altLang="en-US" sz="3200"/>
              <a:t>的情况</a:t>
            </a:r>
          </a:p>
          <a:p>
            <a:pPr lvl="1"/>
            <a:r>
              <a:rPr lang="zh-CN" altLang="en-US" sz="2800"/>
              <a:t>可选取一定位数（精度）</a:t>
            </a:r>
          </a:p>
          <a:p>
            <a:pPr lvl="1"/>
            <a:r>
              <a:rPr lang="zh-CN" altLang="en-US" sz="2800"/>
              <a:t>将产生无法避免的转换误差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91489">
            <a:extLst>
              <a:ext uri="{FF2B5EF4-FFF2-40B4-BE49-F238E27FC236}">
                <a16:creationId xmlns:a16="http://schemas.microsoft.com/office/drawing/2014/main" id="{20905000-9F8D-4C96-ADFA-C87645F64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76200"/>
            <a:ext cx="6553200" cy="544513"/>
          </a:xfrm>
        </p:spPr>
        <p:txBody>
          <a:bodyPr/>
          <a:lstStyle/>
          <a:p>
            <a:r>
              <a:rPr lang="zh-CN" altLang="en-US"/>
              <a:t>二或十六进制数转换为十进制数</a:t>
            </a:r>
          </a:p>
        </p:txBody>
      </p:sp>
      <p:sp>
        <p:nvSpPr>
          <p:cNvPr id="34818" name="文本占位符 191490">
            <a:extLst>
              <a:ext uri="{FF2B5EF4-FFF2-40B4-BE49-F238E27FC236}">
                <a16:creationId xmlns:a16="http://schemas.microsoft.com/office/drawing/2014/main" id="{FB5E0CEE-C15D-4F78-A4E2-9CFCAF0A2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方法：按权展开</a:t>
            </a:r>
          </a:p>
          <a:p>
            <a:r>
              <a:rPr lang="zh-CN" altLang="en-US" sz="3200"/>
              <a:t>二进制数转换为十进制数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	</a:t>
            </a:r>
            <a:r>
              <a:rPr lang="en-US" altLang="zh-CN" sz="3200"/>
              <a:t>0011.1010B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＝</a:t>
            </a:r>
            <a:r>
              <a:rPr lang="en-US" altLang="zh-CN" sz="3200"/>
              <a:t>1×2</a:t>
            </a:r>
            <a:r>
              <a:rPr lang="en-US" altLang="zh-CN" sz="3200" baseline="30000"/>
              <a:t>1</a:t>
            </a:r>
            <a:r>
              <a:rPr lang="zh-CN" altLang="en-US" sz="3200"/>
              <a:t>＋</a:t>
            </a:r>
            <a:r>
              <a:rPr lang="en-US" altLang="zh-CN" sz="3200"/>
              <a:t>1×2</a:t>
            </a:r>
            <a:r>
              <a:rPr lang="en-US" altLang="zh-CN" sz="3200" baseline="30000"/>
              <a:t>0</a:t>
            </a:r>
            <a:r>
              <a:rPr lang="zh-CN" altLang="en-US" sz="3200"/>
              <a:t>＋</a:t>
            </a:r>
            <a:r>
              <a:rPr lang="en-US" altLang="zh-CN" sz="3200"/>
              <a:t>1×2</a:t>
            </a:r>
            <a:r>
              <a:rPr lang="en-US" altLang="zh-CN" sz="3200" baseline="30000">
                <a:sym typeface="Symbol" panose="05050102010706020507" pitchFamily="18" charset="2"/>
              </a:rPr>
              <a:t>-</a:t>
            </a:r>
            <a:r>
              <a:rPr lang="en-US" altLang="zh-CN" sz="3200" baseline="30000"/>
              <a:t>1</a:t>
            </a:r>
            <a:r>
              <a:rPr lang="zh-CN" altLang="en-US" sz="3200"/>
              <a:t>＋</a:t>
            </a:r>
            <a:r>
              <a:rPr lang="en-US" altLang="zh-CN" sz="3200"/>
              <a:t>0×2</a:t>
            </a:r>
            <a:r>
              <a:rPr lang="en-US" altLang="zh-CN" sz="3200" baseline="30000">
                <a:sym typeface="Symbol" panose="05050102010706020507" pitchFamily="18" charset="2"/>
              </a:rPr>
              <a:t>-</a:t>
            </a:r>
            <a:r>
              <a:rPr lang="en-US" altLang="zh-CN" sz="3200" baseline="30000"/>
              <a:t>2</a:t>
            </a:r>
            <a:r>
              <a:rPr lang="zh-CN" altLang="en-US" sz="3200"/>
              <a:t>＋</a:t>
            </a:r>
            <a:r>
              <a:rPr lang="en-US" altLang="zh-CN" sz="3200"/>
              <a:t>1×2</a:t>
            </a:r>
            <a:r>
              <a:rPr lang="en-US" altLang="zh-CN" sz="3200" baseline="30000">
                <a:sym typeface="Symbol" panose="05050102010706020507" pitchFamily="18" charset="2"/>
              </a:rPr>
              <a:t>-</a:t>
            </a:r>
            <a:r>
              <a:rPr lang="en-US" altLang="zh-CN" sz="3200" baseline="30000"/>
              <a:t>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＝</a:t>
            </a:r>
            <a:r>
              <a:rPr lang="pt-BR" altLang="zh-CN" sz="3200"/>
              <a:t>3.625</a:t>
            </a:r>
          </a:p>
          <a:p>
            <a:r>
              <a:rPr lang="zh-CN" altLang="en-US" sz="3200"/>
              <a:t>十六进制数转换为十进制数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CN" sz="3200"/>
              <a:t>	1.2H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CN" sz="3200"/>
              <a:t>	</a:t>
            </a:r>
            <a:r>
              <a:rPr lang="zh-CN" altLang="pt-BR" sz="3200"/>
              <a:t>＝</a:t>
            </a:r>
            <a:r>
              <a:rPr lang="pt-BR" altLang="zh-CN" sz="3200"/>
              <a:t>1×16</a:t>
            </a:r>
            <a:r>
              <a:rPr lang="pt-BR" altLang="zh-CN" sz="3200" baseline="30000"/>
              <a:t>0</a:t>
            </a:r>
            <a:r>
              <a:rPr lang="zh-CN" altLang="pt-BR" sz="3200"/>
              <a:t>＋</a:t>
            </a:r>
            <a:r>
              <a:rPr lang="pt-BR" altLang="zh-CN" sz="3200"/>
              <a:t>2×16</a:t>
            </a:r>
            <a:r>
              <a:rPr lang="zh-CN" altLang="en-US" sz="3200" baseline="30000">
                <a:sym typeface="Symbol" panose="05050102010706020507" pitchFamily="18" charset="2"/>
              </a:rPr>
              <a:t>－</a:t>
            </a:r>
            <a:r>
              <a:rPr lang="pt-BR" altLang="zh-CN" sz="3200" baseline="30000"/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CN" sz="3200"/>
              <a:t>	</a:t>
            </a:r>
            <a:r>
              <a:rPr lang="zh-CN" altLang="pt-BR" sz="3200"/>
              <a:t>＝</a:t>
            </a:r>
            <a:r>
              <a:rPr lang="pt-BR" altLang="zh-CN" sz="3200"/>
              <a:t>1.125</a:t>
            </a:r>
            <a:endParaRPr lang="zh-CN" altLang="en-US" sz="3200"/>
          </a:p>
        </p:txBody>
      </p:sp>
      <p:sp>
        <p:nvSpPr>
          <p:cNvPr id="34819" name="filecab3">
            <a:extLst>
              <a:ext uri="{FF2B5EF4-FFF2-40B4-BE49-F238E27FC236}">
                <a16:creationId xmlns:a16="http://schemas.microsoft.com/office/drawing/2014/main" id="{C08A2A7D-7EA2-40E4-AF97-5B23FBECA6C7}"/>
              </a:ext>
            </a:extLst>
          </p:cNvPr>
          <p:cNvSpPr>
            <a:spLocks noEditPoints="1" noChangeArrowheads="1"/>
          </p:cNvSpPr>
          <p:nvPr/>
        </p:nvSpPr>
        <p:spPr bwMode="auto">
          <a:xfrm flipV="1">
            <a:off x="4356100" y="4437063"/>
            <a:ext cx="4465638" cy="576262"/>
          </a:xfrm>
          <a:custGeom>
            <a:avLst/>
            <a:gdLst>
              <a:gd name="T0" fmla="*/ 2232819 w 21600"/>
              <a:gd name="T1" fmla="*/ 0 h 21600"/>
              <a:gd name="T2" fmla="*/ 0 w 21600"/>
              <a:gd name="T3" fmla="*/ 0 h 21600"/>
              <a:gd name="T4" fmla="*/ 0 w 21600"/>
              <a:gd name="T5" fmla="*/ 288131 h 21600"/>
              <a:gd name="T6" fmla="*/ 0 w 21600"/>
              <a:gd name="T7" fmla="*/ 543367 h 21600"/>
              <a:gd name="T8" fmla="*/ 2232819 w 21600"/>
              <a:gd name="T9" fmla="*/ 576262 h 21600"/>
              <a:gd name="T10" fmla="*/ 4465638 w 21600"/>
              <a:gd name="T11" fmla="*/ 543367 h 21600"/>
              <a:gd name="T12" fmla="*/ 4465638 w 21600"/>
              <a:gd name="T13" fmla="*/ 288131 h 21600"/>
              <a:gd name="T14" fmla="*/ 4465638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rot="10800000"/>
          <a:lstStyle/>
          <a:p>
            <a:pPr algn="ctr"/>
            <a:r>
              <a:rPr lang="zh-CN" altLang="en-US" sz="2800" b="1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b="1">
                <a:solidFill>
                  <a:srgbClr val="0000CC"/>
                </a:solidFill>
              </a:rPr>
              <a:t>H</a:t>
            </a:r>
            <a:endParaRPr lang="en-US" altLang="zh-CN" sz="2800" b="1"/>
          </a:p>
        </p:txBody>
      </p:sp>
      <p:sp>
        <p:nvSpPr>
          <p:cNvPr id="34820" name="filecab3">
            <a:extLst>
              <a:ext uri="{FF2B5EF4-FFF2-40B4-BE49-F238E27FC236}">
                <a16:creationId xmlns:a16="http://schemas.microsoft.com/office/drawing/2014/main" id="{4DCEEEAC-0DB1-4E1C-8DEA-C390BA40BAB8}"/>
              </a:ext>
            </a:extLst>
          </p:cNvPr>
          <p:cNvSpPr>
            <a:spLocks noEditPoints="1" noChangeArrowheads="1"/>
          </p:cNvSpPr>
          <p:nvPr/>
        </p:nvSpPr>
        <p:spPr bwMode="auto">
          <a:xfrm flipV="1">
            <a:off x="4356100" y="2085975"/>
            <a:ext cx="4465638" cy="576263"/>
          </a:xfrm>
          <a:custGeom>
            <a:avLst/>
            <a:gdLst>
              <a:gd name="T0" fmla="*/ 2232819 w 21600"/>
              <a:gd name="T1" fmla="*/ 0 h 21600"/>
              <a:gd name="T2" fmla="*/ 0 w 21600"/>
              <a:gd name="T3" fmla="*/ 0 h 21600"/>
              <a:gd name="T4" fmla="*/ 0 w 21600"/>
              <a:gd name="T5" fmla="*/ 288132 h 21600"/>
              <a:gd name="T6" fmla="*/ 0 w 21600"/>
              <a:gd name="T7" fmla="*/ 543368 h 21600"/>
              <a:gd name="T8" fmla="*/ 2232819 w 21600"/>
              <a:gd name="T9" fmla="*/ 576263 h 21600"/>
              <a:gd name="T10" fmla="*/ 4465638 w 21600"/>
              <a:gd name="T11" fmla="*/ 543368 h 21600"/>
              <a:gd name="T12" fmla="*/ 4465638 w 21600"/>
              <a:gd name="T13" fmla="*/ 288132 h 21600"/>
              <a:gd name="T14" fmla="*/ 4465638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/>
            <a:r>
              <a:rPr lang="zh-CN" altLang="en-US" sz="2800" b="1">
                <a:solidFill>
                  <a:srgbClr val="0000CC"/>
                </a:solidFill>
              </a:rPr>
              <a:t>二进制数用后缀字母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endParaRPr lang="en-US" altLang="zh-CN" sz="2800" b="1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98657">
            <a:extLst>
              <a:ext uri="{FF2B5EF4-FFF2-40B4-BE49-F238E27FC236}">
                <a16:creationId xmlns:a16="http://schemas.microsoft.com/office/drawing/2014/main" id="{C726993F-4166-40D1-864B-D3EEABC42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BCD</a:t>
            </a:r>
            <a:r>
              <a:rPr lang="zh-CN" altLang="en-US"/>
              <a:t>码</a:t>
            </a:r>
            <a:r>
              <a:rPr lang="zh-CN" altLang="en-US" sz="2800"/>
              <a:t>（</a:t>
            </a:r>
            <a:r>
              <a:rPr lang="en-US" altLang="zh-CN" sz="2800"/>
              <a:t>Binary Coded Decimal</a:t>
            </a:r>
            <a:r>
              <a:rPr lang="zh-CN" altLang="en-US" sz="2800"/>
              <a:t>）</a:t>
            </a:r>
          </a:p>
        </p:txBody>
      </p:sp>
      <p:sp>
        <p:nvSpPr>
          <p:cNvPr id="35842" name="文本占位符 198658">
            <a:extLst>
              <a:ext uri="{FF2B5EF4-FFF2-40B4-BE49-F238E27FC236}">
                <a16:creationId xmlns:a16="http://schemas.microsoft.com/office/drawing/2014/main" id="{0D49897B-092F-4434-9CBA-22E2663F8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二进制编码的十进制数</a:t>
            </a:r>
          </a:p>
          <a:p>
            <a:pPr lvl="1"/>
            <a:r>
              <a:rPr lang="zh-CN" altLang="en-US" sz="2800"/>
              <a:t>一个十进制数位</a:t>
            </a:r>
            <a:r>
              <a:rPr lang="en-US" altLang="zh-CN" sz="2800"/>
              <a:t>0</a:t>
            </a:r>
            <a:r>
              <a:rPr lang="zh-CN" altLang="en-US" sz="2800"/>
              <a:t>～</a:t>
            </a:r>
            <a:r>
              <a:rPr lang="en-US" altLang="zh-CN" sz="2800"/>
              <a:t>9</a:t>
            </a:r>
            <a:r>
              <a:rPr lang="zh-CN" altLang="en-US" sz="2800"/>
              <a:t>用</a:t>
            </a:r>
            <a:r>
              <a:rPr lang="en-US" altLang="zh-CN" sz="2800"/>
              <a:t>4</a:t>
            </a:r>
            <a:r>
              <a:rPr lang="zh-CN" altLang="en-US" sz="2800"/>
              <a:t>位二进制编码来表示</a:t>
            </a:r>
          </a:p>
          <a:p>
            <a:pPr lvl="1"/>
            <a:r>
              <a:rPr lang="zh-CN" altLang="en-US" sz="2800"/>
              <a:t>常用</a:t>
            </a:r>
            <a:r>
              <a:rPr lang="en-US" altLang="zh-CN" sz="2800"/>
              <a:t>8421 BCD</a:t>
            </a:r>
            <a:r>
              <a:rPr lang="zh-CN" altLang="en-US" sz="2800"/>
              <a:t>码：低</a:t>
            </a:r>
            <a:r>
              <a:rPr lang="en-US" altLang="zh-CN" sz="2800"/>
              <a:t>10</a:t>
            </a:r>
            <a:r>
              <a:rPr lang="zh-CN" altLang="en-US" sz="2800"/>
              <a:t>个</a:t>
            </a:r>
            <a:r>
              <a:rPr lang="en-US" altLang="zh-CN" sz="2800"/>
              <a:t>4</a:t>
            </a:r>
            <a:r>
              <a:rPr lang="zh-CN" altLang="en-US" sz="2800"/>
              <a:t>位二进制编码表示</a:t>
            </a:r>
          </a:p>
          <a:p>
            <a:pPr lvl="1"/>
            <a:r>
              <a:rPr lang="zh-CN" altLang="en-US" sz="2800"/>
              <a:t>压缩</a:t>
            </a:r>
            <a:r>
              <a:rPr lang="en-US" altLang="zh-CN" sz="2800"/>
              <a:t>BCD</a:t>
            </a:r>
            <a:r>
              <a:rPr lang="zh-CN" altLang="en-US" sz="2800"/>
              <a:t>码：一个字节表达两位</a:t>
            </a:r>
            <a:r>
              <a:rPr lang="en-US" altLang="zh-CN" sz="2800"/>
              <a:t>BCD</a:t>
            </a:r>
            <a:r>
              <a:rPr lang="zh-CN" altLang="en-US" sz="2800"/>
              <a:t>码</a:t>
            </a:r>
          </a:p>
          <a:p>
            <a:pPr lvl="1"/>
            <a:r>
              <a:rPr lang="zh-CN" altLang="en-US" sz="2800"/>
              <a:t>非压缩</a:t>
            </a:r>
            <a:r>
              <a:rPr lang="en-US" altLang="zh-CN" sz="2800"/>
              <a:t>BCD</a:t>
            </a:r>
            <a:r>
              <a:rPr lang="zh-CN" altLang="en-US" sz="2800"/>
              <a:t>码：一个字节表达一位</a:t>
            </a:r>
            <a:r>
              <a:rPr lang="en-US" altLang="zh-CN" sz="2800"/>
              <a:t>BCD</a:t>
            </a:r>
            <a:r>
              <a:rPr lang="zh-CN" altLang="en-US" sz="2800"/>
              <a:t>码（低</a:t>
            </a:r>
            <a:r>
              <a:rPr lang="en-US" altLang="zh-CN" sz="2800"/>
              <a:t>4</a:t>
            </a:r>
            <a:r>
              <a:rPr lang="zh-CN" altLang="en-US" sz="2800"/>
              <a:t>位表达数值，高</a:t>
            </a:r>
            <a:r>
              <a:rPr lang="en-US" altLang="zh-CN" sz="2800"/>
              <a:t>4</a:t>
            </a:r>
            <a:r>
              <a:rPr lang="zh-CN" altLang="en-US" sz="2800"/>
              <a:t>位常设置为</a:t>
            </a:r>
            <a:r>
              <a:rPr lang="en-US" altLang="zh-CN" sz="2800"/>
              <a:t>0</a:t>
            </a:r>
            <a:r>
              <a:rPr lang="zh-CN" altLang="en-US" sz="2800"/>
              <a:t>）</a:t>
            </a:r>
          </a:p>
          <a:p>
            <a:r>
              <a:rPr lang="en-US" altLang="zh-CN" sz="3200"/>
              <a:t>BCD</a:t>
            </a:r>
            <a:r>
              <a:rPr lang="zh-CN" altLang="en-US" sz="3200"/>
              <a:t>码很直观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BCD</a:t>
            </a:r>
            <a:r>
              <a:rPr lang="zh-CN" altLang="en-US" sz="2800"/>
              <a:t>码：</a:t>
            </a:r>
            <a:r>
              <a:rPr lang="en-US" altLang="zh-CN" sz="2800"/>
              <a:t>0100 1001 0111 1000.0001 0100 1001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十进制真值：	</a:t>
            </a:r>
            <a:r>
              <a:rPr lang="en-US" altLang="zh-CN" sz="2800"/>
              <a:t>4978.149</a:t>
            </a:r>
          </a:p>
        </p:txBody>
      </p:sp>
      <p:sp>
        <p:nvSpPr>
          <p:cNvPr id="35843" name="圆角矩形 198659">
            <a:extLst>
              <a:ext uri="{FF2B5EF4-FFF2-40B4-BE49-F238E27FC236}">
                <a16:creationId xmlns:a16="http://schemas.microsoft.com/office/drawing/2014/main" id="{F592A49B-5A7A-4CB1-8741-2D54AA74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805488"/>
            <a:ext cx="6192838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rnd">
            <a:solidFill>
              <a:srgbClr val="660066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spcBef>
                <a:spcPct val="20000"/>
              </a:spcBef>
            </a:pPr>
            <a:r>
              <a:rPr lang="en-US" altLang="zh-CN" sz="2800" b="1"/>
              <a:t>BCD</a:t>
            </a:r>
            <a:r>
              <a:rPr lang="zh-CN" altLang="en-US" sz="2800" b="1"/>
              <a:t>码便于输入输出，表达数值准确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99681">
            <a:extLst>
              <a:ext uri="{FF2B5EF4-FFF2-40B4-BE49-F238E27FC236}">
                <a16:creationId xmlns:a16="http://schemas.microsoft.com/office/drawing/2014/main" id="{374647ED-CA87-4FC6-B6F2-D5DFD4DF5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  <a:r>
              <a:rPr lang="zh-CN" altLang="en-US" sz="2800"/>
              <a:t>（美国标准信息交换码）</a:t>
            </a:r>
          </a:p>
        </p:txBody>
      </p:sp>
      <p:sp>
        <p:nvSpPr>
          <p:cNvPr id="36866" name="文本占位符 199682">
            <a:extLst>
              <a:ext uri="{FF2B5EF4-FFF2-40B4-BE49-F238E27FC236}">
                <a16:creationId xmlns:a16="http://schemas.microsoft.com/office/drawing/2014/main" id="{2D4CB5C6-249B-488A-82CC-2BE912111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标准</a:t>
            </a:r>
            <a:r>
              <a:rPr lang="en-US" altLang="zh-CN" sz="3200"/>
              <a:t>ASCII</a:t>
            </a:r>
            <a:r>
              <a:rPr lang="zh-CN" altLang="en-US" sz="3200"/>
              <a:t>码用</a:t>
            </a:r>
            <a:r>
              <a:rPr lang="en-US" altLang="zh-CN" sz="3200"/>
              <a:t>7</a:t>
            </a:r>
            <a:r>
              <a:rPr lang="zh-CN" altLang="en-US" sz="3200"/>
              <a:t>位二进制编码，有</a:t>
            </a:r>
            <a:r>
              <a:rPr lang="en-US" altLang="zh-CN" sz="3200"/>
              <a:t>128</a:t>
            </a:r>
            <a:r>
              <a:rPr lang="zh-CN" altLang="en-US" sz="3200"/>
              <a:t>个</a:t>
            </a:r>
          </a:p>
          <a:p>
            <a:r>
              <a:rPr lang="zh-CN" altLang="en-US" sz="3200"/>
              <a:t>不可显示的控制字符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	前</a:t>
            </a:r>
            <a:r>
              <a:rPr lang="en-US" altLang="zh-CN" sz="2800"/>
              <a:t>32</a:t>
            </a:r>
            <a:r>
              <a:rPr lang="zh-CN" altLang="en-US" sz="2800"/>
              <a:t>个和最后一个编码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回车</a:t>
            </a:r>
            <a:r>
              <a:rPr lang="en-US" altLang="zh-CN" sz="2800"/>
              <a:t>CR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0000CC"/>
                </a:solidFill>
              </a:rPr>
              <a:t>0DH   </a:t>
            </a:r>
            <a:r>
              <a:rPr lang="zh-CN" altLang="en-US" sz="2800"/>
              <a:t>换行</a:t>
            </a:r>
            <a:r>
              <a:rPr lang="en-US" altLang="zh-CN" sz="2800"/>
              <a:t>LF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0000CC"/>
                </a:solidFill>
              </a:rPr>
              <a:t>0AH   </a:t>
            </a:r>
            <a:r>
              <a:rPr lang="zh-CN" altLang="en-US" sz="2800"/>
              <a:t>响铃</a:t>
            </a:r>
            <a:r>
              <a:rPr lang="en-US" altLang="zh-CN" sz="2800"/>
              <a:t>BEL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0000CC"/>
                </a:solidFill>
              </a:rPr>
              <a:t>07H</a:t>
            </a:r>
            <a:endParaRPr lang="en-US" altLang="zh-CN" sz="2800"/>
          </a:p>
          <a:p>
            <a:r>
              <a:rPr lang="zh-CN" altLang="en-US" sz="3200"/>
              <a:t>可显示和打印的字符：</a:t>
            </a:r>
            <a:r>
              <a:rPr lang="en-US" altLang="zh-CN" sz="3200"/>
              <a:t>20H</a:t>
            </a:r>
            <a:r>
              <a:rPr lang="zh-CN" altLang="en-US" sz="3200"/>
              <a:t>开始的</a:t>
            </a:r>
            <a:r>
              <a:rPr lang="en-US" altLang="zh-CN" sz="3200"/>
              <a:t>95</a:t>
            </a:r>
            <a:r>
              <a:rPr lang="zh-CN" altLang="en-US" sz="3200"/>
              <a:t>个编码</a:t>
            </a:r>
          </a:p>
          <a:p>
            <a:pPr lvl="1"/>
            <a:r>
              <a:rPr lang="zh-CN" altLang="en-US" sz="2800"/>
              <a:t>数码</a:t>
            </a:r>
            <a:r>
              <a:rPr lang="en-US" altLang="zh-CN" sz="2800"/>
              <a:t>0</a:t>
            </a:r>
            <a:r>
              <a:rPr lang="zh-CN" altLang="en-US" sz="2800"/>
              <a:t>～</a:t>
            </a:r>
            <a:r>
              <a:rPr lang="en-US" altLang="zh-CN" sz="2800"/>
              <a:t>9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0000CC"/>
                </a:solidFill>
              </a:rPr>
              <a:t>30H</a:t>
            </a:r>
            <a:r>
              <a:rPr lang="zh-CN" altLang="en-US" sz="2800">
                <a:solidFill>
                  <a:srgbClr val="0000CC"/>
                </a:solidFill>
              </a:rPr>
              <a:t>～</a:t>
            </a:r>
            <a:r>
              <a:rPr lang="en-US" altLang="zh-CN" sz="2800">
                <a:solidFill>
                  <a:srgbClr val="0000CC"/>
                </a:solidFill>
              </a:rPr>
              <a:t>39H</a:t>
            </a:r>
          </a:p>
          <a:p>
            <a:pPr lvl="1"/>
            <a:r>
              <a:rPr lang="zh-CN" altLang="en-US" sz="2800"/>
              <a:t>大写字母</a:t>
            </a:r>
            <a:r>
              <a:rPr lang="en-US" altLang="zh-CN" sz="2800"/>
              <a:t>A</a:t>
            </a:r>
            <a:r>
              <a:rPr lang="zh-CN" altLang="en-US" sz="2800"/>
              <a:t>～</a:t>
            </a:r>
            <a:r>
              <a:rPr lang="en-US" altLang="zh-CN" sz="2800"/>
              <a:t>Z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0000CC"/>
                </a:solidFill>
              </a:rPr>
              <a:t>41H</a:t>
            </a:r>
            <a:r>
              <a:rPr lang="zh-CN" altLang="en-US" sz="2800">
                <a:solidFill>
                  <a:srgbClr val="0000CC"/>
                </a:solidFill>
              </a:rPr>
              <a:t>～</a:t>
            </a:r>
            <a:r>
              <a:rPr lang="en-US" altLang="zh-CN" sz="2800">
                <a:solidFill>
                  <a:srgbClr val="0000CC"/>
                </a:solidFill>
              </a:rPr>
              <a:t>5AH</a:t>
            </a:r>
          </a:p>
          <a:p>
            <a:pPr lvl="1"/>
            <a:r>
              <a:rPr lang="zh-CN" altLang="en-US" sz="2800"/>
              <a:t>小写字母</a:t>
            </a:r>
            <a:r>
              <a:rPr lang="en-US" altLang="zh-CN" sz="2800"/>
              <a:t>a</a:t>
            </a:r>
            <a:r>
              <a:rPr lang="zh-CN" altLang="en-US" sz="2800"/>
              <a:t>～</a:t>
            </a:r>
            <a:r>
              <a:rPr lang="en-US" altLang="zh-CN" sz="2800"/>
              <a:t>z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0000CC"/>
                </a:solidFill>
              </a:rPr>
              <a:t>61H</a:t>
            </a:r>
            <a:r>
              <a:rPr lang="zh-CN" altLang="en-US" sz="2800">
                <a:solidFill>
                  <a:srgbClr val="0000CC"/>
                </a:solidFill>
              </a:rPr>
              <a:t>～</a:t>
            </a:r>
            <a:r>
              <a:rPr lang="en-US" altLang="zh-CN" sz="2800">
                <a:solidFill>
                  <a:srgbClr val="0000CC"/>
                </a:solidFill>
              </a:rPr>
              <a:t>7AH</a:t>
            </a:r>
          </a:p>
          <a:p>
            <a:pPr lvl="1"/>
            <a:r>
              <a:rPr lang="zh-CN" altLang="en-US" sz="2800"/>
              <a:t>空格：</a:t>
            </a:r>
            <a:r>
              <a:rPr lang="en-US" altLang="zh-CN" sz="2800">
                <a:solidFill>
                  <a:srgbClr val="0000CC"/>
                </a:solidFill>
              </a:rPr>
              <a:t>20H</a:t>
            </a:r>
            <a:endParaRPr lang="en-US" altLang="zh-CN" sz="2800"/>
          </a:p>
          <a:p>
            <a:r>
              <a:rPr lang="zh-CN" altLang="en-US" sz="3200"/>
              <a:t>扩展</a:t>
            </a:r>
            <a:r>
              <a:rPr lang="en-US" altLang="zh-CN" sz="3200"/>
              <a:t>ASCII</a:t>
            </a:r>
            <a:r>
              <a:rPr lang="zh-CN" altLang="en-US" sz="3200"/>
              <a:t>码：最高</a:t>
            </a:r>
            <a:r>
              <a:rPr lang="en-US" altLang="zh-CN" sz="3200"/>
              <a:t>D7</a:t>
            </a:r>
            <a:r>
              <a:rPr lang="zh-CN" altLang="en-US" sz="3200"/>
              <a:t>位为</a:t>
            </a:r>
            <a:r>
              <a:rPr lang="en-US" altLang="zh-CN" sz="3200"/>
              <a:t>1</a:t>
            </a:r>
            <a:r>
              <a:rPr lang="zh-CN" altLang="en-US" sz="3200"/>
              <a:t>，表达制表符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95585">
            <a:extLst>
              <a:ext uri="{FF2B5EF4-FFF2-40B4-BE49-F238E27FC236}">
                <a16:creationId xmlns:a16="http://schemas.microsoft.com/office/drawing/2014/main" id="{A67BF0A1-E6B4-4768-89E9-AF3D0ABBF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真值和机器数</a:t>
            </a:r>
          </a:p>
        </p:txBody>
      </p:sp>
      <p:sp>
        <p:nvSpPr>
          <p:cNvPr id="37890" name="文本占位符 195586">
            <a:extLst>
              <a:ext uri="{FF2B5EF4-FFF2-40B4-BE49-F238E27FC236}">
                <a16:creationId xmlns:a16="http://schemas.microsoft.com/office/drawing/2014/main" id="{62DE4133-2ADB-4DF7-9D0A-4C2B48751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0000CC"/>
                </a:solidFill>
              </a:rPr>
              <a:t>真值</a:t>
            </a:r>
            <a:r>
              <a:rPr lang="zh-CN" altLang="en-US" sz="2800"/>
              <a:t>：现实中真实的数值</a:t>
            </a:r>
          </a:p>
          <a:p>
            <a:r>
              <a:rPr lang="zh-CN" altLang="en-US" sz="2800">
                <a:solidFill>
                  <a:srgbClr val="0000CC"/>
                </a:solidFill>
              </a:rPr>
              <a:t>机器数</a:t>
            </a:r>
            <a:r>
              <a:rPr lang="zh-CN" altLang="en-US" sz="2800"/>
              <a:t>：计算机中用</a:t>
            </a:r>
            <a:r>
              <a:rPr lang="en-US" altLang="zh-CN" sz="2800"/>
              <a:t>0</a:t>
            </a:r>
            <a:r>
              <a:rPr lang="zh-CN" altLang="en-US" sz="2800"/>
              <a:t>和</a:t>
            </a:r>
            <a:r>
              <a:rPr lang="en-US" altLang="zh-CN" sz="2800"/>
              <a:t>1</a:t>
            </a:r>
            <a:r>
              <a:rPr lang="zh-CN" altLang="en-US" sz="2800"/>
              <a:t>数码组合表达的数值</a:t>
            </a:r>
          </a:p>
          <a:p>
            <a:r>
              <a:rPr lang="zh-CN" altLang="en-US" sz="2800">
                <a:solidFill>
                  <a:srgbClr val="CC3300"/>
                </a:solidFill>
              </a:rPr>
              <a:t>无符号数</a:t>
            </a:r>
            <a:r>
              <a:rPr lang="zh-CN" altLang="en-US" sz="2800"/>
              <a:t>：只表达</a:t>
            </a:r>
            <a:r>
              <a:rPr lang="en-US" altLang="zh-CN" sz="2800"/>
              <a:t>0</a:t>
            </a:r>
            <a:r>
              <a:rPr lang="zh-CN" altLang="en-US" sz="2800"/>
              <a:t>和正整数的定点整数</a:t>
            </a:r>
          </a:p>
          <a:p>
            <a:r>
              <a:rPr lang="zh-CN" altLang="en-US" sz="2800">
                <a:solidFill>
                  <a:srgbClr val="CC3300"/>
                </a:solidFill>
              </a:rPr>
              <a:t>有符号数</a:t>
            </a:r>
            <a:r>
              <a:rPr lang="zh-CN" altLang="en-US" sz="2800"/>
              <a:t>：表达负整数、</a:t>
            </a:r>
            <a:r>
              <a:rPr lang="en-US" altLang="zh-CN" sz="2800"/>
              <a:t>0</a:t>
            </a:r>
            <a:r>
              <a:rPr lang="zh-CN" altLang="en-US" sz="2800"/>
              <a:t>和正整数的定点整数</a:t>
            </a:r>
          </a:p>
          <a:p>
            <a:pPr lvl="1"/>
            <a:r>
              <a:rPr lang="zh-CN" altLang="en-US" sz="2400"/>
              <a:t>符号位需要占用一个位</a:t>
            </a:r>
          </a:p>
          <a:p>
            <a:pPr lvl="1"/>
            <a:r>
              <a:rPr lang="zh-CN" altLang="en-US" sz="2400"/>
              <a:t>常用机器数的最高位</a:t>
            </a:r>
          </a:p>
          <a:p>
            <a:pPr lvl="1"/>
            <a:r>
              <a:rPr lang="en-US" altLang="zh-CN" sz="2400"/>
              <a:t>0</a:t>
            </a:r>
            <a:r>
              <a:rPr lang="zh-CN" altLang="en-US" sz="2400"/>
              <a:t>表示正数、</a:t>
            </a:r>
            <a:r>
              <a:rPr lang="en-US" altLang="zh-CN" sz="2400"/>
              <a:t>1</a:t>
            </a:r>
            <a:r>
              <a:rPr lang="zh-CN" altLang="en-US" sz="2400"/>
              <a:t>表示负数</a:t>
            </a:r>
          </a:p>
          <a:p>
            <a:r>
              <a:rPr lang="zh-CN" altLang="en-US" sz="2800">
                <a:solidFill>
                  <a:srgbClr val="996633"/>
                </a:solidFill>
              </a:rPr>
              <a:t>定点数</a:t>
            </a:r>
            <a:r>
              <a:rPr lang="zh-CN" altLang="en-US" sz="2800"/>
              <a:t>：固定小数点的位置表达数值的机器数</a:t>
            </a:r>
          </a:p>
          <a:p>
            <a:pPr lvl="1"/>
            <a:r>
              <a:rPr lang="zh-CN" altLang="en-US" sz="2400"/>
              <a:t>定点整数：将小数点固定在机器数的最右侧表达的整数</a:t>
            </a:r>
          </a:p>
          <a:p>
            <a:pPr lvl="1"/>
            <a:r>
              <a:rPr lang="zh-CN" altLang="en-US" sz="2400"/>
              <a:t>定点小数：将小数点固定在机器数的最左侧表达的小数</a:t>
            </a:r>
          </a:p>
          <a:p>
            <a:r>
              <a:rPr lang="zh-CN" altLang="en-US" sz="2800">
                <a:solidFill>
                  <a:srgbClr val="996633"/>
                </a:solidFill>
              </a:rPr>
              <a:t>浮点数</a:t>
            </a:r>
            <a:r>
              <a:rPr lang="zh-CN" altLang="en-US" sz="2800"/>
              <a:t>：小数点浮动表达的实数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96609">
            <a:extLst>
              <a:ext uri="{FF2B5EF4-FFF2-40B4-BE49-F238E27FC236}">
                <a16:creationId xmlns:a16="http://schemas.microsoft.com/office/drawing/2014/main" id="{EBD73D2C-F505-41D0-9006-80DC7E4EE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</a:t>
            </a:r>
          </a:p>
        </p:txBody>
      </p:sp>
      <p:sp>
        <p:nvSpPr>
          <p:cNvPr id="38914" name="文本占位符 196610">
            <a:extLst>
              <a:ext uri="{FF2B5EF4-FFF2-40B4-BE49-F238E27FC236}">
                <a16:creationId xmlns:a16="http://schemas.microsoft.com/office/drawing/2014/main" id="{ED360564-B518-4AF4-87F9-060821982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有符号整数在计算机中默认采用补码</a:t>
            </a:r>
          </a:p>
          <a:p>
            <a:pPr lvl="1"/>
            <a:r>
              <a:rPr lang="zh-CN" altLang="en-US" sz="2400"/>
              <a:t>最高位表示符号：正数用</a:t>
            </a:r>
            <a:r>
              <a:rPr lang="en-US" altLang="zh-CN" sz="2400"/>
              <a:t>0</a:t>
            </a:r>
            <a:r>
              <a:rPr lang="zh-CN" altLang="en-US" sz="2400"/>
              <a:t>，负数用</a:t>
            </a:r>
            <a:r>
              <a:rPr lang="en-US" altLang="zh-CN" sz="2400"/>
              <a:t>1</a:t>
            </a:r>
          </a:p>
          <a:p>
            <a:pPr lvl="1"/>
            <a:r>
              <a:rPr lang="zh-CN" altLang="en-US" sz="2400"/>
              <a:t>正数补码：直接表示数值大小（同无符号数）</a:t>
            </a:r>
          </a:p>
          <a:p>
            <a:pPr lvl="1"/>
            <a:r>
              <a:rPr lang="zh-CN" altLang="en-US" sz="2400">
                <a:solidFill>
                  <a:srgbClr val="0000CC"/>
                </a:solidFill>
              </a:rPr>
              <a:t>负数补码：将对应正数补码取反加</a:t>
            </a:r>
            <a:r>
              <a:rPr lang="en-US" altLang="zh-CN" sz="2400">
                <a:solidFill>
                  <a:srgbClr val="0000CC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[105]</a:t>
            </a:r>
            <a:r>
              <a:rPr lang="zh-CN" altLang="en-US" sz="2800" baseline="-25000"/>
              <a:t>补码</a:t>
            </a:r>
            <a:r>
              <a:rPr lang="zh-CN" altLang="en-US" sz="2800"/>
              <a:t>＝</a:t>
            </a:r>
            <a:r>
              <a:rPr lang="en-US" altLang="zh-CN" sz="2800"/>
              <a:t>01101001B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[-105]</a:t>
            </a:r>
            <a:r>
              <a:rPr lang="zh-CN" altLang="en-US" sz="2800" baseline="-25000"/>
              <a:t>补码</a:t>
            </a:r>
            <a:r>
              <a:rPr lang="zh-CN" altLang="en-US" sz="2800"/>
              <a:t>＝</a:t>
            </a:r>
            <a:r>
              <a:rPr lang="en-US" altLang="zh-CN" sz="2800"/>
              <a:t>[01101001B]</a:t>
            </a:r>
            <a:r>
              <a:rPr lang="zh-CN" altLang="en-US" sz="2800" baseline="-25000"/>
              <a:t>取反＋</a:t>
            </a:r>
            <a:r>
              <a:rPr lang="en-US" altLang="zh-CN" sz="2800" baseline="-25000"/>
              <a:t>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＝</a:t>
            </a:r>
            <a:r>
              <a:rPr lang="en-US" altLang="zh-CN" sz="2800"/>
              <a:t>10010110B</a:t>
            </a:r>
            <a:r>
              <a:rPr lang="zh-CN" altLang="en-US" sz="2800"/>
              <a:t>＋</a:t>
            </a:r>
            <a:r>
              <a:rPr lang="en-US" altLang="zh-CN" sz="2800"/>
              <a:t>1</a:t>
            </a:r>
            <a:r>
              <a:rPr lang="zh-CN" altLang="en-US" sz="2800"/>
              <a:t>＝</a:t>
            </a:r>
            <a:r>
              <a:rPr lang="en-US" altLang="zh-CN" sz="2800"/>
              <a:t>10010111B</a:t>
            </a:r>
          </a:p>
          <a:p>
            <a:r>
              <a:rPr lang="en-US" altLang="zh-CN" sz="2800"/>
              <a:t>8</a:t>
            </a:r>
            <a:r>
              <a:rPr lang="zh-CN" altLang="en-US" sz="2800"/>
              <a:t>位二进制补码表示的数值范围：</a:t>
            </a:r>
            <a:r>
              <a:rPr lang="en-US" altLang="zh-CN" sz="2800"/>
              <a:t>-128</a:t>
            </a:r>
            <a:r>
              <a:rPr lang="zh-CN" altLang="en-US" sz="2800"/>
              <a:t>～</a:t>
            </a:r>
            <a:r>
              <a:rPr lang="en-US" altLang="zh-CN" sz="2800"/>
              <a:t>+127</a:t>
            </a:r>
          </a:p>
          <a:p>
            <a:r>
              <a:rPr lang="en-US" altLang="zh-CN" sz="2800"/>
              <a:t>16</a:t>
            </a:r>
            <a:r>
              <a:rPr lang="zh-CN" altLang="en-US" sz="2800"/>
              <a:t>位二进制补码表示的数值范围：</a:t>
            </a:r>
            <a:r>
              <a:rPr lang="en-US" altLang="zh-CN" sz="2800"/>
              <a:t>-2</a:t>
            </a:r>
            <a:r>
              <a:rPr lang="en-US" altLang="zh-CN" sz="2800" baseline="30000"/>
              <a:t>15</a:t>
            </a:r>
            <a:r>
              <a:rPr lang="zh-CN" altLang="en-US" sz="2800"/>
              <a:t>～</a:t>
            </a:r>
            <a:r>
              <a:rPr lang="en-US" altLang="zh-CN" sz="2800"/>
              <a:t>+2</a:t>
            </a:r>
            <a:r>
              <a:rPr lang="en-US" altLang="zh-CN" sz="2800" baseline="30000"/>
              <a:t>15</a:t>
            </a:r>
            <a:r>
              <a:rPr lang="en-US" altLang="zh-CN" sz="2800"/>
              <a:t>-1</a:t>
            </a:r>
          </a:p>
          <a:p>
            <a:r>
              <a:rPr lang="en-US" altLang="zh-CN" sz="2800"/>
              <a:t>32</a:t>
            </a:r>
            <a:r>
              <a:rPr lang="zh-CN" altLang="en-US" sz="2800"/>
              <a:t>位二进制补码表示的数值范围：</a:t>
            </a:r>
            <a:r>
              <a:rPr lang="en-US" altLang="zh-CN" sz="2800"/>
              <a:t>-2</a:t>
            </a:r>
            <a:r>
              <a:rPr lang="en-US" altLang="zh-CN" sz="2800" baseline="30000"/>
              <a:t>31</a:t>
            </a:r>
            <a:r>
              <a:rPr lang="zh-CN" altLang="en-US" sz="2800"/>
              <a:t>～</a:t>
            </a:r>
            <a:r>
              <a:rPr lang="en-US" altLang="zh-CN" sz="2800"/>
              <a:t>+2</a:t>
            </a:r>
            <a:r>
              <a:rPr lang="en-US" altLang="zh-CN" sz="2800" baseline="30000"/>
              <a:t>31</a:t>
            </a:r>
            <a:r>
              <a:rPr lang="en-US" altLang="zh-CN" sz="2800"/>
              <a:t>-1</a:t>
            </a:r>
          </a:p>
        </p:txBody>
      </p:sp>
      <p:sp>
        <p:nvSpPr>
          <p:cNvPr id="38915" name="爆炸形 1 196612">
            <a:extLst>
              <a:ext uri="{FF2B5EF4-FFF2-40B4-BE49-F238E27FC236}">
                <a16:creationId xmlns:a16="http://schemas.microsoft.com/office/drawing/2014/main" id="{5EAA38FD-4935-453D-898C-874DC8F2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852738"/>
            <a:ext cx="2952750" cy="1223962"/>
          </a:xfrm>
          <a:prstGeom prst="irregularSeal1">
            <a:avLst/>
          </a:prstGeom>
          <a:solidFill>
            <a:srgbClr val="DBDAB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为什么是补码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3083">
            <a:extLst>
              <a:ext uri="{FF2B5EF4-FFF2-40B4-BE49-F238E27FC236}">
                <a16:creationId xmlns:a16="http://schemas.microsoft.com/office/drawing/2014/main" id="{5680FBD1-5CA1-4793-9DBE-5D8B03285B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260350"/>
            <a:ext cx="4495800" cy="685800"/>
          </a:xfrm>
        </p:spPr>
        <p:txBody>
          <a:bodyPr/>
          <a:lstStyle/>
          <a:p>
            <a:r>
              <a:rPr lang="zh-CN" altLang="en-US" sz="4000"/>
              <a:t>为什么要学习汇编</a:t>
            </a:r>
          </a:p>
        </p:txBody>
      </p:sp>
      <p:grpSp>
        <p:nvGrpSpPr>
          <p:cNvPr id="9218" name="组合 3078">
            <a:extLst>
              <a:ext uri="{FF2B5EF4-FFF2-40B4-BE49-F238E27FC236}">
                <a16:creationId xmlns:a16="http://schemas.microsoft.com/office/drawing/2014/main" id="{77A1D68C-81F1-4CC9-B508-5FD35DD6FD2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9219" name="直接连接符 3079">
              <a:extLst>
                <a:ext uri="{FF2B5EF4-FFF2-40B4-BE49-F238E27FC236}">
                  <a16:creationId xmlns:a16="http://schemas.microsoft.com/office/drawing/2014/main" id="{C69CC3EC-CFD3-4681-9BBD-68C1FA29C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" name="矩形 3080">
              <a:extLst>
                <a:ext uri="{FF2B5EF4-FFF2-40B4-BE49-F238E27FC236}">
                  <a16:creationId xmlns:a16="http://schemas.microsoft.com/office/drawing/2014/main" id="{BC527DB3-020F-41BB-94F5-086128C4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1" name="矩形 3081">
              <a:extLst>
                <a:ext uri="{FF2B5EF4-FFF2-40B4-BE49-F238E27FC236}">
                  <a16:creationId xmlns:a16="http://schemas.microsoft.com/office/drawing/2014/main" id="{8BF721A7-89F3-4B80-A2F8-E61329ED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2" name="矩形 3082">
              <a:extLst>
                <a:ext uri="{FF2B5EF4-FFF2-40B4-BE49-F238E27FC236}">
                  <a16:creationId xmlns:a16="http://schemas.microsoft.com/office/drawing/2014/main" id="{8E394C1D-3B3C-48D8-8BA3-DEA0BE594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223" name="图片 1">
            <a:extLst>
              <a:ext uri="{FF2B5EF4-FFF2-40B4-BE49-F238E27FC236}">
                <a16:creationId xmlns:a16="http://schemas.microsoft.com/office/drawing/2014/main" id="{EA93DAB8-E594-4406-9B11-3E723F50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314575"/>
            <a:ext cx="8696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97633">
            <a:extLst>
              <a:ext uri="{FF2B5EF4-FFF2-40B4-BE49-F238E27FC236}">
                <a16:creationId xmlns:a16="http://schemas.microsoft.com/office/drawing/2014/main" id="{9D8BF183-478F-4084-B708-FF3DA9429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负数求补</a:t>
            </a:r>
          </a:p>
        </p:txBody>
      </p:sp>
      <p:sp>
        <p:nvSpPr>
          <p:cNvPr id="39938" name="文本占位符 197634">
            <a:extLst>
              <a:ext uri="{FF2B5EF4-FFF2-40B4-BE49-F238E27FC236}">
                <a16:creationId xmlns:a16="http://schemas.microsoft.com/office/drawing/2014/main" id="{186BDE02-AB62-474D-8FF4-0ABF9918B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0000CC"/>
                </a:solidFill>
              </a:rPr>
              <a:t>负数真值“取反加</a:t>
            </a:r>
            <a:r>
              <a:rPr lang="en-US" altLang="zh-CN" sz="3200">
                <a:solidFill>
                  <a:srgbClr val="0000CC"/>
                </a:solidFill>
              </a:rPr>
              <a:t>1”</a:t>
            </a:r>
            <a:r>
              <a:rPr lang="zh-CN" altLang="en-US" sz="3200">
                <a:solidFill>
                  <a:srgbClr val="0000CC"/>
                </a:solidFill>
              </a:rPr>
              <a:t>得机器数补码</a:t>
            </a:r>
          </a:p>
          <a:p>
            <a:r>
              <a:rPr lang="zh-CN" altLang="en-US" sz="3200">
                <a:solidFill>
                  <a:srgbClr val="0000CC"/>
                </a:solidFill>
              </a:rPr>
              <a:t>负数补码“取反加</a:t>
            </a:r>
            <a:r>
              <a:rPr lang="en-US" altLang="zh-CN" sz="3200">
                <a:solidFill>
                  <a:srgbClr val="0000CC"/>
                </a:solidFill>
              </a:rPr>
              <a:t>1”</a:t>
            </a:r>
            <a:r>
              <a:rPr lang="zh-CN" altLang="en-US" sz="3200">
                <a:solidFill>
                  <a:srgbClr val="0000CC"/>
                </a:solidFill>
              </a:rPr>
              <a:t>得到负数真值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补码：</a:t>
            </a:r>
            <a:r>
              <a:rPr lang="en-US" altLang="zh-CN" sz="2800"/>
              <a:t>11100000B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真值：</a:t>
            </a:r>
            <a:r>
              <a:rPr lang="en-US" altLang="zh-CN" sz="2800"/>
              <a:t>-([11100000]</a:t>
            </a:r>
            <a:r>
              <a:rPr lang="zh-CN" altLang="en-US" sz="2400" baseline="-25000"/>
              <a:t>求反＋</a:t>
            </a:r>
            <a:r>
              <a:rPr lang="en-US" altLang="zh-CN" sz="2400" baseline="-25000"/>
              <a:t>1</a:t>
            </a:r>
            <a:r>
              <a:rPr lang="en-US" altLang="zh-CN" sz="2800"/>
              <a:t>)</a:t>
            </a:r>
            <a:r>
              <a:rPr lang="zh-CN" altLang="en-US" sz="2800"/>
              <a:t>＝</a:t>
            </a:r>
            <a:r>
              <a:rPr lang="en-US" altLang="zh-CN" sz="2800"/>
              <a:t>-(00011111+1)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	    </a:t>
            </a:r>
            <a:r>
              <a:rPr lang="zh-CN" altLang="en-US" sz="2800"/>
              <a:t>＝</a:t>
            </a:r>
            <a:r>
              <a:rPr lang="en-US" altLang="zh-CN" sz="2800"/>
              <a:t>-00100000</a:t>
            </a:r>
            <a:r>
              <a:rPr lang="zh-CN" altLang="en-US" sz="2800"/>
              <a:t>＝</a:t>
            </a:r>
            <a:r>
              <a:rPr lang="en-US" altLang="zh-CN" sz="2800"/>
              <a:t>-2</a:t>
            </a:r>
            <a:r>
              <a:rPr lang="en-US" altLang="zh-CN" sz="2800" baseline="30000"/>
              <a:t>5</a:t>
            </a:r>
            <a:r>
              <a:rPr lang="zh-CN" altLang="en-US" sz="2800"/>
              <a:t>＝</a:t>
            </a:r>
            <a:r>
              <a:rPr lang="en-US" altLang="zh-CN" sz="2800"/>
              <a:t>-32</a:t>
            </a:r>
          </a:p>
          <a:p>
            <a:r>
              <a:rPr lang="zh-CN" altLang="en-US" sz="3200">
                <a:solidFill>
                  <a:srgbClr val="0000CC"/>
                </a:solidFill>
              </a:rPr>
              <a:t>负数求补运算，等效于用带借位的</a:t>
            </a:r>
            <a:r>
              <a:rPr lang="en-US" altLang="zh-CN" sz="3200">
                <a:solidFill>
                  <a:srgbClr val="0000CC"/>
                </a:solidFill>
              </a:rPr>
              <a:t>0</a:t>
            </a:r>
            <a:r>
              <a:rPr lang="zh-CN" altLang="en-US" sz="3200">
                <a:solidFill>
                  <a:srgbClr val="0000CC"/>
                </a:solidFill>
              </a:rPr>
              <a:t>作减法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真值：</a:t>
            </a:r>
            <a:r>
              <a:rPr lang="en-US" altLang="zh-CN" sz="2800"/>
              <a:t>-8</a:t>
            </a:r>
            <a:r>
              <a:rPr lang="zh-CN" altLang="en-US" sz="2800"/>
              <a:t>，补码：</a:t>
            </a:r>
            <a:r>
              <a:rPr lang="en-US" altLang="zh-CN" sz="2800"/>
              <a:t>[-8]</a:t>
            </a:r>
            <a:r>
              <a:rPr lang="zh-CN" altLang="en-US" sz="2800" baseline="-25000"/>
              <a:t>补码</a:t>
            </a:r>
            <a:r>
              <a:rPr lang="zh-CN" altLang="en-US" sz="2800"/>
              <a:t>＝</a:t>
            </a:r>
            <a:r>
              <a:rPr lang="en-US" altLang="zh-CN" sz="2800"/>
              <a:t>00H-08H</a:t>
            </a:r>
            <a:r>
              <a:rPr lang="zh-CN" altLang="en-US" sz="2800"/>
              <a:t>＝</a:t>
            </a:r>
            <a:r>
              <a:rPr lang="en-US" altLang="zh-CN" sz="2800"/>
              <a:t>F8H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补码：</a:t>
            </a:r>
            <a:r>
              <a:rPr lang="en-US" altLang="zh-CN" sz="2800"/>
              <a:t>11111000</a:t>
            </a:r>
            <a:r>
              <a:rPr lang="zh-CN" altLang="en-US" sz="2800"/>
              <a:t>，真值：</a:t>
            </a:r>
            <a:r>
              <a:rPr lang="en-US" altLang="zh-CN" sz="2800"/>
              <a:t>-(00H-F8H)</a:t>
            </a:r>
            <a:r>
              <a:rPr lang="zh-CN" altLang="en-US" sz="2800"/>
              <a:t>＝</a:t>
            </a:r>
            <a:r>
              <a:rPr lang="en-US" altLang="zh-CN" sz="2800"/>
              <a:t>-08H</a:t>
            </a:r>
            <a:r>
              <a:rPr lang="zh-CN" altLang="en-US" sz="2800"/>
              <a:t>＝</a:t>
            </a:r>
            <a:r>
              <a:rPr lang="en-US" altLang="zh-CN" sz="2800"/>
              <a:t>-8</a:t>
            </a:r>
          </a:p>
        </p:txBody>
      </p:sp>
      <p:sp>
        <p:nvSpPr>
          <p:cNvPr id="39939" name="圆角矩形 197636">
            <a:extLst>
              <a:ext uri="{FF2B5EF4-FFF2-40B4-BE49-F238E27FC236}">
                <a16:creationId xmlns:a16="http://schemas.microsoft.com/office/drawing/2014/main" id="{61D6E908-AB19-46EE-892C-10E0CE38D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805488"/>
            <a:ext cx="5254625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rnd">
            <a:solidFill>
              <a:srgbClr val="660066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spcBef>
                <a:spcPct val="20000"/>
              </a:spcBef>
            </a:pPr>
            <a:r>
              <a:rPr lang="zh-CN" altLang="en-US" sz="2800" b="1"/>
              <a:t>用十六进制表达和运算，方便！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94561">
            <a:extLst>
              <a:ext uri="{FF2B5EF4-FFF2-40B4-BE49-F238E27FC236}">
                <a16:creationId xmlns:a16="http://schemas.microsoft.com/office/drawing/2014/main" id="{F1F178E6-9DE0-4D36-8E00-9741F16EE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十六进制数的加减运算</a:t>
            </a:r>
          </a:p>
        </p:txBody>
      </p:sp>
      <p:sp>
        <p:nvSpPr>
          <p:cNvPr id="40962" name="文本占位符 194562">
            <a:extLst>
              <a:ext uri="{FF2B5EF4-FFF2-40B4-BE49-F238E27FC236}">
                <a16:creationId xmlns:a16="http://schemas.microsoft.com/office/drawing/2014/main" id="{39E85E33-346B-4F55-8235-2443551F4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二进制和十六进制数之间具有对应关系</a:t>
            </a:r>
          </a:p>
          <a:p>
            <a:pPr lvl="1"/>
            <a:r>
              <a:rPr lang="zh-CN" altLang="en-US" sz="2800"/>
              <a:t>整数从左向右</a:t>
            </a:r>
          </a:p>
          <a:p>
            <a:pPr lvl="1"/>
            <a:r>
              <a:rPr lang="zh-CN" altLang="en-US" sz="2800"/>
              <a:t>小数从右向左</a:t>
            </a:r>
          </a:p>
          <a:p>
            <a:pPr lvl="1"/>
            <a:r>
              <a:rPr lang="zh-CN" altLang="en-US" sz="2800"/>
              <a:t>每</a:t>
            </a:r>
            <a:r>
              <a:rPr lang="en-US" altLang="zh-CN" sz="2800"/>
              <a:t>4</a:t>
            </a:r>
            <a:r>
              <a:rPr lang="zh-CN" altLang="en-US" sz="2800"/>
              <a:t>个二进制位对应一个十六进制位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	</a:t>
            </a:r>
            <a:r>
              <a:rPr lang="en-US" altLang="zh-CN" sz="3200"/>
              <a:t>00111010B</a:t>
            </a:r>
            <a:r>
              <a:rPr lang="zh-CN" altLang="en-US" sz="3200"/>
              <a:t>＝</a:t>
            </a:r>
            <a:r>
              <a:rPr lang="en-US" altLang="zh-CN" sz="3200"/>
              <a:t>3AH</a:t>
            </a:r>
            <a:r>
              <a:rPr lang="zh-CN" altLang="en-US" sz="3200"/>
              <a:t>，</a:t>
            </a:r>
            <a:r>
              <a:rPr lang="en-US" altLang="zh-CN" sz="3200"/>
              <a:t>F2H</a:t>
            </a:r>
            <a:r>
              <a:rPr lang="zh-CN" altLang="en-US" sz="3200"/>
              <a:t>＝</a:t>
            </a:r>
            <a:r>
              <a:rPr lang="en-US" altLang="zh-CN" sz="3200"/>
              <a:t>11110010B</a:t>
            </a:r>
          </a:p>
          <a:p>
            <a:r>
              <a:rPr lang="zh-CN" altLang="en-US" sz="3200"/>
              <a:t>十六进制数的加减运算类似十进制</a:t>
            </a:r>
          </a:p>
          <a:p>
            <a:pPr lvl="1"/>
            <a:r>
              <a:rPr lang="zh-CN" altLang="en-US" sz="2800"/>
              <a:t>逢</a:t>
            </a:r>
            <a:r>
              <a:rPr lang="en-US" altLang="zh-CN" sz="2800"/>
              <a:t>16</a:t>
            </a:r>
            <a:r>
              <a:rPr lang="zh-CN" altLang="en-US" sz="2800"/>
              <a:t>进位</a:t>
            </a:r>
            <a:r>
              <a:rPr lang="en-US" altLang="zh-CN" sz="2800"/>
              <a:t>1</a:t>
            </a:r>
            <a:r>
              <a:rPr lang="zh-CN" altLang="en-US" sz="2800"/>
              <a:t>，借</a:t>
            </a:r>
            <a:r>
              <a:rPr lang="en-US" altLang="zh-CN" sz="2800"/>
              <a:t>1</a:t>
            </a:r>
            <a:r>
              <a:rPr lang="zh-CN" altLang="en-US" sz="2800"/>
              <a:t>当</a:t>
            </a:r>
            <a:r>
              <a:rPr lang="zh-CN" altLang="pt-BR" sz="2800"/>
              <a:t>16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/>
              <a:t>	</a:t>
            </a:r>
            <a:r>
              <a:rPr lang="pt-BR" altLang="zh-CN" sz="3200">
                <a:solidFill>
                  <a:srgbClr val="0000CC"/>
                </a:solidFill>
              </a:rPr>
              <a:t>23D9H</a:t>
            </a:r>
            <a:r>
              <a:rPr lang="zh-CN" altLang="pt-BR" sz="3200">
                <a:solidFill>
                  <a:srgbClr val="0000CC"/>
                </a:solidFill>
              </a:rPr>
              <a:t>＋</a:t>
            </a:r>
            <a:r>
              <a:rPr lang="pt-BR" altLang="zh-CN" sz="3200">
                <a:solidFill>
                  <a:srgbClr val="0000CC"/>
                </a:solidFill>
              </a:rPr>
              <a:t>94BEH</a:t>
            </a:r>
            <a:r>
              <a:rPr lang="zh-CN" altLang="pt-BR" sz="3200">
                <a:solidFill>
                  <a:srgbClr val="0000CC"/>
                </a:solidFill>
              </a:rPr>
              <a:t>＝</a:t>
            </a:r>
            <a:r>
              <a:rPr lang="pt-BR" altLang="zh-CN" sz="320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>
                <a:solidFill>
                  <a:srgbClr val="0000CC"/>
                </a:solidFill>
              </a:rPr>
              <a:t>	A59FH</a:t>
            </a:r>
            <a:r>
              <a:rPr lang="zh-CN" altLang="pt-BR" sz="3200">
                <a:solidFill>
                  <a:srgbClr val="0000CC"/>
                </a:solidFill>
              </a:rPr>
              <a:t>－</a:t>
            </a:r>
            <a:r>
              <a:rPr lang="pt-BR" altLang="zh-CN" sz="3200">
                <a:solidFill>
                  <a:srgbClr val="0000CC"/>
                </a:solidFill>
              </a:rPr>
              <a:t>62B8H</a:t>
            </a:r>
            <a:r>
              <a:rPr lang="zh-CN" altLang="pt-BR" sz="3200">
                <a:solidFill>
                  <a:srgbClr val="0000CC"/>
                </a:solidFill>
              </a:rPr>
              <a:t>＝</a:t>
            </a:r>
            <a:r>
              <a:rPr lang="pt-BR" altLang="zh-CN" sz="3200">
                <a:solidFill>
                  <a:srgbClr val="0000CC"/>
                </a:solidFill>
              </a:rPr>
              <a:t>42E7H</a:t>
            </a:r>
            <a:endParaRPr lang="zh-CN" altLang="en-US" sz="32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71696">
            <a:extLst>
              <a:ext uri="{FF2B5EF4-FFF2-40B4-BE49-F238E27FC236}">
                <a16:creationId xmlns:a16="http://schemas.microsoft.com/office/drawing/2014/main" id="{A65B8AC3-F096-4A11-BF39-637FAFBB7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050" y="44450"/>
            <a:ext cx="6019800" cy="544513"/>
          </a:xfrm>
        </p:spPr>
        <p:txBody>
          <a:bodyPr/>
          <a:lstStyle/>
          <a:p>
            <a:r>
              <a:rPr lang="en-US" altLang="zh-CN"/>
              <a:t>1.3  Intel 80x86</a:t>
            </a:r>
            <a:r>
              <a:rPr lang="zh-CN" altLang="en-US"/>
              <a:t>系列微处理器</a:t>
            </a:r>
          </a:p>
        </p:txBody>
      </p:sp>
      <p:grpSp>
        <p:nvGrpSpPr>
          <p:cNvPr id="41986" name="组合 71700">
            <a:extLst>
              <a:ext uri="{FF2B5EF4-FFF2-40B4-BE49-F238E27FC236}">
                <a16:creationId xmlns:a16="http://schemas.microsoft.com/office/drawing/2014/main" id="{0724BF7F-DE61-4565-ACB2-75F76C18EB4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268413"/>
            <a:ext cx="1758950" cy="1250950"/>
            <a:chOff x="262" y="754"/>
            <a:chExt cx="1108" cy="788"/>
          </a:xfrm>
        </p:grpSpPr>
        <p:pic>
          <p:nvPicPr>
            <p:cNvPr id="41987" name="图片 71701" descr="8088CPU">
              <a:extLst>
                <a:ext uri="{FF2B5EF4-FFF2-40B4-BE49-F238E27FC236}">
                  <a16:creationId xmlns:a16="http://schemas.microsoft.com/office/drawing/2014/main" id="{9A44B803-FE49-4D0C-8908-AF66B37D9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754"/>
              <a:ext cx="96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88" name="文本框 71702">
              <a:extLst>
                <a:ext uri="{FF2B5EF4-FFF2-40B4-BE49-F238E27FC236}">
                  <a16:creationId xmlns:a16="http://schemas.microsoft.com/office/drawing/2014/main" id="{4FEEE9A2-82BD-4861-85B5-6BC8A8B1F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330"/>
              <a:ext cx="6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600"/>
                <a:t>Intel 8086</a:t>
              </a:r>
            </a:p>
          </p:txBody>
        </p:sp>
      </p:grpSp>
      <p:pic>
        <p:nvPicPr>
          <p:cNvPr id="41989" name="图片 71703" descr="core2quad">
            <a:extLst>
              <a:ext uri="{FF2B5EF4-FFF2-40B4-BE49-F238E27FC236}">
                <a16:creationId xmlns:a16="http://schemas.microsoft.com/office/drawing/2014/main" id="{312E2789-61C0-4FEA-A117-BFD923A7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97" b="2000"/>
          <a:stretch>
            <a:fillRect/>
          </a:stretch>
        </p:blipFill>
        <p:spPr bwMode="auto">
          <a:xfrm>
            <a:off x="6084888" y="3789363"/>
            <a:ext cx="259238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文本框 71704">
            <a:extLst>
              <a:ext uri="{FF2B5EF4-FFF2-40B4-BE49-F238E27FC236}">
                <a16:creationId xmlns:a16="http://schemas.microsoft.com/office/drawing/2014/main" id="{49558E47-C4E8-42E6-BD10-80A0B0EE3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815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80386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文本框 71705">
            <a:extLst>
              <a:ext uri="{FF2B5EF4-FFF2-40B4-BE49-F238E27FC236}">
                <a16:creationId xmlns:a16="http://schemas.microsoft.com/office/drawing/2014/main" id="{92AAE5BA-8BCD-4F76-BCA0-E78A27AF7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42211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80486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2" name="文本框 71706">
            <a:extLst>
              <a:ext uri="{FF2B5EF4-FFF2-40B4-BE49-F238E27FC236}">
                <a16:creationId xmlns:a16="http://schemas.microsoft.com/office/drawing/2014/main" id="{B6C3DCEF-BA39-47A5-B368-9F96F5878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8639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</a:p>
        </p:txBody>
      </p:sp>
      <p:sp>
        <p:nvSpPr>
          <p:cNvPr id="41993" name="文本框 71707">
            <a:extLst>
              <a:ext uri="{FF2B5EF4-FFF2-40B4-BE49-F238E27FC236}">
                <a16:creationId xmlns:a16="http://schemas.microsoft.com/office/drawing/2014/main" id="{48C74E58-054F-4767-8DEC-B5A37E10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429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41994" name="文本框 71708">
            <a:extLst>
              <a:ext uri="{FF2B5EF4-FFF2-40B4-BE49-F238E27FC236}">
                <a16:creationId xmlns:a16="http://schemas.microsoft.com/office/drawing/2014/main" id="{D7AA3D3F-9371-4B24-B5DF-EF2072CA7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2565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995" name="文本框 71709">
            <a:extLst>
              <a:ext uri="{FF2B5EF4-FFF2-40B4-BE49-F238E27FC236}">
                <a16:creationId xmlns:a16="http://schemas.microsoft.com/office/drawing/2014/main" id="{224A718B-942F-4189-8D4E-F60F5034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133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80286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6" name="文本框 71710">
            <a:extLst>
              <a:ext uri="{FF2B5EF4-FFF2-40B4-BE49-F238E27FC236}">
                <a16:creationId xmlns:a16="http://schemas.microsoft.com/office/drawing/2014/main" id="{32030334-51E8-4A43-9B70-A1D7ACAB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562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8086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7" name="文本框 71711">
            <a:extLst>
              <a:ext uri="{FF2B5EF4-FFF2-40B4-BE49-F238E27FC236}">
                <a16:creationId xmlns:a16="http://schemas.microsoft.com/office/drawing/2014/main" id="{310C49C8-3416-4180-BB63-0CA582B8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29813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41998" name="直接连接符 71712">
            <a:extLst>
              <a:ext uri="{FF2B5EF4-FFF2-40B4-BE49-F238E27FC236}">
                <a16:creationId xmlns:a16="http://schemas.microsoft.com/office/drawing/2014/main" id="{4D5A53B8-AB45-4875-B547-0298959AC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700" y="2138363"/>
            <a:ext cx="7924800" cy="4097337"/>
          </a:xfrm>
          <a:prstGeom prst="line">
            <a:avLst/>
          </a:prstGeom>
          <a:noFill/>
          <a:ln w="76200">
            <a:pattFill prst="pct50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>
            <a:outerShdw dist="107763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文本框 71713">
            <a:extLst>
              <a:ext uri="{FF2B5EF4-FFF2-40B4-BE49-F238E27FC236}">
                <a16:creationId xmlns:a16="http://schemas.microsoft.com/office/drawing/2014/main" id="{D8298916-CEA8-40B2-A45D-B1B80EB3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412875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酷睿多核系列</a:t>
            </a:r>
          </a:p>
        </p:txBody>
      </p:sp>
      <p:sp>
        <p:nvSpPr>
          <p:cNvPr id="42000" name="文本框 71714">
            <a:extLst>
              <a:ext uri="{FF2B5EF4-FFF2-40B4-BE49-F238E27FC236}">
                <a16:creationId xmlns:a16="http://schemas.microsoft.com/office/drawing/2014/main" id="{53A45BB9-D08D-4569-9C64-13916EE5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1499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4004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1" name="右大括号 71715">
            <a:extLst>
              <a:ext uri="{FF2B5EF4-FFF2-40B4-BE49-F238E27FC236}">
                <a16:creationId xmlns:a16="http://schemas.microsoft.com/office/drawing/2014/main" id="{7B006B58-12F5-4E3A-9731-46909397B77A}"/>
              </a:ext>
            </a:extLst>
          </p:cNvPr>
          <p:cNvSpPr>
            <a:spLocks/>
          </p:cNvSpPr>
          <p:nvPr/>
        </p:nvSpPr>
        <p:spPr bwMode="auto">
          <a:xfrm rot="-7068182">
            <a:off x="3750470" y="1100931"/>
            <a:ext cx="411162" cy="4537075"/>
          </a:xfrm>
          <a:prstGeom prst="rightBrace">
            <a:avLst>
              <a:gd name="adj1" fmla="val 91803"/>
              <a:gd name="adj2" fmla="val 4856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文本框 71716">
            <a:extLst>
              <a:ext uri="{FF2B5EF4-FFF2-40B4-BE49-F238E27FC236}">
                <a16:creationId xmlns:a16="http://schemas.microsoft.com/office/drawing/2014/main" id="{0A1FA7BB-FEED-4FEE-A6BF-38D80AF9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2720975"/>
            <a:ext cx="2162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IA-32</a:t>
            </a:r>
            <a:r>
              <a:rPr lang="zh-CN" altLang="en-US" sz="2800" b="1">
                <a:latin typeface="Times New Roman" panose="02020603050405020304" pitchFamily="18" charset="0"/>
              </a:rPr>
              <a:t>处理器</a:t>
            </a:r>
          </a:p>
        </p:txBody>
      </p:sp>
      <p:sp>
        <p:nvSpPr>
          <p:cNvPr id="42003" name="文本框 71717">
            <a:extLst>
              <a:ext uri="{FF2B5EF4-FFF2-40B4-BE49-F238E27FC236}">
                <a16:creationId xmlns:a16="http://schemas.microsoft.com/office/drawing/2014/main" id="{06DEA74F-42E3-429D-94B7-064DAA39D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940425"/>
            <a:ext cx="292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</a:rPr>
              <a:t>位</a:t>
            </a:r>
            <a:r>
              <a:rPr lang="en-US" altLang="zh-CN" sz="2800" b="1">
                <a:latin typeface="Times New Roman" panose="02020603050405020304" pitchFamily="18" charset="0"/>
              </a:rPr>
              <a:t>80x86</a:t>
            </a:r>
            <a:r>
              <a:rPr lang="zh-CN" altLang="en-US" sz="2800" b="1">
                <a:latin typeface="Times New Roman" panose="02020603050405020304" pitchFamily="18" charset="0"/>
              </a:rPr>
              <a:t>处理器</a:t>
            </a:r>
          </a:p>
        </p:txBody>
      </p:sp>
      <p:sp>
        <p:nvSpPr>
          <p:cNvPr id="42004" name="右大括号 71718">
            <a:extLst>
              <a:ext uri="{FF2B5EF4-FFF2-40B4-BE49-F238E27FC236}">
                <a16:creationId xmlns:a16="http://schemas.microsoft.com/office/drawing/2014/main" id="{59A86FC8-7BCA-4F04-9450-B54F488E23B6}"/>
              </a:ext>
            </a:extLst>
          </p:cNvPr>
          <p:cNvSpPr>
            <a:spLocks/>
          </p:cNvSpPr>
          <p:nvPr/>
        </p:nvSpPr>
        <p:spPr bwMode="auto">
          <a:xfrm rot="14436468" flipH="1">
            <a:off x="1831181" y="5545932"/>
            <a:ext cx="263525" cy="1036638"/>
          </a:xfrm>
          <a:prstGeom prst="rightBrace">
            <a:avLst>
              <a:gd name="adj1" fmla="val 46913"/>
              <a:gd name="adj2" fmla="val 50009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文本框 71719">
            <a:extLst>
              <a:ext uri="{FF2B5EF4-FFF2-40B4-BE49-F238E27FC236}">
                <a16:creationId xmlns:a16="http://schemas.microsoft.com/office/drawing/2014/main" id="{FE9AB89D-42AA-4405-A25A-C6055E5B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1878013"/>
            <a:ext cx="244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奔腾多核系列</a:t>
            </a:r>
          </a:p>
        </p:txBody>
      </p:sp>
      <p:sp>
        <p:nvSpPr>
          <p:cNvPr id="42006" name="文本框 71720">
            <a:extLst>
              <a:ext uri="{FF2B5EF4-FFF2-40B4-BE49-F238E27FC236}">
                <a16:creationId xmlns:a16="http://schemas.microsoft.com/office/drawing/2014/main" id="{068A6349-1800-47D5-8313-FA5B9FC4E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412875"/>
            <a:ext cx="2471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Intel 64</a:t>
            </a:r>
            <a:r>
              <a:rPr lang="zh-CN" altLang="en-US" sz="2800" b="1">
                <a:latin typeface="Times New Roman" panose="02020603050405020304" pitchFamily="18" charset="0"/>
              </a:rPr>
              <a:t>处理器</a:t>
            </a:r>
          </a:p>
        </p:txBody>
      </p:sp>
      <p:sp>
        <p:nvSpPr>
          <p:cNvPr id="42007" name="右大括号 71721">
            <a:extLst>
              <a:ext uri="{FF2B5EF4-FFF2-40B4-BE49-F238E27FC236}">
                <a16:creationId xmlns:a16="http://schemas.microsoft.com/office/drawing/2014/main" id="{C734CCF9-25DB-4160-BD94-1F1886D08360}"/>
              </a:ext>
            </a:extLst>
          </p:cNvPr>
          <p:cNvSpPr>
            <a:spLocks/>
          </p:cNvSpPr>
          <p:nvPr/>
        </p:nvSpPr>
        <p:spPr bwMode="auto">
          <a:xfrm rot="-8625901">
            <a:off x="6156325" y="1412875"/>
            <a:ext cx="325438" cy="796925"/>
          </a:xfrm>
          <a:prstGeom prst="rightBrace">
            <a:avLst>
              <a:gd name="adj1" fmla="val 20372"/>
              <a:gd name="adj2" fmla="val 4856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225281">
            <a:extLst>
              <a:ext uri="{FF2B5EF4-FFF2-40B4-BE49-F238E27FC236}">
                <a16:creationId xmlns:a16="http://schemas.microsoft.com/office/drawing/2014/main" id="{E0379D44-935F-4758-AC2F-D2EF153EC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1.3.1 16</a:t>
            </a:r>
            <a:r>
              <a:rPr lang="zh-CN" altLang="en-US"/>
              <a:t>位</a:t>
            </a:r>
            <a:r>
              <a:rPr lang="en-US" altLang="zh-CN"/>
              <a:t>80x86</a:t>
            </a:r>
            <a:r>
              <a:rPr lang="zh-CN" altLang="en-US"/>
              <a:t>处理器</a:t>
            </a:r>
          </a:p>
        </p:txBody>
      </p:sp>
      <p:sp>
        <p:nvSpPr>
          <p:cNvPr id="43010" name="文本占位符 225282">
            <a:extLst>
              <a:ext uri="{FF2B5EF4-FFF2-40B4-BE49-F238E27FC236}">
                <a16:creationId xmlns:a16="http://schemas.microsoft.com/office/drawing/2014/main" id="{5F668357-ED43-4355-974A-90A1092D1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16</a:t>
            </a:r>
            <a:r>
              <a:rPr lang="zh-CN" altLang="en-US" sz="3200"/>
              <a:t>位结构处理器</a:t>
            </a:r>
          </a:p>
          <a:p>
            <a:r>
              <a:rPr lang="en-US" altLang="zh-CN" sz="3200"/>
              <a:t>8086/8088</a:t>
            </a:r>
            <a:r>
              <a:rPr lang="zh-CN" altLang="en-US" sz="3200"/>
              <a:t>指令系统提供</a:t>
            </a:r>
            <a:r>
              <a:rPr lang="en-US" altLang="zh-CN" sz="3200"/>
              <a:t>16</a:t>
            </a:r>
            <a:r>
              <a:rPr lang="zh-CN" altLang="en-US" sz="3200"/>
              <a:t>位基本指令集</a:t>
            </a:r>
          </a:p>
          <a:p>
            <a:r>
              <a:rPr lang="en-US" altLang="zh-CN" sz="3200"/>
              <a:t>80186/80188</a:t>
            </a:r>
            <a:r>
              <a:rPr lang="zh-CN" altLang="en-US" sz="3200"/>
              <a:t>增加若干条实用指令 </a:t>
            </a:r>
          </a:p>
          <a:p>
            <a:r>
              <a:rPr lang="en-US" altLang="zh-CN" sz="3200"/>
              <a:t>8086</a:t>
            </a:r>
            <a:r>
              <a:rPr lang="zh-CN" altLang="en-US" sz="3200"/>
              <a:t>的工作方式是实方式（</a:t>
            </a:r>
            <a:r>
              <a:rPr lang="en-US" altLang="zh-CN" sz="3200"/>
              <a:t>Real Mode</a:t>
            </a:r>
            <a:r>
              <a:rPr lang="zh-CN" altLang="en-US" sz="3200"/>
              <a:t>）</a:t>
            </a:r>
          </a:p>
          <a:p>
            <a:r>
              <a:rPr lang="en-US" altLang="zh-CN" sz="3200"/>
              <a:t>80286</a:t>
            </a:r>
            <a:r>
              <a:rPr lang="zh-CN" altLang="en-US" sz="3200"/>
              <a:t>增加保护方式（</a:t>
            </a:r>
            <a:r>
              <a:rPr lang="en-US" altLang="zh-CN" sz="3200"/>
              <a:t>Protected Mode</a:t>
            </a:r>
            <a:r>
              <a:rPr lang="zh-CN" altLang="en-US" sz="3200"/>
              <a:t>）</a:t>
            </a:r>
          </a:p>
          <a:p>
            <a:r>
              <a:rPr lang="en-US" altLang="zh-CN" sz="3200"/>
              <a:t>80286</a:t>
            </a:r>
            <a:r>
              <a:rPr lang="zh-CN" altLang="en-US" sz="3200"/>
              <a:t>引入了系统指令</a:t>
            </a:r>
          </a:p>
          <a:p>
            <a:pPr lvl="1"/>
            <a:r>
              <a:rPr lang="zh-CN" altLang="en-US" sz="2800"/>
              <a:t>为操作系统等核心程序提供处理器控制功能</a:t>
            </a:r>
          </a:p>
        </p:txBody>
      </p:sp>
      <p:sp>
        <p:nvSpPr>
          <p:cNvPr id="43011" name="filecab3">
            <a:extLst>
              <a:ext uri="{FF2B5EF4-FFF2-40B4-BE49-F238E27FC236}">
                <a16:creationId xmlns:a16="http://schemas.microsoft.com/office/drawing/2014/main" id="{DA37FF4C-5AC4-4D67-91D7-95B3B8D51280}"/>
              </a:ext>
            </a:extLst>
          </p:cNvPr>
          <p:cNvSpPr>
            <a:spLocks noEditPoints="1" noChangeArrowheads="1"/>
          </p:cNvSpPr>
          <p:nvPr/>
        </p:nvSpPr>
        <p:spPr bwMode="auto">
          <a:xfrm flipV="1">
            <a:off x="1781175" y="5387975"/>
            <a:ext cx="7134225" cy="696913"/>
          </a:xfrm>
          <a:custGeom>
            <a:avLst/>
            <a:gdLst>
              <a:gd name="T0" fmla="*/ 3567113 w 21600"/>
              <a:gd name="T1" fmla="*/ 0 h 21600"/>
              <a:gd name="T2" fmla="*/ 0 w 21600"/>
              <a:gd name="T3" fmla="*/ 0 h 21600"/>
              <a:gd name="T4" fmla="*/ 0 w 21600"/>
              <a:gd name="T5" fmla="*/ 348457 h 21600"/>
              <a:gd name="T6" fmla="*/ 0 w 21600"/>
              <a:gd name="T7" fmla="*/ 657131 h 21600"/>
              <a:gd name="T8" fmla="*/ 3567113 w 21600"/>
              <a:gd name="T9" fmla="*/ 696913 h 21600"/>
              <a:gd name="T10" fmla="*/ 7134225 w 21600"/>
              <a:gd name="T11" fmla="*/ 657131 h 21600"/>
              <a:gd name="T12" fmla="*/ 7134225 w 21600"/>
              <a:gd name="T13" fmla="*/ 348457 h 21600"/>
              <a:gd name="T14" fmla="*/ 7134225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指令系统、指令集（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Instruction Set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221185">
            <a:extLst>
              <a:ext uri="{FF2B5EF4-FFF2-40B4-BE49-F238E27FC236}">
                <a16:creationId xmlns:a16="http://schemas.microsoft.com/office/drawing/2014/main" id="{D87E31B0-9F9A-46AE-97C3-9EFD60D63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1.1.2 IA-32</a:t>
            </a:r>
            <a:r>
              <a:rPr lang="zh-CN" altLang="en-US"/>
              <a:t>处理器</a:t>
            </a:r>
          </a:p>
        </p:txBody>
      </p:sp>
      <p:sp>
        <p:nvSpPr>
          <p:cNvPr id="45058" name="文本占位符 221186">
            <a:extLst>
              <a:ext uri="{FF2B5EF4-FFF2-40B4-BE49-F238E27FC236}">
                <a16:creationId xmlns:a16="http://schemas.microsoft.com/office/drawing/2014/main" id="{15A81365-A518-4F7D-9B9D-469BC2EDC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80386</a:t>
            </a:r>
            <a:r>
              <a:rPr lang="zh-CN" altLang="en-US" sz="3200"/>
              <a:t>引入英特尔</a:t>
            </a:r>
            <a:r>
              <a:rPr lang="en-US" altLang="zh-CN" sz="3200"/>
              <a:t>32</a:t>
            </a:r>
            <a:r>
              <a:rPr lang="zh-CN" altLang="en-US" sz="3200"/>
              <a:t>位指令集结构</a:t>
            </a:r>
            <a:r>
              <a:rPr lang="en-US" altLang="zh-CN" sz="3200"/>
              <a:t>ISA</a:t>
            </a:r>
          </a:p>
          <a:p>
            <a:pPr lvl="1"/>
            <a:r>
              <a:rPr lang="zh-CN" altLang="en-US" sz="2800"/>
              <a:t>兼容原</a:t>
            </a:r>
            <a:r>
              <a:rPr lang="en-US" altLang="zh-CN" sz="2800"/>
              <a:t>16</a:t>
            </a:r>
            <a:r>
              <a:rPr lang="zh-CN" altLang="en-US" sz="2800"/>
              <a:t>位</a:t>
            </a:r>
            <a:r>
              <a:rPr lang="en-US" altLang="zh-CN" sz="2800"/>
              <a:t>80286</a:t>
            </a:r>
            <a:r>
              <a:rPr lang="zh-CN" altLang="en-US" sz="2800"/>
              <a:t>指令系统</a:t>
            </a:r>
          </a:p>
          <a:p>
            <a:pPr lvl="1"/>
            <a:r>
              <a:rPr lang="zh-CN" altLang="en-US" sz="2800"/>
              <a:t>全面升级为</a:t>
            </a:r>
            <a:r>
              <a:rPr lang="en-US" altLang="zh-CN" sz="2800"/>
              <a:t>32</a:t>
            </a:r>
            <a:r>
              <a:rPr lang="zh-CN" altLang="en-US" sz="2800"/>
              <a:t>位</a:t>
            </a:r>
          </a:p>
          <a:p>
            <a:pPr lvl="1"/>
            <a:r>
              <a:rPr lang="zh-CN" altLang="en-US" sz="2800"/>
              <a:t>提供虚拟</a:t>
            </a:r>
            <a:r>
              <a:rPr lang="en-US" altLang="zh-CN" sz="2800"/>
              <a:t>8086</a:t>
            </a:r>
            <a:r>
              <a:rPr lang="zh-CN" altLang="en-US" sz="2800"/>
              <a:t>工作方式（</a:t>
            </a:r>
            <a:r>
              <a:rPr lang="en-US" altLang="zh-CN" sz="2800"/>
              <a:t>Virtual 8086 Mode</a:t>
            </a:r>
            <a:r>
              <a:rPr lang="zh-CN" altLang="en-US" sz="2800"/>
              <a:t>）</a:t>
            </a:r>
          </a:p>
          <a:p>
            <a:r>
              <a:rPr lang="en-US" altLang="zh-CN" sz="3200"/>
              <a:t>80486</a:t>
            </a:r>
            <a:r>
              <a:rPr lang="zh-CN" altLang="en-US" sz="3200"/>
              <a:t>集成浮点处理单元支持浮点指令</a:t>
            </a:r>
          </a:p>
          <a:p>
            <a:r>
              <a:rPr lang="en-US" altLang="zh-CN" sz="3200"/>
              <a:t>Pentium</a:t>
            </a:r>
            <a:r>
              <a:rPr lang="zh-CN" altLang="en-US" sz="3200"/>
              <a:t>系列</a:t>
            </a:r>
          </a:p>
          <a:p>
            <a:pPr lvl="1"/>
            <a:r>
              <a:rPr lang="zh-CN" altLang="en-US" sz="2800"/>
              <a:t>陆续增加若干整数指令、完善浮点指令</a:t>
            </a:r>
          </a:p>
          <a:p>
            <a:pPr lvl="1"/>
            <a:r>
              <a:rPr lang="zh-CN" altLang="en-US" sz="2800"/>
              <a:t>增加一系列多媒体指令（</a:t>
            </a:r>
            <a:r>
              <a:rPr lang="en-US" altLang="zh-CN" sz="2800"/>
              <a:t>SIMD</a:t>
            </a:r>
            <a:r>
              <a:rPr lang="zh-CN" altLang="en-US" sz="2800"/>
              <a:t>指令）</a:t>
            </a:r>
          </a:p>
        </p:txBody>
      </p:sp>
      <p:sp>
        <p:nvSpPr>
          <p:cNvPr id="45059" name="filecab3">
            <a:extLst>
              <a:ext uri="{FF2B5EF4-FFF2-40B4-BE49-F238E27FC236}">
                <a16:creationId xmlns:a16="http://schemas.microsoft.com/office/drawing/2014/main" id="{DD285116-320F-4CE2-8160-1F3A57185D58}"/>
              </a:ext>
            </a:extLst>
          </p:cNvPr>
          <p:cNvSpPr>
            <a:spLocks noEditPoints="1" noChangeArrowheads="1"/>
          </p:cNvSpPr>
          <p:nvPr/>
        </p:nvSpPr>
        <p:spPr bwMode="auto">
          <a:xfrm flipV="1">
            <a:off x="2987675" y="5468938"/>
            <a:ext cx="5856288" cy="696912"/>
          </a:xfrm>
          <a:custGeom>
            <a:avLst/>
            <a:gdLst>
              <a:gd name="T0" fmla="*/ 2928144 w 21600"/>
              <a:gd name="T1" fmla="*/ 0 h 21600"/>
              <a:gd name="T2" fmla="*/ 0 w 21600"/>
              <a:gd name="T3" fmla="*/ 0 h 21600"/>
              <a:gd name="T4" fmla="*/ 0 w 21600"/>
              <a:gd name="T5" fmla="*/ 348456 h 21600"/>
              <a:gd name="T6" fmla="*/ 0 w 21600"/>
              <a:gd name="T7" fmla="*/ 657130 h 21600"/>
              <a:gd name="T8" fmla="*/ 2928144 w 21600"/>
              <a:gd name="T9" fmla="*/ 696912 h 21600"/>
              <a:gd name="T10" fmla="*/ 5856288 w 21600"/>
              <a:gd name="T11" fmla="*/ 657130 h 21600"/>
              <a:gd name="T12" fmla="*/ 5856288 w 21600"/>
              <a:gd name="T13" fmla="*/ 348456 h 21600"/>
              <a:gd name="T14" fmla="*/ 5856288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IA-32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Intel Architecture-32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223233">
            <a:extLst>
              <a:ext uri="{FF2B5EF4-FFF2-40B4-BE49-F238E27FC236}">
                <a16:creationId xmlns:a16="http://schemas.microsoft.com/office/drawing/2014/main" id="{B8DD47A0-9967-410F-9D3C-EF50DB0EC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1.1.3 Intel 64</a:t>
            </a:r>
            <a:r>
              <a:rPr lang="zh-CN" altLang="en-US"/>
              <a:t>处理器</a:t>
            </a:r>
          </a:p>
        </p:txBody>
      </p:sp>
      <p:sp>
        <p:nvSpPr>
          <p:cNvPr id="47106" name="文本占位符 223234">
            <a:extLst>
              <a:ext uri="{FF2B5EF4-FFF2-40B4-BE49-F238E27FC236}">
                <a16:creationId xmlns:a16="http://schemas.microsoft.com/office/drawing/2014/main" id="{1475DB52-A43D-46B7-A26E-92115879E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64</a:t>
            </a:r>
            <a:r>
              <a:rPr lang="zh-CN" altLang="en-US"/>
              <a:t>位英特尔指令集结构</a:t>
            </a:r>
          </a:p>
          <a:p>
            <a:pPr lvl="1"/>
            <a:r>
              <a:rPr lang="zh-CN" altLang="en-US"/>
              <a:t>兼容</a:t>
            </a:r>
            <a:r>
              <a:rPr lang="en-US" altLang="zh-CN"/>
              <a:t>32</a:t>
            </a:r>
            <a:r>
              <a:rPr lang="zh-CN" altLang="en-US"/>
              <a:t>位指令系统</a:t>
            </a:r>
          </a:p>
          <a:p>
            <a:pPr lvl="1"/>
            <a:r>
              <a:rPr lang="zh-CN" altLang="en-US"/>
              <a:t>新增</a:t>
            </a:r>
            <a:r>
              <a:rPr lang="en-US" altLang="zh-CN"/>
              <a:t>64</a:t>
            </a:r>
            <a:r>
              <a:rPr lang="zh-CN" altLang="en-US"/>
              <a:t>位工作方式</a:t>
            </a:r>
          </a:p>
          <a:p>
            <a:r>
              <a:rPr lang="zh-CN" altLang="en-US"/>
              <a:t>继续丰富多媒体指令</a:t>
            </a:r>
          </a:p>
          <a:p>
            <a:r>
              <a:rPr lang="zh-CN" altLang="en-US"/>
              <a:t>处理器集成多核（</a:t>
            </a:r>
            <a:r>
              <a:rPr lang="en-US" altLang="zh-CN"/>
              <a:t>Multi-core</a:t>
            </a:r>
            <a:r>
              <a:rPr lang="zh-CN" altLang="en-US"/>
              <a:t>）技术</a:t>
            </a:r>
          </a:p>
        </p:txBody>
      </p:sp>
      <p:sp>
        <p:nvSpPr>
          <p:cNvPr id="47107" name="filecab3">
            <a:extLst>
              <a:ext uri="{FF2B5EF4-FFF2-40B4-BE49-F238E27FC236}">
                <a16:creationId xmlns:a16="http://schemas.microsoft.com/office/drawing/2014/main" id="{5CDB2A2C-2D29-4C0B-910E-97A52137936E}"/>
              </a:ext>
            </a:extLst>
          </p:cNvPr>
          <p:cNvSpPr>
            <a:spLocks noEditPoints="1" noChangeArrowheads="1"/>
          </p:cNvSpPr>
          <p:nvPr/>
        </p:nvSpPr>
        <p:spPr bwMode="auto">
          <a:xfrm flipV="1">
            <a:off x="4932363" y="5468938"/>
            <a:ext cx="3911600" cy="696912"/>
          </a:xfrm>
          <a:custGeom>
            <a:avLst/>
            <a:gdLst>
              <a:gd name="T0" fmla="*/ 1955800 w 21600"/>
              <a:gd name="T1" fmla="*/ 0 h 21600"/>
              <a:gd name="T2" fmla="*/ 0 w 21600"/>
              <a:gd name="T3" fmla="*/ 0 h 21600"/>
              <a:gd name="T4" fmla="*/ 0 w 21600"/>
              <a:gd name="T5" fmla="*/ 348456 h 21600"/>
              <a:gd name="T6" fmla="*/ 0 w 21600"/>
              <a:gd name="T7" fmla="*/ 657130 h 21600"/>
              <a:gd name="T8" fmla="*/ 1955800 w 21600"/>
              <a:gd name="T9" fmla="*/ 696912 h 21600"/>
              <a:gd name="T10" fmla="*/ 3911600 w 21600"/>
              <a:gd name="T11" fmla="*/ 657130 h 21600"/>
              <a:gd name="T12" fmla="*/ 3911600 w 21600"/>
              <a:gd name="T13" fmla="*/ 348456 h 21600"/>
              <a:gd name="T14" fmla="*/ 391160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处理器进入多核时代</a:t>
            </a:r>
          </a:p>
        </p:txBody>
      </p:sp>
      <p:sp>
        <p:nvSpPr>
          <p:cNvPr id="47108" name="圆角矩形 223236">
            <a:extLst>
              <a:ext uri="{FF2B5EF4-FFF2-40B4-BE49-F238E27FC236}">
                <a16:creationId xmlns:a16="http://schemas.microsoft.com/office/drawing/2014/main" id="{B00EC7BF-E5F5-40C1-AE6F-5466B3B0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2697163"/>
            <a:ext cx="2362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altLang="zh-CN" sz="3200" b="1"/>
              <a:t>Many core</a:t>
            </a:r>
          </a:p>
        </p:txBody>
      </p:sp>
      <p:sp>
        <p:nvSpPr>
          <p:cNvPr id="47109" name="任意多边形 223237">
            <a:extLst>
              <a:ext uri="{FF2B5EF4-FFF2-40B4-BE49-F238E27FC236}">
                <a16:creationId xmlns:a16="http://schemas.microsoft.com/office/drawing/2014/main" id="{0452F7FD-7BD2-4889-B1B9-81199638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963863"/>
            <a:ext cx="838200" cy="609600"/>
          </a:xfrm>
          <a:custGeom>
            <a:avLst/>
            <a:gdLst>
              <a:gd name="T0" fmla="*/ 0 w 2204"/>
              <a:gd name="T1" fmla="*/ 2204 h 2204"/>
              <a:gd name="T2" fmla="*/ 1151 w 2204"/>
              <a:gd name="T3" fmla="*/ 1697 h 2204"/>
              <a:gd name="T4" fmla="*/ 1500 w 2204"/>
              <a:gd name="T5" fmla="*/ 302 h 2204"/>
              <a:gd name="T6" fmla="*/ 2204 w 2204"/>
              <a:gd name="T7" fmla="*/ 0 h 2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4" h="2204">
                <a:moveTo>
                  <a:pt x="0" y="2204"/>
                </a:moveTo>
                <a:cubicBezTo>
                  <a:pt x="190" y="2119"/>
                  <a:pt x="901" y="2014"/>
                  <a:pt x="1151" y="1697"/>
                </a:cubicBezTo>
                <a:cubicBezTo>
                  <a:pt x="1401" y="1380"/>
                  <a:pt x="1325" y="585"/>
                  <a:pt x="1500" y="302"/>
                </a:cubicBezTo>
                <a:cubicBezTo>
                  <a:pt x="1675" y="19"/>
                  <a:pt x="2057" y="63"/>
                  <a:pt x="2204" y="0"/>
                </a:cubicBezTo>
              </a:path>
            </a:pathLst>
          </a:custGeom>
          <a:noFill/>
          <a:ln w="38100">
            <a:solidFill>
              <a:srgbClr val="8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7110" name="图片 223238" descr="无标题">
            <a:extLst>
              <a:ext uri="{FF2B5EF4-FFF2-40B4-BE49-F238E27FC236}">
                <a16:creationId xmlns:a16="http://schemas.microsoft.com/office/drawing/2014/main" id="{ED2D5F31-DA5D-4177-90CD-F5CD465A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4279900"/>
            <a:ext cx="23622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1" name="组合 223239">
            <a:extLst>
              <a:ext uri="{FF2B5EF4-FFF2-40B4-BE49-F238E27FC236}">
                <a16:creationId xmlns:a16="http://schemas.microsoft.com/office/drawing/2014/main" id="{29D7BFAE-4388-45A1-8E4E-A34AED04C81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48138"/>
            <a:ext cx="1371600" cy="1646237"/>
            <a:chOff x="4320" y="1872"/>
            <a:chExt cx="864" cy="1037"/>
          </a:xfrm>
        </p:grpSpPr>
        <p:pic>
          <p:nvPicPr>
            <p:cNvPr id="47112" name="图片 223240" descr="p3">
              <a:extLst>
                <a:ext uri="{FF2B5EF4-FFF2-40B4-BE49-F238E27FC236}">
                  <a16:creationId xmlns:a16="http://schemas.microsoft.com/office/drawing/2014/main" id="{80F03424-6838-4F2E-A516-30DC559D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872"/>
              <a:ext cx="814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3" name="矩形 223241">
              <a:extLst>
                <a:ext uri="{FF2B5EF4-FFF2-40B4-BE49-F238E27FC236}">
                  <a16:creationId xmlns:a16="http://schemas.microsoft.com/office/drawing/2014/main" id="{BE9A7E59-F817-4A25-9203-6F021076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65"/>
              <a:ext cx="816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83297">
            <a:extLst>
              <a:ext uri="{FF2B5EF4-FFF2-40B4-BE49-F238E27FC236}">
                <a16:creationId xmlns:a16="http://schemas.microsoft.com/office/drawing/2014/main" id="{50A899DD-B45E-4930-9B4D-1269F4470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 PC</a:t>
            </a:r>
            <a:r>
              <a:rPr lang="zh-CN" altLang="en-US"/>
              <a:t>微型计算机</a:t>
            </a:r>
          </a:p>
        </p:txBody>
      </p:sp>
      <p:sp>
        <p:nvSpPr>
          <p:cNvPr id="49154" name="文本占位符 183298">
            <a:extLst>
              <a:ext uri="{FF2B5EF4-FFF2-40B4-BE49-F238E27FC236}">
                <a16:creationId xmlns:a16="http://schemas.microsoft.com/office/drawing/2014/main" id="{6D4A4B98-8702-4D98-8056-AD7160FFE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178800" cy="5472113"/>
          </a:xfrm>
        </p:spPr>
        <p:txBody>
          <a:bodyPr/>
          <a:lstStyle/>
          <a:p>
            <a:r>
              <a:rPr lang="zh-CN" altLang="en-US" sz="3200"/>
              <a:t>本课程采用</a:t>
            </a:r>
            <a:r>
              <a:rPr lang="en-US" altLang="zh-CN" sz="3200"/>
              <a:t>16</a:t>
            </a:r>
            <a:r>
              <a:rPr lang="zh-CN" altLang="en-US" sz="3200"/>
              <a:t>位或</a:t>
            </a:r>
            <a:r>
              <a:rPr lang="en-US" altLang="zh-CN" sz="3200"/>
              <a:t>32</a:t>
            </a:r>
            <a:r>
              <a:rPr lang="zh-CN" altLang="en-US" sz="3200"/>
              <a:t>位个人计算机</a:t>
            </a:r>
          </a:p>
          <a:p>
            <a:r>
              <a:rPr lang="zh-CN" altLang="zh-CN" sz="3200"/>
              <a:t>16</a:t>
            </a:r>
            <a:r>
              <a:rPr lang="zh-CN" altLang="en-US" sz="3200"/>
              <a:t>位</a:t>
            </a:r>
            <a:r>
              <a:rPr lang="en-US" altLang="zh-CN" sz="3200"/>
              <a:t>PC</a:t>
            </a:r>
            <a:r>
              <a:rPr lang="zh-CN" altLang="en-US" sz="3200"/>
              <a:t>机</a:t>
            </a:r>
          </a:p>
          <a:p>
            <a:pPr lvl="1"/>
            <a:r>
              <a:rPr lang="en-US" altLang="zh-CN" sz="2800"/>
              <a:t>8088 CPU</a:t>
            </a:r>
            <a:r>
              <a:rPr lang="zh-CN" altLang="en-US" sz="2800"/>
              <a:t>的</a:t>
            </a:r>
            <a:r>
              <a:rPr lang="en-US" altLang="zh-CN" sz="2800"/>
              <a:t>IBM PC</a:t>
            </a:r>
            <a:r>
              <a:rPr lang="zh-CN" altLang="en-US" sz="2800"/>
              <a:t>和</a:t>
            </a:r>
            <a:r>
              <a:rPr lang="en-US" altLang="zh-CN" sz="2800"/>
              <a:t>IBM PC/XT</a:t>
            </a:r>
          </a:p>
          <a:p>
            <a:pPr lvl="1"/>
            <a:r>
              <a:rPr lang="en-US" altLang="zh-CN" sz="2800"/>
              <a:t>80286 CPU</a:t>
            </a:r>
            <a:r>
              <a:rPr lang="zh-CN" altLang="en-US" sz="2800"/>
              <a:t>的</a:t>
            </a:r>
            <a:r>
              <a:rPr lang="en-US" altLang="zh-CN" sz="2800"/>
              <a:t>IBM PC/AT</a:t>
            </a:r>
          </a:p>
          <a:p>
            <a:pPr lvl="1"/>
            <a:r>
              <a:rPr lang="en-US" altLang="zh-CN" sz="2800"/>
              <a:t>16</a:t>
            </a:r>
            <a:r>
              <a:rPr lang="zh-CN" altLang="en-US" sz="2800"/>
              <a:t>位</a:t>
            </a:r>
            <a:r>
              <a:rPr lang="en-US" altLang="zh-CN" sz="2800"/>
              <a:t>80x86 CPU</a:t>
            </a:r>
            <a:r>
              <a:rPr lang="zh-CN" altLang="en-US" sz="2800"/>
              <a:t>的</a:t>
            </a:r>
            <a:r>
              <a:rPr lang="en-US" altLang="zh-CN" sz="2800"/>
              <a:t>PC</a:t>
            </a:r>
            <a:r>
              <a:rPr lang="zh-CN" altLang="en-US" sz="2800"/>
              <a:t>兼容机</a:t>
            </a:r>
          </a:p>
          <a:p>
            <a:r>
              <a:rPr lang="en-US" altLang="zh-CN" sz="3200"/>
              <a:t>32</a:t>
            </a:r>
            <a:r>
              <a:rPr lang="zh-CN" altLang="en-US" sz="3200"/>
              <a:t>位</a:t>
            </a:r>
            <a:r>
              <a:rPr lang="en-US" altLang="zh-CN" sz="3200"/>
              <a:t>PC</a:t>
            </a:r>
            <a:r>
              <a:rPr lang="zh-CN" altLang="en-US" sz="3200"/>
              <a:t>机</a:t>
            </a:r>
          </a:p>
          <a:p>
            <a:pPr lvl="1"/>
            <a:r>
              <a:rPr lang="zh-CN" altLang="en-US" sz="2800"/>
              <a:t>采用</a:t>
            </a:r>
            <a:r>
              <a:rPr lang="en-US" altLang="zh-CN" sz="2800"/>
              <a:t>32</a:t>
            </a:r>
            <a:r>
              <a:rPr lang="zh-CN" altLang="en-US" sz="2800"/>
              <a:t>位</a:t>
            </a:r>
            <a:r>
              <a:rPr lang="en-US" altLang="zh-CN" sz="2800"/>
              <a:t>80x86 CPU</a:t>
            </a:r>
            <a:r>
              <a:rPr lang="zh-CN" altLang="en-US" sz="2800"/>
              <a:t>而形成的微机</a:t>
            </a:r>
          </a:p>
          <a:p>
            <a:pPr lvl="1"/>
            <a:r>
              <a:rPr lang="zh-CN" altLang="en-US" sz="2800"/>
              <a:t>基本结构仍然源于</a:t>
            </a:r>
            <a:r>
              <a:rPr lang="en-US" altLang="zh-CN" sz="2800"/>
              <a:t>PC/AT</a:t>
            </a:r>
            <a:r>
              <a:rPr lang="zh-CN" altLang="en-US" sz="2800"/>
              <a:t>机</a:t>
            </a:r>
          </a:p>
          <a:p>
            <a:r>
              <a:rPr lang="zh-CN" altLang="en-US" sz="3200"/>
              <a:t>人们日常谈论的</a:t>
            </a:r>
            <a:r>
              <a:rPr lang="en-US" altLang="zh-CN" sz="3200"/>
              <a:t>PC</a:t>
            </a:r>
            <a:r>
              <a:rPr lang="zh-CN" altLang="en-US" sz="3200"/>
              <a:t>机或微机是上述微型计算机系统的统称</a:t>
            </a:r>
          </a:p>
        </p:txBody>
      </p:sp>
      <p:pic>
        <p:nvPicPr>
          <p:cNvPr id="49155" name="图片 183299" descr="IBM PC-AT机">
            <a:extLst>
              <a:ext uri="{FF2B5EF4-FFF2-40B4-BE49-F238E27FC236}">
                <a16:creationId xmlns:a16="http://schemas.microsoft.com/office/drawing/2014/main" id="{7A1D1812-0D42-466D-8F5C-453DAE8D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1773238"/>
            <a:ext cx="128587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88417">
            <a:extLst>
              <a:ext uri="{FF2B5EF4-FFF2-40B4-BE49-F238E27FC236}">
                <a16:creationId xmlns:a16="http://schemas.microsoft.com/office/drawing/2014/main" id="{71FA1FB1-CD9B-4E3B-93F4-CB776870F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主存空间的分配</a:t>
            </a:r>
          </a:p>
        </p:txBody>
      </p:sp>
      <p:pic>
        <p:nvPicPr>
          <p:cNvPr id="50178" name="图片 188419" descr="wjyy07_12">
            <a:extLst>
              <a:ext uri="{FF2B5EF4-FFF2-40B4-BE49-F238E27FC236}">
                <a16:creationId xmlns:a16="http://schemas.microsoft.com/office/drawing/2014/main" id="{497C6DE7-611B-41C8-A227-76BB5F24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12800"/>
            <a:ext cx="7559675" cy="58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87393">
            <a:extLst>
              <a:ext uri="{FF2B5EF4-FFF2-40B4-BE49-F238E27FC236}">
                <a16:creationId xmlns:a16="http://schemas.microsoft.com/office/drawing/2014/main" id="{22B09046-9E8D-489F-BC9E-28F3A2600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机最低</a:t>
            </a:r>
            <a:r>
              <a:rPr lang="en-US" altLang="zh-CN"/>
              <a:t>1MB</a:t>
            </a:r>
            <a:r>
              <a:rPr lang="zh-CN" altLang="en-US"/>
              <a:t>主存</a:t>
            </a:r>
          </a:p>
        </p:txBody>
      </p:sp>
      <p:sp>
        <p:nvSpPr>
          <p:cNvPr id="52226" name="文本占位符 187394">
            <a:extLst>
              <a:ext uri="{FF2B5EF4-FFF2-40B4-BE49-F238E27FC236}">
                <a16:creationId xmlns:a16="http://schemas.microsoft.com/office/drawing/2014/main" id="{A4033A38-DC1D-4013-B60E-AE31F3F3F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178800" cy="5472113"/>
          </a:xfrm>
        </p:spPr>
        <p:txBody>
          <a:bodyPr/>
          <a:lstStyle/>
          <a:p>
            <a:r>
              <a:rPr lang="zh-CN" altLang="en-US" sz="3200">
                <a:solidFill>
                  <a:srgbClr val="660066"/>
                </a:solidFill>
              </a:rPr>
              <a:t>系统</a:t>
            </a:r>
            <a:r>
              <a:rPr lang="en-US" altLang="zh-CN" sz="3200">
                <a:solidFill>
                  <a:srgbClr val="660066"/>
                </a:solidFill>
              </a:rPr>
              <a:t>RAM</a:t>
            </a:r>
            <a:r>
              <a:rPr lang="zh-CN" altLang="en-US" sz="3200">
                <a:solidFill>
                  <a:srgbClr val="660066"/>
                </a:solidFill>
              </a:rPr>
              <a:t>区</a:t>
            </a:r>
          </a:p>
          <a:p>
            <a:pPr lvl="1"/>
            <a:r>
              <a:rPr lang="zh-CN" altLang="en-US" sz="2800"/>
              <a:t>地址最低端的</a:t>
            </a:r>
            <a:r>
              <a:rPr lang="en-US" altLang="zh-CN" sz="2800"/>
              <a:t>640KB</a:t>
            </a:r>
            <a:r>
              <a:rPr lang="zh-CN" altLang="en-US" sz="2800"/>
              <a:t>空间</a:t>
            </a:r>
          </a:p>
          <a:p>
            <a:pPr lvl="1"/>
            <a:r>
              <a:rPr lang="zh-CN" altLang="en-US" sz="2800"/>
              <a:t>由</a:t>
            </a:r>
            <a:r>
              <a:rPr lang="en-US" altLang="zh-CN" sz="2800"/>
              <a:t>DOS</a:t>
            </a:r>
            <a:r>
              <a:rPr lang="zh-CN" altLang="en-US" sz="2800"/>
              <a:t>进行管理</a:t>
            </a:r>
          </a:p>
          <a:p>
            <a:r>
              <a:rPr lang="zh-CN" altLang="en-US" sz="3200">
                <a:solidFill>
                  <a:srgbClr val="660066"/>
                </a:solidFill>
              </a:rPr>
              <a:t>显示</a:t>
            </a:r>
            <a:r>
              <a:rPr lang="en-US" altLang="zh-CN" sz="3200">
                <a:solidFill>
                  <a:srgbClr val="660066"/>
                </a:solidFill>
              </a:rPr>
              <a:t>RAM</a:t>
            </a:r>
            <a:r>
              <a:rPr lang="zh-CN" altLang="en-US" sz="3200">
                <a:solidFill>
                  <a:srgbClr val="660066"/>
                </a:solidFill>
              </a:rPr>
              <a:t>区</a:t>
            </a:r>
          </a:p>
          <a:p>
            <a:pPr lvl="1"/>
            <a:r>
              <a:rPr lang="en-US" altLang="zh-CN" sz="2800"/>
              <a:t>128KB</a:t>
            </a:r>
            <a:r>
              <a:rPr lang="zh-CN" altLang="en-US" sz="2800"/>
              <a:t>主存空间保留给显示缓冲存储区</a:t>
            </a:r>
          </a:p>
          <a:p>
            <a:pPr lvl="1"/>
            <a:r>
              <a:rPr lang="zh-CN" altLang="en-US" sz="2800"/>
              <a:t>显示</a:t>
            </a:r>
            <a:r>
              <a:rPr lang="en-US" altLang="zh-CN" sz="2800"/>
              <a:t>RAM</a:t>
            </a:r>
            <a:r>
              <a:rPr lang="zh-CN" altLang="en-US" sz="2800"/>
              <a:t>区并没有被完全使用</a:t>
            </a:r>
          </a:p>
          <a:p>
            <a:r>
              <a:rPr lang="zh-CN" altLang="en-US" sz="3200">
                <a:solidFill>
                  <a:srgbClr val="660066"/>
                </a:solidFill>
              </a:rPr>
              <a:t>扩展</a:t>
            </a:r>
            <a:r>
              <a:rPr lang="en-US" altLang="zh-CN" sz="3200">
                <a:solidFill>
                  <a:srgbClr val="660066"/>
                </a:solidFill>
              </a:rPr>
              <a:t>ROM</a:t>
            </a:r>
            <a:r>
              <a:rPr lang="zh-CN" altLang="en-US" sz="3200">
                <a:solidFill>
                  <a:srgbClr val="660066"/>
                </a:solidFill>
              </a:rPr>
              <a:t>区</a:t>
            </a:r>
          </a:p>
          <a:p>
            <a:pPr lvl="1"/>
            <a:r>
              <a:rPr lang="en-US" altLang="zh-CN" sz="2800"/>
              <a:t>I/O</a:t>
            </a:r>
            <a:r>
              <a:rPr lang="zh-CN" altLang="en-US" sz="2800"/>
              <a:t>接口电路卡上的</a:t>
            </a:r>
            <a:r>
              <a:rPr lang="en-US" altLang="zh-CN" sz="2800"/>
              <a:t>ROM</a:t>
            </a:r>
          </a:p>
          <a:p>
            <a:r>
              <a:rPr lang="zh-CN" altLang="en-US" sz="3200">
                <a:solidFill>
                  <a:srgbClr val="660066"/>
                </a:solidFill>
              </a:rPr>
              <a:t>系统</a:t>
            </a:r>
            <a:r>
              <a:rPr lang="en-US" altLang="zh-CN" sz="3200">
                <a:solidFill>
                  <a:srgbClr val="660066"/>
                </a:solidFill>
              </a:rPr>
              <a:t>ROM</a:t>
            </a:r>
            <a:r>
              <a:rPr lang="zh-CN" altLang="en-US" sz="3200">
                <a:solidFill>
                  <a:srgbClr val="660066"/>
                </a:solidFill>
              </a:rPr>
              <a:t>区</a:t>
            </a:r>
          </a:p>
          <a:p>
            <a:pPr lvl="1"/>
            <a:r>
              <a:rPr lang="en-US" altLang="zh-CN" sz="2800"/>
              <a:t>ROM-BIOS</a:t>
            </a:r>
            <a:r>
              <a:rPr lang="zh-CN" altLang="en-US" sz="2800"/>
              <a:t>程序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57351">
            <a:extLst>
              <a:ext uri="{FF2B5EF4-FFF2-40B4-BE49-F238E27FC236}">
                <a16:creationId xmlns:a16="http://schemas.microsoft.com/office/drawing/2014/main" id="{11AAD28D-A3F1-4D3D-80ED-A989A6787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微机的软件</a:t>
            </a:r>
          </a:p>
        </p:txBody>
      </p:sp>
      <p:sp>
        <p:nvSpPr>
          <p:cNvPr id="53250" name="文本占位符 57352">
            <a:extLst>
              <a:ext uri="{FF2B5EF4-FFF2-40B4-BE49-F238E27FC236}">
                <a16:creationId xmlns:a16="http://schemas.microsoft.com/office/drawing/2014/main" id="{0090EBED-4316-4219-B1EF-0CA8CC8B4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系统软件：</a:t>
            </a:r>
            <a:r>
              <a:rPr lang="en-US" altLang="zh-CN"/>
              <a:t>DOS</a:t>
            </a:r>
            <a:r>
              <a:rPr lang="zh-CN" altLang="en-US"/>
              <a:t>平台</a:t>
            </a:r>
          </a:p>
          <a:p>
            <a:pPr lvl="1"/>
            <a:r>
              <a:rPr lang="en-US" altLang="zh-CN"/>
              <a:t>MS-DOS 6.22</a:t>
            </a:r>
            <a:r>
              <a:rPr lang="zh-CN" altLang="en-US"/>
              <a:t>实地址方式</a:t>
            </a:r>
          </a:p>
          <a:p>
            <a:pPr lvl="1"/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MS-DOS</a:t>
            </a:r>
            <a:r>
              <a:rPr lang="zh-CN" altLang="en-US"/>
              <a:t>模拟环境</a:t>
            </a:r>
          </a:p>
          <a:p>
            <a:r>
              <a:rPr lang="zh-CN" altLang="en-US"/>
              <a:t>应用软件：开发汇编语言程序涉及</a:t>
            </a:r>
          </a:p>
          <a:p>
            <a:pPr lvl="1"/>
            <a:r>
              <a:rPr lang="zh-CN" altLang="en-US"/>
              <a:t>文本编辑器</a:t>
            </a:r>
          </a:p>
          <a:p>
            <a:pPr lvl="1"/>
            <a:r>
              <a:rPr lang="zh-CN" altLang="en-US"/>
              <a:t>汇编程序</a:t>
            </a:r>
          </a:p>
          <a:p>
            <a:pPr lvl="1"/>
            <a:r>
              <a:rPr lang="zh-CN" altLang="en-US"/>
              <a:t>连接程序</a:t>
            </a:r>
          </a:p>
          <a:p>
            <a:pPr lvl="1"/>
            <a:r>
              <a:rPr lang="zh-CN" altLang="en-US"/>
              <a:t>调试程序</a:t>
            </a:r>
          </a:p>
          <a:p>
            <a:pPr lvl="1"/>
            <a:r>
              <a:rPr lang="zh-CN" altLang="en-US"/>
              <a:t>集成化开发环境</a:t>
            </a:r>
          </a:p>
        </p:txBody>
      </p:sp>
      <p:sp>
        <p:nvSpPr>
          <p:cNvPr id="53251" name="圆角矩形 57353" descr="画布">
            <a:extLst>
              <a:ext uri="{FF2B5EF4-FFF2-40B4-BE49-F238E27FC236}">
                <a16:creationId xmlns:a16="http://schemas.microsoft.com/office/drawing/2014/main" id="{B9AA548E-5294-4913-B1BE-7FF73A78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581525"/>
            <a:ext cx="4248150" cy="115252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800" b="1">
                <a:solidFill>
                  <a:schemeClr val="accent2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</a:rPr>
              <a:t>常用的软件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 基于</a:t>
            </a:r>
            <a:r>
              <a:rPr lang="en-US" altLang="zh-CN" sz="2800" b="1">
                <a:solidFill>
                  <a:schemeClr val="accent2"/>
                </a:solidFill>
              </a:rPr>
              <a:t>DOS</a:t>
            </a:r>
            <a:r>
              <a:rPr lang="zh-CN" altLang="en-US" sz="2800" b="1">
                <a:solidFill>
                  <a:schemeClr val="accent2"/>
                </a:solidFill>
              </a:rPr>
              <a:t>的</a:t>
            </a:r>
            <a:r>
              <a:rPr lang="en-US" altLang="zh-CN" sz="2800" b="1">
                <a:solidFill>
                  <a:srgbClr val="009900"/>
                </a:solidFill>
              </a:rPr>
              <a:t>MASM 6.15</a:t>
            </a:r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3083">
            <a:extLst>
              <a:ext uri="{FF2B5EF4-FFF2-40B4-BE49-F238E27FC236}">
                <a16:creationId xmlns:a16="http://schemas.microsoft.com/office/drawing/2014/main" id="{901C1BB8-14AB-48BC-AFD0-B12B748019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260350"/>
            <a:ext cx="4495800" cy="685800"/>
          </a:xfrm>
        </p:spPr>
        <p:txBody>
          <a:bodyPr/>
          <a:lstStyle/>
          <a:p>
            <a:r>
              <a:rPr lang="zh-CN" altLang="en-US" sz="4000"/>
              <a:t>为什么要学习汇编</a:t>
            </a:r>
          </a:p>
        </p:txBody>
      </p:sp>
      <p:grpSp>
        <p:nvGrpSpPr>
          <p:cNvPr id="11266" name="组合 3078">
            <a:extLst>
              <a:ext uri="{FF2B5EF4-FFF2-40B4-BE49-F238E27FC236}">
                <a16:creationId xmlns:a16="http://schemas.microsoft.com/office/drawing/2014/main" id="{D16F4893-2D94-4A06-BF4B-393A5A74181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11267" name="直接连接符 3079">
              <a:extLst>
                <a:ext uri="{FF2B5EF4-FFF2-40B4-BE49-F238E27FC236}">
                  <a16:creationId xmlns:a16="http://schemas.microsoft.com/office/drawing/2014/main" id="{E85AF639-416E-4DAA-8C2D-3ADBB4564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矩形 3080">
              <a:extLst>
                <a:ext uri="{FF2B5EF4-FFF2-40B4-BE49-F238E27FC236}">
                  <a16:creationId xmlns:a16="http://schemas.microsoft.com/office/drawing/2014/main" id="{69480753-7FF4-47A9-B5CA-BA576E16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269" name="矩形 3081">
              <a:extLst>
                <a:ext uri="{FF2B5EF4-FFF2-40B4-BE49-F238E27FC236}">
                  <a16:creationId xmlns:a16="http://schemas.microsoft.com/office/drawing/2014/main" id="{7DF98E2C-098E-4A41-8CB1-29AF7438A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270" name="矩形 3082">
              <a:extLst>
                <a:ext uri="{FF2B5EF4-FFF2-40B4-BE49-F238E27FC236}">
                  <a16:creationId xmlns:a16="http://schemas.microsoft.com/office/drawing/2014/main" id="{A936749B-C0AF-4A6B-B883-E64E09DB2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71" name="图片 3">
            <a:extLst>
              <a:ext uri="{FF2B5EF4-FFF2-40B4-BE49-F238E27FC236}">
                <a16:creationId xmlns:a16="http://schemas.microsoft.com/office/drawing/2014/main" id="{E48AA24C-9F77-4223-B68A-621B453B9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3625"/>
            <a:ext cx="86868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2">
            <a:extLst>
              <a:ext uri="{FF2B5EF4-FFF2-40B4-BE49-F238E27FC236}">
                <a16:creationId xmlns:a16="http://schemas.microsoft.com/office/drawing/2014/main" id="{B2395C0D-0AD9-4D2C-9309-B178B58B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6413"/>
            <a:ext cx="76088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58372">
            <a:extLst>
              <a:ext uri="{FF2B5EF4-FFF2-40B4-BE49-F238E27FC236}">
                <a16:creationId xmlns:a16="http://schemas.microsoft.com/office/drawing/2014/main" id="{5C7C807A-7F85-48D0-9FFD-2E48D1BD2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文本编辑器（</a:t>
            </a:r>
            <a:r>
              <a:rPr lang="en-US" altLang="zh-CN"/>
              <a:t>Editor</a:t>
            </a:r>
            <a:r>
              <a:rPr lang="zh-CN" altLang="en-US"/>
              <a:t>）</a:t>
            </a:r>
          </a:p>
        </p:txBody>
      </p:sp>
      <p:sp>
        <p:nvSpPr>
          <p:cNvPr id="54274" name="文本占位符 58373">
            <a:extLst>
              <a:ext uri="{FF2B5EF4-FFF2-40B4-BE49-F238E27FC236}">
                <a16:creationId xmlns:a16="http://schemas.microsoft.com/office/drawing/2014/main" id="{F31732CC-68FB-4B1D-B81C-FB704F07D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文本编辑器用于编辑无任何格式的文档</a:t>
            </a:r>
          </a:p>
          <a:p>
            <a:r>
              <a:rPr lang="zh-CN" altLang="en-US"/>
              <a:t>程序设计要采用文本编辑器编写源程序</a:t>
            </a:r>
          </a:p>
          <a:p>
            <a:r>
              <a:rPr lang="zh-CN" altLang="en-US"/>
              <a:t>常见的文本编辑软件有很多，如</a:t>
            </a:r>
          </a:p>
          <a:p>
            <a:pPr lvl="1"/>
            <a:r>
              <a:rPr lang="en-US" altLang="zh-CN"/>
              <a:t>MS-DOS</a:t>
            </a:r>
            <a:r>
              <a:rPr lang="zh-CN" altLang="en-US"/>
              <a:t>的</a:t>
            </a:r>
            <a:r>
              <a:rPr lang="en-US" altLang="zh-CN"/>
              <a:t>EDIT</a:t>
            </a:r>
            <a:r>
              <a:rPr lang="zh-CN" altLang="en-US"/>
              <a:t>全屏幕编辑器</a:t>
            </a:r>
          </a:p>
          <a:p>
            <a:pPr lvl="1"/>
            <a:r>
              <a:rPr lang="en-US" altLang="zh-CN"/>
              <a:t>Windows</a:t>
            </a:r>
            <a:r>
              <a:rPr lang="zh-CN" altLang="en-US"/>
              <a:t>的</a:t>
            </a:r>
            <a:r>
              <a:rPr lang="en-US" altLang="zh-CN"/>
              <a:t>Notepad</a:t>
            </a:r>
            <a:r>
              <a:rPr lang="zh-CN" altLang="en-US"/>
              <a:t>计事本</a:t>
            </a:r>
          </a:p>
          <a:p>
            <a:pPr lvl="1"/>
            <a:r>
              <a:rPr lang="zh-CN" altLang="en-US"/>
              <a:t>程序开发系统中的程序编辑器</a:t>
            </a:r>
          </a:p>
          <a:p>
            <a:pPr lvl="2"/>
            <a:r>
              <a:rPr lang="en-US" altLang="zh-CN"/>
              <a:t>Turbo C</a:t>
            </a:r>
          </a:p>
          <a:p>
            <a:pPr lvl="2"/>
            <a:r>
              <a:rPr lang="en-US" altLang="zh-CN"/>
              <a:t>Visual Studio</a:t>
            </a:r>
          </a:p>
          <a:p>
            <a:pPr lvl="2"/>
            <a:r>
              <a:rPr lang="en-US" altLang="zh-CN"/>
              <a:t>MASM</a:t>
            </a:r>
            <a:r>
              <a:rPr lang="zh-CN" altLang="en-US"/>
              <a:t>的</a:t>
            </a:r>
            <a:r>
              <a:rPr lang="en-US" altLang="zh-CN"/>
              <a:t>PWB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59396">
            <a:extLst>
              <a:ext uri="{FF2B5EF4-FFF2-40B4-BE49-F238E27FC236}">
                <a16:creationId xmlns:a16="http://schemas.microsoft.com/office/drawing/2014/main" id="{7ECE8112-2D5B-462C-A548-1D4D49077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汇编程序（</a:t>
            </a:r>
            <a:r>
              <a:rPr lang="en-US" altLang="zh-CN"/>
              <a:t>Assembler</a:t>
            </a:r>
            <a:r>
              <a:rPr lang="zh-CN" altLang="en-US"/>
              <a:t>）</a:t>
            </a:r>
          </a:p>
        </p:txBody>
      </p:sp>
      <p:sp>
        <p:nvSpPr>
          <p:cNvPr id="55298" name="文本占位符 59397">
            <a:extLst>
              <a:ext uri="{FF2B5EF4-FFF2-40B4-BE49-F238E27FC236}">
                <a16:creationId xmlns:a16="http://schemas.microsoft.com/office/drawing/2014/main" id="{4EA40FB5-D4B5-48C5-B516-7F746D094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汇编程序将汇编语言源程序翻译（称为“汇编”）成机器代码目标模块</a:t>
            </a:r>
          </a:p>
          <a:p>
            <a:r>
              <a:rPr lang="zh-CN" altLang="en-US" sz="3200"/>
              <a:t>本课程采用微软的</a:t>
            </a:r>
            <a:r>
              <a:rPr lang="en-US" altLang="zh-CN" sz="3200"/>
              <a:t>MASM 6.15</a:t>
            </a:r>
          </a:p>
          <a:p>
            <a:pPr lvl="1"/>
            <a:r>
              <a:rPr lang="en-US" altLang="zh-CN" sz="2800"/>
              <a:t>MASM</a:t>
            </a:r>
            <a:r>
              <a:rPr lang="zh-CN" altLang="en-US" sz="2800"/>
              <a:t>的最后一个独立版本</a:t>
            </a:r>
            <a:r>
              <a:rPr lang="en-US" altLang="zh-CN" sz="2800"/>
              <a:t>MASM 6.11</a:t>
            </a:r>
            <a:endParaRPr lang="en-US" altLang="zh-CN" sz="2400"/>
          </a:p>
          <a:p>
            <a:pPr lvl="1"/>
            <a:r>
              <a:rPr lang="zh-CN" altLang="en-US" sz="2800"/>
              <a:t>可免费升级为</a:t>
            </a:r>
            <a:r>
              <a:rPr lang="en-US" altLang="zh-CN" sz="2800"/>
              <a:t>MASM 6.14</a:t>
            </a:r>
            <a:r>
              <a:rPr lang="zh-CN" altLang="en-US" sz="2800"/>
              <a:t>（支持</a:t>
            </a:r>
            <a:r>
              <a:rPr lang="en-US" altLang="zh-CN" sz="2800"/>
              <a:t>SSE</a:t>
            </a:r>
            <a:r>
              <a:rPr lang="zh-CN" altLang="en-US" sz="2800"/>
              <a:t>）</a:t>
            </a:r>
          </a:p>
          <a:p>
            <a:pPr lvl="1"/>
            <a:r>
              <a:rPr lang="en-US" altLang="zh-CN" sz="2800"/>
              <a:t>Visual C++</a:t>
            </a:r>
            <a:r>
              <a:rPr lang="zh-CN" altLang="en-US" sz="2800"/>
              <a:t>中有</a:t>
            </a:r>
            <a:r>
              <a:rPr lang="en-US" altLang="zh-CN" sz="2800"/>
              <a:t>MASM 6.15</a:t>
            </a:r>
            <a:r>
              <a:rPr lang="zh-CN" altLang="en-US" sz="2800"/>
              <a:t>（支持</a:t>
            </a:r>
            <a:r>
              <a:rPr lang="en-US" altLang="zh-CN" sz="2800"/>
              <a:t>SSE2</a:t>
            </a:r>
            <a:r>
              <a:rPr lang="zh-CN" altLang="en-US" sz="2800"/>
              <a:t>）</a:t>
            </a:r>
          </a:p>
          <a:p>
            <a:pPr lvl="1"/>
            <a:r>
              <a:rPr lang="en-US" altLang="zh-CN" sz="2800"/>
              <a:t>Visual C++.NET 2003</a:t>
            </a:r>
            <a:r>
              <a:rPr lang="zh-CN" altLang="en-US" sz="2800"/>
              <a:t>有</a:t>
            </a:r>
            <a:r>
              <a:rPr lang="en-US" altLang="zh-CN" sz="2800"/>
              <a:t>MASM 7.10</a:t>
            </a:r>
          </a:p>
          <a:p>
            <a:pPr lvl="1"/>
            <a:r>
              <a:rPr lang="en-US" altLang="zh-CN" sz="2800"/>
              <a:t>Visual C++.NET 2005</a:t>
            </a:r>
            <a:r>
              <a:rPr lang="zh-CN" altLang="en-US" sz="2800"/>
              <a:t>的</a:t>
            </a:r>
            <a:r>
              <a:rPr lang="en-US" altLang="zh-CN" sz="2800"/>
              <a:t>MASM</a:t>
            </a:r>
            <a:r>
              <a:rPr lang="zh-CN" altLang="en-US" sz="2800"/>
              <a:t>支持</a:t>
            </a:r>
            <a:r>
              <a:rPr lang="en-US" altLang="zh-CN" sz="2800"/>
              <a:t>Petium 4</a:t>
            </a:r>
            <a:r>
              <a:rPr lang="zh-CN" altLang="en-US" sz="2800"/>
              <a:t>的</a:t>
            </a:r>
            <a:r>
              <a:rPr lang="en-US" altLang="zh-CN" sz="2800"/>
              <a:t>SSE3</a:t>
            </a:r>
            <a:r>
              <a:rPr lang="zh-CN" altLang="en-US" sz="2800"/>
              <a:t>指令系统，同时有</a:t>
            </a:r>
            <a:r>
              <a:rPr lang="en-US" altLang="zh-CN" sz="2800"/>
              <a:t>ML64.EXE</a:t>
            </a:r>
            <a:r>
              <a:rPr lang="zh-CN" altLang="en-US" sz="2800"/>
              <a:t>程序用于支持</a:t>
            </a:r>
            <a:r>
              <a:rPr lang="en-US" altLang="zh-CN" sz="2800"/>
              <a:t>64</a:t>
            </a:r>
            <a:r>
              <a:rPr lang="zh-CN" altLang="en-US" sz="2800"/>
              <a:t>位指令系统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60438">
            <a:extLst>
              <a:ext uri="{FF2B5EF4-FFF2-40B4-BE49-F238E27FC236}">
                <a16:creationId xmlns:a16="http://schemas.microsoft.com/office/drawing/2014/main" id="{E2F145D1-C901-4222-B989-AA7D12F5E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连接程序（</a:t>
            </a:r>
            <a:r>
              <a:rPr lang="en-US" altLang="zh-CN"/>
              <a:t>Linker</a:t>
            </a:r>
            <a:r>
              <a:rPr lang="zh-CN" altLang="en-US"/>
              <a:t>）</a:t>
            </a:r>
          </a:p>
        </p:txBody>
      </p:sp>
      <p:sp>
        <p:nvSpPr>
          <p:cNvPr id="56322" name="文本占位符 60439">
            <a:extLst>
              <a:ext uri="{FF2B5EF4-FFF2-40B4-BE49-F238E27FC236}">
                <a16:creationId xmlns:a16="http://schemas.microsoft.com/office/drawing/2014/main" id="{492F24C4-0CAF-4B11-8D69-BDD954F27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44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连接程序将汇编后的目标模块转换为可执行程序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每个程序开发环境都有连接程序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连接程序的文件名通常是：</a:t>
            </a:r>
            <a:r>
              <a:rPr lang="en-US" altLang="zh-CN" sz="3200"/>
              <a:t>LINK.EXE</a:t>
            </a:r>
          </a:p>
          <a:p>
            <a:pPr>
              <a:lnSpc>
                <a:spcPct val="90000"/>
              </a:lnSpc>
            </a:pPr>
            <a:r>
              <a:rPr lang="en-US" altLang="zh-CN" sz="3200"/>
              <a:t>32</a:t>
            </a:r>
            <a:r>
              <a:rPr lang="zh-CN" altLang="en-US" sz="3200"/>
              <a:t>位</a:t>
            </a:r>
            <a:r>
              <a:rPr lang="en-US" altLang="zh-CN" sz="3200"/>
              <a:t>Windows</a:t>
            </a:r>
            <a:r>
              <a:rPr lang="zh-CN" altLang="en-US" sz="3200"/>
              <a:t>连接程序不同于</a:t>
            </a:r>
            <a:r>
              <a:rPr lang="en-US" altLang="zh-CN" sz="3200"/>
              <a:t>16</a:t>
            </a:r>
            <a:r>
              <a:rPr lang="zh-CN" altLang="en-US" sz="3200"/>
              <a:t>位</a:t>
            </a:r>
            <a:r>
              <a:rPr lang="en-US" altLang="zh-CN" sz="3200"/>
              <a:t>DOS</a:t>
            </a:r>
            <a:r>
              <a:rPr lang="zh-CN" altLang="en-US" sz="3200"/>
              <a:t>连接程序</a:t>
            </a:r>
          </a:p>
        </p:txBody>
      </p:sp>
      <p:grpSp>
        <p:nvGrpSpPr>
          <p:cNvPr id="56323" name="组合 60441">
            <a:extLst>
              <a:ext uri="{FF2B5EF4-FFF2-40B4-BE49-F238E27FC236}">
                <a16:creationId xmlns:a16="http://schemas.microsoft.com/office/drawing/2014/main" id="{50E183C9-296A-4989-8F3E-19C34A27641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21163"/>
            <a:ext cx="8640763" cy="1498600"/>
            <a:chOff x="204" y="2659"/>
            <a:chExt cx="5443" cy="944"/>
          </a:xfrm>
        </p:grpSpPr>
        <p:grpSp>
          <p:nvGrpSpPr>
            <p:cNvPr id="56324" name="组合 60421">
              <a:extLst>
                <a:ext uri="{FF2B5EF4-FFF2-40B4-BE49-F238E27FC236}">
                  <a16:creationId xmlns:a16="http://schemas.microsoft.com/office/drawing/2014/main" id="{62681F94-B3E8-497F-B8E8-4B228D19D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" y="2659"/>
              <a:ext cx="4938" cy="327"/>
              <a:chOff x="528" y="2448"/>
              <a:chExt cx="4656" cy="327"/>
            </a:xfrm>
          </p:grpSpPr>
          <p:grpSp>
            <p:nvGrpSpPr>
              <p:cNvPr id="56325" name="组合 60422">
                <a:extLst>
                  <a:ext uri="{FF2B5EF4-FFF2-40B4-BE49-F238E27FC236}">
                    <a16:creationId xmlns:a16="http://schemas.microsoft.com/office/drawing/2014/main" id="{4E3527EF-62E0-4230-B2DE-2BFA9F882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448"/>
                <a:ext cx="1536" cy="327"/>
                <a:chOff x="1152" y="2496"/>
                <a:chExt cx="1536" cy="327"/>
              </a:xfrm>
            </p:grpSpPr>
            <p:sp>
              <p:nvSpPr>
                <p:cNvPr id="56326" name="文本框 60423">
                  <a:extLst>
                    <a:ext uri="{FF2B5EF4-FFF2-40B4-BE49-F238E27FC236}">
                      <a16:creationId xmlns:a16="http://schemas.microsoft.com/office/drawing/2014/main" id="{73BFA863-D23C-4702-96AB-5A9B52EFC9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源程序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327" name="直接连接符 60424">
                  <a:extLst>
                    <a:ext uri="{FF2B5EF4-FFF2-40B4-BE49-F238E27FC236}">
                      <a16:creationId xmlns:a16="http://schemas.microsoft.com/office/drawing/2014/main" id="{EF12840E-DAEF-4CA9-AE67-09FAEE436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28" name="文本框 60425">
                <a:extLst>
                  <a:ext uri="{FF2B5EF4-FFF2-40B4-BE49-F238E27FC236}">
                    <a16:creationId xmlns:a16="http://schemas.microsoft.com/office/drawing/2014/main" id="{68009810-3415-41FB-89F1-F9184CC5E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448"/>
                <a:ext cx="13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可执行文件</a:t>
                </a: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6329" name="组合 60426">
                <a:extLst>
                  <a:ext uri="{FF2B5EF4-FFF2-40B4-BE49-F238E27FC236}">
                    <a16:creationId xmlns:a16="http://schemas.microsoft.com/office/drawing/2014/main" id="{010BABC3-63B6-4287-86F4-B55B33D93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448"/>
                <a:ext cx="1536" cy="327"/>
                <a:chOff x="1152" y="2496"/>
                <a:chExt cx="1536" cy="327"/>
              </a:xfrm>
            </p:grpSpPr>
            <p:sp>
              <p:nvSpPr>
                <p:cNvPr id="56330" name="文本框 60427">
                  <a:extLst>
                    <a:ext uri="{FF2B5EF4-FFF2-40B4-BE49-F238E27FC236}">
                      <a16:creationId xmlns:a16="http://schemas.microsoft.com/office/drawing/2014/main" id="{DC385E00-F8F1-450E-B299-BA22741D8D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目标模块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331" name="直接连接符 60428">
                  <a:extLst>
                    <a:ext uri="{FF2B5EF4-FFF2-40B4-BE49-F238E27FC236}">
                      <a16:creationId xmlns:a16="http://schemas.microsoft.com/office/drawing/2014/main" id="{D64AA279-67A5-4E57-AA3B-BD4247C24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32" name="直接连接符 60429">
              <a:extLst>
                <a:ext uri="{FF2B5EF4-FFF2-40B4-BE49-F238E27FC236}">
                  <a16:creationId xmlns:a16="http://schemas.microsoft.com/office/drawing/2014/main" id="{A198B6A7-95B9-4542-A780-8B0B115DF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7" y="2947"/>
              <a:ext cx="258" cy="3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文本框 60431">
              <a:extLst>
                <a:ext uri="{FF2B5EF4-FFF2-40B4-BE49-F238E27FC236}">
                  <a16:creationId xmlns:a16="http://schemas.microsoft.com/office/drawing/2014/main" id="{13356E94-2DB7-41FD-81A1-D4FEC7BCB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272"/>
              <a:ext cx="127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文本编辑器</a:t>
              </a:r>
            </a:p>
          </p:txBody>
        </p:sp>
        <p:sp>
          <p:nvSpPr>
            <p:cNvPr id="56334" name="文本框 60432">
              <a:extLst>
                <a:ext uri="{FF2B5EF4-FFF2-40B4-BE49-F238E27FC236}">
                  <a16:creationId xmlns:a16="http://schemas.microsoft.com/office/drawing/2014/main" id="{8DB6CDAF-92ED-4A4B-87FA-A3FF95C75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汇编程序</a:t>
              </a:r>
            </a:p>
          </p:txBody>
        </p:sp>
        <p:sp>
          <p:nvSpPr>
            <p:cNvPr id="56335" name="文本框 60433">
              <a:extLst>
                <a:ext uri="{FF2B5EF4-FFF2-40B4-BE49-F238E27FC236}">
                  <a16:creationId xmlns:a16="http://schemas.microsoft.com/office/drawing/2014/main" id="{E31D8535-2D3A-43F8-A3E7-C7083DED3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连接程序</a:t>
              </a:r>
            </a:p>
          </p:txBody>
        </p:sp>
        <p:sp>
          <p:nvSpPr>
            <p:cNvPr id="56336" name="文本框 60434">
              <a:extLst>
                <a:ext uri="{FF2B5EF4-FFF2-40B4-BE49-F238E27FC236}">
                  <a16:creationId xmlns:a16="http://schemas.microsoft.com/office/drawing/2014/main" id="{0A0ED79D-1D19-443C-BB42-62064CBB3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调试程序</a:t>
              </a:r>
            </a:p>
          </p:txBody>
        </p:sp>
        <p:sp>
          <p:nvSpPr>
            <p:cNvPr id="56337" name="直接连接符 60435">
              <a:extLst>
                <a:ext uri="{FF2B5EF4-FFF2-40B4-BE49-F238E27FC236}">
                  <a16:creationId xmlns:a16="http://schemas.microsoft.com/office/drawing/2014/main" id="{E6795514-C3F2-4099-8D62-31F2D230F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2" y="2899"/>
              <a:ext cx="254" cy="373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直接连接符 60436">
              <a:extLst>
                <a:ext uri="{FF2B5EF4-FFF2-40B4-BE49-F238E27FC236}">
                  <a16:creationId xmlns:a16="http://schemas.microsoft.com/office/drawing/2014/main" id="{C2C3219A-29B3-4F1A-9801-908CEC033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2847"/>
              <a:ext cx="101" cy="432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直接连接符 60437">
              <a:extLst>
                <a:ext uri="{FF2B5EF4-FFF2-40B4-BE49-F238E27FC236}">
                  <a16:creationId xmlns:a16="http://schemas.microsoft.com/office/drawing/2014/main" id="{BD044A06-EE14-47DF-B6BE-5222F9CA6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5" y="2943"/>
              <a:ext cx="51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61462">
            <a:extLst>
              <a:ext uri="{FF2B5EF4-FFF2-40B4-BE49-F238E27FC236}">
                <a16:creationId xmlns:a16="http://schemas.microsoft.com/office/drawing/2014/main" id="{BB272634-804B-4DA0-8A44-C8BD3493E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调试程序（</a:t>
            </a:r>
            <a:r>
              <a:rPr lang="en-US" altLang="zh-CN"/>
              <a:t>Debugger</a:t>
            </a:r>
            <a:r>
              <a:rPr lang="zh-CN" altLang="en-US"/>
              <a:t>）</a:t>
            </a:r>
          </a:p>
        </p:txBody>
      </p:sp>
      <p:sp>
        <p:nvSpPr>
          <p:cNvPr id="57346" name="文本占位符 61463">
            <a:extLst>
              <a:ext uri="{FF2B5EF4-FFF2-40B4-BE49-F238E27FC236}">
                <a16:creationId xmlns:a16="http://schemas.microsoft.com/office/drawing/2014/main" id="{88F143DA-19D4-4BE9-A264-9C1053656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441700"/>
          </a:xfrm>
        </p:spPr>
        <p:txBody>
          <a:bodyPr/>
          <a:lstStyle/>
          <a:p>
            <a:r>
              <a:rPr lang="zh-CN" altLang="en-US"/>
              <a:t>调试程序进行程序排错、分析等</a:t>
            </a:r>
          </a:p>
          <a:p>
            <a:r>
              <a:rPr lang="en-US" altLang="zh-CN"/>
              <a:t>DOS</a:t>
            </a:r>
            <a:r>
              <a:rPr lang="zh-CN" altLang="en-US"/>
              <a:t>的</a:t>
            </a:r>
            <a:r>
              <a:rPr lang="en-US" altLang="zh-CN"/>
              <a:t>DEBUG</a:t>
            </a:r>
            <a:r>
              <a:rPr lang="zh-CN" altLang="en-US"/>
              <a:t>程序（前</a:t>
            </a:r>
            <a:r>
              <a:rPr lang="en-US" altLang="zh-CN"/>
              <a:t>5</a:t>
            </a:r>
            <a:r>
              <a:rPr lang="zh-CN" altLang="en-US"/>
              <a:t>章可用）</a:t>
            </a:r>
          </a:p>
          <a:p>
            <a:r>
              <a:rPr lang="zh-CN" altLang="en-US"/>
              <a:t>支持源程序调试的</a:t>
            </a:r>
            <a:r>
              <a:rPr lang="en-US" altLang="zh-CN"/>
              <a:t>CodeView</a:t>
            </a:r>
          </a:p>
          <a:p>
            <a:r>
              <a:rPr lang="zh-CN" altLang="en-US"/>
              <a:t>还有</a:t>
            </a:r>
            <a:r>
              <a:rPr lang="en-US" altLang="zh-CN"/>
              <a:t>Turbo Debugger</a:t>
            </a:r>
            <a:r>
              <a:rPr lang="zh-CN" altLang="en-US"/>
              <a:t>等</a:t>
            </a:r>
          </a:p>
        </p:txBody>
      </p:sp>
      <p:grpSp>
        <p:nvGrpSpPr>
          <p:cNvPr id="57347" name="组合 61483">
            <a:extLst>
              <a:ext uri="{FF2B5EF4-FFF2-40B4-BE49-F238E27FC236}">
                <a16:creationId xmlns:a16="http://schemas.microsoft.com/office/drawing/2014/main" id="{C52D945E-E9C0-45B4-8584-F4705ACEE50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21163"/>
            <a:ext cx="8640763" cy="1498600"/>
            <a:chOff x="204" y="2659"/>
            <a:chExt cx="5443" cy="944"/>
          </a:xfrm>
        </p:grpSpPr>
        <p:grpSp>
          <p:nvGrpSpPr>
            <p:cNvPr id="57348" name="组合 61484">
              <a:extLst>
                <a:ext uri="{FF2B5EF4-FFF2-40B4-BE49-F238E27FC236}">
                  <a16:creationId xmlns:a16="http://schemas.microsoft.com/office/drawing/2014/main" id="{BF76780C-6F60-4FD7-AC87-7903D1EE8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" y="2659"/>
              <a:ext cx="4938" cy="327"/>
              <a:chOff x="528" y="2448"/>
              <a:chExt cx="4656" cy="327"/>
            </a:xfrm>
          </p:grpSpPr>
          <p:grpSp>
            <p:nvGrpSpPr>
              <p:cNvPr id="57349" name="组合 61485">
                <a:extLst>
                  <a:ext uri="{FF2B5EF4-FFF2-40B4-BE49-F238E27FC236}">
                    <a16:creationId xmlns:a16="http://schemas.microsoft.com/office/drawing/2014/main" id="{77D90584-666F-4BE0-9587-DE38B8575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448"/>
                <a:ext cx="1536" cy="327"/>
                <a:chOff x="1152" y="2496"/>
                <a:chExt cx="1536" cy="327"/>
              </a:xfrm>
            </p:grpSpPr>
            <p:sp>
              <p:nvSpPr>
                <p:cNvPr id="57350" name="文本框 61486">
                  <a:extLst>
                    <a:ext uri="{FF2B5EF4-FFF2-40B4-BE49-F238E27FC236}">
                      <a16:creationId xmlns:a16="http://schemas.microsoft.com/office/drawing/2014/main" id="{28515192-07B6-432D-83A7-9A6CD49B2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源程序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51" name="直接连接符 61487">
                  <a:extLst>
                    <a:ext uri="{FF2B5EF4-FFF2-40B4-BE49-F238E27FC236}">
                      <a16:creationId xmlns:a16="http://schemas.microsoft.com/office/drawing/2014/main" id="{8E9E633B-39D5-48C7-B564-9D6B08AC8C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52" name="文本框 61488">
                <a:extLst>
                  <a:ext uri="{FF2B5EF4-FFF2-40B4-BE49-F238E27FC236}">
                    <a16:creationId xmlns:a16="http://schemas.microsoft.com/office/drawing/2014/main" id="{AC356563-9C2B-40B1-A064-1B7D1102E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448"/>
                <a:ext cx="13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可执行文件</a:t>
                </a:r>
                <a:endParaRPr lang="zh-CN" altLang="en-US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7353" name="组合 61489">
                <a:extLst>
                  <a:ext uri="{FF2B5EF4-FFF2-40B4-BE49-F238E27FC236}">
                    <a16:creationId xmlns:a16="http://schemas.microsoft.com/office/drawing/2014/main" id="{44477E92-1492-4B2C-A874-197D634C0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448"/>
                <a:ext cx="1536" cy="327"/>
                <a:chOff x="1152" y="2496"/>
                <a:chExt cx="1536" cy="327"/>
              </a:xfrm>
            </p:grpSpPr>
            <p:sp>
              <p:nvSpPr>
                <p:cNvPr id="57354" name="文本框 61490">
                  <a:extLst>
                    <a:ext uri="{FF2B5EF4-FFF2-40B4-BE49-F238E27FC236}">
                      <a16:creationId xmlns:a16="http://schemas.microsoft.com/office/drawing/2014/main" id="{EE356F93-77B8-4498-B401-72B3D7E49A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2496"/>
                  <a:ext cx="105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目标模块</a:t>
                  </a:r>
                  <a:endParaRPr lang="zh-CN" altLang="en-US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55" name="直接连接符 61491">
                  <a:extLst>
                    <a:ext uri="{FF2B5EF4-FFF2-40B4-BE49-F238E27FC236}">
                      <a16:creationId xmlns:a16="http://schemas.microsoft.com/office/drawing/2014/main" id="{90F70A77-6A4B-4A2C-A862-BC210E576E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264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356" name="直接连接符 61492">
              <a:extLst>
                <a:ext uri="{FF2B5EF4-FFF2-40B4-BE49-F238E27FC236}">
                  <a16:creationId xmlns:a16="http://schemas.microsoft.com/office/drawing/2014/main" id="{8864A147-CAEF-4419-B35B-E8B742E08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7" y="2947"/>
              <a:ext cx="258" cy="3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文本框 61493">
              <a:extLst>
                <a:ext uri="{FF2B5EF4-FFF2-40B4-BE49-F238E27FC236}">
                  <a16:creationId xmlns:a16="http://schemas.microsoft.com/office/drawing/2014/main" id="{0BDC4C7F-1F66-49EB-9F61-E5DBCCC83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272"/>
              <a:ext cx="127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文本编辑器</a:t>
              </a:r>
            </a:p>
          </p:txBody>
        </p:sp>
        <p:sp>
          <p:nvSpPr>
            <p:cNvPr id="57358" name="文本框 61494">
              <a:extLst>
                <a:ext uri="{FF2B5EF4-FFF2-40B4-BE49-F238E27FC236}">
                  <a16:creationId xmlns:a16="http://schemas.microsoft.com/office/drawing/2014/main" id="{DEFC8443-5DC3-4E2A-90A9-40D68ED29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汇编程序</a:t>
              </a:r>
            </a:p>
          </p:txBody>
        </p:sp>
        <p:sp>
          <p:nvSpPr>
            <p:cNvPr id="57359" name="文本框 61495">
              <a:extLst>
                <a:ext uri="{FF2B5EF4-FFF2-40B4-BE49-F238E27FC236}">
                  <a16:creationId xmlns:a16="http://schemas.microsoft.com/office/drawing/2014/main" id="{B93D19D2-C119-46FB-9D95-C1DE0F040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连接程序</a:t>
              </a:r>
            </a:p>
          </p:txBody>
        </p:sp>
        <p:sp>
          <p:nvSpPr>
            <p:cNvPr id="57360" name="文本框 61496">
              <a:extLst>
                <a:ext uri="{FF2B5EF4-FFF2-40B4-BE49-F238E27FC236}">
                  <a16:creationId xmlns:a16="http://schemas.microsoft.com/office/drawing/2014/main" id="{1F4A6832-237D-4A3A-98B7-DD23A49AB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272"/>
              <a:ext cx="1120" cy="331"/>
            </a:xfrm>
            <a:prstGeom prst="rect">
              <a:avLst/>
            </a:prstGeom>
            <a:noFill/>
            <a:ln w="63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91E07"/>
                  </a:solidFill>
                  <a:latin typeface="Times New Roman" panose="02020603050405020304" pitchFamily="18" charset="0"/>
                </a:rPr>
                <a:t>调试程序</a:t>
              </a:r>
            </a:p>
          </p:txBody>
        </p:sp>
        <p:sp>
          <p:nvSpPr>
            <p:cNvPr id="57361" name="直接连接符 61497">
              <a:extLst>
                <a:ext uri="{FF2B5EF4-FFF2-40B4-BE49-F238E27FC236}">
                  <a16:creationId xmlns:a16="http://schemas.microsoft.com/office/drawing/2014/main" id="{5F652DD2-334D-4613-8F7C-073E1CFB4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2" y="2899"/>
              <a:ext cx="254" cy="373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直接连接符 61498">
              <a:extLst>
                <a:ext uri="{FF2B5EF4-FFF2-40B4-BE49-F238E27FC236}">
                  <a16:creationId xmlns:a16="http://schemas.microsoft.com/office/drawing/2014/main" id="{88C7149B-AD41-422A-976F-34686011C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2847"/>
              <a:ext cx="101" cy="432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直接连接符 61499">
              <a:extLst>
                <a:ext uri="{FF2B5EF4-FFF2-40B4-BE49-F238E27FC236}">
                  <a16:creationId xmlns:a16="http://schemas.microsoft.com/office/drawing/2014/main" id="{FCBB16D8-A594-4D92-BB71-86D485B6E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85" y="2943"/>
              <a:ext cx="51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62470">
            <a:extLst>
              <a:ext uri="{FF2B5EF4-FFF2-40B4-BE49-F238E27FC236}">
                <a16:creationId xmlns:a16="http://schemas.microsoft.com/office/drawing/2014/main" id="{C853AF53-9BC9-4046-B20A-A16D7D681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集成化开发环境</a:t>
            </a:r>
            <a:endParaRPr lang="zh-CN" altLang="zh-CN"/>
          </a:p>
        </p:txBody>
      </p:sp>
      <p:sp>
        <p:nvSpPr>
          <p:cNvPr id="58370" name="文本占位符 62471">
            <a:extLst>
              <a:ext uri="{FF2B5EF4-FFF2-40B4-BE49-F238E27FC236}">
                <a16:creationId xmlns:a16="http://schemas.microsoft.com/office/drawing/2014/main" id="{8FF71CF7-4669-4D93-B22D-51A1C61DE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进行程序设计使用的各种软件的有机集合，有文本编辑器，有语言翻译程序，有连接程序，还组合有调试程序等</a:t>
            </a:r>
          </a:p>
          <a:p>
            <a:r>
              <a:rPr lang="zh-CN" altLang="en-US" sz="3200"/>
              <a:t>大型的程序设计项目往往要借助这种集成开发环境，也就是软件开发工具（包）</a:t>
            </a:r>
          </a:p>
          <a:p>
            <a:r>
              <a:rPr lang="en-US" altLang="zh-CN" sz="3200"/>
              <a:t>MASM</a:t>
            </a:r>
            <a:r>
              <a:rPr lang="zh-CN" altLang="en-US" sz="3200"/>
              <a:t>提供程序员工作平台</a:t>
            </a:r>
            <a:r>
              <a:rPr lang="en-US" altLang="zh-CN" sz="3200"/>
              <a:t>PWB</a:t>
            </a:r>
          </a:p>
          <a:p>
            <a:r>
              <a:rPr lang="zh-CN" altLang="en-US" sz="3200"/>
              <a:t>微软的</a:t>
            </a:r>
            <a:r>
              <a:rPr lang="en-US" altLang="zh-CN" sz="3200"/>
              <a:t>Visual Studio</a:t>
            </a:r>
            <a:r>
              <a:rPr lang="zh-CN" altLang="en-US" sz="3200"/>
              <a:t>开发系统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78849">
            <a:extLst>
              <a:ext uri="{FF2B5EF4-FFF2-40B4-BE49-F238E27FC236}">
                <a16:creationId xmlns:a16="http://schemas.microsoft.com/office/drawing/2014/main" id="{283A9B2C-E320-462E-9D21-3070820D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1.5  8086</a:t>
            </a:r>
            <a:r>
              <a:rPr lang="zh-CN" altLang="en-US"/>
              <a:t>微处理器</a:t>
            </a:r>
          </a:p>
        </p:txBody>
      </p:sp>
      <p:sp>
        <p:nvSpPr>
          <p:cNvPr id="59394" name="文本占位符 78850">
            <a:extLst>
              <a:ext uri="{FF2B5EF4-FFF2-40B4-BE49-F238E27FC236}">
                <a16:creationId xmlns:a16="http://schemas.microsoft.com/office/drawing/2014/main" id="{E3A3D714-6B89-488B-8843-B6B430134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微处理器是微机的硬件核心，主要包含指令执行的运算和控制部件，还有多种寄存器</a:t>
            </a:r>
          </a:p>
          <a:p>
            <a:r>
              <a:rPr lang="zh-CN" altLang="en-US" sz="3200"/>
              <a:t>对程序员来说，微处理器抽象为以名称存取的寄存器</a:t>
            </a:r>
          </a:p>
          <a:p>
            <a:r>
              <a:rPr lang="en-US" altLang="zh-CN" sz="3200"/>
              <a:t>8086</a:t>
            </a:r>
            <a:r>
              <a:rPr lang="zh-CN" altLang="en-US" sz="3200"/>
              <a:t>内部结构有两个功能模块，完成一条指令的取指和执行功能</a:t>
            </a:r>
          </a:p>
          <a:p>
            <a:pPr>
              <a:buSzTx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accent2"/>
                </a:solidFill>
              </a:rPr>
              <a:t> 总线接口单元</a:t>
            </a:r>
            <a:r>
              <a:rPr lang="en-US" altLang="zh-CN" sz="3200">
                <a:solidFill>
                  <a:schemeClr val="accent2"/>
                </a:solidFill>
              </a:rPr>
              <a:t>BIU</a:t>
            </a:r>
            <a:r>
              <a:rPr lang="zh-CN" altLang="en-US" sz="3200"/>
              <a:t>：负责读取指令和操作数</a:t>
            </a:r>
          </a:p>
          <a:p>
            <a:pPr>
              <a:buSzTx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accent2"/>
                </a:solidFill>
              </a:rPr>
              <a:t> 执行单元</a:t>
            </a:r>
            <a:r>
              <a:rPr lang="en-US" altLang="zh-CN" sz="3200">
                <a:solidFill>
                  <a:schemeClr val="accent2"/>
                </a:solidFill>
              </a:rPr>
              <a:t>EU</a:t>
            </a:r>
            <a:r>
              <a:rPr lang="en-US" altLang="zh-CN" sz="3200"/>
              <a:t> </a:t>
            </a:r>
            <a:r>
              <a:rPr lang="zh-CN" altLang="en-US" sz="3200"/>
              <a:t>：负责指令译码和执行</a:t>
            </a:r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80897">
            <a:extLst>
              <a:ext uri="{FF2B5EF4-FFF2-40B4-BE49-F238E27FC236}">
                <a16:creationId xmlns:a16="http://schemas.microsoft.com/office/drawing/2014/main" id="{83984A33-F200-48E0-A772-4F73DFC98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048000" cy="8382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400" u="sng"/>
              <a:t>8086</a:t>
            </a:r>
            <a:r>
              <a:rPr lang="zh-CN" altLang="en-US" sz="2400" u="sng"/>
              <a:t>的内部结构</a:t>
            </a:r>
          </a:p>
        </p:txBody>
      </p:sp>
      <p:grpSp>
        <p:nvGrpSpPr>
          <p:cNvPr id="60418" name="组合 80899">
            <a:extLst>
              <a:ext uri="{FF2B5EF4-FFF2-40B4-BE49-F238E27FC236}">
                <a16:creationId xmlns:a16="http://schemas.microsoft.com/office/drawing/2014/main" id="{614BEBFD-25AF-44F2-9B3F-B1CA2449613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8991600" cy="6508750"/>
            <a:chOff x="96" y="96"/>
            <a:chExt cx="5664" cy="4100"/>
          </a:xfrm>
        </p:grpSpPr>
        <p:sp>
          <p:nvSpPr>
            <p:cNvPr id="60419" name="矩形 80900">
              <a:extLst>
                <a:ext uri="{FF2B5EF4-FFF2-40B4-BE49-F238E27FC236}">
                  <a16:creationId xmlns:a16="http://schemas.microsoft.com/office/drawing/2014/main" id="{067C1194-F9D6-4F53-ABC6-BC0DBD867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76"/>
              <a:ext cx="864" cy="15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0" name="直接连接符 80901">
              <a:extLst>
                <a:ext uri="{FF2B5EF4-FFF2-40B4-BE49-F238E27FC236}">
                  <a16:creationId xmlns:a16="http://schemas.microsoft.com/office/drawing/2014/main" id="{911E33DB-87DE-48D0-8DE7-EED4BB258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1" name="直接连接符 80902">
              <a:extLst>
                <a:ext uri="{FF2B5EF4-FFF2-40B4-BE49-F238E27FC236}">
                  <a16:creationId xmlns:a16="http://schemas.microsoft.com/office/drawing/2014/main" id="{154344A3-F5B4-4213-A6D2-80E68EAE0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920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2" name="直接连接符 80903">
              <a:extLst>
                <a:ext uri="{FF2B5EF4-FFF2-40B4-BE49-F238E27FC236}">
                  <a16:creationId xmlns:a16="http://schemas.microsoft.com/office/drawing/2014/main" id="{0E147E7E-727D-456B-8007-31183D477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768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直接连接符 80904">
              <a:extLst>
                <a:ext uri="{FF2B5EF4-FFF2-40B4-BE49-F238E27FC236}">
                  <a16:creationId xmlns:a16="http://schemas.microsoft.com/office/drawing/2014/main" id="{3161B0E4-1657-45FA-8BD1-A4AC5A2C8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直接连接符 80905">
              <a:extLst>
                <a:ext uri="{FF2B5EF4-FFF2-40B4-BE49-F238E27FC236}">
                  <a16:creationId xmlns:a16="http://schemas.microsoft.com/office/drawing/2014/main" id="{7053E820-D4E1-43AD-AFF2-D1BFC520D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52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直接连接符 80906">
              <a:extLst>
                <a:ext uri="{FF2B5EF4-FFF2-40B4-BE49-F238E27FC236}">
                  <a16:creationId xmlns:a16="http://schemas.microsoft.com/office/drawing/2014/main" id="{6C2B380A-3EA5-4A7F-8D26-FE0AA0B4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44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直接连接符 80907">
              <a:extLst>
                <a:ext uri="{FF2B5EF4-FFF2-40B4-BE49-F238E27FC236}">
                  <a16:creationId xmlns:a16="http://schemas.microsoft.com/office/drawing/2014/main" id="{02F64244-8790-48B3-9F0C-AF30534F4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36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直接连接符 80908">
              <a:extLst>
                <a:ext uri="{FF2B5EF4-FFF2-40B4-BE49-F238E27FC236}">
                  <a16:creationId xmlns:a16="http://schemas.microsoft.com/office/drawing/2014/main" id="{32DFF283-76C2-4644-8432-1C468CDA3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576"/>
              <a:ext cx="0" cy="768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任意多边形 80909">
              <a:extLst>
                <a:ext uri="{FF2B5EF4-FFF2-40B4-BE49-F238E27FC236}">
                  <a16:creationId xmlns:a16="http://schemas.microsoft.com/office/drawing/2014/main" id="{48E347BC-3FE1-49AB-B75B-CB55ECCF7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84"/>
              <a:ext cx="1200" cy="480"/>
            </a:xfrm>
            <a:custGeom>
              <a:avLst/>
              <a:gdLst>
                <a:gd name="T0" fmla="*/ 0 w 1200"/>
                <a:gd name="T1" fmla="*/ 0 h 480"/>
                <a:gd name="T2" fmla="*/ 384 w 1200"/>
                <a:gd name="T3" fmla="*/ 0 h 480"/>
                <a:gd name="T4" fmla="*/ 480 w 1200"/>
                <a:gd name="T5" fmla="*/ 192 h 480"/>
                <a:gd name="T6" fmla="*/ 720 w 1200"/>
                <a:gd name="T7" fmla="*/ 192 h 480"/>
                <a:gd name="T8" fmla="*/ 816 w 1200"/>
                <a:gd name="T9" fmla="*/ 0 h 480"/>
                <a:gd name="T10" fmla="*/ 1200 w 1200"/>
                <a:gd name="T11" fmla="*/ 0 h 480"/>
                <a:gd name="T12" fmla="*/ 912 w 1200"/>
                <a:gd name="T13" fmla="*/ 480 h 480"/>
                <a:gd name="T14" fmla="*/ 240 w 1200"/>
                <a:gd name="T15" fmla="*/ 480 h 480"/>
                <a:gd name="T16" fmla="*/ 0 w 1200"/>
                <a:gd name="T1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直接连接符 80910">
              <a:extLst>
                <a:ext uri="{FF2B5EF4-FFF2-40B4-BE49-F238E27FC236}">
                  <a16:creationId xmlns:a16="http://schemas.microsoft.com/office/drawing/2014/main" id="{B7F14648-11A8-4EF1-8270-C45632DE8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0" cy="336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直接连接符 80911">
              <a:extLst>
                <a:ext uri="{FF2B5EF4-FFF2-40B4-BE49-F238E27FC236}">
                  <a16:creationId xmlns:a16="http://schemas.microsoft.com/office/drawing/2014/main" id="{70811DE1-5EFA-4001-9EDD-D88EBBF27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48"/>
              <a:ext cx="0" cy="336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直接连接符 80912">
              <a:extLst>
                <a:ext uri="{FF2B5EF4-FFF2-40B4-BE49-F238E27FC236}">
                  <a16:creationId xmlns:a16="http://schemas.microsoft.com/office/drawing/2014/main" id="{C2EC44BD-6923-496F-BC36-5048EC5AA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48"/>
              <a:ext cx="0" cy="336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矩形 80913">
              <a:extLst>
                <a:ext uri="{FF2B5EF4-FFF2-40B4-BE49-F238E27FC236}">
                  <a16:creationId xmlns:a16="http://schemas.microsoft.com/office/drawing/2014/main" id="{F6C07C22-2717-439C-B774-3823F56F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48"/>
              <a:ext cx="1056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直接连接符 80914">
              <a:extLst>
                <a:ext uri="{FF2B5EF4-FFF2-40B4-BE49-F238E27FC236}">
                  <a16:creationId xmlns:a16="http://schemas.microsoft.com/office/drawing/2014/main" id="{5D7E9CE7-78A0-4219-9741-0769CE34C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0" cy="384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直接连接符 80915">
              <a:extLst>
                <a:ext uri="{FF2B5EF4-FFF2-40B4-BE49-F238E27FC236}">
                  <a16:creationId xmlns:a16="http://schemas.microsoft.com/office/drawing/2014/main" id="{20B7E73A-33AC-462F-80F9-12FA139B7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48"/>
              <a:ext cx="0" cy="1008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直接连接符 80916">
              <a:extLst>
                <a:ext uri="{FF2B5EF4-FFF2-40B4-BE49-F238E27FC236}">
                  <a16:creationId xmlns:a16="http://schemas.microsoft.com/office/drawing/2014/main" id="{110FF77A-BF9C-4ACF-9590-8B22DF3BC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26"/>
              <a:ext cx="576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直接连接符 80917">
              <a:extLst>
                <a:ext uri="{FF2B5EF4-FFF2-40B4-BE49-F238E27FC236}">
                  <a16:creationId xmlns:a16="http://schemas.microsoft.com/office/drawing/2014/main" id="{8C12FEEB-07E1-44F2-BA17-C50E2E0A0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64"/>
              <a:ext cx="0" cy="192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直接连接符 80918">
              <a:extLst>
                <a:ext uri="{FF2B5EF4-FFF2-40B4-BE49-F238E27FC236}">
                  <a16:creationId xmlns:a16="http://schemas.microsoft.com/office/drawing/2014/main" id="{AF9C8B7F-1A03-4500-BDAE-F29E8C067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48"/>
              <a:ext cx="3264" cy="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直接连接符 80919">
              <a:extLst>
                <a:ext uri="{FF2B5EF4-FFF2-40B4-BE49-F238E27FC236}">
                  <a16:creationId xmlns:a16="http://schemas.microsoft.com/office/drawing/2014/main" id="{13C96EA5-DC68-4A69-B84C-AEE1FD13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48"/>
              <a:ext cx="0" cy="168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直接连接符 80920">
              <a:extLst>
                <a:ext uri="{FF2B5EF4-FFF2-40B4-BE49-F238E27FC236}">
                  <a16:creationId xmlns:a16="http://schemas.microsoft.com/office/drawing/2014/main" id="{A3E1402A-46DE-4AD9-A06A-DBE30CBB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4098"/>
              <a:ext cx="1152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直接连接符 80921">
              <a:extLst>
                <a:ext uri="{FF2B5EF4-FFF2-40B4-BE49-F238E27FC236}">
                  <a16:creationId xmlns:a16="http://schemas.microsoft.com/office/drawing/2014/main" id="{EC99B0D3-0FAE-488F-90ED-F35C6DCAD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888"/>
              <a:ext cx="0" cy="24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任意多边形 80922">
              <a:hlinkClick r:id="rId2" action="ppaction://hlinkfile"/>
              <a:extLst>
                <a:ext uri="{FF2B5EF4-FFF2-40B4-BE49-F238E27FC236}">
                  <a16:creationId xmlns:a16="http://schemas.microsoft.com/office/drawing/2014/main" id="{E5C3C01E-8E99-41B5-8C9B-EEB32CE85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4"/>
              <a:ext cx="1008" cy="384"/>
            </a:xfrm>
            <a:custGeom>
              <a:avLst/>
              <a:gdLst>
                <a:gd name="T0" fmla="*/ 0 w 1008"/>
                <a:gd name="T1" fmla="*/ 384 h 384"/>
                <a:gd name="T2" fmla="*/ 288 w 1008"/>
                <a:gd name="T3" fmla="*/ 384 h 384"/>
                <a:gd name="T4" fmla="*/ 384 w 1008"/>
                <a:gd name="T5" fmla="*/ 192 h 384"/>
                <a:gd name="T6" fmla="*/ 624 w 1008"/>
                <a:gd name="T7" fmla="*/ 192 h 384"/>
                <a:gd name="T8" fmla="*/ 720 w 1008"/>
                <a:gd name="T9" fmla="*/ 384 h 384"/>
                <a:gd name="T10" fmla="*/ 1008 w 1008"/>
                <a:gd name="T11" fmla="*/ 384 h 384"/>
                <a:gd name="T12" fmla="*/ 816 w 1008"/>
                <a:gd name="T13" fmla="*/ 0 h 384"/>
                <a:gd name="T14" fmla="*/ 144 w 1008"/>
                <a:gd name="T15" fmla="*/ 0 h 384"/>
                <a:gd name="T16" fmla="*/ 0 w 1008"/>
                <a:gd name="T1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384">
                  <a:moveTo>
                    <a:pt x="0" y="384"/>
                  </a:moveTo>
                  <a:lnTo>
                    <a:pt x="288" y="384"/>
                  </a:lnTo>
                  <a:lnTo>
                    <a:pt x="384" y="192"/>
                  </a:lnTo>
                  <a:lnTo>
                    <a:pt x="624" y="192"/>
                  </a:lnTo>
                  <a:lnTo>
                    <a:pt x="720" y="384"/>
                  </a:lnTo>
                  <a:lnTo>
                    <a:pt x="1008" y="384"/>
                  </a:lnTo>
                  <a:lnTo>
                    <a:pt x="816" y="0"/>
                  </a:lnTo>
                  <a:lnTo>
                    <a:pt x="144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B2B2B2"/>
            </a:solidFill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2" name="矩形 80923">
              <a:extLst>
                <a:ext uri="{FF2B5EF4-FFF2-40B4-BE49-F238E27FC236}">
                  <a16:creationId xmlns:a16="http://schemas.microsoft.com/office/drawing/2014/main" id="{E30B04B9-B795-450B-A0E4-13DBAE32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056"/>
              <a:ext cx="864" cy="12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8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43" name="直接连接符 80924">
              <a:extLst>
                <a:ext uri="{FF2B5EF4-FFF2-40B4-BE49-F238E27FC236}">
                  <a16:creationId xmlns:a16="http://schemas.microsoft.com/office/drawing/2014/main" id="{6F9AA700-F7B7-4ECD-9981-91A59B0BD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直接连接符 80925">
              <a:extLst>
                <a:ext uri="{FF2B5EF4-FFF2-40B4-BE49-F238E27FC236}">
                  <a16:creationId xmlns:a16="http://schemas.microsoft.com/office/drawing/2014/main" id="{DF0BD07A-BDBE-4AFA-8D3C-08C9F5368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32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直接连接符 80926">
              <a:extLst>
                <a:ext uri="{FF2B5EF4-FFF2-40B4-BE49-F238E27FC236}">
                  <a16:creationId xmlns:a16="http://schemas.microsoft.com/office/drawing/2014/main" id="{6A63F180-CB08-4A40-8278-DF0BFCA1D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直接连接符 80927">
              <a:extLst>
                <a:ext uri="{FF2B5EF4-FFF2-40B4-BE49-F238E27FC236}">
                  <a16:creationId xmlns:a16="http://schemas.microsoft.com/office/drawing/2014/main" id="{043924BF-C812-4A0D-B0DA-975DBE79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40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7" name="直接连接符 80928">
              <a:extLst>
                <a:ext uri="{FF2B5EF4-FFF2-40B4-BE49-F238E27FC236}">
                  <a16:creationId xmlns:a16="http://schemas.microsoft.com/office/drawing/2014/main" id="{35A79EA9-55E3-4225-9435-514D2911B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16"/>
              <a:ext cx="86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矩形 80929">
              <a:extLst>
                <a:ext uri="{FF2B5EF4-FFF2-40B4-BE49-F238E27FC236}">
                  <a16:creationId xmlns:a16="http://schemas.microsoft.com/office/drawing/2014/main" id="{F2632CFA-168D-47A6-9629-9062251C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720" cy="48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9" name="矩形 80930">
              <a:extLst>
                <a:ext uri="{FF2B5EF4-FFF2-40B4-BE49-F238E27FC236}">
                  <a16:creationId xmlns:a16="http://schemas.microsoft.com/office/drawing/2014/main" id="{282B07D8-1073-4016-8356-D21725CFD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80"/>
              <a:ext cx="864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0" name="矩形 80931">
              <a:extLst>
                <a:ext uri="{FF2B5EF4-FFF2-40B4-BE49-F238E27FC236}">
                  <a16:creationId xmlns:a16="http://schemas.microsoft.com/office/drawing/2014/main" id="{1BFE5EBA-C239-4471-BFF8-A22C8A3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2"/>
              <a:ext cx="720" cy="528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1" name="直接连接符 80932">
              <a:extLst>
                <a:ext uri="{FF2B5EF4-FFF2-40B4-BE49-F238E27FC236}">
                  <a16:creationId xmlns:a16="http://schemas.microsoft.com/office/drawing/2014/main" id="{F6298F86-6FF0-43C3-8C96-E7A212917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680"/>
              <a:ext cx="480" cy="0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直接连接符 80933">
              <a:extLst>
                <a:ext uri="{FF2B5EF4-FFF2-40B4-BE49-F238E27FC236}">
                  <a16:creationId xmlns:a16="http://schemas.microsoft.com/office/drawing/2014/main" id="{B0B92CFB-BD4E-4F25-9B80-0EC7BBF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96"/>
              <a:ext cx="0" cy="1296"/>
            </a:xfrm>
            <a:prstGeom prst="line">
              <a:avLst/>
            </a:prstGeom>
            <a:noFill/>
            <a:ln w="117475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3" name="直接连接符 80934">
              <a:extLst>
                <a:ext uri="{FF2B5EF4-FFF2-40B4-BE49-F238E27FC236}">
                  <a16:creationId xmlns:a16="http://schemas.microsoft.com/office/drawing/2014/main" id="{A59D40DC-7E93-49C5-ABB5-DDAB58BFB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"/>
              <a:ext cx="1152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4" name="直接连接符 80935">
              <a:extLst>
                <a:ext uri="{FF2B5EF4-FFF2-40B4-BE49-F238E27FC236}">
                  <a16:creationId xmlns:a16="http://schemas.microsoft.com/office/drawing/2014/main" id="{EB85B247-CCEE-46F5-8523-06F5B264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"/>
              <a:ext cx="0" cy="144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5" name="直接连接符 80936">
              <a:extLst>
                <a:ext uri="{FF2B5EF4-FFF2-40B4-BE49-F238E27FC236}">
                  <a16:creationId xmlns:a16="http://schemas.microsoft.com/office/drawing/2014/main" id="{77D060D1-8B0B-4BBE-9AD8-C9DB0CC9E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8"/>
              <a:ext cx="0" cy="288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6" name="直接连接符 80937">
              <a:extLst>
                <a:ext uri="{FF2B5EF4-FFF2-40B4-BE49-F238E27FC236}">
                  <a16:creationId xmlns:a16="http://schemas.microsoft.com/office/drawing/2014/main" id="{D6AB6B1D-5BBE-400B-A5B0-67413BF05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768"/>
              <a:ext cx="0" cy="288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直接连接符 80938">
              <a:extLst>
                <a:ext uri="{FF2B5EF4-FFF2-40B4-BE49-F238E27FC236}">
                  <a16:creationId xmlns:a16="http://schemas.microsoft.com/office/drawing/2014/main" id="{FCB61314-5E37-422D-8C42-E17050245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912"/>
              <a:ext cx="864" cy="0"/>
            </a:xfrm>
            <a:prstGeom prst="line">
              <a:avLst/>
            </a:prstGeom>
            <a:noFill/>
            <a:ln w="76200">
              <a:solidFill>
                <a:srgbClr val="9966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文本框 80939">
              <a:extLst>
                <a:ext uri="{FF2B5EF4-FFF2-40B4-BE49-F238E27FC236}">
                  <a16:creationId xmlns:a16="http://schemas.microsoft.com/office/drawing/2014/main" id="{6636AE4C-3CEA-4DD3-9E23-B75AF7CAC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2025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latin typeface="Times New Roman" panose="02020603050405020304" pitchFamily="18" charset="0"/>
                </a:rPr>
                <a:t>内部暂存器</a:t>
              </a:r>
              <a:endParaRPr lang="zh-CN" altLang="en-US" sz="18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59" name="文本框 80940">
              <a:extLst>
                <a:ext uri="{FF2B5EF4-FFF2-40B4-BE49-F238E27FC236}">
                  <a16:creationId xmlns:a16="http://schemas.microsoft.com/office/drawing/2014/main" id="{AB13176C-C52D-4FD2-8C0E-E7FEF792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8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1800" b="1">
                  <a:latin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60460" name="文本框 80941">
              <a:extLst>
                <a:ext uri="{FF2B5EF4-FFF2-40B4-BE49-F238E27FC236}">
                  <a16:creationId xmlns:a16="http://schemas.microsoft.com/office/drawing/2014/main" id="{70DBAFE8-E139-4ED8-93F0-92ACA1053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632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</a:rPr>
                <a:t>ES</a:t>
              </a:r>
              <a:endParaRPr lang="en-US" altLang="zh-CN" sz="1800" i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61" name="文本框 80942">
              <a:extLst>
                <a:ext uri="{FF2B5EF4-FFF2-40B4-BE49-F238E27FC236}">
                  <a16:creationId xmlns:a16="http://schemas.microsoft.com/office/drawing/2014/main" id="{3F09D197-4F22-4C15-B280-673F013C2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>
                  <a:latin typeface="Times New Roman" panose="02020603050405020304" pitchFamily="18" charset="0"/>
                </a:rPr>
                <a:t>SS</a:t>
              </a:r>
            </a:p>
          </p:txBody>
        </p:sp>
        <p:sp>
          <p:nvSpPr>
            <p:cNvPr id="60462" name="文本框 80943">
              <a:extLst>
                <a:ext uri="{FF2B5EF4-FFF2-40B4-BE49-F238E27FC236}">
                  <a16:creationId xmlns:a16="http://schemas.microsoft.com/office/drawing/2014/main" id="{C059C063-D7D8-4A7F-AF93-BA1F853A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4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DS</a:t>
              </a:r>
            </a:p>
          </p:txBody>
        </p:sp>
        <p:sp>
          <p:nvSpPr>
            <p:cNvPr id="60463" name="文本框 80944">
              <a:extLst>
                <a:ext uri="{FF2B5EF4-FFF2-40B4-BE49-F238E27FC236}">
                  <a16:creationId xmlns:a16="http://schemas.microsoft.com/office/drawing/2014/main" id="{6282271B-EA35-43DA-A238-5BCBD9F9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CS</a:t>
              </a:r>
            </a:p>
          </p:txBody>
        </p:sp>
        <p:sp>
          <p:nvSpPr>
            <p:cNvPr id="60464" name="文本框 80945">
              <a:extLst>
                <a:ext uri="{FF2B5EF4-FFF2-40B4-BE49-F238E27FC236}">
                  <a16:creationId xmlns:a16="http://schemas.microsoft.com/office/drawing/2014/main" id="{6378AB92-E1B6-44D0-9EDD-87222C650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40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输入</a:t>
              </a:r>
              <a:r>
                <a:rPr lang="en-US" altLang="zh-CN" sz="1800" b="1">
                  <a:latin typeface="Times New Roman" panose="02020603050405020304" pitchFamily="18" charset="0"/>
                </a:rPr>
                <a:t>/</a:t>
              </a:r>
              <a:r>
                <a:rPr lang="zh-CN" altLang="en-US" sz="1800" b="1">
                  <a:latin typeface="Times New Roman" panose="02020603050405020304" pitchFamily="18" charset="0"/>
                </a:rPr>
                <a:t>输出控制电路</a:t>
              </a:r>
            </a:p>
          </p:txBody>
        </p:sp>
        <p:sp>
          <p:nvSpPr>
            <p:cNvPr id="60465" name="文本框 80946">
              <a:extLst>
                <a:ext uri="{FF2B5EF4-FFF2-40B4-BE49-F238E27FC236}">
                  <a16:creationId xmlns:a16="http://schemas.microsoft.com/office/drawing/2014/main" id="{62A5F03C-2E2C-4084-B999-12F54EC83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" y="1872"/>
              <a:ext cx="289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外部总线</a:t>
              </a:r>
            </a:p>
          </p:txBody>
        </p:sp>
        <p:sp>
          <p:nvSpPr>
            <p:cNvPr id="60466" name="直接连接符 80947">
              <a:extLst>
                <a:ext uri="{FF2B5EF4-FFF2-40B4-BE49-F238E27FC236}">
                  <a16:creationId xmlns:a16="http://schemas.microsoft.com/office/drawing/2014/main" id="{077513F0-F634-4E9B-B705-E11DAF6D0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24"/>
              <a:ext cx="432" cy="0"/>
            </a:xfrm>
            <a:prstGeom prst="line">
              <a:avLst/>
            </a:prstGeom>
            <a:noFill/>
            <a:ln w="9525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7" name="直接连接符 80948">
              <a:extLst>
                <a:ext uri="{FF2B5EF4-FFF2-40B4-BE49-F238E27FC236}">
                  <a16:creationId xmlns:a16="http://schemas.microsoft.com/office/drawing/2014/main" id="{2FC6FFEA-FABC-4E08-8E10-BA5D1CB90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920"/>
              <a:ext cx="0" cy="1104"/>
            </a:xfrm>
            <a:prstGeom prst="line">
              <a:avLst/>
            </a:prstGeom>
            <a:noFill/>
            <a:ln w="10160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8" name="直接连接符 80949">
              <a:extLst>
                <a:ext uri="{FF2B5EF4-FFF2-40B4-BE49-F238E27FC236}">
                  <a16:creationId xmlns:a16="http://schemas.microsoft.com/office/drawing/2014/main" id="{64A1B29E-08FF-4209-B769-F7763242D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24"/>
              <a:ext cx="816" cy="0"/>
            </a:xfrm>
            <a:prstGeom prst="line">
              <a:avLst/>
            </a:prstGeom>
            <a:noFill/>
            <a:ln w="9525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直接连接符 80950">
              <a:extLst>
                <a:ext uri="{FF2B5EF4-FFF2-40B4-BE49-F238E27FC236}">
                  <a16:creationId xmlns:a16="http://schemas.microsoft.com/office/drawing/2014/main" id="{39BBBF0A-E8CA-46EE-8548-660A44D6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48"/>
              <a:ext cx="0" cy="576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直接连接符 80951">
              <a:extLst>
                <a:ext uri="{FF2B5EF4-FFF2-40B4-BE49-F238E27FC236}">
                  <a16:creationId xmlns:a16="http://schemas.microsoft.com/office/drawing/2014/main" id="{1D8C4CEE-0AB0-4B3A-A502-677073BCC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160"/>
              <a:ext cx="336" cy="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1" name="直接连接符 80952">
              <a:extLst>
                <a:ext uri="{FF2B5EF4-FFF2-40B4-BE49-F238E27FC236}">
                  <a16:creationId xmlns:a16="http://schemas.microsoft.com/office/drawing/2014/main" id="{7D5A41A2-0F94-444B-BF9E-B111F3A53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160"/>
              <a:ext cx="1" cy="240"/>
            </a:xfrm>
            <a:prstGeom prst="line">
              <a:avLst/>
            </a:prstGeom>
            <a:noFill/>
            <a:ln w="88900">
              <a:solidFill>
                <a:srgbClr val="9966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文本框 80953">
              <a:extLst>
                <a:ext uri="{FF2B5EF4-FFF2-40B4-BE49-F238E27FC236}">
                  <a16:creationId xmlns:a16="http://schemas.microsoft.com/office/drawing/2014/main" id="{8B5EEE72-866F-4AAF-B62F-B5359709A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32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执行部分控制电路</a:t>
              </a:r>
            </a:p>
          </p:txBody>
        </p:sp>
        <p:sp>
          <p:nvSpPr>
            <p:cNvPr id="60473" name="直接连接符 80954">
              <a:extLst>
                <a:ext uri="{FF2B5EF4-FFF2-40B4-BE49-F238E27FC236}">
                  <a16:creationId xmlns:a16="http://schemas.microsoft.com/office/drawing/2014/main" id="{307A03B8-1614-4157-92CF-1F994EF7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56"/>
              <a:ext cx="0" cy="148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直接连接符 80955">
              <a:extLst>
                <a:ext uri="{FF2B5EF4-FFF2-40B4-BE49-F238E27FC236}">
                  <a16:creationId xmlns:a16="http://schemas.microsoft.com/office/drawing/2014/main" id="{62BE00A4-39F5-4A8D-87AA-66C838BD3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43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5" name="直接连接符 80956">
              <a:extLst>
                <a:ext uri="{FF2B5EF4-FFF2-40B4-BE49-F238E27FC236}">
                  <a16:creationId xmlns:a16="http://schemas.microsoft.com/office/drawing/2014/main" id="{EB4A161C-3DBF-46A7-AD90-893BAC456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0" cy="14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直接连接符 80957">
              <a:extLst>
                <a:ext uri="{FF2B5EF4-FFF2-40B4-BE49-F238E27FC236}">
                  <a16:creationId xmlns:a16="http://schemas.microsoft.com/office/drawing/2014/main" id="{08635436-CF1B-40C1-866A-DA484C3F0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024"/>
              <a:ext cx="38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7" name="直接连接符 80958">
              <a:extLst>
                <a:ext uri="{FF2B5EF4-FFF2-40B4-BE49-F238E27FC236}">
                  <a16:creationId xmlns:a16="http://schemas.microsoft.com/office/drawing/2014/main" id="{9A3F2055-1411-4F1B-8DD5-3D1A903F5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直接连接符 80959">
              <a:extLst>
                <a:ext uri="{FF2B5EF4-FFF2-40B4-BE49-F238E27FC236}">
                  <a16:creationId xmlns:a16="http://schemas.microsoft.com/office/drawing/2014/main" id="{281C4E6E-3000-4658-A73C-6109F7161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直接连接符 80960">
              <a:extLst>
                <a:ext uri="{FF2B5EF4-FFF2-40B4-BE49-F238E27FC236}">
                  <a16:creationId xmlns:a16="http://schemas.microsoft.com/office/drawing/2014/main" id="{D15A7430-930D-4E87-9531-62B0E7B95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直接连接符 80961">
              <a:extLst>
                <a:ext uri="{FF2B5EF4-FFF2-40B4-BE49-F238E27FC236}">
                  <a16:creationId xmlns:a16="http://schemas.microsoft.com/office/drawing/2014/main" id="{5D8E10FE-1A92-4332-BE8F-4C06355C9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直接连接符 80962">
              <a:extLst>
                <a:ext uri="{FF2B5EF4-FFF2-40B4-BE49-F238E27FC236}">
                  <a16:creationId xmlns:a16="http://schemas.microsoft.com/office/drawing/2014/main" id="{36FF3908-6F1F-4B21-ACE4-EFCCF7EFB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2" name="直接连接符 80963">
              <a:extLst>
                <a:ext uri="{FF2B5EF4-FFF2-40B4-BE49-F238E27FC236}">
                  <a16:creationId xmlns:a16="http://schemas.microsoft.com/office/drawing/2014/main" id="{7FDF6FEB-6FBB-4D54-96A4-DB75D083F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880"/>
              <a:ext cx="0" cy="288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3" name="文本框 80964">
              <a:extLst>
                <a:ext uri="{FF2B5EF4-FFF2-40B4-BE49-F238E27FC236}">
                  <a16:creationId xmlns:a16="http://schemas.microsoft.com/office/drawing/2014/main" id="{6E76B115-4C87-4F8C-BB41-C459265C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2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1 2  3  4  5  6</a:t>
              </a:r>
            </a:p>
          </p:txBody>
        </p:sp>
        <p:sp>
          <p:nvSpPr>
            <p:cNvPr id="60484" name="直接连接符 80965">
              <a:extLst>
                <a:ext uri="{FF2B5EF4-FFF2-40B4-BE49-F238E27FC236}">
                  <a16:creationId xmlns:a16="http://schemas.microsoft.com/office/drawing/2014/main" id="{F9679ABB-28B7-4A40-BA35-792E2772B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480"/>
              <a:ext cx="0" cy="3696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prstDash val="lgDash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直接连接符 80966">
              <a:extLst>
                <a:ext uri="{FF2B5EF4-FFF2-40B4-BE49-F238E27FC236}">
                  <a16:creationId xmlns:a16="http://schemas.microsoft.com/office/drawing/2014/main" id="{5837ACD6-8166-4B1F-9239-4A414579F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44"/>
              <a:ext cx="0" cy="3984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prstDash val="lgDashDot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6" name="文本框 80967">
              <a:extLst>
                <a:ext uri="{FF2B5EF4-FFF2-40B4-BE49-F238E27FC236}">
                  <a16:creationId xmlns:a16="http://schemas.microsoft.com/office/drawing/2014/main" id="{595613CA-F923-4BBC-9193-FDB58576A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3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ahoma" panose="020B0604030504040204" pitchFamily="34" charset="0"/>
                </a:rPr>
                <a:t>∑</a:t>
              </a:r>
            </a:p>
          </p:txBody>
        </p:sp>
        <p:sp>
          <p:nvSpPr>
            <p:cNvPr id="60487" name="文本框 80968">
              <a:extLst>
                <a:ext uri="{FF2B5EF4-FFF2-40B4-BE49-F238E27FC236}">
                  <a16:creationId xmlns:a16="http://schemas.microsoft.com/office/drawing/2014/main" id="{B6AD0FEB-96FC-4560-B9F5-0F67EAA7A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ALU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60488" name="文本框 80969">
              <a:extLst>
                <a:ext uri="{FF2B5EF4-FFF2-40B4-BE49-F238E27FC236}">
                  <a16:creationId xmlns:a16="http://schemas.microsoft.com/office/drawing/2014/main" id="{6161D0FD-0097-4EE7-B771-E2E3745D3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标志寄存器</a:t>
              </a:r>
            </a:p>
          </p:txBody>
        </p:sp>
        <p:sp>
          <p:nvSpPr>
            <p:cNvPr id="60489" name="文本框 80970">
              <a:extLst>
                <a:ext uri="{FF2B5EF4-FFF2-40B4-BE49-F238E27FC236}">
                  <a16:creationId xmlns:a16="http://schemas.microsoft.com/office/drawing/2014/main" id="{886B0CE3-7D67-4CB2-90EE-707696F37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57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AH      AL   </a:t>
              </a:r>
            </a:p>
          </p:txBody>
        </p:sp>
        <p:sp>
          <p:nvSpPr>
            <p:cNvPr id="60490" name="文本框 80971">
              <a:extLst>
                <a:ext uri="{FF2B5EF4-FFF2-40B4-BE49-F238E27FC236}">
                  <a16:creationId xmlns:a16="http://schemas.microsoft.com/office/drawing/2014/main" id="{6857D01E-E3FC-490B-BA44-8186724EC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76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BH      BL</a:t>
              </a:r>
            </a:p>
          </p:txBody>
        </p:sp>
        <p:sp>
          <p:nvSpPr>
            <p:cNvPr id="60491" name="文本框 80972">
              <a:extLst>
                <a:ext uri="{FF2B5EF4-FFF2-40B4-BE49-F238E27FC236}">
                  <a16:creationId xmlns:a16="http://schemas.microsoft.com/office/drawing/2014/main" id="{FC3F141C-6CED-4D9A-81F9-BD1DFDDB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6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CH      CL</a:t>
              </a:r>
            </a:p>
          </p:txBody>
        </p:sp>
        <p:sp>
          <p:nvSpPr>
            <p:cNvPr id="60492" name="文本框 80973">
              <a:extLst>
                <a:ext uri="{FF2B5EF4-FFF2-40B4-BE49-F238E27FC236}">
                  <a16:creationId xmlns:a16="http://schemas.microsoft.com/office/drawing/2014/main" id="{D6BBD453-5F8B-47B2-9C5B-627E732B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52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DH      DL</a:t>
              </a:r>
            </a:p>
          </p:txBody>
        </p:sp>
        <p:sp>
          <p:nvSpPr>
            <p:cNvPr id="60493" name="文本框 80974">
              <a:extLst>
                <a:ext uri="{FF2B5EF4-FFF2-40B4-BE49-F238E27FC236}">
                  <a16:creationId xmlns:a16="http://schemas.microsoft.com/office/drawing/2014/main" id="{DB754EF3-953B-4088-B286-CA9688562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 SP</a:t>
              </a:r>
            </a:p>
          </p:txBody>
        </p:sp>
        <p:sp>
          <p:nvSpPr>
            <p:cNvPr id="60494" name="文本框 80975">
              <a:extLst>
                <a:ext uri="{FF2B5EF4-FFF2-40B4-BE49-F238E27FC236}">
                  <a16:creationId xmlns:a16="http://schemas.microsoft.com/office/drawing/2014/main" id="{CEA08F00-0E8C-40C3-9F8E-EED012B83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53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 BP</a:t>
              </a:r>
            </a:p>
          </p:txBody>
        </p:sp>
        <p:sp>
          <p:nvSpPr>
            <p:cNvPr id="60495" name="文本框 80976">
              <a:extLst>
                <a:ext uri="{FF2B5EF4-FFF2-40B4-BE49-F238E27FC236}">
                  <a16:creationId xmlns:a16="http://schemas.microsoft.com/office/drawing/2014/main" id="{C31832AD-C7C2-444A-8E22-3DF104B9B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2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 SI</a:t>
              </a:r>
            </a:p>
          </p:txBody>
        </p:sp>
        <p:sp>
          <p:nvSpPr>
            <p:cNvPr id="60496" name="文本框 80977">
              <a:extLst>
                <a:ext uri="{FF2B5EF4-FFF2-40B4-BE49-F238E27FC236}">
                  <a16:creationId xmlns:a16="http://schemas.microsoft.com/office/drawing/2014/main" id="{EB5FC9A2-0A4D-4BAF-805E-92B690DA7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92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   DI</a:t>
              </a:r>
            </a:p>
          </p:txBody>
        </p:sp>
        <p:sp>
          <p:nvSpPr>
            <p:cNvPr id="60497" name="文本框 80978">
              <a:extLst>
                <a:ext uri="{FF2B5EF4-FFF2-40B4-BE49-F238E27FC236}">
                  <a16:creationId xmlns:a16="http://schemas.microsoft.com/office/drawing/2014/main" id="{E5121E3F-5CDA-4DCC-8AD4-36425853D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24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通用寄存器</a:t>
              </a:r>
            </a:p>
          </p:txBody>
        </p:sp>
        <p:sp>
          <p:nvSpPr>
            <p:cNvPr id="60498" name="文本框 80979">
              <a:extLst>
                <a:ext uri="{FF2B5EF4-FFF2-40B4-BE49-F238E27FC236}">
                  <a16:creationId xmlns:a16="http://schemas.microsoft.com/office/drawing/2014/main" id="{63C6E6B1-48CA-4AF5-BEA3-0C6A7F6AF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地址加法器</a:t>
              </a:r>
            </a:p>
          </p:txBody>
        </p:sp>
        <p:sp>
          <p:nvSpPr>
            <p:cNvPr id="60499" name="文本框 80980">
              <a:extLst>
                <a:ext uri="{FF2B5EF4-FFF2-40B4-BE49-F238E27FC236}">
                  <a16:creationId xmlns:a16="http://schemas.microsoft.com/office/drawing/2014/main" id="{7D2E6454-1179-46C1-BE8A-B3A2718D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16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latin typeface="Times New Roman" panose="02020603050405020304" pitchFamily="18" charset="0"/>
                </a:rPr>
                <a:t>指令队列缓冲器</a:t>
              </a:r>
            </a:p>
          </p:txBody>
        </p:sp>
        <p:sp>
          <p:nvSpPr>
            <p:cNvPr id="60500" name="文本框 80981">
              <a:extLst>
                <a:ext uri="{FF2B5EF4-FFF2-40B4-BE49-F238E27FC236}">
                  <a16:creationId xmlns:a16="http://schemas.microsoft.com/office/drawing/2014/main" id="{B5A5D91C-C0C5-41B7-AE8F-C9C54FCAE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984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执行部件 （</a:t>
              </a:r>
              <a:r>
                <a:rPr lang="en-US" altLang="zh-CN" sz="1600" b="1">
                  <a:latin typeface="Times New Roman" panose="02020603050405020304" pitchFamily="18" charset="0"/>
                </a:rPr>
                <a:t>EU)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60501" name="文本框 80982">
              <a:extLst>
                <a:ext uri="{FF2B5EF4-FFF2-40B4-BE49-F238E27FC236}">
                  <a16:creationId xmlns:a16="http://schemas.microsoft.com/office/drawing/2014/main" id="{C2E28D73-D3AB-47C1-AFBF-E03E0EAF9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936"/>
              <a:ext cx="1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89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总线接口部件 （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BIU)</a:t>
              </a:r>
            </a:p>
          </p:txBody>
        </p:sp>
        <p:sp>
          <p:nvSpPr>
            <p:cNvPr id="60502" name="直接连接符 80983">
              <a:extLst>
                <a:ext uri="{FF2B5EF4-FFF2-40B4-BE49-F238E27FC236}">
                  <a16:creationId xmlns:a16="http://schemas.microsoft.com/office/drawing/2014/main" id="{EA7C7D67-E3D0-46D8-9D9F-5CBB58683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0" y="2350"/>
              <a:ext cx="240" cy="193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3" name="文本框 80984">
              <a:extLst>
                <a:ext uri="{FF2B5EF4-FFF2-40B4-BE49-F238E27FC236}">
                  <a16:creationId xmlns:a16="http://schemas.microsoft.com/office/drawing/2014/main" id="{E995841C-90F2-4CD5-8B17-D36FE15FD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16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60504" name="直接连接符 80985">
              <a:extLst>
                <a:ext uri="{FF2B5EF4-FFF2-40B4-BE49-F238E27FC236}">
                  <a16:creationId xmlns:a16="http://schemas.microsoft.com/office/drawing/2014/main" id="{889D58E4-C167-4ED8-A4B5-493C80E45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44"/>
              <a:ext cx="240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文本框 80986">
              <a:extLst>
                <a:ext uri="{FF2B5EF4-FFF2-40B4-BE49-F238E27FC236}">
                  <a16:creationId xmlns:a16="http://schemas.microsoft.com/office/drawing/2014/main" id="{E950A7E7-EF2E-4AAF-BA50-202AEAA4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88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20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60506" name="直接连接符 80987">
              <a:extLst>
                <a:ext uri="{FF2B5EF4-FFF2-40B4-BE49-F238E27FC236}">
                  <a16:creationId xmlns:a16="http://schemas.microsoft.com/office/drawing/2014/main" id="{B7F55093-E8A8-4E0C-9097-AE5BC1E5C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816"/>
              <a:ext cx="192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7" name="文本框 80988">
              <a:extLst>
                <a:ext uri="{FF2B5EF4-FFF2-40B4-BE49-F238E27FC236}">
                  <a16:creationId xmlns:a16="http://schemas.microsoft.com/office/drawing/2014/main" id="{482A8FDB-535D-46A2-9757-A66102B8E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16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60508" name="直接连接符 80989">
              <a:extLst>
                <a:ext uri="{FF2B5EF4-FFF2-40B4-BE49-F238E27FC236}">
                  <a16:creationId xmlns:a16="http://schemas.microsoft.com/office/drawing/2014/main" id="{E1CA5669-6757-434E-A6D1-7DE08E2A2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928"/>
              <a:ext cx="192" cy="192"/>
            </a:xfrm>
            <a:prstGeom prst="lin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9" name="文本框 80990">
              <a:extLst>
                <a:ext uri="{FF2B5EF4-FFF2-40B4-BE49-F238E27FC236}">
                  <a16:creationId xmlns:a16="http://schemas.microsoft.com/office/drawing/2014/main" id="{6BB43C5C-5783-42AF-B310-E1250584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7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8</a:t>
              </a:r>
              <a:r>
                <a:rPr lang="zh-CN" altLang="en-US" sz="16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位</a:t>
              </a:r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81921">
            <a:extLst>
              <a:ext uri="{FF2B5EF4-FFF2-40B4-BE49-F238E27FC236}">
                <a16:creationId xmlns:a16="http://schemas.microsoft.com/office/drawing/2014/main" id="{BE52040D-F734-4B2E-9CE0-7466AB4BF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8086</a:t>
            </a:r>
            <a:r>
              <a:rPr lang="zh-CN" altLang="en-US"/>
              <a:t>的寄存器</a:t>
            </a:r>
          </a:p>
        </p:txBody>
      </p:sp>
      <p:pic>
        <p:nvPicPr>
          <p:cNvPr id="61442" name="图片 81923" descr="hy01_05">
            <a:extLst>
              <a:ext uri="{FF2B5EF4-FFF2-40B4-BE49-F238E27FC236}">
                <a16:creationId xmlns:a16="http://schemas.microsoft.com/office/drawing/2014/main" id="{D0419617-70F4-42F0-9749-0EA44B98F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82945">
            <a:extLst>
              <a:ext uri="{FF2B5EF4-FFF2-40B4-BE49-F238E27FC236}">
                <a16:creationId xmlns:a16="http://schemas.microsoft.com/office/drawing/2014/main" id="{E95C2439-D4FB-4786-9B47-14F403508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通用寄存器</a:t>
            </a:r>
          </a:p>
        </p:txBody>
      </p:sp>
      <p:sp>
        <p:nvSpPr>
          <p:cNvPr id="62466" name="文本占位符 82946">
            <a:extLst>
              <a:ext uri="{FF2B5EF4-FFF2-40B4-BE49-F238E27FC236}">
                <a16:creationId xmlns:a16="http://schemas.microsoft.com/office/drawing/2014/main" id="{D81331AA-BB88-4376-91D0-E571DE5E7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/>
              <a:t>8086</a:t>
            </a:r>
            <a:r>
              <a:rPr lang="zh-CN" altLang="en-US" sz="3200"/>
              <a:t>的</a:t>
            </a:r>
            <a:r>
              <a:rPr lang="en-US" altLang="zh-CN" sz="3200"/>
              <a:t>16</a:t>
            </a:r>
            <a:r>
              <a:rPr lang="zh-CN" altLang="en-US" sz="3200"/>
              <a:t>位通用寄存器是：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accent2"/>
                </a:solidFill>
              </a:rPr>
              <a:t>	</a:t>
            </a:r>
            <a:r>
              <a:rPr lang="en-US" altLang="zh-CN" sz="2800">
                <a:solidFill>
                  <a:schemeClr val="accent2"/>
                </a:solidFill>
              </a:rPr>
              <a:t>AX	BX	CX	DX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	SI	DI	BP	SP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其中前</a:t>
            </a:r>
            <a:r>
              <a:rPr lang="en-US" altLang="zh-CN" sz="3200"/>
              <a:t>4</a:t>
            </a:r>
            <a:r>
              <a:rPr lang="zh-CN" altLang="en-US" sz="3200"/>
              <a:t>个数据寄存器都还可以分成高</a:t>
            </a:r>
            <a:r>
              <a:rPr lang="en-US" altLang="zh-CN" sz="3200"/>
              <a:t>8</a:t>
            </a:r>
            <a:r>
              <a:rPr lang="zh-CN" altLang="en-US" sz="3200"/>
              <a:t>位和低</a:t>
            </a:r>
            <a:r>
              <a:rPr lang="en-US" altLang="zh-CN" sz="3200"/>
              <a:t>8</a:t>
            </a:r>
            <a:r>
              <a:rPr lang="zh-CN" altLang="en-US" sz="3200"/>
              <a:t>位两个独立的寄存器</a:t>
            </a:r>
          </a:p>
          <a:p>
            <a:pPr>
              <a:lnSpc>
                <a:spcPct val="90000"/>
              </a:lnSpc>
            </a:pPr>
            <a:r>
              <a:rPr lang="en-US" altLang="zh-CN" sz="3200"/>
              <a:t>8086</a:t>
            </a:r>
            <a:r>
              <a:rPr lang="zh-CN" altLang="en-US" sz="3200"/>
              <a:t>的</a:t>
            </a:r>
            <a:r>
              <a:rPr lang="en-US" altLang="zh-CN" sz="3200"/>
              <a:t>8</a:t>
            </a:r>
            <a:r>
              <a:rPr lang="zh-CN" altLang="en-US" sz="3200"/>
              <a:t>位通用寄存器是：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AH	BH	CH	DH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AL	BL	CL	DL</a:t>
            </a:r>
          </a:p>
          <a:p>
            <a:pPr>
              <a:lnSpc>
                <a:spcPct val="90000"/>
              </a:lnSpc>
            </a:pPr>
            <a:r>
              <a:rPr lang="zh-CN" altLang="en-US" sz="3200"/>
              <a:t>对其中某</a:t>
            </a:r>
            <a:r>
              <a:rPr lang="en-US" altLang="zh-CN" sz="3200"/>
              <a:t>8</a:t>
            </a:r>
            <a:r>
              <a:rPr lang="zh-CN" altLang="en-US" sz="3200"/>
              <a:t>位的操作，并不影响另外对应</a:t>
            </a:r>
            <a:r>
              <a:rPr lang="en-US" altLang="zh-CN" sz="3200"/>
              <a:t>8</a:t>
            </a:r>
            <a:r>
              <a:rPr lang="zh-CN" altLang="en-US" sz="3200"/>
              <a:t>位的数据</a:t>
            </a:r>
          </a:p>
        </p:txBody>
      </p:sp>
    </p:spTree>
  </p:cSld>
  <p:clrMapOvr>
    <a:masterClrMapping/>
  </p:clrMapOvr>
  <p:transition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83969">
            <a:extLst>
              <a:ext uri="{FF2B5EF4-FFF2-40B4-BE49-F238E27FC236}">
                <a16:creationId xmlns:a16="http://schemas.microsoft.com/office/drawing/2014/main" id="{B9C6662E-4F80-4C6C-ABB7-0D38AF97F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数据寄存器</a:t>
            </a:r>
          </a:p>
        </p:txBody>
      </p:sp>
      <p:sp>
        <p:nvSpPr>
          <p:cNvPr id="63490" name="文本占位符 83970">
            <a:extLst>
              <a:ext uri="{FF2B5EF4-FFF2-40B4-BE49-F238E27FC236}">
                <a16:creationId xmlns:a16="http://schemas.microsoft.com/office/drawing/2014/main" id="{F3D06881-E010-4BEA-A5C6-E1FE7533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数据寄存器用来存放计算的结果和操作数，也可以存放地址</a:t>
            </a:r>
          </a:p>
          <a:p>
            <a:r>
              <a:rPr lang="zh-CN" altLang="en-US" sz="3200"/>
              <a:t>每个寄存器又有它们各自的专用目的</a:t>
            </a:r>
          </a:p>
          <a:p>
            <a:pPr lvl="1"/>
            <a:r>
              <a:rPr lang="en-US" altLang="zh-CN" sz="2800"/>
              <a:t>AX</a:t>
            </a:r>
            <a:r>
              <a:rPr lang="zh-CN" altLang="en-US" sz="2800"/>
              <a:t>－－累加器，使用频度最高，用于算术、逻辑运算以及与外设传送信息等；</a:t>
            </a:r>
          </a:p>
          <a:p>
            <a:pPr lvl="1"/>
            <a:r>
              <a:rPr lang="en-US" altLang="zh-CN" sz="2800"/>
              <a:t>BX</a:t>
            </a:r>
            <a:r>
              <a:rPr lang="zh-CN" altLang="en-US" sz="2800"/>
              <a:t>－－基址寄存器，常用做存放存储器地址；</a:t>
            </a:r>
          </a:p>
          <a:p>
            <a:pPr lvl="1"/>
            <a:r>
              <a:rPr lang="en-US" altLang="zh-CN" sz="2800"/>
              <a:t>CX</a:t>
            </a:r>
            <a:r>
              <a:rPr lang="zh-CN" altLang="en-US" sz="2800"/>
              <a:t>－－计数器，作为循环和串操作等指令中的隐含计数器；</a:t>
            </a:r>
          </a:p>
          <a:p>
            <a:pPr lvl="1"/>
            <a:r>
              <a:rPr lang="en-US" altLang="zh-CN" sz="2800"/>
              <a:t>DX</a:t>
            </a:r>
            <a:r>
              <a:rPr lang="zh-CN" altLang="en-US" sz="2800"/>
              <a:t>－－数据寄存器，常用来存放双字长数据的高</a:t>
            </a:r>
            <a:r>
              <a:rPr lang="en-US" altLang="zh-CN" sz="2800"/>
              <a:t>16</a:t>
            </a:r>
            <a:r>
              <a:rPr lang="zh-CN" altLang="en-US" sz="2800"/>
              <a:t>位，或存放外设端口地址。</a:t>
            </a:r>
          </a:p>
        </p:txBody>
      </p:sp>
    </p:spTree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3083">
            <a:extLst>
              <a:ext uri="{FF2B5EF4-FFF2-40B4-BE49-F238E27FC236}">
                <a16:creationId xmlns:a16="http://schemas.microsoft.com/office/drawing/2014/main" id="{429D0E2A-FDE4-4D4A-9CCB-D20D3C4D04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260350"/>
            <a:ext cx="4495800" cy="685800"/>
          </a:xfrm>
        </p:spPr>
        <p:txBody>
          <a:bodyPr/>
          <a:lstStyle/>
          <a:p>
            <a:r>
              <a:rPr lang="zh-CN" altLang="en-US" sz="4000"/>
              <a:t>教学重点</a:t>
            </a:r>
          </a:p>
        </p:txBody>
      </p:sp>
      <p:sp>
        <p:nvSpPr>
          <p:cNvPr id="13314" name="副标题 3084">
            <a:extLst>
              <a:ext uri="{FF2B5EF4-FFF2-40B4-BE49-F238E27FC236}">
                <a16:creationId xmlns:a16="http://schemas.microsoft.com/office/drawing/2014/main" id="{40A335E8-195B-4AAD-9D3C-4E1510328C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4495800" cy="4471988"/>
          </a:xfrm>
        </p:spPr>
        <p:txBody>
          <a:bodyPr anchor="t"/>
          <a:lstStyle/>
          <a:p>
            <a:pPr algn="just"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第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章是用汇编语言进行程序设计所需要了解的基本知识。在课堂上，我们重点掌握几个内容：</a:t>
            </a:r>
          </a:p>
          <a:p>
            <a:pPr algn="just">
              <a:lnSpc>
                <a:spcPct val="120000"/>
              </a:lnSpc>
              <a:buSzTx/>
              <a:buFont typeface="Wingdings" panose="05000000000000000000" pitchFamily="2" charset="2"/>
              <a:buChar char="ü"/>
            </a:pPr>
            <a:r>
              <a:rPr lang="en-US" altLang="zh-CN" sz="2800"/>
              <a:t>PC</a:t>
            </a:r>
            <a:r>
              <a:rPr lang="zh-CN" altLang="en-US" sz="2800"/>
              <a:t>机软硬件系统</a:t>
            </a:r>
          </a:p>
          <a:p>
            <a:pPr algn="just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认识汇编语言</a:t>
            </a:r>
          </a:p>
          <a:p>
            <a:pPr algn="just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基础是熟悉寄存器组</a:t>
            </a:r>
          </a:p>
          <a:p>
            <a:pPr algn="just">
              <a:lnSpc>
                <a:spcPct val="110000"/>
              </a:lnSpc>
              <a:buSzTx/>
              <a:buFont typeface="Wingdings" panose="05000000000000000000" pitchFamily="2" charset="2"/>
              <a:buChar char="ü"/>
            </a:pPr>
            <a:r>
              <a:rPr lang="zh-CN" altLang="en-US" sz="2800"/>
              <a:t>难点是各种寻址方式</a:t>
            </a:r>
            <a:endParaRPr lang="zh-CN" altLang="en-US"/>
          </a:p>
        </p:txBody>
      </p:sp>
      <p:grpSp>
        <p:nvGrpSpPr>
          <p:cNvPr id="13315" name="组合 3078">
            <a:extLst>
              <a:ext uri="{FF2B5EF4-FFF2-40B4-BE49-F238E27FC236}">
                <a16:creationId xmlns:a16="http://schemas.microsoft.com/office/drawing/2014/main" id="{5D6BE628-032F-4DBC-9DE0-62F789D9796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13316" name="直接连接符 3079">
              <a:extLst>
                <a:ext uri="{FF2B5EF4-FFF2-40B4-BE49-F238E27FC236}">
                  <a16:creationId xmlns:a16="http://schemas.microsoft.com/office/drawing/2014/main" id="{209C801D-0A0D-4ACF-AD90-3EA08EB5D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7" name="矩形 3080">
              <a:extLst>
                <a:ext uri="{FF2B5EF4-FFF2-40B4-BE49-F238E27FC236}">
                  <a16:creationId xmlns:a16="http://schemas.microsoft.com/office/drawing/2014/main" id="{02F3B8B0-6DF9-4546-AA57-468DCCBA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318" name="矩形 3081">
              <a:extLst>
                <a:ext uri="{FF2B5EF4-FFF2-40B4-BE49-F238E27FC236}">
                  <a16:creationId xmlns:a16="http://schemas.microsoft.com/office/drawing/2014/main" id="{30715662-572D-4E72-8783-6211CDA8C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319" name="矩形 3082">
              <a:extLst>
                <a:ext uri="{FF2B5EF4-FFF2-40B4-BE49-F238E27FC236}">
                  <a16:creationId xmlns:a16="http://schemas.microsoft.com/office/drawing/2014/main" id="{9BFC02A5-65A7-40E5-8725-76514DF5C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3320" name="图片 3085" descr="biaoti1">
            <a:extLst>
              <a:ext uri="{FF2B5EF4-FFF2-40B4-BE49-F238E27FC236}">
                <a16:creationId xmlns:a16="http://schemas.microsoft.com/office/drawing/2014/main" id="{3764DF55-8C61-493B-8BDB-62567E3A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84993">
            <a:extLst>
              <a:ext uri="{FF2B5EF4-FFF2-40B4-BE49-F238E27FC236}">
                <a16:creationId xmlns:a16="http://schemas.microsoft.com/office/drawing/2014/main" id="{2852F591-CDD1-4EC7-AAC5-84A7EC7CD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变址及指针寄存器</a:t>
            </a:r>
          </a:p>
        </p:txBody>
      </p:sp>
      <p:sp>
        <p:nvSpPr>
          <p:cNvPr id="64514" name="文本占位符 84994">
            <a:extLst>
              <a:ext uri="{FF2B5EF4-FFF2-40B4-BE49-F238E27FC236}">
                <a16:creationId xmlns:a16="http://schemas.microsoft.com/office/drawing/2014/main" id="{2F5CC69B-68FA-4336-910D-8DB34CD26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变址寄存器常用于存储器寻址时提供地址</a:t>
            </a:r>
          </a:p>
          <a:p>
            <a:pPr lvl="1"/>
            <a:r>
              <a:rPr lang="en-US" altLang="zh-CN" sz="2800">
                <a:solidFill>
                  <a:schemeClr val="accent2"/>
                </a:solidFill>
              </a:rPr>
              <a:t>SI</a:t>
            </a:r>
            <a:r>
              <a:rPr lang="zh-CN" altLang="en-US" sz="2800"/>
              <a:t>是源变址寄存器</a:t>
            </a:r>
          </a:p>
          <a:p>
            <a:pPr lvl="1"/>
            <a:r>
              <a:rPr lang="en-US" altLang="zh-CN" sz="2800">
                <a:solidFill>
                  <a:schemeClr val="accent2"/>
                </a:solidFill>
              </a:rPr>
              <a:t>DI</a:t>
            </a:r>
            <a:r>
              <a:rPr lang="zh-CN" altLang="en-US" sz="2800"/>
              <a:t>是目的变址寄存器</a:t>
            </a:r>
          </a:p>
          <a:p>
            <a:r>
              <a:rPr lang="zh-CN" altLang="en-US" sz="2800">
                <a:latin typeface="宋体" panose="02010600030101010101" pitchFamily="2" charset="-122"/>
              </a:rPr>
              <a:t>指针寄存器用于寻址内存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堆栈</a:t>
            </a:r>
            <a:r>
              <a:rPr lang="zh-CN" altLang="en-US" sz="2800">
                <a:latin typeface="宋体" panose="02010600030101010101" pitchFamily="2" charset="-122"/>
              </a:rPr>
              <a:t>内的数据</a:t>
            </a:r>
          </a:p>
          <a:p>
            <a:pPr lvl="1"/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为堆栈指针寄存器，指示栈顶的偏移地址，不能再用于其他目的，具有专用目的</a:t>
            </a:r>
            <a:endParaRPr lang="zh-CN" altLang="zh-CN" sz="2800"/>
          </a:p>
          <a:p>
            <a:pPr lvl="1"/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为基址指针寄存器，表示数据在堆栈段中的基地址</a:t>
            </a:r>
          </a:p>
          <a:p>
            <a:r>
              <a:rPr lang="en-US" altLang="zh-CN" sz="2800">
                <a:latin typeface="宋体" panose="02010600030101010101" pitchFamily="2" charset="-122"/>
              </a:rPr>
              <a:t>SI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</a:rPr>
              <a:t>DI</a:t>
            </a:r>
            <a:r>
              <a:rPr lang="zh-CN" altLang="en-US" sz="2800">
                <a:latin typeface="宋体" panose="02010600030101010101" pitchFamily="2" charset="-122"/>
              </a:rPr>
              <a:t>在串操作指令有特殊用法</a:t>
            </a:r>
          </a:p>
          <a:p>
            <a:r>
              <a:rPr lang="en-US" altLang="zh-CN" sz="2800">
                <a:latin typeface="宋体" panose="02010600030101010101" pitchFamily="2" charset="-122"/>
              </a:rPr>
              <a:t>SP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</a:rPr>
              <a:t>BP</a:t>
            </a:r>
            <a:r>
              <a:rPr lang="zh-CN" altLang="en-US" sz="2800">
                <a:latin typeface="宋体" panose="02010600030101010101" pitchFamily="2" charset="-122"/>
              </a:rPr>
              <a:t>寄存器与</a:t>
            </a:r>
            <a:r>
              <a:rPr lang="en-US" altLang="zh-CN" sz="2800">
                <a:latin typeface="宋体" panose="02010600030101010101" pitchFamily="2" charset="-122"/>
              </a:rPr>
              <a:t>SS</a:t>
            </a:r>
            <a:r>
              <a:rPr lang="zh-CN" altLang="en-US" sz="2800">
                <a:latin typeface="宋体" panose="02010600030101010101" pitchFamily="2" charset="-122"/>
              </a:rPr>
              <a:t>段寄存器联合使用确定堆栈段中的存储单元地址</a:t>
            </a:r>
          </a:p>
        </p:txBody>
      </p:sp>
    </p:spTree>
  </p:cSld>
  <p:clrMapOvr>
    <a:masterClrMapping/>
  </p:clrMapOvr>
  <p:transition>
    <p:cover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87041">
            <a:extLst>
              <a:ext uri="{FF2B5EF4-FFF2-40B4-BE49-F238E27FC236}">
                <a16:creationId xmlns:a16="http://schemas.microsoft.com/office/drawing/2014/main" id="{09344791-9606-4431-8BC8-1BFF18751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堆栈（</a:t>
            </a:r>
            <a:r>
              <a:rPr lang="en-US" altLang="zh-CN"/>
              <a:t>Stack</a:t>
            </a:r>
            <a:r>
              <a:rPr lang="zh-CN" altLang="en-US"/>
              <a:t>）</a:t>
            </a:r>
          </a:p>
        </p:txBody>
      </p:sp>
      <p:sp>
        <p:nvSpPr>
          <p:cNvPr id="65538" name="文本占位符 87042">
            <a:extLst>
              <a:ext uri="{FF2B5EF4-FFF2-40B4-BE49-F238E27FC236}">
                <a16:creationId xmlns:a16="http://schemas.microsoft.com/office/drawing/2014/main" id="{4D34CE0D-097F-4B1D-9589-60E050A97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67700" cy="4943475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堆栈是主存中一个特殊的区域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它采用</a:t>
            </a:r>
            <a:r>
              <a:rPr lang="zh-CN" altLang="en-US" sz="3200" i="1">
                <a:solidFill>
                  <a:srgbClr val="CC3300"/>
                </a:solidFill>
                <a:latin typeface="宋体" panose="02010600030101010101" pitchFamily="2" charset="-122"/>
              </a:rPr>
              <a:t>先进后出</a:t>
            </a:r>
            <a:r>
              <a:rPr lang="en-US" altLang="zh-CN" sz="3200" i="1">
                <a:solidFill>
                  <a:srgbClr val="CC3300"/>
                </a:solidFill>
                <a:latin typeface="宋体" panose="02010600030101010101" pitchFamily="2" charset="-122"/>
              </a:rPr>
              <a:t>FILO</a:t>
            </a:r>
            <a:r>
              <a:rPr lang="zh-CN" altLang="en-US" sz="3200">
                <a:latin typeface="宋体" panose="02010600030101010101" pitchFamily="2" charset="-122"/>
              </a:rPr>
              <a:t>（</a:t>
            </a:r>
            <a:r>
              <a:rPr lang="en-US" altLang="zh-CN" sz="3200">
                <a:latin typeface="宋体" panose="02010600030101010101" pitchFamily="2" charset="-122"/>
              </a:rPr>
              <a:t>First In Last Out</a:t>
            </a:r>
            <a:r>
              <a:rPr lang="zh-CN" altLang="en-US" sz="3200">
                <a:latin typeface="宋体" panose="02010600030101010101" pitchFamily="2" charset="-122"/>
              </a:rPr>
              <a:t>）或后进先出</a:t>
            </a:r>
            <a:r>
              <a:rPr lang="en-US" altLang="zh-CN" sz="3200">
                <a:latin typeface="宋体" panose="02010600030101010101" pitchFamily="2" charset="-122"/>
              </a:rPr>
              <a:t>LIFO</a:t>
            </a:r>
            <a:r>
              <a:rPr lang="zh-CN" altLang="en-US" sz="3200">
                <a:latin typeface="宋体" panose="02010600030101010101" pitchFamily="2" charset="-122"/>
              </a:rPr>
              <a:t>（</a:t>
            </a:r>
            <a:r>
              <a:rPr lang="en-US" altLang="zh-CN" sz="3200">
                <a:latin typeface="宋体" panose="02010600030101010101" pitchFamily="2" charset="-122"/>
              </a:rPr>
              <a:t>Last In First Out</a:t>
            </a:r>
            <a:r>
              <a:rPr lang="zh-CN" altLang="en-US" sz="3200">
                <a:latin typeface="宋体" panose="02010600030101010101" pitchFamily="2" charset="-122"/>
              </a:rPr>
              <a:t>）的原则进行存取操作，而不是随机存取操作方式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堆栈通常由处理器自动维持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在</a:t>
            </a:r>
            <a:r>
              <a:rPr lang="en-US" altLang="zh-CN" sz="3200">
                <a:latin typeface="宋体" panose="02010600030101010101" pitchFamily="2" charset="-122"/>
              </a:rPr>
              <a:t>8086</a:t>
            </a:r>
            <a:r>
              <a:rPr lang="zh-CN" altLang="en-US" sz="3200">
                <a:latin typeface="宋体" panose="02010600030101010101" pitchFamily="2" charset="-122"/>
              </a:rPr>
              <a:t>中，由堆栈段寄存器</a:t>
            </a:r>
            <a:r>
              <a:rPr lang="en-US" altLang="zh-CN" sz="3200">
                <a:latin typeface="宋体" panose="02010600030101010101" pitchFamily="2" charset="-122"/>
              </a:rPr>
              <a:t>SS</a:t>
            </a:r>
            <a:r>
              <a:rPr lang="zh-CN" altLang="en-US" sz="3200">
                <a:latin typeface="宋体" panose="02010600030101010101" pitchFamily="2" charset="-122"/>
              </a:rPr>
              <a:t>和堆栈指针寄存器</a:t>
            </a:r>
            <a:r>
              <a:rPr lang="en-US" altLang="zh-CN" sz="3200">
                <a:latin typeface="宋体" panose="02010600030101010101" pitchFamily="2" charset="-122"/>
              </a:rPr>
              <a:t>SP</a:t>
            </a:r>
            <a:r>
              <a:rPr lang="zh-CN" altLang="en-US" sz="3200">
                <a:latin typeface="宋体" panose="02010600030101010101" pitchFamily="2" charset="-122"/>
              </a:rPr>
              <a:t>共同指示</a:t>
            </a:r>
            <a:endParaRPr lang="zh-CN" altLang="en-US" sz="32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89089">
            <a:extLst>
              <a:ext uri="{FF2B5EF4-FFF2-40B4-BE49-F238E27FC236}">
                <a16:creationId xmlns:a16="http://schemas.microsoft.com/office/drawing/2014/main" id="{32068D59-B354-4FB2-BE8A-B0C24AA4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标志寄存器</a:t>
            </a:r>
          </a:p>
        </p:txBody>
      </p:sp>
      <p:sp>
        <p:nvSpPr>
          <p:cNvPr id="66562" name="文本占位符 89090">
            <a:extLst>
              <a:ext uri="{FF2B5EF4-FFF2-40B4-BE49-F238E27FC236}">
                <a16:creationId xmlns:a16="http://schemas.microsoft.com/office/drawing/2014/main" id="{74A2E191-9AC5-48C2-8F65-2F645A991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535488"/>
          </a:xfrm>
        </p:spPr>
        <p:txBody>
          <a:bodyPr/>
          <a:lstStyle/>
          <a:p>
            <a:r>
              <a:rPr lang="zh-CN" altLang="en-US" sz="2800"/>
              <a:t>标志（</a:t>
            </a:r>
            <a:r>
              <a:rPr lang="en-US" altLang="zh-CN" sz="2800"/>
              <a:t>Flag</a:t>
            </a:r>
            <a:r>
              <a:rPr lang="zh-CN" altLang="en-US" sz="2800"/>
              <a:t>）用于反映指令执行结果或控制指令执行形式，形成</a:t>
            </a:r>
            <a:r>
              <a:rPr lang="en-US" altLang="zh-CN" sz="2800"/>
              <a:t>16</a:t>
            </a:r>
            <a:r>
              <a:rPr lang="zh-CN" altLang="en-US" sz="2800"/>
              <a:t>位标志寄存器</a:t>
            </a:r>
            <a:r>
              <a:rPr lang="en-US" altLang="zh-CN" sz="2800"/>
              <a:t>FLAGS</a:t>
            </a:r>
            <a:r>
              <a:rPr lang="zh-CN" altLang="en-US" sz="2800"/>
              <a:t>（程序状态字</a:t>
            </a:r>
            <a:r>
              <a:rPr lang="en-US" altLang="zh-CN" sz="2800"/>
              <a:t>PSW</a:t>
            </a:r>
            <a:r>
              <a:rPr lang="zh-CN" altLang="en-US" sz="2800"/>
              <a:t>寄存器</a:t>
            </a:r>
            <a:r>
              <a:rPr lang="zh-CN" altLang="zh-CN" sz="2800"/>
              <a:t>）</a:t>
            </a:r>
            <a:endParaRPr lang="zh-CN" altLang="en-US" sz="2800"/>
          </a:p>
          <a:p>
            <a:r>
              <a:rPr lang="zh-CN" altLang="en-US" sz="2800"/>
              <a:t>状态标志－－用来记录程序运行结果的状态信息，许多指令的执行都将相应地设置它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CF  ZF  SF  PF  OF  AF</a:t>
            </a:r>
          </a:p>
          <a:p>
            <a:r>
              <a:rPr lang="zh-CN" altLang="en-US" sz="2800"/>
              <a:t>控制标志－－可由程序根据需要用指令设置，用于控制处理器执行指令的方式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DF   IF   TF</a:t>
            </a:r>
          </a:p>
        </p:txBody>
      </p:sp>
      <p:grpSp>
        <p:nvGrpSpPr>
          <p:cNvPr id="66563" name="组合 89091">
            <a:extLst>
              <a:ext uri="{FF2B5EF4-FFF2-40B4-BE49-F238E27FC236}">
                <a16:creationId xmlns:a16="http://schemas.microsoft.com/office/drawing/2014/main" id="{5B87F7CB-36CA-4FDE-8160-98D06F4E6A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283200"/>
            <a:ext cx="8991600" cy="882650"/>
            <a:chOff x="96" y="2976"/>
            <a:chExt cx="5664" cy="556"/>
          </a:xfrm>
        </p:grpSpPr>
        <p:sp>
          <p:nvSpPr>
            <p:cNvPr id="66564" name="文本框 89092">
              <a:extLst>
                <a:ext uri="{FF2B5EF4-FFF2-40B4-BE49-F238E27FC236}">
                  <a16:creationId xmlns:a16="http://schemas.microsoft.com/office/drawing/2014/main" id="{A334F318-D180-4760-89F7-5E086B3BC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66565" name="文本框 89093">
              <a:extLst>
                <a:ext uri="{FF2B5EF4-FFF2-40B4-BE49-F238E27FC236}">
                  <a16:creationId xmlns:a16="http://schemas.microsoft.com/office/drawing/2014/main" id="{D2AE2102-018E-4D84-8D2E-BFAD1DD99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11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6" name="文本框 89094">
              <a:extLst>
                <a:ext uri="{FF2B5EF4-FFF2-40B4-BE49-F238E27FC236}">
                  <a16:creationId xmlns:a16="http://schemas.microsoft.com/office/drawing/2014/main" id="{76FEC12C-733D-409A-A40A-7CD91DC56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7" name="文本框 89095">
              <a:extLst>
                <a:ext uri="{FF2B5EF4-FFF2-40B4-BE49-F238E27FC236}">
                  <a16:creationId xmlns:a16="http://schemas.microsoft.com/office/drawing/2014/main" id="{25219F99-4A92-4599-B148-4FA8D2BF7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15      12</a:t>
              </a:r>
              <a:endParaRPr lang="en-US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68" name="文本框 89096">
              <a:extLst>
                <a:ext uri="{FF2B5EF4-FFF2-40B4-BE49-F238E27FC236}">
                  <a16:creationId xmlns:a16="http://schemas.microsoft.com/office/drawing/2014/main" id="{D9B37256-2468-4D97-A310-B15B98DE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66569" name="文本框 89097">
              <a:extLst>
                <a:ext uri="{FF2B5EF4-FFF2-40B4-BE49-F238E27FC236}">
                  <a16:creationId xmlns:a16="http://schemas.microsoft.com/office/drawing/2014/main" id="{44AF1212-7691-44E1-9BCC-ABFD7870B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10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0" name="文本框 89098">
              <a:extLst>
                <a:ext uri="{FF2B5EF4-FFF2-40B4-BE49-F238E27FC236}">
                  <a16:creationId xmlns:a16="http://schemas.microsoft.com/office/drawing/2014/main" id="{03B790C2-2DDA-4BF8-9BF7-FF830FEF7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66571" name="文本框 89099">
              <a:extLst>
                <a:ext uri="{FF2B5EF4-FFF2-40B4-BE49-F238E27FC236}">
                  <a16:creationId xmlns:a16="http://schemas.microsoft.com/office/drawing/2014/main" id="{172C727E-B728-48A0-AE7B-0C10E985B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9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2" name="文本框 89100">
              <a:extLst>
                <a:ext uri="{FF2B5EF4-FFF2-40B4-BE49-F238E27FC236}">
                  <a16:creationId xmlns:a16="http://schemas.microsoft.com/office/drawing/2014/main" id="{7E63BB3B-F6D2-47A8-9C29-92BC97DF1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66573" name="文本框 89101">
              <a:extLst>
                <a:ext uri="{FF2B5EF4-FFF2-40B4-BE49-F238E27FC236}">
                  <a16:creationId xmlns:a16="http://schemas.microsoft.com/office/drawing/2014/main" id="{B6CC418F-CF06-46D3-86BB-812FE6D25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8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4" name="文本框 89102">
              <a:extLst>
                <a:ext uri="{FF2B5EF4-FFF2-40B4-BE49-F238E27FC236}">
                  <a16:creationId xmlns:a16="http://schemas.microsoft.com/office/drawing/2014/main" id="{2CB31CFD-63FD-484B-9995-58D1B7381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SF</a:t>
              </a:r>
            </a:p>
          </p:txBody>
        </p:sp>
        <p:sp>
          <p:nvSpPr>
            <p:cNvPr id="66575" name="文本框 89103">
              <a:extLst>
                <a:ext uri="{FF2B5EF4-FFF2-40B4-BE49-F238E27FC236}">
                  <a16:creationId xmlns:a16="http://schemas.microsoft.com/office/drawing/2014/main" id="{8D2831A6-AFB9-4697-94B6-148B72EF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7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6" name="文本框 89104">
              <a:extLst>
                <a:ext uri="{FF2B5EF4-FFF2-40B4-BE49-F238E27FC236}">
                  <a16:creationId xmlns:a16="http://schemas.microsoft.com/office/drawing/2014/main" id="{3B94A8DC-9E1D-4C88-BEA7-8E9702AC9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ZF</a:t>
              </a:r>
            </a:p>
          </p:txBody>
        </p:sp>
        <p:sp>
          <p:nvSpPr>
            <p:cNvPr id="66577" name="文本框 89105">
              <a:extLst>
                <a:ext uri="{FF2B5EF4-FFF2-40B4-BE49-F238E27FC236}">
                  <a16:creationId xmlns:a16="http://schemas.microsoft.com/office/drawing/2014/main" id="{0371B332-E87A-4F20-BFCC-F47DB245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6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8" name="文本框 89106">
              <a:extLst>
                <a:ext uri="{FF2B5EF4-FFF2-40B4-BE49-F238E27FC236}">
                  <a16:creationId xmlns:a16="http://schemas.microsoft.com/office/drawing/2014/main" id="{F86F8346-FE2B-43C5-AE46-E512110BC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9" name="文本框 89107">
              <a:extLst>
                <a:ext uri="{FF2B5EF4-FFF2-40B4-BE49-F238E27FC236}">
                  <a16:creationId xmlns:a16="http://schemas.microsoft.com/office/drawing/2014/main" id="{E9D49883-8BE5-4356-9145-F15D2B48C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5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0" name="文本框 89108">
              <a:extLst>
                <a:ext uri="{FF2B5EF4-FFF2-40B4-BE49-F238E27FC236}">
                  <a16:creationId xmlns:a16="http://schemas.microsoft.com/office/drawing/2014/main" id="{33279F6A-80A4-4283-8CA2-5F40DBF1F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AF</a:t>
              </a:r>
            </a:p>
          </p:txBody>
        </p:sp>
        <p:sp>
          <p:nvSpPr>
            <p:cNvPr id="66581" name="文本框 89109">
              <a:extLst>
                <a:ext uri="{FF2B5EF4-FFF2-40B4-BE49-F238E27FC236}">
                  <a16:creationId xmlns:a16="http://schemas.microsoft.com/office/drawing/2014/main" id="{5B88803A-FA99-4CF2-BEF2-4A927313B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2" name="文本框 89110">
              <a:extLst>
                <a:ext uri="{FF2B5EF4-FFF2-40B4-BE49-F238E27FC236}">
                  <a16:creationId xmlns:a16="http://schemas.microsoft.com/office/drawing/2014/main" id="{7D1028F5-F0C8-462A-A21E-0A01DEEB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3" name="文本框 89111">
              <a:extLst>
                <a:ext uri="{FF2B5EF4-FFF2-40B4-BE49-F238E27FC236}">
                  <a16:creationId xmlns:a16="http://schemas.microsoft.com/office/drawing/2014/main" id="{A4EE44E2-E9AF-431F-9777-E5B918BD8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4" name="文本框 89112">
              <a:extLst>
                <a:ext uri="{FF2B5EF4-FFF2-40B4-BE49-F238E27FC236}">
                  <a16:creationId xmlns:a16="http://schemas.microsoft.com/office/drawing/2014/main" id="{714EF520-DE20-4934-BED6-34B7D789F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PF</a:t>
              </a:r>
            </a:p>
          </p:txBody>
        </p:sp>
        <p:sp>
          <p:nvSpPr>
            <p:cNvPr id="66585" name="文本框 89113">
              <a:extLst>
                <a:ext uri="{FF2B5EF4-FFF2-40B4-BE49-F238E27FC236}">
                  <a16:creationId xmlns:a16="http://schemas.microsoft.com/office/drawing/2014/main" id="{B43A745B-BCCD-4645-8A19-81FE3A0A9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6" name="文本框 89114">
              <a:extLst>
                <a:ext uri="{FF2B5EF4-FFF2-40B4-BE49-F238E27FC236}">
                  <a16:creationId xmlns:a16="http://schemas.microsoft.com/office/drawing/2014/main" id="{4754D65F-6B2C-4BFC-87BB-ADDBE0B10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7" name="文本框 89115">
              <a:extLst>
                <a:ext uri="{FF2B5EF4-FFF2-40B4-BE49-F238E27FC236}">
                  <a16:creationId xmlns:a16="http://schemas.microsoft.com/office/drawing/2014/main" id="{99BDAB3D-B15B-4554-AFBF-32EF9723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8" name="文本框 89116">
              <a:extLst>
                <a:ext uri="{FF2B5EF4-FFF2-40B4-BE49-F238E27FC236}">
                  <a16:creationId xmlns:a16="http://schemas.microsoft.com/office/drawing/2014/main" id="{4FB1253E-E92C-4930-B3F0-6614D1C34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CF</a:t>
              </a:r>
            </a:p>
          </p:txBody>
        </p:sp>
        <p:sp>
          <p:nvSpPr>
            <p:cNvPr id="66589" name="文本框 89117">
              <a:extLst>
                <a:ext uri="{FF2B5EF4-FFF2-40B4-BE49-F238E27FC236}">
                  <a16:creationId xmlns:a16="http://schemas.microsoft.com/office/drawing/2014/main" id="{20819E03-AB1A-41C5-B34A-5DAA64DE4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0</a:t>
              </a:r>
              <a:endParaRPr lang="zh-CN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ver dir="l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88065">
            <a:extLst>
              <a:ext uri="{FF2B5EF4-FFF2-40B4-BE49-F238E27FC236}">
                <a16:creationId xmlns:a16="http://schemas.microsoft.com/office/drawing/2014/main" id="{B54583A6-5BEC-4A91-A04F-279048D54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指令指针</a:t>
            </a:r>
            <a:r>
              <a:rPr lang="en-US" altLang="zh-CN"/>
              <a:t>IP</a:t>
            </a:r>
          </a:p>
        </p:txBody>
      </p:sp>
      <p:sp>
        <p:nvSpPr>
          <p:cNvPr id="67586" name="文本占位符 88066">
            <a:extLst>
              <a:ext uri="{FF2B5EF4-FFF2-40B4-BE49-F238E27FC236}">
                <a16:creationId xmlns:a16="http://schemas.microsoft.com/office/drawing/2014/main" id="{353CEBD1-11BE-4A43-96F9-699A6367C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589463"/>
          </a:xfrm>
        </p:spPr>
        <p:txBody>
          <a:bodyPr/>
          <a:lstStyle/>
          <a:p>
            <a:r>
              <a:rPr lang="zh-CN" altLang="en-US" sz="3200"/>
              <a:t>指令指针寄存器</a:t>
            </a:r>
            <a:r>
              <a:rPr lang="en-US" altLang="zh-CN" sz="3200"/>
              <a:t>IP</a:t>
            </a:r>
            <a:r>
              <a:rPr lang="zh-CN" altLang="en-US" sz="3200"/>
              <a:t>，指示代码段中指令的偏移地址</a:t>
            </a:r>
          </a:p>
          <a:p>
            <a:r>
              <a:rPr lang="zh-CN" altLang="en-US" sz="3200"/>
              <a:t>它与代码段寄存器</a:t>
            </a:r>
            <a:r>
              <a:rPr lang="en-US" altLang="zh-CN" sz="3200"/>
              <a:t>CS</a:t>
            </a:r>
            <a:r>
              <a:rPr lang="zh-CN" altLang="en-US" sz="3200"/>
              <a:t>联用，确定下一条指令的物理地址</a:t>
            </a:r>
          </a:p>
          <a:p>
            <a:r>
              <a:rPr lang="zh-CN" altLang="en-US" sz="3200"/>
              <a:t>计算机通过</a:t>
            </a:r>
            <a:r>
              <a:rPr lang="en-US" altLang="zh-CN" sz="3200"/>
              <a:t>CS : IP</a:t>
            </a:r>
            <a:r>
              <a:rPr lang="zh-CN" altLang="en-US" sz="3200"/>
              <a:t>寄存器来控制指令序列的执行流程</a:t>
            </a:r>
          </a:p>
          <a:p>
            <a:r>
              <a:rPr lang="en-US" altLang="zh-CN" sz="3200"/>
              <a:t>IP</a:t>
            </a:r>
            <a:r>
              <a:rPr lang="zh-CN" altLang="en-US" sz="3200"/>
              <a:t>寄存器是一个专用寄存器</a:t>
            </a:r>
          </a:p>
        </p:txBody>
      </p:sp>
    </p:spTree>
  </p:cSld>
  <p:clrMapOvr>
    <a:masterClrMapping/>
  </p:clrMapOvr>
  <p:transition>
    <p:cover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227329">
            <a:extLst>
              <a:ext uri="{FF2B5EF4-FFF2-40B4-BE49-F238E27FC236}">
                <a16:creationId xmlns:a16="http://schemas.microsoft.com/office/drawing/2014/main" id="{A3A523C7-3207-463A-AE6F-768446A2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段寄存器</a:t>
            </a:r>
          </a:p>
        </p:txBody>
      </p:sp>
      <p:sp>
        <p:nvSpPr>
          <p:cNvPr id="68610" name="文本占位符 227330">
            <a:extLst>
              <a:ext uri="{FF2B5EF4-FFF2-40B4-BE49-F238E27FC236}">
                <a16:creationId xmlns:a16="http://schemas.microsoft.com/office/drawing/2014/main" id="{47BFA0EE-DEE9-44AA-8739-59B65C6F3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5543550"/>
          </a:xfrm>
        </p:spPr>
        <p:txBody>
          <a:bodyPr/>
          <a:lstStyle/>
          <a:p>
            <a:r>
              <a:rPr lang="en-US" altLang="zh-CN" sz="2800"/>
              <a:t>8086</a:t>
            </a:r>
            <a:r>
              <a:rPr lang="zh-CN" altLang="en-US" sz="2800"/>
              <a:t>有</a:t>
            </a:r>
            <a:r>
              <a:rPr lang="en-US" altLang="zh-CN" sz="2800"/>
              <a:t>4</a:t>
            </a:r>
            <a:r>
              <a:rPr lang="zh-CN" altLang="en-US" sz="2800"/>
              <a:t>个</a:t>
            </a:r>
            <a:r>
              <a:rPr lang="en-US" altLang="zh-CN" sz="2800"/>
              <a:t>16</a:t>
            </a:r>
            <a:r>
              <a:rPr lang="zh-CN" altLang="en-US" sz="2800"/>
              <a:t>位段寄存器，每个段寄存器确定一个逻辑段的起始地址，每种逻辑段均有各自的用途</a:t>
            </a:r>
          </a:p>
          <a:p>
            <a:r>
              <a:rPr lang="en-US" altLang="zh-CN" sz="2800">
                <a:solidFill>
                  <a:schemeClr val="tx2"/>
                </a:solidFill>
              </a:rPr>
              <a:t>CS</a:t>
            </a:r>
            <a:r>
              <a:rPr lang="zh-CN" altLang="en-US" sz="2800"/>
              <a:t>（</a:t>
            </a:r>
            <a:r>
              <a:rPr lang="en-US" altLang="zh-CN" sz="2800"/>
              <a:t>Code Segment</a:t>
            </a:r>
            <a:r>
              <a:rPr lang="zh-CN" altLang="en-US" sz="2800"/>
              <a:t>）</a:t>
            </a:r>
          </a:p>
          <a:p>
            <a:pPr marL="1414463" lvl="1" indent="-334963"/>
            <a:r>
              <a:rPr lang="zh-CN" altLang="en-US" sz="2800"/>
              <a:t>指明代码段的起始地址</a:t>
            </a:r>
          </a:p>
          <a:p>
            <a:r>
              <a:rPr lang="en-US" altLang="zh-CN" sz="2800">
                <a:solidFill>
                  <a:schemeClr val="tx2"/>
                </a:solidFill>
              </a:rPr>
              <a:t>SS</a:t>
            </a:r>
            <a:r>
              <a:rPr lang="zh-CN" altLang="en-US" sz="2800"/>
              <a:t>（</a:t>
            </a:r>
            <a:r>
              <a:rPr lang="en-US" altLang="zh-CN" sz="2800"/>
              <a:t>Stack Segment</a:t>
            </a:r>
            <a:r>
              <a:rPr lang="zh-CN" altLang="en-US" sz="2800"/>
              <a:t>）</a:t>
            </a:r>
          </a:p>
          <a:p>
            <a:pPr marL="1414463" lvl="1" indent="-334963"/>
            <a:r>
              <a:rPr lang="zh-CN" altLang="en-US" sz="2800"/>
              <a:t>指明堆栈段的起始地址</a:t>
            </a:r>
          </a:p>
          <a:p>
            <a:r>
              <a:rPr lang="en-US" altLang="zh-CN" sz="2800">
                <a:solidFill>
                  <a:schemeClr val="tx2"/>
                </a:solidFill>
              </a:rPr>
              <a:t>DS</a:t>
            </a:r>
            <a:r>
              <a:rPr lang="zh-CN" altLang="en-US" sz="2800"/>
              <a:t>（</a:t>
            </a:r>
            <a:r>
              <a:rPr lang="en-US" altLang="zh-CN" sz="2800"/>
              <a:t>Data Segment</a:t>
            </a:r>
            <a:r>
              <a:rPr lang="zh-CN" altLang="en-US" sz="2800"/>
              <a:t>）</a:t>
            </a:r>
          </a:p>
          <a:p>
            <a:pPr marL="1414463" lvl="1" indent="-334963"/>
            <a:r>
              <a:rPr lang="zh-CN" altLang="en-US" sz="2800"/>
              <a:t>指明数据段的起始地址</a:t>
            </a:r>
          </a:p>
          <a:p>
            <a:r>
              <a:rPr lang="en-US" altLang="zh-CN" sz="2800">
                <a:solidFill>
                  <a:schemeClr val="tx2"/>
                </a:solidFill>
              </a:rPr>
              <a:t>ES</a:t>
            </a:r>
            <a:r>
              <a:rPr lang="zh-CN" altLang="en-US" sz="2800"/>
              <a:t>（</a:t>
            </a:r>
            <a:r>
              <a:rPr lang="en-US" altLang="zh-CN" sz="2800"/>
              <a:t>Extra Segment</a:t>
            </a:r>
            <a:r>
              <a:rPr lang="zh-CN" altLang="en-US" sz="2800"/>
              <a:t>）</a:t>
            </a:r>
          </a:p>
          <a:p>
            <a:pPr marL="1414463" lvl="1" indent="-334963"/>
            <a:r>
              <a:rPr lang="zh-CN" altLang="en-US" sz="2800"/>
              <a:t>指明附加段的起始地址</a:t>
            </a:r>
          </a:p>
        </p:txBody>
      </p:sp>
    </p:spTree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07521">
            <a:extLst>
              <a:ext uri="{FF2B5EF4-FFF2-40B4-BE49-F238E27FC236}">
                <a16:creationId xmlns:a16="http://schemas.microsoft.com/office/drawing/2014/main" id="{EA31C70B-4ACC-496C-AD78-5E21CE928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数据信息的表达单位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34" name="文本占位符 107522">
            <a:extLst>
              <a:ext uri="{FF2B5EF4-FFF2-40B4-BE49-F238E27FC236}">
                <a16:creationId xmlns:a16="http://schemas.microsoft.com/office/drawing/2014/main" id="{3A99CFC3-B209-4B42-B541-42912D2D7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90525"/>
            <a:r>
              <a:rPr lang="zh-CN" altLang="en-US" sz="3200"/>
              <a:t>计算机中信息的单位</a:t>
            </a:r>
          </a:p>
          <a:p>
            <a:pPr marL="581025" lvl="1" indent="274638"/>
            <a:r>
              <a:rPr lang="zh-CN" altLang="en-US" sz="2800">
                <a:latin typeface="宋体" panose="02010600030101010101" pitchFamily="2" charset="-122"/>
              </a:rPr>
              <a:t>二进制位</a:t>
            </a:r>
            <a:r>
              <a:rPr lang="zh-CN" altLang="zh-CN" sz="2800">
                <a:latin typeface="宋体" panose="02010600030101010101" pitchFamily="2" charset="-122"/>
              </a:rPr>
              <a:t>Bit：</a:t>
            </a:r>
            <a:r>
              <a:rPr lang="zh-CN" altLang="en-US" sz="2800">
                <a:latin typeface="宋体" panose="02010600030101010101" pitchFamily="2" charset="-122"/>
              </a:rPr>
              <a:t>存储一位二进制数：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或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</a:p>
          <a:p>
            <a:pPr marL="581025" lvl="1" indent="274638"/>
            <a:r>
              <a:rPr lang="zh-CN" altLang="en-US" sz="2800">
                <a:latin typeface="宋体" panose="02010600030101010101" pitchFamily="2" charset="-122"/>
              </a:rPr>
              <a:t>字节</a:t>
            </a:r>
            <a:r>
              <a:rPr lang="en-US" altLang="zh-CN" sz="2800">
                <a:latin typeface="宋体" panose="02010600030101010101" pitchFamily="2" charset="-122"/>
              </a:rPr>
              <a:t>Byte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个二进制位</a:t>
            </a:r>
            <a:r>
              <a:rPr lang="zh-CN" altLang="zh-CN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581025" lvl="1" indent="274638"/>
            <a:r>
              <a:rPr lang="zh-CN" altLang="en-US" sz="2800">
                <a:latin typeface="宋体" panose="02010600030101010101" pitchFamily="2" charset="-122"/>
              </a:rPr>
              <a:t>字</a:t>
            </a:r>
            <a:r>
              <a:rPr lang="en-US" altLang="zh-CN" sz="2800">
                <a:latin typeface="宋体" panose="02010600030101010101" pitchFamily="2" charset="-122"/>
              </a:rPr>
              <a:t>Word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</a:rPr>
              <a:t>16</a:t>
            </a:r>
            <a:r>
              <a:rPr lang="zh-CN" altLang="en-US" sz="2800">
                <a:latin typeface="宋体" panose="02010600030101010101" pitchFamily="2" charset="-122"/>
              </a:rPr>
              <a:t>位，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个字节，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15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0</a:t>
            </a:r>
          </a:p>
          <a:p>
            <a:pPr marL="581025" lvl="1" indent="274638"/>
            <a:r>
              <a:rPr lang="zh-CN" altLang="en-US" sz="2800">
                <a:latin typeface="宋体" panose="02010600030101010101" pitchFamily="2" charset="-122"/>
              </a:rPr>
              <a:t>双字</a:t>
            </a:r>
            <a:r>
              <a:rPr lang="en-US" altLang="zh-CN" sz="2800">
                <a:latin typeface="宋体" panose="02010600030101010101" pitchFamily="2" charset="-122"/>
              </a:rPr>
              <a:t>DWord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宋体" panose="02010600030101010101" pitchFamily="2" charset="-122"/>
              </a:rPr>
              <a:t>32</a:t>
            </a:r>
            <a:r>
              <a:rPr lang="zh-CN" altLang="en-US" sz="2800">
                <a:latin typeface="宋体" panose="02010600030101010101" pitchFamily="2" charset="-122"/>
              </a:rPr>
              <a:t>位，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个字节</a:t>
            </a:r>
            <a:r>
              <a:rPr lang="zh-CN" altLang="zh-CN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31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D</a:t>
            </a:r>
            <a:r>
              <a:rPr lang="en-US" altLang="zh-CN" sz="2800" baseline="-25000">
                <a:latin typeface="宋体" panose="02010600030101010101" pitchFamily="2" charset="-122"/>
              </a:rPr>
              <a:t>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390525">
              <a:lnSpc>
                <a:spcPct val="14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最低有效位</a:t>
            </a:r>
            <a:r>
              <a:rPr lang="en-US" altLang="zh-CN" sz="3200">
                <a:latin typeface="宋体" panose="02010600030101010101" pitchFamily="2" charset="-122"/>
              </a:rPr>
              <a:t>LSB</a:t>
            </a:r>
            <a:r>
              <a:rPr lang="zh-CN" altLang="en-US" sz="3200">
                <a:latin typeface="宋体" panose="02010600030101010101" pitchFamily="2" charset="-122"/>
              </a:rPr>
              <a:t>：数据的最低位，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0</a:t>
            </a:r>
            <a:r>
              <a:rPr lang="zh-CN" altLang="en-US" sz="3200">
                <a:latin typeface="宋体" panose="02010600030101010101" pitchFamily="2" charset="-122"/>
              </a:rPr>
              <a:t>位</a:t>
            </a:r>
          </a:p>
          <a:p>
            <a:pPr marL="0" indent="390525"/>
            <a:r>
              <a:rPr lang="zh-CN" altLang="en-US" sz="3200">
                <a:latin typeface="宋体" panose="02010600030101010101" pitchFamily="2" charset="-122"/>
              </a:rPr>
              <a:t>最高有效位</a:t>
            </a:r>
            <a:r>
              <a:rPr lang="en-US" altLang="zh-CN" sz="3200">
                <a:latin typeface="宋体" panose="02010600030101010101" pitchFamily="2" charset="-122"/>
              </a:rPr>
              <a:t>MSB</a:t>
            </a:r>
            <a:r>
              <a:rPr lang="zh-CN" altLang="en-US" sz="3200">
                <a:latin typeface="宋体" panose="02010600030101010101" pitchFamily="2" charset="-122"/>
              </a:rPr>
              <a:t>：数据的最高位，对应字节、字、双字分别指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7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15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D</a:t>
            </a:r>
            <a:r>
              <a:rPr lang="en-US" altLang="zh-CN" baseline="-25000">
                <a:latin typeface="宋体" panose="02010600030101010101" pitchFamily="2" charset="-122"/>
              </a:rPr>
              <a:t>31</a:t>
            </a:r>
            <a:r>
              <a:rPr lang="zh-CN" altLang="en-US" sz="3200">
                <a:latin typeface="宋体" panose="02010600030101010101" pitchFamily="2" charset="-122"/>
              </a:rPr>
              <a:t>位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08545">
            <a:extLst>
              <a:ext uri="{FF2B5EF4-FFF2-40B4-BE49-F238E27FC236}">
                <a16:creationId xmlns:a16="http://schemas.microsoft.com/office/drawing/2014/main" id="{21DE883D-3A0E-4CAB-9C5D-0D5FFDE27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数据的存储格式</a:t>
            </a:r>
          </a:p>
        </p:txBody>
      </p:sp>
      <p:graphicFrame>
        <p:nvGraphicFramePr>
          <p:cNvPr id="108547" name="表格 108546">
            <a:extLst>
              <a:ext uri="{FF2B5EF4-FFF2-40B4-BE49-F238E27FC236}">
                <a16:creationId xmlns:a16="http://schemas.microsoft.com/office/drawing/2014/main" id="{417FC548-7094-4AA6-9BF6-39842C285007}"/>
              </a:ext>
            </a:extLst>
          </p:cNvPr>
          <p:cNvGraphicFramePr/>
          <p:nvPr/>
        </p:nvGraphicFramePr>
        <p:xfrm>
          <a:off x="4343400" y="1600200"/>
          <a:ext cx="4572000" cy="14493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D</a:t>
                      </a:r>
                      <a:r>
                        <a:rPr lang="en-US" altLang="zh-CN" sz="2000"/>
                        <a:t>7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2400"/>
                        <a:t>D</a:t>
                      </a: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 gridSpan="2"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D</a:t>
                      </a:r>
                      <a:r>
                        <a:rPr lang="en-US" altLang="zh-CN" sz="2000"/>
                        <a:t>15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2400"/>
                        <a:t>D</a:t>
                      </a: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字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2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D</a:t>
                      </a:r>
                      <a:r>
                        <a:rPr lang="en-US" altLang="zh-CN" sz="2000"/>
                        <a:t>31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2400"/>
                        <a:t>D</a:t>
                      </a: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双字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580" name="表格 108579">
            <a:extLst>
              <a:ext uri="{FF2B5EF4-FFF2-40B4-BE49-F238E27FC236}">
                <a16:creationId xmlns:a16="http://schemas.microsoft.com/office/drawing/2014/main" id="{4DD820BF-8659-464F-9A4C-2255B8A6BB80}"/>
              </a:ext>
            </a:extLst>
          </p:cNvPr>
          <p:cNvGraphicFramePr/>
          <p:nvPr/>
        </p:nvGraphicFramePr>
        <p:xfrm>
          <a:off x="1219200" y="1854200"/>
          <a:ext cx="2895600" cy="46323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/>
                        <a:t>D</a:t>
                      </a:r>
                      <a:r>
                        <a:rPr lang="en-US" altLang="zh-CN" sz="2400"/>
                        <a:t>7</a:t>
                      </a:r>
                      <a:r>
                        <a:rPr lang="en-US" altLang="zh-CN" sz="3200"/>
                        <a:t>  D</a:t>
                      </a:r>
                      <a:r>
                        <a:rPr lang="en-US" altLang="zh-CN" sz="2400"/>
                        <a:t>0</a:t>
                      </a:r>
                      <a:endParaRPr lang="zh-CN" altLang="en-US" sz="2400"/>
                    </a:p>
                  </a:txBody>
                  <a:tcPr marT="45709" marB="45709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800" dirty="0"/>
                    </a:p>
                  </a:txBody>
                  <a:tcPr marT="45709" marB="45709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200" dirty="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00006H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/>
                        <a:t>78H</a:t>
                      </a:r>
                      <a:endParaRPr lang="zh-CN" altLang="en-US" sz="32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00005H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/>
                        <a:t>56H</a:t>
                      </a:r>
                      <a:endParaRPr lang="zh-CN" altLang="en-US" sz="32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00004H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/>
                        <a:t>12H</a:t>
                      </a:r>
                      <a:endParaRPr lang="zh-CN" altLang="en-US" sz="32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00003H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/>
                        <a:t>34H</a:t>
                      </a:r>
                      <a:endParaRPr lang="zh-CN" altLang="en-US" sz="32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00002H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200" dirty="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00001H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41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200" dirty="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/>
                        <a:t>00000H</a:t>
                      </a:r>
                      <a:endParaRPr lang="zh-CN" altLang="en-US" sz="2800"/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34" name="文本框 108618">
            <a:extLst>
              <a:ext uri="{FF2B5EF4-FFF2-40B4-BE49-F238E27FC236}">
                <a16:creationId xmlns:a16="http://schemas.microsoft.com/office/drawing/2014/main" id="{3A3194D4-09A7-4C87-B841-CBA26849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8325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隶书" panose="02010509060101010101" pitchFamily="49" charset="-122"/>
              </a:rPr>
              <a:t>低地址</a:t>
            </a:r>
          </a:p>
        </p:txBody>
      </p:sp>
      <p:sp>
        <p:nvSpPr>
          <p:cNvPr id="70735" name="直接连接符 108619">
            <a:extLst>
              <a:ext uri="{FF2B5EF4-FFF2-40B4-BE49-F238E27FC236}">
                <a16:creationId xmlns:a16="http://schemas.microsoft.com/office/drawing/2014/main" id="{858C023A-20EF-41B4-AB8B-FC2746D60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657600"/>
            <a:ext cx="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09569">
            <a:extLst>
              <a:ext uri="{FF2B5EF4-FFF2-40B4-BE49-F238E27FC236}">
                <a16:creationId xmlns:a16="http://schemas.microsoft.com/office/drawing/2014/main" id="{26A5C748-E7E3-4917-8113-04F39839B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存储单元及其存储内容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682" name="文本占位符 109570">
            <a:extLst>
              <a:ext uri="{FF2B5EF4-FFF2-40B4-BE49-F238E27FC236}">
                <a16:creationId xmlns:a16="http://schemas.microsoft.com/office/drawing/2014/main" id="{F152CCC3-EBC6-4FAC-A6C7-3C2F3E2B65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08962" cy="273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主存储器需要利用地址区别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每个存储单元都有一个编号；被称为存储器地址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每个存储单元存放一个字节的内容</a:t>
            </a:r>
            <a:endParaRPr lang="zh-CN" altLang="en-US"/>
          </a:p>
        </p:txBody>
      </p:sp>
      <p:pic>
        <p:nvPicPr>
          <p:cNvPr id="109572" name="图片 109571" descr="142">
            <a:extLst>
              <a:ext uri="{FF2B5EF4-FFF2-40B4-BE49-F238E27FC236}">
                <a16:creationId xmlns:a16="http://schemas.microsoft.com/office/drawing/2014/main" id="{7334B1E0-EEE9-45D1-B873-232FABCA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7639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矩形 109572">
            <a:extLst>
              <a:ext uri="{FF2B5EF4-FFF2-40B4-BE49-F238E27FC236}">
                <a16:creationId xmlns:a16="http://schemas.microsoft.com/office/drawing/2014/main" id="{A4083D8B-C4FE-4FD1-96CB-BD82B826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6705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0002H</a:t>
            </a:r>
            <a:r>
              <a:rPr lang="zh-CN" altLang="en-US" sz="3600" b="1">
                <a:latin typeface="宋体" panose="02010600030101010101" pitchFamily="2" charset="-122"/>
              </a:rPr>
              <a:t>单元存放有一个数据</a:t>
            </a:r>
            <a:r>
              <a:rPr lang="en-US" altLang="zh-CN" sz="3600" b="1">
                <a:latin typeface="宋体" panose="02010600030101010101" pitchFamily="2" charset="-122"/>
              </a:rPr>
              <a:t>34H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600" b="1">
                <a:latin typeface="宋体" panose="02010600030101010101" pitchFamily="2" charset="-122"/>
              </a:rPr>
              <a:t>表达为	</a:t>
            </a: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[0002H]</a:t>
            </a: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34H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10593">
            <a:extLst>
              <a:ext uri="{FF2B5EF4-FFF2-40B4-BE49-F238E27FC236}">
                <a16:creationId xmlns:a16="http://schemas.microsoft.com/office/drawing/2014/main" id="{CFDF61E2-65A1-494E-B4A7-D5BE191C2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多字节数据存放方式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6" name="文本占位符 110594">
            <a:extLst>
              <a:ext uri="{FF2B5EF4-FFF2-40B4-BE49-F238E27FC236}">
                <a16:creationId xmlns:a16="http://schemas.microsoft.com/office/drawing/2014/main" id="{5D90D222-2B50-4C1B-8756-03F6C356D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178175"/>
          </a:xfrm>
        </p:spPr>
        <p:txBody>
          <a:bodyPr/>
          <a:lstStyle/>
          <a:p>
            <a:pPr marL="0" indent="390525"/>
            <a:r>
              <a:rPr lang="zh-CN" altLang="en-US" sz="2800">
                <a:latin typeface="宋体" panose="02010600030101010101" pitchFamily="2" charset="-122"/>
              </a:rPr>
              <a:t>多字节数据在存储器中占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连续的多个存储单元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</a:p>
          <a:p>
            <a:pPr marL="0" indent="390525"/>
            <a:r>
              <a:rPr lang="zh-CN" altLang="en-US" sz="2800">
                <a:latin typeface="宋体" panose="02010600030101010101" pitchFamily="2" charset="-122"/>
              </a:rPr>
              <a:t>存放：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低字节存入低地址，高字节存入高地址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0" indent="390525"/>
            <a:r>
              <a:rPr lang="zh-CN" altLang="en-US" sz="2800">
                <a:latin typeface="宋体" panose="02010600030101010101" pitchFamily="2" charset="-122"/>
              </a:rPr>
              <a:t>表达：用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低地址表示</a:t>
            </a:r>
            <a:r>
              <a:rPr lang="zh-CN" altLang="en-US" sz="2800">
                <a:latin typeface="宋体" panose="02010600030101010101" pitchFamily="2" charset="-122"/>
              </a:rPr>
              <a:t>多字节数据占据的地址空间</a:t>
            </a:r>
          </a:p>
        </p:txBody>
      </p:sp>
      <p:sp>
        <p:nvSpPr>
          <p:cNvPr id="110596" name="矩形 110595">
            <a:extLst>
              <a:ext uri="{FF2B5EF4-FFF2-40B4-BE49-F238E27FC236}">
                <a16:creationId xmlns:a16="http://schemas.microsoft.com/office/drawing/2014/main" id="{BD27B7ED-5739-42E6-8FE4-69EA44CE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24175"/>
            <a:ext cx="7391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81025" indent="27463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号“字”单元的内容为：</a:t>
            </a:r>
            <a:endParaRPr lang="zh-CN" altLang="en-US" sz="3600" b="1">
              <a:latin typeface="宋体" panose="02010600030101010101" pitchFamily="2" charset="-122"/>
            </a:endParaRPr>
          </a:p>
          <a:p>
            <a:pPr lvl="1" algn="just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[0002H] = 1234H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号“双字”单元的内容为：</a:t>
            </a:r>
            <a:endParaRPr lang="zh-CN" altLang="en-US" sz="3600" b="1">
              <a:latin typeface="宋体" panose="02010600030101010101" pitchFamily="2" charset="-122"/>
            </a:endParaRPr>
          </a:p>
          <a:p>
            <a:pPr lvl="1" algn="just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[0002H] = 78561234H</a:t>
            </a:r>
          </a:p>
        </p:txBody>
      </p:sp>
      <p:pic>
        <p:nvPicPr>
          <p:cNvPr id="110597" name="图片 110596" descr="142">
            <a:extLst>
              <a:ext uri="{FF2B5EF4-FFF2-40B4-BE49-F238E27FC236}">
                <a16:creationId xmlns:a16="http://schemas.microsoft.com/office/drawing/2014/main" id="{2184F6D6-7D9D-45C8-A6E7-142FD507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708275"/>
            <a:ext cx="867568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圆角矩形 110597" descr="画布">
            <a:extLst>
              <a:ext uri="{FF2B5EF4-FFF2-40B4-BE49-F238E27FC236}">
                <a16:creationId xmlns:a16="http://schemas.microsoft.com/office/drawing/2014/main" id="{EE021DF9-A7D1-46C9-9A53-87967098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4763"/>
            <a:ext cx="6653213" cy="1223962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just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 80x86</a:t>
            </a:r>
            <a:r>
              <a:rPr lang="zh-CN" altLang="en-US" sz="3200" b="1">
                <a:solidFill>
                  <a:schemeClr val="accent2"/>
                </a:solidFill>
              </a:rPr>
              <a:t>处理器采用“低对低、高对高”：小端方式</a:t>
            </a:r>
            <a:r>
              <a:rPr lang="en-US" altLang="zh-CN" sz="3200" b="1">
                <a:solidFill>
                  <a:schemeClr val="accent2"/>
                </a:solidFill>
              </a:rPr>
              <a:t>Little Endian</a:t>
            </a:r>
          </a:p>
        </p:txBody>
      </p:sp>
      <p:pic>
        <p:nvPicPr>
          <p:cNvPr id="110600" name="图片 110599" descr="MCj03431830000[1]">
            <a:extLst>
              <a:ext uri="{FF2B5EF4-FFF2-40B4-BE49-F238E27FC236}">
                <a16:creationId xmlns:a16="http://schemas.microsoft.com/office/drawing/2014/main" id="{77B30961-B175-4C4C-9D94-3D11340A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076700"/>
            <a:ext cx="10731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11617">
            <a:extLst>
              <a:ext uri="{FF2B5EF4-FFF2-40B4-BE49-F238E27FC236}">
                <a16:creationId xmlns:a16="http://schemas.microsoft.com/office/drawing/2014/main" id="{2D3300DB-CDD4-4BD2-8A69-2B706F25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数据的地址对齐</a:t>
            </a:r>
            <a:endParaRPr lang="zh-CN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0" name="文本占位符 111618">
            <a:extLst>
              <a:ext uri="{FF2B5EF4-FFF2-40B4-BE49-F238E27FC236}">
                <a16:creationId xmlns:a16="http://schemas.microsoft.com/office/drawing/2014/main" id="{60040940-416C-4B45-80BA-3942BBFB8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80400" cy="5424487"/>
          </a:xfrm>
        </p:spPr>
        <p:txBody>
          <a:bodyPr/>
          <a:lstStyle/>
          <a:p>
            <a:pPr marL="0" indent="390525"/>
            <a:r>
              <a:rPr lang="zh-CN" altLang="en-US" sz="3200">
                <a:latin typeface="宋体" panose="02010600030101010101" pitchFamily="2" charset="-122"/>
              </a:rPr>
              <a:t>同一个存储器地址可以是字节单元地址、字单元地址、双字单元地址等等</a:t>
            </a:r>
          </a:p>
          <a:p>
            <a:pPr marL="0" indent="390525"/>
            <a:r>
              <a:rPr lang="zh-CN" altLang="en-US" sz="3200">
                <a:latin typeface="宋体" panose="02010600030101010101" pitchFamily="2" charset="-122"/>
              </a:rPr>
              <a:t>字单元安排在偶地址（</a:t>
            </a:r>
            <a:r>
              <a:rPr lang="en-US" altLang="zh-CN" sz="3200">
                <a:latin typeface="宋体" panose="02010600030101010101" pitchFamily="2" charset="-122"/>
              </a:rPr>
              <a:t>xxx0B</a:t>
            </a:r>
            <a:r>
              <a:rPr lang="zh-CN" altLang="en-US" sz="3200">
                <a:latin typeface="宋体" panose="02010600030101010101" pitchFamily="2" charset="-122"/>
              </a:rPr>
              <a:t>）、双字单元安排在模</a:t>
            </a:r>
            <a:r>
              <a:rPr lang="en-US" altLang="zh-CN" sz="3200">
                <a:latin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</a:rPr>
              <a:t>地址（</a:t>
            </a:r>
            <a:r>
              <a:rPr lang="en-US" altLang="zh-CN" sz="3200">
                <a:latin typeface="宋体" panose="02010600030101010101" pitchFamily="2" charset="-122"/>
              </a:rPr>
              <a:t>xx00B</a:t>
            </a:r>
            <a:r>
              <a:rPr lang="zh-CN" altLang="en-US" sz="3200">
                <a:latin typeface="宋体" panose="02010600030101010101" pitchFamily="2" charset="-122"/>
              </a:rPr>
              <a:t>）等，被称为“地址对齐（</a:t>
            </a:r>
            <a:r>
              <a:rPr lang="en-US" altLang="zh-CN" sz="3200">
                <a:latin typeface="宋体" panose="02010600030101010101" pitchFamily="2" charset="-122"/>
              </a:rPr>
              <a:t>Align</a:t>
            </a:r>
            <a:r>
              <a:rPr lang="zh-CN" altLang="en-US" sz="3200">
                <a:latin typeface="宋体" panose="02010600030101010101" pitchFamily="2" charset="-122"/>
              </a:rPr>
              <a:t>）”</a:t>
            </a:r>
          </a:p>
          <a:p>
            <a:pPr marL="0" indent="390525"/>
            <a:r>
              <a:rPr lang="zh-CN" altLang="en-US" sz="3200">
                <a:latin typeface="宋体" panose="02010600030101010101" pitchFamily="2" charset="-122"/>
              </a:rPr>
              <a:t>对于不对齐地址的数据，处理器访问时，需要额外的访问存储器时间</a:t>
            </a:r>
          </a:p>
          <a:p>
            <a:pPr marL="0" indent="390525"/>
            <a:r>
              <a:rPr lang="zh-CN" altLang="en-US" sz="3200">
                <a:latin typeface="宋体" panose="02010600030101010101" pitchFamily="2" charset="-122"/>
              </a:rPr>
              <a:t>应该将数据的地址对齐，以取得较高的存取速度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0181">
            <a:extLst>
              <a:ext uri="{FF2B5EF4-FFF2-40B4-BE49-F238E27FC236}">
                <a16:creationId xmlns:a16="http://schemas.microsoft.com/office/drawing/2014/main" id="{C3572CA9-F8CA-4E81-A615-126CCB5EB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 </a:t>
            </a:r>
            <a:r>
              <a:rPr lang="zh-CN" altLang="en-US"/>
              <a:t>计算机系统概述</a:t>
            </a:r>
          </a:p>
        </p:txBody>
      </p:sp>
      <p:sp>
        <p:nvSpPr>
          <p:cNvPr id="15362" name="内容占位符 50182">
            <a:extLst>
              <a:ext uri="{FF2B5EF4-FFF2-40B4-BE49-F238E27FC236}">
                <a16:creationId xmlns:a16="http://schemas.microsoft.com/office/drawing/2014/main" id="{35C540E3-E66F-4A23-89BF-966CF29FB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硬件</a:t>
            </a:r>
            <a:r>
              <a:rPr lang="zh-CN" altLang="en-US" sz="3200"/>
              <a:t>（</a:t>
            </a:r>
            <a:r>
              <a:rPr lang="en-US" altLang="zh-CN" sz="3200"/>
              <a:t>Hardware</a:t>
            </a:r>
            <a:r>
              <a:rPr lang="zh-CN" altLang="en-US" sz="32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中央处理单元</a:t>
            </a:r>
            <a:r>
              <a:rPr lang="en-US" altLang="zh-CN" sz="2800"/>
              <a:t>CPU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控制器、运算器、寄存器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存储器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主存储器：</a:t>
            </a:r>
            <a:r>
              <a:rPr lang="en-US" altLang="zh-CN"/>
              <a:t>RAM</a:t>
            </a:r>
            <a:r>
              <a:rPr lang="zh-CN" altLang="en-US"/>
              <a:t>和</a:t>
            </a:r>
            <a:r>
              <a:rPr lang="en-US" altLang="zh-CN"/>
              <a:t>ROM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辅助存储器：磁盘、光盘、</a:t>
            </a:r>
            <a:r>
              <a:rPr lang="en-US" altLang="zh-CN"/>
              <a:t>U</a:t>
            </a:r>
            <a:r>
              <a:rPr lang="zh-CN" altLang="en-US"/>
              <a:t>盘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外部设备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输入设备和输出设备</a:t>
            </a:r>
          </a:p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软件</a:t>
            </a:r>
            <a:r>
              <a:rPr lang="zh-CN" altLang="en-US" sz="3200"/>
              <a:t>（</a:t>
            </a:r>
            <a:r>
              <a:rPr lang="en-US" altLang="zh-CN" sz="3200"/>
              <a:t>Software</a:t>
            </a:r>
            <a:r>
              <a:rPr lang="zh-CN" altLang="en-US" sz="32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系统软件</a:t>
            </a:r>
          </a:p>
          <a:p>
            <a:pPr lvl="1">
              <a:lnSpc>
                <a:spcPct val="90000"/>
              </a:lnSpc>
            </a:pPr>
            <a:r>
              <a:rPr lang="zh-CN" altLang="en-US" sz="2800"/>
              <a:t>应用软件</a:t>
            </a:r>
          </a:p>
        </p:txBody>
      </p:sp>
    </p:spTree>
  </p:cSld>
  <p:clrMapOvr>
    <a:masterClrMapping/>
  </p:clrMapOvr>
  <p:transition>
    <p:blinds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12641">
            <a:extLst>
              <a:ext uri="{FF2B5EF4-FFF2-40B4-BE49-F238E27FC236}">
                <a16:creationId xmlns:a16="http://schemas.microsoft.com/office/drawing/2014/main" id="{FD56A152-0129-448E-8B7A-796F17AEC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存储器的分段管理</a:t>
            </a:r>
          </a:p>
        </p:txBody>
      </p:sp>
      <p:sp>
        <p:nvSpPr>
          <p:cNvPr id="74754" name="文本占位符 112642">
            <a:extLst>
              <a:ext uri="{FF2B5EF4-FFF2-40B4-BE49-F238E27FC236}">
                <a16:creationId xmlns:a16="http://schemas.microsoft.com/office/drawing/2014/main" id="{5D1CFB7C-BA12-4B72-B87C-780BB9F95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90525">
              <a:lnSpc>
                <a:spcPct val="9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8086 CPU</a:t>
            </a:r>
            <a:r>
              <a:rPr lang="zh-CN" altLang="en-US" sz="3200">
                <a:latin typeface="宋体" panose="02010600030101010101" pitchFamily="2" charset="-122"/>
              </a:rPr>
              <a:t>有</a:t>
            </a:r>
            <a:r>
              <a:rPr lang="en-US" altLang="zh-CN" sz="3200">
                <a:latin typeface="宋体" panose="02010600030101010101" pitchFamily="2" charset="-122"/>
              </a:rPr>
              <a:t>20</a:t>
            </a:r>
            <a:r>
              <a:rPr lang="zh-CN" altLang="en-US" sz="3200">
                <a:latin typeface="宋体" panose="02010600030101010101" pitchFamily="2" charset="-122"/>
              </a:rPr>
              <a:t>条地址线</a:t>
            </a:r>
          </a:p>
          <a:p>
            <a:pPr marL="581025" lvl="1" indent="274638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最大可寻址空间为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宋体" panose="02010600030101010101" pitchFamily="2" charset="-122"/>
              </a:rPr>
              <a:t>20</a:t>
            </a:r>
            <a:r>
              <a:rPr lang="zh-CN" altLang="en-US" sz="2800">
                <a:latin typeface="宋体" panose="02010600030101010101" pitchFamily="2" charset="-122"/>
              </a:rPr>
              <a:t>＝</a:t>
            </a:r>
            <a:r>
              <a:rPr lang="en-US" altLang="zh-CN" sz="2800">
                <a:latin typeface="宋体" panose="02010600030101010101" pitchFamily="2" charset="-122"/>
              </a:rPr>
              <a:t>1MB</a:t>
            </a:r>
          </a:p>
          <a:p>
            <a:pPr marL="581025" lvl="1" indent="274638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物理地址范围从</a:t>
            </a:r>
            <a:r>
              <a:rPr lang="en-US" altLang="zh-CN" sz="2800">
                <a:latin typeface="宋体" panose="02010600030101010101" pitchFamily="2" charset="-122"/>
              </a:rPr>
              <a:t>00000H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FFFFFH</a:t>
            </a:r>
          </a:p>
          <a:p>
            <a:pPr marL="0" indent="390525">
              <a:lnSpc>
                <a:spcPct val="9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8086CPU</a:t>
            </a:r>
            <a:r>
              <a:rPr lang="zh-CN" altLang="en-US" sz="3200">
                <a:latin typeface="宋体" panose="02010600030101010101" pitchFamily="2" charset="-122"/>
              </a:rPr>
              <a:t>将</a:t>
            </a:r>
            <a:r>
              <a:rPr lang="en-US" altLang="zh-CN" sz="3200">
                <a:latin typeface="宋体" panose="02010600030101010101" pitchFamily="2" charset="-122"/>
              </a:rPr>
              <a:t>1MB</a:t>
            </a:r>
            <a:r>
              <a:rPr lang="zh-CN" altLang="en-US" sz="3200">
                <a:latin typeface="宋体" panose="02010600030101010101" pitchFamily="2" charset="-122"/>
              </a:rPr>
              <a:t>空间分成许多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逻辑段（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Segment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</a:p>
          <a:p>
            <a:pPr marL="581025" lvl="1" indent="274638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每个段最大限制为</a:t>
            </a:r>
            <a:r>
              <a:rPr lang="en-US" altLang="zh-CN" sz="2800">
                <a:latin typeface="宋体" panose="02010600030101010101" pitchFamily="2" charset="-122"/>
              </a:rPr>
              <a:t>64KB</a:t>
            </a:r>
          </a:p>
          <a:p>
            <a:pPr marL="581025" lvl="1" indent="274638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段地址的低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位为</a:t>
            </a:r>
            <a:r>
              <a:rPr lang="en-US" altLang="zh-CN" sz="2800">
                <a:latin typeface="宋体" panose="02010600030101010101" pitchFamily="2" charset="-122"/>
              </a:rPr>
              <a:t>0000B</a:t>
            </a:r>
          </a:p>
          <a:p>
            <a:pPr marL="0" indent="390525">
              <a:lnSpc>
                <a:spcPct val="9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这样，一个存储单元除具有一个唯一的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物理地址</a:t>
            </a:r>
            <a:r>
              <a:rPr lang="zh-CN" altLang="en-US" sz="3200">
                <a:latin typeface="宋体" panose="02010600030101010101" pitchFamily="2" charset="-122"/>
              </a:rPr>
              <a:t>外，还具有多个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逻辑地址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13665">
            <a:extLst>
              <a:ext uri="{FF2B5EF4-FFF2-40B4-BE49-F238E27FC236}">
                <a16:creationId xmlns:a16="http://schemas.microsoft.com/office/drawing/2014/main" id="{ED63AD2F-9B06-4983-801B-6221C958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物理地址和逻辑地址</a:t>
            </a:r>
          </a:p>
        </p:txBody>
      </p:sp>
      <p:sp>
        <p:nvSpPr>
          <p:cNvPr id="75778" name="文本占位符 113666">
            <a:extLst>
              <a:ext uri="{FF2B5EF4-FFF2-40B4-BE49-F238E27FC236}">
                <a16:creationId xmlns:a16="http://schemas.microsoft.com/office/drawing/2014/main" id="{6931873B-DE6F-4D1D-85C1-EA8664EDA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240088"/>
          </a:xfrm>
        </p:spPr>
        <p:txBody>
          <a:bodyPr/>
          <a:lstStyle/>
          <a:p>
            <a:pPr marL="0" indent="390525"/>
            <a:r>
              <a:rPr lang="zh-CN" altLang="en-US"/>
              <a:t>每个物理存储单元有一个唯一的</a:t>
            </a:r>
            <a:r>
              <a:rPr lang="en-US" altLang="zh-CN"/>
              <a:t>20</a:t>
            </a:r>
            <a:r>
              <a:rPr lang="zh-CN" altLang="en-US"/>
              <a:t>位编号，即物理地址：</a:t>
            </a:r>
          </a:p>
          <a:p>
            <a:pPr marL="0" indent="390525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chemeClr val="accent2"/>
                </a:solidFill>
              </a:rPr>
              <a:t>00000H</a:t>
            </a:r>
            <a:r>
              <a:rPr lang="zh-CN" altLang="en-US">
                <a:solidFill>
                  <a:schemeClr val="accent2"/>
                </a:solidFill>
              </a:rPr>
              <a:t>～</a:t>
            </a:r>
            <a:r>
              <a:rPr lang="en-US" altLang="zh-CN">
                <a:solidFill>
                  <a:schemeClr val="accent2"/>
                </a:solidFill>
              </a:rPr>
              <a:t>FFFFFH</a:t>
            </a:r>
          </a:p>
          <a:p>
            <a:pPr marL="0" indent="390525"/>
            <a:r>
              <a:rPr lang="zh-CN" altLang="en-US">
                <a:latin typeface="宋体" panose="02010600030101010101" pitchFamily="2" charset="-122"/>
              </a:rPr>
              <a:t>分段后用户编程时，采用逻辑地址：</a:t>
            </a:r>
          </a:p>
          <a:p>
            <a:pPr marL="0" indent="390525" algn="ctr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段基地址 </a:t>
            </a: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段内偏移地址</a:t>
            </a:r>
          </a:p>
        </p:txBody>
      </p:sp>
      <p:sp>
        <p:nvSpPr>
          <p:cNvPr id="75779" name="圆角矩形标注 113667">
            <a:extLst>
              <a:ext uri="{FF2B5EF4-FFF2-40B4-BE49-F238E27FC236}">
                <a16:creationId xmlns:a16="http://schemas.microsoft.com/office/drawing/2014/main" id="{CF2A7010-2ADB-4AFA-9D2F-459CF864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691063"/>
            <a:ext cx="1600200" cy="609600"/>
          </a:xfrm>
          <a:prstGeom prst="wedgeRoundRectCallout">
            <a:avLst>
              <a:gd name="adj1" fmla="val 10319"/>
              <a:gd name="adj2" fmla="val -141926"/>
              <a:gd name="adj3" fmla="val 16667"/>
            </a:avLst>
          </a:prstGeom>
          <a:gradFill rotWithShape="0">
            <a:gsLst>
              <a:gs pos="0">
                <a:srgbClr val="5E5E00"/>
              </a:gs>
              <a:gs pos="50000">
                <a:schemeClr val="accent1"/>
              </a:gs>
              <a:gs pos="100000">
                <a:srgbClr val="5E5E0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defRPr/>
            </a:pP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分隔符</a:t>
            </a:r>
          </a:p>
        </p:txBody>
      </p:sp>
    </p:spTree>
  </p:cSld>
  <p:clrMapOvr>
    <a:masterClrMapping/>
  </p:clrMapOvr>
  <p:transition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228355">
            <a:extLst>
              <a:ext uri="{FF2B5EF4-FFF2-40B4-BE49-F238E27FC236}">
                <a16:creationId xmlns:a16="http://schemas.microsoft.com/office/drawing/2014/main" id="{9E8B2B76-2745-4A9F-9ED9-F353D3B31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逻辑地址与物理地址</a:t>
            </a:r>
          </a:p>
        </p:txBody>
      </p:sp>
      <p:grpSp>
        <p:nvGrpSpPr>
          <p:cNvPr id="76802" name="组合 228356">
            <a:extLst>
              <a:ext uri="{FF2B5EF4-FFF2-40B4-BE49-F238E27FC236}">
                <a16:creationId xmlns:a16="http://schemas.microsoft.com/office/drawing/2014/main" id="{A2BE2224-C3B4-441E-A144-4639F702CD5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98538"/>
            <a:ext cx="8785225" cy="5400675"/>
            <a:chOff x="113" y="572"/>
            <a:chExt cx="5534" cy="3402"/>
          </a:xfrm>
        </p:grpSpPr>
        <p:sp>
          <p:nvSpPr>
            <p:cNvPr id="76803" name="矩形 228357">
              <a:extLst>
                <a:ext uri="{FF2B5EF4-FFF2-40B4-BE49-F238E27FC236}">
                  <a16:creationId xmlns:a16="http://schemas.microsoft.com/office/drawing/2014/main" id="{C6B2C83F-1128-4D48-8C4C-4D385D47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572"/>
              <a:ext cx="5534" cy="3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04" name="组合 228358">
              <a:extLst>
                <a:ext uri="{FF2B5EF4-FFF2-40B4-BE49-F238E27FC236}">
                  <a16:creationId xmlns:a16="http://schemas.microsoft.com/office/drawing/2014/main" id="{02452853-5C7B-461F-97FE-94F857CC9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592"/>
              <a:ext cx="5534" cy="3110"/>
              <a:chOff x="113" y="592"/>
              <a:chExt cx="5534" cy="3110"/>
            </a:xfrm>
          </p:grpSpPr>
          <p:sp>
            <p:nvSpPr>
              <p:cNvPr id="76805" name="矩形 228359">
                <a:extLst>
                  <a:ext uri="{FF2B5EF4-FFF2-40B4-BE49-F238E27FC236}">
                    <a16:creationId xmlns:a16="http://schemas.microsoft.com/office/drawing/2014/main" id="{4C241B84-71A0-47DC-BC6E-D14E2E2E3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108</a:t>
                </a:r>
              </a:p>
            </p:txBody>
          </p:sp>
          <p:sp>
            <p:nvSpPr>
              <p:cNvPr id="76806" name="矩形 228360">
                <a:extLst>
                  <a:ext uri="{FF2B5EF4-FFF2-40B4-BE49-F238E27FC236}">
                    <a16:creationId xmlns:a16="http://schemas.microsoft.com/office/drawing/2014/main" id="{9056F2BB-55EB-409B-B023-9F482B8A9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208</a:t>
                </a:r>
              </a:p>
            </p:txBody>
          </p:sp>
          <p:sp>
            <p:nvSpPr>
              <p:cNvPr id="76807" name="矩形 228361">
                <a:extLst>
                  <a:ext uri="{FF2B5EF4-FFF2-40B4-BE49-F238E27FC236}">
                    <a16:creationId xmlns:a16="http://schemas.microsoft.com/office/drawing/2014/main" id="{140375AF-92DE-4B8B-A1A9-3FD25B42B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308</a:t>
                </a:r>
              </a:p>
            </p:txBody>
          </p:sp>
          <p:sp>
            <p:nvSpPr>
              <p:cNvPr id="76808" name="矩形 228362">
                <a:extLst>
                  <a:ext uri="{FF2B5EF4-FFF2-40B4-BE49-F238E27FC236}">
                    <a16:creationId xmlns:a16="http://schemas.microsoft.com/office/drawing/2014/main" id="{B88D7BCC-7F40-472E-84F0-74B10C4C8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106</a:t>
                </a:r>
              </a:p>
            </p:txBody>
          </p:sp>
          <p:sp>
            <p:nvSpPr>
              <p:cNvPr id="76809" name="矩形 228363">
                <a:extLst>
                  <a:ext uri="{FF2B5EF4-FFF2-40B4-BE49-F238E27FC236}">
                    <a16:creationId xmlns:a16="http://schemas.microsoft.com/office/drawing/2014/main" id="{B8A79E97-7C64-42D2-A993-CFBD9B27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206</a:t>
                </a:r>
              </a:p>
            </p:txBody>
          </p:sp>
          <p:sp>
            <p:nvSpPr>
              <p:cNvPr id="76810" name="矩形 228364">
                <a:extLst>
                  <a:ext uri="{FF2B5EF4-FFF2-40B4-BE49-F238E27FC236}">
                    <a16:creationId xmlns:a16="http://schemas.microsoft.com/office/drawing/2014/main" id="{CB1F49C5-F7E4-4264-A6F9-9F7451F6D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306</a:t>
                </a:r>
              </a:p>
            </p:txBody>
          </p:sp>
          <p:sp>
            <p:nvSpPr>
              <p:cNvPr id="76811" name="矩形 228365">
                <a:extLst>
                  <a:ext uri="{FF2B5EF4-FFF2-40B4-BE49-F238E27FC236}">
                    <a16:creationId xmlns:a16="http://schemas.microsoft.com/office/drawing/2014/main" id="{44EE7024-BD72-41CC-BDB9-5D8B6C070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107</a:t>
                </a:r>
              </a:p>
            </p:txBody>
          </p:sp>
          <p:sp>
            <p:nvSpPr>
              <p:cNvPr id="76812" name="矩形 228366">
                <a:extLst>
                  <a:ext uri="{FF2B5EF4-FFF2-40B4-BE49-F238E27FC236}">
                    <a16:creationId xmlns:a16="http://schemas.microsoft.com/office/drawing/2014/main" id="{26C3192C-249D-4EC7-BAC6-46401E1F7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207</a:t>
                </a:r>
              </a:p>
            </p:txBody>
          </p:sp>
          <p:sp>
            <p:nvSpPr>
              <p:cNvPr id="76813" name="矩形 228367">
                <a:extLst>
                  <a:ext uri="{FF2B5EF4-FFF2-40B4-BE49-F238E27FC236}">
                    <a16:creationId xmlns:a16="http://schemas.microsoft.com/office/drawing/2014/main" id="{1CDAAB02-4460-4B5B-9906-DC92A1BA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307</a:t>
                </a:r>
              </a:p>
            </p:txBody>
          </p:sp>
          <p:sp>
            <p:nvSpPr>
              <p:cNvPr id="76814" name="矩形 228368">
                <a:extLst>
                  <a:ext uri="{FF2B5EF4-FFF2-40B4-BE49-F238E27FC236}">
                    <a16:creationId xmlns:a16="http://schemas.microsoft.com/office/drawing/2014/main" id="{C159E7DB-3DA8-4120-898D-6D62CA000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109</a:t>
                </a:r>
              </a:p>
            </p:txBody>
          </p:sp>
          <p:sp>
            <p:nvSpPr>
              <p:cNvPr id="76815" name="矩形 228369">
                <a:extLst>
                  <a:ext uri="{FF2B5EF4-FFF2-40B4-BE49-F238E27FC236}">
                    <a16:creationId xmlns:a16="http://schemas.microsoft.com/office/drawing/2014/main" id="{50E772FA-DEF4-453F-BB1A-D54380996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1372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209</a:t>
                </a:r>
              </a:p>
            </p:txBody>
          </p:sp>
          <p:sp>
            <p:nvSpPr>
              <p:cNvPr id="76816" name="矩形 228370">
                <a:extLst>
                  <a:ext uri="{FF2B5EF4-FFF2-40B4-BE49-F238E27FC236}">
                    <a16:creationId xmlns:a16="http://schemas.microsoft.com/office/drawing/2014/main" id="{88A705FE-208F-41BB-BDF4-1418A6123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309</a:t>
                </a:r>
              </a:p>
            </p:txBody>
          </p:sp>
          <p:sp>
            <p:nvSpPr>
              <p:cNvPr id="76817" name="矩形 228371">
                <a:extLst>
                  <a:ext uri="{FF2B5EF4-FFF2-40B4-BE49-F238E27FC236}">
                    <a16:creationId xmlns:a16="http://schemas.microsoft.com/office/drawing/2014/main" id="{F6DDDBC4-D6D9-40ED-A8E7-C2FF6E5CB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1698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110</a:t>
                </a:r>
              </a:p>
            </p:txBody>
          </p:sp>
          <p:sp>
            <p:nvSpPr>
              <p:cNvPr id="76818" name="矩形 228372">
                <a:extLst>
                  <a:ext uri="{FF2B5EF4-FFF2-40B4-BE49-F238E27FC236}">
                    <a16:creationId xmlns:a16="http://schemas.microsoft.com/office/drawing/2014/main" id="{1B7A1FD1-9ACD-417E-8E59-7ED247A1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698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105</a:t>
                </a:r>
              </a:p>
            </p:txBody>
          </p:sp>
          <p:sp>
            <p:nvSpPr>
              <p:cNvPr id="76819" name="矩形 228373">
                <a:extLst>
                  <a:ext uri="{FF2B5EF4-FFF2-40B4-BE49-F238E27FC236}">
                    <a16:creationId xmlns:a16="http://schemas.microsoft.com/office/drawing/2014/main" id="{5E151032-81A0-448A-8A20-32086F8DF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104</a:t>
                </a:r>
              </a:p>
            </p:txBody>
          </p:sp>
          <p:sp>
            <p:nvSpPr>
              <p:cNvPr id="76820" name="矩形 228374">
                <a:extLst>
                  <a:ext uri="{FF2B5EF4-FFF2-40B4-BE49-F238E27FC236}">
                    <a16:creationId xmlns:a16="http://schemas.microsoft.com/office/drawing/2014/main" id="{4325589D-1FBD-4518-BD74-DF133219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103</a:t>
                </a:r>
              </a:p>
            </p:txBody>
          </p:sp>
          <p:sp>
            <p:nvSpPr>
              <p:cNvPr id="76821" name="矩形 228375">
                <a:extLst>
                  <a:ext uri="{FF2B5EF4-FFF2-40B4-BE49-F238E27FC236}">
                    <a16:creationId xmlns:a16="http://schemas.microsoft.com/office/drawing/2014/main" id="{1392BD12-A5A0-4D06-AD5D-F69C8A086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698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102</a:t>
                </a:r>
              </a:p>
            </p:txBody>
          </p:sp>
          <p:sp>
            <p:nvSpPr>
              <p:cNvPr id="76822" name="矩形 228376">
                <a:extLst>
                  <a:ext uri="{FF2B5EF4-FFF2-40B4-BE49-F238E27FC236}">
                    <a16:creationId xmlns:a16="http://schemas.microsoft.com/office/drawing/2014/main" id="{BCAF9715-31C8-4213-811C-00C2FC19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1698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101</a:t>
                </a:r>
              </a:p>
            </p:txBody>
          </p:sp>
          <p:sp>
            <p:nvSpPr>
              <p:cNvPr id="76823" name="矩形 228377">
                <a:extLst>
                  <a:ext uri="{FF2B5EF4-FFF2-40B4-BE49-F238E27FC236}">
                    <a16:creationId xmlns:a16="http://schemas.microsoft.com/office/drawing/2014/main" id="{3850B17D-632E-4EC2-A24A-8C0A449C5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1372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210</a:t>
                </a:r>
              </a:p>
            </p:txBody>
          </p:sp>
          <p:sp>
            <p:nvSpPr>
              <p:cNvPr id="76824" name="矩形 228378">
                <a:extLst>
                  <a:ext uri="{FF2B5EF4-FFF2-40B4-BE49-F238E27FC236}">
                    <a16:creationId xmlns:a16="http://schemas.microsoft.com/office/drawing/2014/main" id="{131B1245-EFED-4390-8696-039CE9E89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372"/>
                <a:ext cx="545" cy="3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/>
                  <a:t>205</a:t>
                </a:r>
              </a:p>
            </p:txBody>
          </p:sp>
          <p:sp>
            <p:nvSpPr>
              <p:cNvPr id="76825" name="矩形 228379">
                <a:extLst>
                  <a:ext uri="{FF2B5EF4-FFF2-40B4-BE49-F238E27FC236}">
                    <a16:creationId xmlns:a16="http://schemas.microsoft.com/office/drawing/2014/main" id="{03A2B202-B36C-4F16-AFC7-96D17AF4B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204</a:t>
                </a:r>
              </a:p>
            </p:txBody>
          </p:sp>
          <p:sp>
            <p:nvSpPr>
              <p:cNvPr id="76826" name="矩形 228380">
                <a:extLst>
                  <a:ext uri="{FF2B5EF4-FFF2-40B4-BE49-F238E27FC236}">
                    <a16:creationId xmlns:a16="http://schemas.microsoft.com/office/drawing/2014/main" id="{CA7E5C39-4725-477A-8F0E-AC771D52D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372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203</a:t>
                </a:r>
              </a:p>
            </p:txBody>
          </p:sp>
          <p:sp>
            <p:nvSpPr>
              <p:cNvPr id="76827" name="矩形 228381">
                <a:extLst>
                  <a:ext uri="{FF2B5EF4-FFF2-40B4-BE49-F238E27FC236}">
                    <a16:creationId xmlns:a16="http://schemas.microsoft.com/office/drawing/2014/main" id="{F0ECCD49-DA73-4FB2-A27F-976EF7E58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372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202</a:t>
                </a:r>
              </a:p>
            </p:txBody>
          </p:sp>
          <p:sp>
            <p:nvSpPr>
              <p:cNvPr id="76828" name="矩形 228382">
                <a:extLst>
                  <a:ext uri="{FF2B5EF4-FFF2-40B4-BE49-F238E27FC236}">
                    <a16:creationId xmlns:a16="http://schemas.microsoft.com/office/drawing/2014/main" id="{A2E4A50E-E4A5-4140-AE01-E625DC07B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1372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201</a:t>
                </a:r>
              </a:p>
            </p:txBody>
          </p:sp>
          <p:sp>
            <p:nvSpPr>
              <p:cNvPr id="76829" name="矩形 228383">
                <a:extLst>
                  <a:ext uri="{FF2B5EF4-FFF2-40B4-BE49-F238E27FC236}">
                    <a16:creationId xmlns:a16="http://schemas.microsoft.com/office/drawing/2014/main" id="{0F998390-5157-4284-9931-0F215C6C3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1009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310</a:t>
                </a:r>
              </a:p>
            </p:txBody>
          </p:sp>
          <p:sp>
            <p:nvSpPr>
              <p:cNvPr id="76830" name="矩形 228384">
                <a:extLst>
                  <a:ext uri="{FF2B5EF4-FFF2-40B4-BE49-F238E27FC236}">
                    <a16:creationId xmlns:a16="http://schemas.microsoft.com/office/drawing/2014/main" id="{ED6E8CF0-1015-426F-A429-55B106638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009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305</a:t>
                </a:r>
              </a:p>
            </p:txBody>
          </p:sp>
          <p:sp>
            <p:nvSpPr>
              <p:cNvPr id="76831" name="矩形 228385">
                <a:extLst>
                  <a:ext uri="{FF2B5EF4-FFF2-40B4-BE49-F238E27FC236}">
                    <a16:creationId xmlns:a16="http://schemas.microsoft.com/office/drawing/2014/main" id="{E328BB83-2B9C-41DD-A411-DDB820C28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304</a:t>
                </a:r>
              </a:p>
            </p:txBody>
          </p:sp>
          <p:sp>
            <p:nvSpPr>
              <p:cNvPr id="76832" name="矩形 228386">
                <a:extLst>
                  <a:ext uri="{FF2B5EF4-FFF2-40B4-BE49-F238E27FC236}">
                    <a16:creationId xmlns:a16="http://schemas.microsoft.com/office/drawing/2014/main" id="{BFF43E57-D452-4A56-A10C-CB7C1E743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303</a:t>
                </a:r>
              </a:p>
            </p:txBody>
          </p:sp>
          <p:sp>
            <p:nvSpPr>
              <p:cNvPr id="76833" name="矩形 228387">
                <a:extLst>
                  <a:ext uri="{FF2B5EF4-FFF2-40B4-BE49-F238E27FC236}">
                    <a16:creationId xmlns:a16="http://schemas.microsoft.com/office/drawing/2014/main" id="{2B108603-3338-4BBE-AA95-4D0503715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009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302</a:t>
                </a:r>
              </a:p>
            </p:txBody>
          </p:sp>
          <p:sp>
            <p:nvSpPr>
              <p:cNvPr id="76834" name="矩形 228388">
                <a:extLst>
                  <a:ext uri="{FF2B5EF4-FFF2-40B4-BE49-F238E27FC236}">
                    <a16:creationId xmlns:a16="http://schemas.microsoft.com/office/drawing/2014/main" id="{D1F7A9D5-E435-4658-BA94-371F3FAE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1009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301</a:t>
                </a:r>
              </a:p>
            </p:txBody>
          </p:sp>
          <p:sp>
            <p:nvSpPr>
              <p:cNvPr id="76835" name="直接连接符 228389">
                <a:extLst>
                  <a:ext uri="{FF2B5EF4-FFF2-40B4-BE49-F238E27FC236}">
                    <a16:creationId xmlns:a16="http://schemas.microsoft.com/office/drawing/2014/main" id="{1968D6E2-7422-4FD7-A17D-AC9D55843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6" name="直接连接符 228390">
                <a:extLst>
                  <a:ext uri="{FF2B5EF4-FFF2-40B4-BE49-F238E27FC236}">
                    <a16:creationId xmlns:a16="http://schemas.microsoft.com/office/drawing/2014/main" id="{5C865589-82F0-4742-AED4-C3588B04F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7" name="直接连接符 228391">
                <a:extLst>
                  <a:ext uri="{FF2B5EF4-FFF2-40B4-BE49-F238E27FC236}">
                    <a16:creationId xmlns:a16="http://schemas.microsoft.com/office/drawing/2014/main" id="{185D0EE3-E088-4D4A-A0B4-358FF7101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8" name="直接连接符 228392">
                <a:extLst>
                  <a:ext uri="{FF2B5EF4-FFF2-40B4-BE49-F238E27FC236}">
                    <a16:creationId xmlns:a16="http://schemas.microsoft.com/office/drawing/2014/main" id="{CA2440BA-1137-4272-9900-080FB1DA5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直接连接符 228393">
                <a:extLst>
                  <a:ext uri="{FF2B5EF4-FFF2-40B4-BE49-F238E27FC236}">
                    <a16:creationId xmlns:a16="http://schemas.microsoft.com/office/drawing/2014/main" id="{CEBFA8CC-47E0-4554-9457-00D0E9DF3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0" name="直接连接符 228394">
                <a:extLst>
                  <a:ext uri="{FF2B5EF4-FFF2-40B4-BE49-F238E27FC236}">
                    <a16:creationId xmlns:a16="http://schemas.microsoft.com/office/drawing/2014/main" id="{6F55EFDB-ABFD-44E2-A652-199C7D0E6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1" name="直接连接符 228395">
                <a:extLst>
                  <a:ext uri="{FF2B5EF4-FFF2-40B4-BE49-F238E27FC236}">
                    <a16:creationId xmlns:a16="http://schemas.microsoft.com/office/drawing/2014/main" id="{F474A382-809E-41F4-B6F4-EDB7852E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2" name="直接连接符 228396">
                <a:extLst>
                  <a:ext uri="{FF2B5EF4-FFF2-40B4-BE49-F238E27FC236}">
                    <a16:creationId xmlns:a16="http://schemas.microsoft.com/office/drawing/2014/main" id="{BBD7165C-7C03-41EA-B314-CCAD49472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1009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3" name="直接连接符 228397">
                <a:extLst>
                  <a:ext uri="{FF2B5EF4-FFF2-40B4-BE49-F238E27FC236}">
                    <a16:creationId xmlns:a16="http://schemas.microsoft.com/office/drawing/2014/main" id="{BBFB14DC-FF70-429B-A5F0-E3B1C8328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698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4" name="直接连接符 228398">
                <a:extLst>
                  <a:ext uri="{FF2B5EF4-FFF2-40B4-BE49-F238E27FC236}">
                    <a16:creationId xmlns:a16="http://schemas.microsoft.com/office/drawing/2014/main" id="{62D96FB2-7C0D-4911-BBFA-C082DC277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8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5" name="直接连接符 228399">
                <a:extLst>
                  <a:ext uri="{FF2B5EF4-FFF2-40B4-BE49-F238E27FC236}">
                    <a16:creationId xmlns:a16="http://schemas.microsoft.com/office/drawing/2014/main" id="{D8BF3524-8B2E-4FD7-88B1-345462D1F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6" name="直接连接符 228400">
                <a:extLst>
                  <a:ext uri="{FF2B5EF4-FFF2-40B4-BE49-F238E27FC236}">
                    <a16:creationId xmlns:a16="http://schemas.microsoft.com/office/drawing/2014/main" id="{D8D6787B-C602-46DA-AF80-B76373B6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009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7" name="直接连接符 228401">
                <a:extLst>
                  <a:ext uri="{FF2B5EF4-FFF2-40B4-BE49-F238E27FC236}">
                    <a16:creationId xmlns:a16="http://schemas.microsoft.com/office/drawing/2014/main" id="{BAAF8EC3-8CE1-4EE2-B68E-4F21A8E4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8" name="直接连接符 228402">
                <a:extLst>
                  <a:ext uri="{FF2B5EF4-FFF2-40B4-BE49-F238E27FC236}">
                    <a16:creationId xmlns:a16="http://schemas.microsoft.com/office/drawing/2014/main" id="{E5CCA0ED-4B24-4248-995C-B81EA445F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1009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9" name="直接连接符 228403">
                <a:extLst>
                  <a:ext uri="{FF2B5EF4-FFF2-40B4-BE49-F238E27FC236}">
                    <a16:creationId xmlns:a16="http://schemas.microsoft.com/office/drawing/2014/main" id="{5BDFC0B1-14F5-43BE-9A85-7232AFE0E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1009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0" name="直接连接符 228404">
                <a:extLst>
                  <a:ext uri="{FF2B5EF4-FFF2-40B4-BE49-F238E27FC236}">
                    <a16:creationId xmlns:a16="http://schemas.microsoft.com/office/drawing/2014/main" id="{85F216A1-0E72-4CBA-9135-27948EF30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009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1" name="直接连接符 228405">
                <a:extLst>
                  <a:ext uri="{FF2B5EF4-FFF2-40B4-BE49-F238E27FC236}">
                    <a16:creationId xmlns:a16="http://schemas.microsoft.com/office/drawing/2014/main" id="{B16370B3-87F4-4975-8F13-C5063B317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1372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2" name="直接连接符 228406">
                <a:extLst>
                  <a:ext uri="{FF2B5EF4-FFF2-40B4-BE49-F238E27FC236}">
                    <a16:creationId xmlns:a16="http://schemas.microsoft.com/office/drawing/2014/main" id="{729855ED-F24C-41F8-ACA2-472D9EF7C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372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3" name="直接连接符 228407">
                <a:extLst>
                  <a:ext uri="{FF2B5EF4-FFF2-40B4-BE49-F238E27FC236}">
                    <a16:creationId xmlns:a16="http://schemas.microsoft.com/office/drawing/2014/main" id="{C0AEA894-FFE6-426E-868A-1E540D621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1698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4" name="直接连接符 228408">
                <a:extLst>
                  <a:ext uri="{FF2B5EF4-FFF2-40B4-BE49-F238E27FC236}">
                    <a16:creationId xmlns:a16="http://schemas.microsoft.com/office/drawing/2014/main" id="{ABA4FB43-054D-4006-B0D1-BCB917FC1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698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5" name="直接连接符 228409">
                <a:extLst>
                  <a:ext uri="{FF2B5EF4-FFF2-40B4-BE49-F238E27FC236}">
                    <a16:creationId xmlns:a16="http://schemas.microsoft.com/office/drawing/2014/main" id="{72220AA7-B406-428D-B39D-C9F1F3B54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2024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6" name="直接连接符 228410">
                <a:extLst>
                  <a:ext uri="{FF2B5EF4-FFF2-40B4-BE49-F238E27FC236}">
                    <a16:creationId xmlns:a16="http://schemas.microsoft.com/office/drawing/2014/main" id="{AD0E29E2-E740-498B-89FA-8EAB2A1AB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2024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7" name="直接连接符 228411">
                <a:extLst>
                  <a:ext uri="{FF2B5EF4-FFF2-40B4-BE49-F238E27FC236}">
                    <a16:creationId xmlns:a16="http://schemas.microsoft.com/office/drawing/2014/main" id="{8DBECA07-ECE4-408F-97C7-1B9D790B2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2024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8" name="矩形 228412">
                <a:extLst>
                  <a:ext uri="{FF2B5EF4-FFF2-40B4-BE49-F238E27FC236}">
                    <a16:creationId xmlns:a16="http://schemas.microsoft.com/office/drawing/2014/main" id="{D2B519E2-DA24-42EB-9CDF-57D339963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08</a:t>
                </a:r>
              </a:p>
            </p:txBody>
          </p:sp>
          <p:sp>
            <p:nvSpPr>
              <p:cNvPr id="76859" name="矩形 228413">
                <a:extLst>
                  <a:ext uri="{FF2B5EF4-FFF2-40B4-BE49-F238E27FC236}">
                    <a16:creationId xmlns:a16="http://schemas.microsoft.com/office/drawing/2014/main" id="{BB0909F4-4B18-4A1C-876B-A36D78CA8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18</a:t>
                </a:r>
              </a:p>
            </p:txBody>
          </p:sp>
          <p:sp>
            <p:nvSpPr>
              <p:cNvPr id="76860" name="矩形 228414">
                <a:extLst>
                  <a:ext uri="{FF2B5EF4-FFF2-40B4-BE49-F238E27FC236}">
                    <a16:creationId xmlns:a16="http://schemas.microsoft.com/office/drawing/2014/main" id="{5FE67C66-C738-4C10-AE63-9C770FEA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28</a:t>
                </a:r>
              </a:p>
            </p:txBody>
          </p:sp>
          <p:sp>
            <p:nvSpPr>
              <p:cNvPr id="76861" name="矩形 228415">
                <a:extLst>
                  <a:ext uri="{FF2B5EF4-FFF2-40B4-BE49-F238E27FC236}">
                    <a16:creationId xmlns:a16="http://schemas.microsoft.com/office/drawing/2014/main" id="{8C0F0FF5-32BA-447A-9766-EA6977DE3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06</a:t>
                </a:r>
              </a:p>
            </p:txBody>
          </p:sp>
          <p:sp>
            <p:nvSpPr>
              <p:cNvPr id="76862" name="矩形 228416">
                <a:extLst>
                  <a:ext uri="{FF2B5EF4-FFF2-40B4-BE49-F238E27FC236}">
                    <a16:creationId xmlns:a16="http://schemas.microsoft.com/office/drawing/2014/main" id="{930E3D78-17F7-4427-8FB5-B4F3005DF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16</a:t>
                </a:r>
              </a:p>
            </p:txBody>
          </p:sp>
          <p:sp>
            <p:nvSpPr>
              <p:cNvPr id="76863" name="矩形 228417">
                <a:extLst>
                  <a:ext uri="{FF2B5EF4-FFF2-40B4-BE49-F238E27FC236}">
                    <a16:creationId xmlns:a16="http://schemas.microsoft.com/office/drawing/2014/main" id="{79451E9A-6C6B-4D25-B1EF-3A0AE60D0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26</a:t>
                </a:r>
              </a:p>
            </p:txBody>
          </p:sp>
          <p:sp>
            <p:nvSpPr>
              <p:cNvPr id="76864" name="矩形 228418">
                <a:extLst>
                  <a:ext uri="{FF2B5EF4-FFF2-40B4-BE49-F238E27FC236}">
                    <a16:creationId xmlns:a16="http://schemas.microsoft.com/office/drawing/2014/main" id="{BEA4F9C5-57C0-4DF3-B796-A8CE48061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07</a:t>
                </a:r>
              </a:p>
            </p:txBody>
          </p:sp>
          <p:sp>
            <p:nvSpPr>
              <p:cNvPr id="76865" name="矩形 228419">
                <a:extLst>
                  <a:ext uri="{FF2B5EF4-FFF2-40B4-BE49-F238E27FC236}">
                    <a16:creationId xmlns:a16="http://schemas.microsoft.com/office/drawing/2014/main" id="{4D7E917A-BE0E-4B46-858F-DC4D00BAB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17</a:t>
                </a:r>
              </a:p>
            </p:txBody>
          </p:sp>
          <p:sp>
            <p:nvSpPr>
              <p:cNvPr id="76866" name="矩形 228420">
                <a:extLst>
                  <a:ext uri="{FF2B5EF4-FFF2-40B4-BE49-F238E27FC236}">
                    <a16:creationId xmlns:a16="http://schemas.microsoft.com/office/drawing/2014/main" id="{ECC394A1-2F98-45BD-BB8A-97ED7A9AA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27</a:t>
                </a:r>
              </a:p>
            </p:txBody>
          </p:sp>
          <p:sp>
            <p:nvSpPr>
              <p:cNvPr id="76867" name="矩形 228421">
                <a:extLst>
                  <a:ext uri="{FF2B5EF4-FFF2-40B4-BE49-F238E27FC236}">
                    <a16:creationId xmlns:a16="http://schemas.microsoft.com/office/drawing/2014/main" id="{233A8EC2-A94D-4A67-A22E-6E0259A9E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09</a:t>
                </a:r>
              </a:p>
            </p:txBody>
          </p:sp>
          <p:sp>
            <p:nvSpPr>
              <p:cNvPr id="76868" name="矩形 228422">
                <a:extLst>
                  <a:ext uri="{FF2B5EF4-FFF2-40B4-BE49-F238E27FC236}">
                    <a16:creationId xmlns:a16="http://schemas.microsoft.com/office/drawing/2014/main" id="{7FC2745D-0C7F-41AF-91E7-B97667DF8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3050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19</a:t>
                </a:r>
              </a:p>
            </p:txBody>
          </p:sp>
          <p:sp>
            <p:nvSpPr>
              <p:cNvPr id="76869" name="矩形 228423">
                <a:extLst>
                  <a:ext uri="{FF2B5EF4-FFF2-40B4-BE49-F238E27FC236}">
                    <a16:creationId xmlns:a16="http://schemas.microsoft.com/office/drawing/2014/main" id="{57A0ADEA-17ED-45A6-B4B1-80DBF7A20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29</a:t>
                </a:r>
              </a:p>
            </p:txBody>
          </p:sp>
          <p:sp>
            <p:nvSpPr>
              <p:cNvPr id="76870" name="矩形 228424">
                <a:extLst>
                  <a:ext uri="{FF2B5EF4-FFF2-40B4-BE49-F238E27FC236}">
                    <a16:creationId xmlns:a16="http://schemas.microsoft.com/office/drawing/2014/main" id="{743F0D7C-E45B-40D3-B7BE-C3645CE6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3376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10</a:t>
                </a:r>
              </a:p>
            </p:txBody>
          </p:sp>
          <p:sp>
            <p:nvSpPr>
              <p:cNvPr id="76871" name="矩形 228425">
                <a:extLst>
                  <a:ext uri="{FF2B5EF4-FFF2-40B4-BE49-F238E27FC236}">
                    <a16:creationId xmlns:a16="http://schemas.microsoft.com/office/drawing/2014/main" id="{C0AE5525-878D-47BB-8928-128E43C51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3376"/>
                <a:ext cx="545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05</a:t>
                </a:r>
              </a:p>
            </p:txBody>
          </p:sp>
          <p:sp>
            <p:nvSpPr>
              <p:cNvPr id="76872" name="矩形 228426">
                <a:extLst>
                  <a:ext uri="{FF2B5EF4-FFF2-40B4-BE49-F238E27FC236}">
                    <a16:creationId xmlns:a16="http://schemas.microsoft.com/office/drawing/2014/main" id="{E071CE54-20B9-4CD3-B1E9-84A3C098F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04</a:t>
                </a:r>
              </a:p>
            </p:txBody>
          </p:sp>
          <p:sp>
            <p:nvSpPr>
              <p:cNvPr id="76873" name="矩形 228427">
                <a:extLst>
                  <a:ext uri="{FF2B5EF4-FFF2-40B4-BE49-F238E27FC236}">
                    <a16:creationId xmlns:a16="http://schemas.microsoft.com/office/drawing/2014/main" id="{C377E5BB-7FB8-4264-9D96-E9D49532B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3376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03</a:t>
                </a:r>
              </a:p>
            </p:txBody>
          </p:sp>
          <p:sp>
            <p:nvSpPr>
              <p:cNvPr id="76874" name="矩形 228428">
                <a:extLst>
                  <a:ext uri="{FF2B5EF4-FFF2-40B4-BE49-F238E27FC236}">
                    <a16:creationId xmlns:a16="http://schemas.microsoft.com/office/drawing/2014/main" id="{6719DDC1-806F-4AE1-A532-213F79E25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376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02</a:t>
                </a:r>
              </a:p>
            </p:txBody>
          </p:sp>
          <p:sp>
            <p:nvSpPr>
              <p:cNvPr id="76875" name="矩形 228429">
                <a:extLst>
                  <a:ext uri="{FF2B5EF4-FFF2-40B4-BE49-F238E27FC236}">
                    <a16:creationId xmlns:a16="http://schemas.microsoft.com/office/drawing/2014/main" id="{C9261F6E-1D63-418D-814B-05B442E79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3376"/>
                <a:ext cx="544" cy="326"/>
              </a:xfrm>
              <a:prstGeom prst="rect">
                <a:avLst/>
              </a:prstGeom>
              <a:solidFill>
                <a:srgbClr val="DBDA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01</a:t>
                </a:r>
              </a:p>
            </p:txBody>
          </p:sp>
          <p:sp>
            <p:nvSpPr>
              <p:cNvPr id="76876" name="矩形 228430">
                <a:extLst>
                  <a:ext uri="{FF2B5EF4-FFF2-40B4-BE49-F238E27FC236}">
                    <a16:creationId xmlns:a16="http://schemas.microsoft.com/office/drawing/2014/main" id="{780B3EA4-5C89-4F0F-86AB-857A3C930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3050"/>
                <a:ext cx="589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20</a:t>
                </a:r>
              </a:p>
            </p:txBody>
          </p:sp>
          <p:sp>
            <p:nvSpPr>
              <p:cNvPr id="76877" name="矩形 228431">
                <a:extLst>
                  <a:ext uri="{FF2B5EF4-FFF2-40B4-BE49-F238E27FC236}">
                    <a16:creationId xmlns:a16="http://schemas.microsoft.com/office/drawing/2014/main" id="{5EF1F82B-55F1-41A9-8817-B1C30C575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3050"/>
                <a:ext cx="545" cy="326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/>
                  <a:t>15</a:t>
                </a:r>
              </a:p>
            </p:txBody>
          </p:sp>
          <p:sp>
            <p:nvSpPr>
              <p:cNvPr id="76878" name="矩形 228432">
                <a:extLst>
                  <a:ext uri="{FF2B5EF4-FFF2-40B4-BE49-F238E27FC236}">
                    <a16:creationId xmlns:a16="http://schemas.microsoft.com/office/drawing/2014/main" id="{62584103-36B7-4A47-97FB-B21FCEE4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14</a:t>
                </a:r>
              </a:p>
            </p:txBody>
          </p:sp>
          <p:sp>
            <p:nvSpPr>
              <p:cNvPr id="76879" name="矩形 228433">
                <a:extLst>
                  <a:ext uri="{FF2B5EF4-FFF2-40B4-BE49-F238E27FC236}">
                    <a16:creationId xmlns:a16="http://schemas.microsoft.com/office/drawing/2014/main" id="{EE9EB320-00AE-4844-8716-8F0750CDA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13</a:t>
                </a:r>
              </a:p>
            </p:txBody>
          </p:sp>
          <p:sp>
            <p:nvSpPr>
              <p:cNvPr id="76880" name="矩形 228434">
                <a:extLst>
                  <a:ext uri="{FF2B5EF4-FFF2-40B4-BE49-F238E27FC236}">
                    <a16:creationId xmlns:a16="http://schemas.microsoft.com/office/drawing/2014/main" id="{9044FD9E-60F6-47E4-82C0-91407138A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050"/>
                <a:ext cx="590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12</a:t>
                </a:r>
              </a:p>
            </p:txBody>
          </p:sp>
          <p:sp>
            <p:nvSpPr>
              <p:cNvPr id="76881" name="矩形 228435">
                <a:extLst>
                  <a:ext uri="{FF2B5EF4-FFF2-40B4-BE49-F238E27FC236}">
                    <a16:creationId xmlns:a16="http://schemas.microsoft.com/office/drawing/2014/main" id="{1E929FC1-A07D-4033-A11E-A49E74E7E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3050"/>
                <a:ext cx="544" cy="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11</a:t>
                </a:r>
              </a:p>
            </p:txBody>
          </p:sp>
          <p:sp>
            <p:nvSpPr>
              <p:cNvPr id="76882" name="矩形 228436">
                <a:extLst>
                  <a:ext uri="{FF2B5EF4-FFF2-40B4-BE49-F238E27FC236}">
                    <a16:creationId xmlns:a16="http://schemas.microsoft.com/office/drawing/2014/main" id="{49A55EC4-064C-4E41-999A-6379CE01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2687"/>
                <a:ext cx="589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30</a:t>
                </a:r>
              </a:p>
            </p:txBody>
          </p:sp>
          <p:sp>
            <p:nvSpPr>
              <p:cNvPr id="76883" name="矩形 228437">
                <a:extLst>
                  <a:ext uri="{FF2B5EF4-FFF2-40B4-BE49-F238E27FC236}">
                    <a16:creationId xmlns:a16="http://schemas.microsoft.com/office/drawing/2014/main" id="{D8D921A5-2074-48A9-9F34-2E23CABE8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2687"/>
                <a:ext cx="545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25</a:t>
                </a:r>
              </a:p>
            </p:txBody>
          </p:sp>
          <p:sp>
            <p:nvSpPr>
              <p:cNvPr id="76884" name="矩形 228438">
                <a:extLst>
                  <a:ext uri="{FF2B5EF4-FFF2-40B4-BE49-F238E27FC236}">
                    <a16:creationId xmlns:a16="http://schemas.microsoft.com/office/drawing/2014/main" id="{353C2D22-B4B6-4969-AAFD-13CEF50A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24</a:t>
                </a:r>
              </a:p>
            </p:txBody>
          </p:sp>
          <p:sp>
            <p:nvSpPr>
              <p:cNvPr id="76885" name="矩形 228439">
                <a:extLst>
                  <a:ext uri="{FF2B5EF4-FFF2-40B4-BE49-F238E27FC236}">
                    <a16:creationId xmlns:a16="http://schemas.microsoft.com/office/drawing/2014/main" id="{86E513BC-FBBC-47DC-8E57-138818AE5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23</a:t>
                </a:r>
              </a:p>
            </p:txBody>
          </p:sp>
          <p:sp>
            <p:nvSpPr>
              <p:cNvPr id="76886" name="矩形 228440">
                <a:extLst>
                  <a:ext uri="{FF2B5EF4-FFF2-40B4-BE49-F238E27FC236}">
                    <a16:creationId xmlns:a16="http://schemas.microsoft.com/office/drawing/2014/main" id="{99FAFF4E-08A5-4A0A-954B-ED942151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2687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22</a:t>
                </a:r>
              </a:p>
            </p:txBody>
          </p:sp>
          <p:sp>
            <p:nvSpPr>
              <p:cNvPr id="76887" name="矩形 228441">
                <a:extLst>
                  <a:ext uri="{FF2B5EF4-FFF2-40B4-BE49-F238E27FC236}">
                    <a16:creationId xmlns:a16="http://schemas.microsoft.com/office/drawing/2014/main" id="{643EABA9-9345-419E-86F4-7E1D2E64C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2687"/>
                <a:ext cx="544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90000"/>
                </a:pPr>
                <a:r>
                  <a:rPr lang="en-US" altLang="zh-CN" sz="3200" b="1">
                    <a:solidFill>
                      <a:srgbClr val="0000CC"/>
                    </a:solidFill>
                  </a:rPr>
                  <a:t>21</a:t>
                </a:r>
              </a:p>
            </p:txBody>
          </p:sp>
          <p:sp>
            <p:nvSpPr>
              <p:cNvPr id="76888" name="直接连接符 228442">
                <a:extLst>
                  <a:ext uri="{FF2B5EF4-FFF2-40B4-BE49-F238E27FC236}">
                    <a16:creationId xmlns:a16="http://schemas.microsoft.com/office/drawing/2014/main" id="{202BF2B5-3969-497C-B2B3-22E193D82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3050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9" name="直接连接符 228443">
                <a:extLst>
                  <a:ext uri="{FF2B5EF4-FFF2-40B4-BE49-F238E27FC236}">
                    <a16:creationId xmlns:a16="http://schemas.microsoft.com/office/drawing/2014/main" id="{D09DA491-663C-4F9E-BFC8-A7F0D4BF6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0" name="直接连接符 228444">
                <a:extLst>
                  <a:ext uri="{FF2B5EF4-FFF2-40B4-BE49-F238E27FC236}">
                    <a16:creationId xmlns:a16="http://schemas.microsoft.com/office/drawing/2014/main" id="{3D7E5487-B4CB-4C2A-9E4A-1D50B66DF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1" name="直接连接符 228445">
                <a:extLst>
                  <a:ext uri="{FF2B5EF4-FFF2-40B4-BE49-F238E27FC236}">
                    <a16:creationId xmlns:a16="http://schemas.microsoft.com/office/drawing/2014/main" id="{E408BDA3-BFC4-4F6F-AC4D-0173EEAB2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2" name="直接连接符 228446">
                <a:extLst>
                  <a:ext uri="{FF2B5EF4-FFF2-40B4-BE49-F238E27FC236}">
                    <a16:creationId xmlns:a16="http://schemas.microsoft.com/office/drawing/2014/main" id="{A8C86EDB-11A4-4A2A-BDE3-B8664307A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3" name="直接连接符 228447">
                <a:extLst>
                  <a:ext uri="{FF2B5EF4-FFF2-40B4-BE49-F238E27FC236}">
                    <a16:creationId xmlns:a16="http://schemas.microsoft.com/office/drawing/2014/main" id="{D0661221-F32D-4F76-A9CD-F5C07CD0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5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4" name="直接连接符 228448">
                <a:extLst>
                  <a:ext uri="{FF2B5EF4-FFF2-40B4-BE49-F238E27FC236}">
                    <a16:creationId xmlns:a16="http://schemas.microsoft.com/office/drawing/2014/main" id="{4B365D88-B7B2-4532-BA94-C9BBDCF78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5" name="直接连接符 228449">
                <a:extLst>
                  <a:ext uri="{FF2B5EF4-FFF2-40B4-BE49-F238E27FC236}">
                    <a16:creationId xmlns:a16="http://schemas.microsoft.com/office/drawing/2014/main" id="{49C22175-E156-41C8-B88D-3ACF877F0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2687"/>
                <a:ext cx="0" cy="10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6" name="直接连接符 228450">
                <a:extLst>
                  <a:ext uri="{FF2B5EF4-FFF2-40B4-BE49-F238E27FC236}">
                    <a16:creationId xmlns:a16="http://schemas.microsoft.com/office/drawing/2014/main" id="{B06A0679-7C37-472D-90A9-2AD8F7F30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3376"/>
                <a:ext cx="38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7" name="直接连接符 228451">
                <a:extLst>
                  <a:ext uri="{FF2B5EF4-FFF2-40B4-BE49-F238E27FC236}">
                    <a16:creationId xmlns:a16="http://schemas.microsoft.com/office/drawing/2014/main" id="{206DAA67-8C10-4646-8B7E-A01D1BD1E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8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8" name="直接连接符 228452">
                <a:extLst>
                  <a:ext uri="{FF2B5EF4-FFF2-40B4-BE49-F238E27FC236}">
                    <a16:creationId xmlns:a16="http://schemas.microsoft.com/office/drawing/2014/main" id="{F6A7B753-BE37-4D70-8ADA-DA8A210E9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99" name="直接连接符 228453">
                <a:extLst>
                  <a:ext uri="{FF2B5EF4-FFF2-40B4-BE49-F238E27FC236}">
                    <a16:creationId xmlns:a16="http://schemas.microsoft.com/office/drawing/2014/main" id="{43CE0888-DA17-4307-AA06-072AC935F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2687"/>
                <a:ext cx="0" cy="1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0" name="直接连接符 228454">
                <a:extLst>
                  <a:ext uri="{FF2B5EF4-FFF2-40B4-BE49-F238E27FC236}">
                    <a16:creationId xmlns:a16="http://schemas.microsoft.com/office/drawing/2014/main" id="{FB82AB31-D19F-4DB9-858B-915EACC72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0" cy="101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1" name="直接连接符 228455">
                <a:extLst>
                  <a:ext uri="{FF2B5EF4-FFF2-40B4-BE49-F238E27FC236}">
                    <a16:creationId xmlns:a16="http://schemas.microsoft.com/office/drawing/2014/main" id="{D4DF3E67-7590-4C27-9084-7FBC1C4CD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2687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2" name="直接连接符 228456">
                <a:extLst>
                  <a:ext uri="{FF2B5EF4-FFF2-40B4-BE49-F238E27FC236}">
                    <a16:creationId xmlns:a16="http://schemas.microsoft.com/office/drawing/2014/main" id="{D8C6D92F-2AAF-4CCD-9AE0-73743B4A4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2687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" name="直接连接符 228457">
                <a:extLst>
                  <a:ext uri="{FF2B5EF4-FFF2-40B4-BE49-F238E27FC236}">
                    <a16:creationId xmlns:a16="http://schemas.microsoft.com/office/drawing/2014/main" id="{76D6D8BA-756F-4725-BAB8-5E792F915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2687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4" name="直接连接符 228458">
                <a:extLst>
                  <a:ext uri="{FF2B5EF4-FFF2-40B4-BE49-F238E27FC236}">
                    <a16:creationId xmlns:a16="http://schemas.microsoft.com/office/drawing/2014/main" id="{58F5BFB8-7398-4573-A6B7-444E8116D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3050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5" name="直接连接符 228459">
                <a:extLst>
                  <a:ext uri="{FF2B5EF4-FFF2-40B4-BE49-F238E27FC236}">
                    <a16:creationId xmlns:a16="http://schemas.microsoft.com/office/drawing/2014/main" id="{61DAE94A-3F4D-4D6F-8AB5-7A6C960C1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3050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6" name="直接连接符 228460">
                <a:extLst>
                  <a:ext uri="{FF2B5EF4-FFF2-40B4-BE49-F238E27FC236}">
                    <a16:creationId xmlns:a16="http://schemas.microsoft.com/office/drawing/2014/main" id="{DE5AFEDD-539F-4D79-A764-805163964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3376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7" name="直接连接符 228461">
                <a:extLst>
                  <a:ext uri="{FF2B5EF4-FFF2-40B4-BE49-F238E27FC236}">
                    <a16:creationId xmlns:a16="http://schemas.microsoft.com/office/drawing/2014/main" id="{CD98320B-407D-45FF-B108-052A91173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3376"/>
                <a:ext cx="11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8" name="直接连接符 228462">
                <a:extLst>
                  <a:ext uri="{FF2B5EF4-FFF2-40B4-BE49-F238E27FC236}">
                    <a16:creationId xmlns:a16="http://schemas.microsoft.com/office/drawing/2014/main" id="{1CE28D6D-FDA2-43C1-8730-90F613824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3702"/>
                <a:ext cx="545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9" name="直接连接符 228463">
                <a:extLst>
                  <a:ext uri="{FF2B5EF4-FFF2-40B4-BE49-F238E27FC236}">
                    <a16:creationId xmlns:a16="http://schemas.microsoft.com/office/drawing/2014/main" id="{F00BCC79-44DB-437F-95C1-CF00987A8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" y="3702"/>
                <a:ext cx="385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0" name="直接连接符 228464">
                <a:extLst>
                  <a:ext uri="{FF2B5EF4-FFF2-40B4-BE49-F238E27FC236}">
                    <a16:creationId xmlns:a16="http://schemas.microsoft.com/office/drawing/2014/main" id="{17A82C64-0096-415B-A6E2-CA3879BC3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3702"/>
                <a:ext cx="113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1" name="文本框 228465">
                <a:extLst>
                  <a:ext uri="{FF2B5EF4-FFF2-40B4-BE49-F238E27FC236}">
                    <a16:creationId xmlns:a16="http://schemas.microsoft.com/office/drawing/2014/main" id="{88B8F003-B6EE-4BD4-86E5-A255DD74C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592"/>
                <a:ext cx="5080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/>
                  <a:t>逻辑地址＝相对地址：</a:t>
                </a:r>
                <a:r>
                  <a:rPr lang="en-US" altLang="zh-CN" sz="3200" b="1"/>
                  <a:t>205</a:t>
                </a:r>
                <a:r>
                  <a:rPr lang="zh-CN" altLang="en-US" sz="3200" b="1"/>
                  <a:t>（</a:t>
                </a:r>
                <a:r>
                  <a:rPr lang="en-US" altLang="zh-CN" sz="3200" b="1"/>
                  <a:t>2</a:t>
                </a:r>
                <a:r>
                  <a:rPr lang="zh-CN" altLang="en-US" sz="3200" b="1"/>
                  <a:t>层</a:t>
                </a:r>
                <a:r>
                  <a:rPr lang="en-US" altLang="zh-CN" sz="3200" b="1"/>
                  <a:t>05</a:t>
                </a:r>
                <a:r>
                  <a:rPr lang="zh-CN" altLang="en-US" sz="3200" b="1"/>
                  <a:t>号房间）</a:t>
                </a:r>
              </a:p>
            </p:txBody>
          </p:sp>
          <p:sp>
            <p:nvSpPr>
              <p:cNvPr id="76912" name="文本框 228466">
                <a:extLst>
                  <a:ext uri="{FF2B5EF4-FFF2-40B4-BE49-F238E27FC236}">
                    <a16:creationId xmlns:a16="http://schemas.microsoft.com/office/drawing/2014/main" id="{FA5AFE8C-D0E1-4376-9E56-58849D6DC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270"/>
                <a:ext cx="4796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/>
                  <a:t>物理地址＝绝对地址：</a:t>
                </a:r>
                <a:r>
                  <a:rPr lang="en-US" altLang="zh-CN" sz="3200" b="1"/>
                  <a:t>15</a:t>
                </a:r>
                <a:r>
                  <a:rPr lang="zh-CN" altLang="en-US" sz="3200" b="1"/>
                  <a:t>（第</a:t>
                </a:r>
                <a:r>
                  <a:rPr lang="en-US" altLang="zh-CN" sz="3200" b="1"/>
                  <a:t>15</a:t>
                </a:r>
                <a:r>
                  <a:rPr lang="zh-CN" altLang="en-US" sz="3200" b="1"/>
                  <a:t>号房间）</a:t>
                </a:r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14689">
            <a:extLst>
              <a:ext uri="{FF2B5EF4-FFF2-40B4-BE49-F238E27FC236}">
                <a16:creationId xmlns:a16="http://schemas.microsoft.com/office/drawing/2014/main" id="{ACF13FA6-B0C3-4611-9FDC-BA8D6A678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逻辑地址</a:t>
            </a:r>
          </a:p>
        </p:txBody>
      </p:sp>
      <p:sp>
        <p:nvSpPr>
          <p:cNvPr id="77826" name="文本占位符 114690">
            <a:extLst>
              <a:ext uri="{FF2B5EF4-FFF2-40B4-BE49-F238E27FC236}">
                <a16:creationId xmlns:a16="http://schemas.microsoft.com/office/drawing/2014/main" id="{73BF223A-F56B-4B98-912F-0E28CD037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chemeClr val="accent2"/>
                </a:solidFill>
              </a:rPr>
              <a:t>段地址</a:t>
            </a:r>
            <a:r>
              <a:rPr lang="zh-CN" altLang="en-US" sz="3200"/>
              <a:t>说明逻辑段在主存中的起始位置</a:t>
            </a:r>
          </a:p>
          <a:p>
            <a:r>
              <a:rPr lang="en-US" altLang="zh-CN" sz="3200"/>
              <a:t>8086</a:t>
            </a:r>
            <a:r>
              <a:rPr lang="zh-CN" altLang="en-US" sz="3200"/>
              <a:t>规定段地址必须是模</a:t>
            </a:r>
            <a:r>
              <a:rPr lang="en-US" altLang="zh-CN" sz="3200"/>
              <a:t>16</a:t>
            </a:r>
            <a:r>
              <a:rPr lang="zh-CN" altLang="en-US" sz="3200"/>
              <a:t>地址：</a:t>
            </a:r>
            <a:r>
              <a:rPr lang="en-US" altLang="zh-CN" sz="3200"/>
              <a:t>xxxx0H</a:t>
            </a:r>
          </a:p>
          <a:p>
            <a:r>
              <a:rPr lang="zh-CN" altLang="en-US" sz="3200"/>
              <a:t>省略低</a:t>
            </a:r>
            <a:r>
              <a:rPr lang="en-US" altLang="zh-CN" sz="3200"/>
              <a:t>4</a:t>
            </a:r>
            <a:r>
              <a:rPr lang="zh-CN" altLang="en-US" sz="3200"/>
              <a:t>位</a:t>
            </a:r>
            <a:r>
              <a:rPr lang="en-US" altLang="zh-CN" sz="3200"/>
              <a:t>0000B</a:t>
            </a:r>
            <a:r>
              <a:rPr lang="zh-CN" altLang="en-US" sz="3200"/>
              <a:t>，段地址就可以用</a:t>
            </a:r>
            <a:r>
              <a:rPr lang="en-US" altLang="zh-CN" sz="3200"/>
              <a:t>16</a:t>
            </a:r>
            <a:r>
              <a:rPr lang="zh-CN" altLang="en-US" sz="3200"/>
              <a:t>位数据表示，就能用</a:t>
            </a:r>
            <a:r>
              <a:rPr lang="en-US" altLang="zh-CN" sz="3200">
                <a:solidFill>
                  <a:schemeClr val="tx2"/>
                </a:solidFill>
              </a:rPr>
              <a:t>16</a:t>
            </a:r>
            <a:r>
              <a:rPr lang="zh-CN" altLang="en-US" sz="3200">
                <a:solidFill>
                  <a:schemeClr val="tx2"/>
                </a:solidFill>
              </a:rPr>
              <a:t>位</a:t>
            </a:r>
            <a:r>
              <a:rPr lang="zh-CN" altLang="en-US" sz="3200">
                <a:solidFill>
                  <a:schemeClr val="accent2"/>
                </a:solidFill>
              </a:rPr>
              <a:t>段寄存器</a:t>
            </a:r>
            <a:r>
              <a:rPr lang="zh-CN" altLang="en-US" sz="3200"/>
              <a:t>表达段地址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200"/>
          </a:p>
          <a:p>
            <a:r>
              <a:rPr lang="zh-CN" altLang="en-US" sz="3200">
                <a:solidFill>
                  <a:schemeClr val="accent2"/>
                </a:solidFill>
              </a:rPr>
              <a:t>偏移地址</a:t>
            </a:r>
            <a:r>
              <a:rPr lang="zh-CN" altLang="en-US" sz="3200"/>
              <a:t>说明主存单元距离段起始位置的偏移量</a:t>
            </a:r>
            <a:endParaRPr lang="zh-CN" altLang="zh-CN" sz="3200"/>
          </a:p>
          <a:p>
            <a:r>
              <a:rPr lang="zh-CN" altLang="en-US" sz="3200"/>
              <a:t>每段不超过</a:t>
            </a:r>
            <a:r>
              <a:rPr lang="en-US" altLang="zh-CN" sz="3200"/>
              <a:t>64KB</a:t>
            </a:r>
            <a:r>
              <a:rPr lang="zh-CN" altLang="en-US" sz="3200"/>
              <a:t>，偏移地址也可用</a:t>
            </a:r>
            <a:r>
              <a:rPr lang="en-US" altLang="zh-CN" sz="3200">
                <a:solidFill>
                  <a:schemeClr val="tx2"/>
                </a:solidFill>
              </a:rPr>
              <a:t>16</a:t>
            </a:r>
            <a:r>
              <a:rPr lang="zh-CN" altLang="en-US" sz="3200">
                <a:solidFill>
                  <a:schemeClr val="tx2"/>
                </a:solidFill>
              </a:rPr>
              <a:t>位</a:t>
            </a:r>
            <a:r>
              <a:rPr lang="zh-CN" altLang="en-US" sz="3200"/>
              <a:t>数据表示</a:t>
            </a:r>
          </a:p>
        </p:txBody>
      </p:sp>
      <p:pic>
        <p:nvPicPr>
          <p:cNvPr id="77827" name="图片 114691" descr="142">
            <a:extLst>
              <a:ext uri="{FF2B5EF4-FFF2-40B4-BE49-F238E27FC236}">
                <a16:creationId xmlns:a16="http://schemas.microsoft.com/office/drawing/2014/main" id="{EFE09F34-D65D-49A5-B574-D10AAB89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500438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15713">
            <a:extLst>
              <a:ext uri="{FF2B5EF4-FFF2-40B4-BE49-F238E27FC236}">
                <a16:creationId xmlns:a16="http://schemas.microsoft.com/office/drawing/2014/main" id="{84D27CAA-B23F-41E3-BA52-B1C5DBD35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物理地址和逻辑地址的转换</a:t>
            </a:r>
          </a:p>
        </p:txBody>
      </p:sp>
      <p:sp>
        <p:nvSpPr>
          <p:cNvPr id="78850" name="文本占位符 115714">
            <a:extLst>
              <a:ext uri="{FF2B5EF4-FFF2-40B4-BE49-F238E27FC236}">
                <a16:creationId xmlns:a16="http://schemas.microsoft.com/office/drawing/2014/main" id="{F1D1F46F-FD91-4B04-855F-A7D73E231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2647950"/>
          </a:xfrm>
        </p:spPr>
        <p:txBody>
          <a:bodyPr/>
          <a:lstStyle/>
          <a:p>
            <a:pPr marL="0" indent="390525"/>
            <a:r>
              <a:rPr lang="zh-CN" altLang="en-US">
                <a:latin typeface="宋体" panose="02010600030101010101" pitchFamily="2" charset="-122"/>
              </a:rPr>
              <a:t>将逻辑地址中的段地址左移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位，加上偏移地址就得到</a:t>
            </a:r>
            <a:r>
              <a:rPr lang="en-US" altLang="zh-CN">
                <a:latin typeface="宋体" panose="02010600030101010101" pitchFamily="2" charset="-122"/>
              </a:rPr>
              <a:t>20</a:t>
            </a:r>
            <a:r>
              <a:rPr lang="zh-CN" altLang="en-US">
                <a:latin typeface="宋体" panose="02010600030101010101" pitchFamily="2" charset="-122"/>
              </a:rPr>
              <a:t>位物理地址</a:t>
            </a:r>
          </a:p>
          <a:p>
            <a:pPr marL="0" indent="390525"/>
            <a:r>
              <a:rPr lang="zh-CN" altLang="en-US">
                <a:latin typeface="宋体" panose="02010600030101010101" pitchFamily="2" charset="-122"/>
              </a:rPr>
              <a:t>一个物理地址可以有多个逻辑地址</a:t>
            </a:r>
            <a:endParaRPr lang="zh-CN" altLang="en-US" sz="4000"/>
          </a:p>
        </p:txBody>
      </p:sp>
      <p:sp>
        <p:nvSpPr>
          <p:cNvPr id="115716" name="圆角矩形 115715">
            <a:extLst>
              <a:ext uri="{FF2B5EF4-FFF2-40B4-BE49-F238E27FC236}">
                <a16:creationId xmlns:a16="http://schemas.microsoft.com/office/drawing/2014/main" id="{A9A384A4-107D-4FBB-B96F-F944C917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95600"/>
            <a:ext cx="60198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逻辑地址	</a:t>
            </a: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1460:100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1380:F00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物理地址	</a:t>
            </a: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14700H    14700H</a:t>
            </a:r>
            <a:endParaRPr lang="en-US" altLang="zh-CN" sz="2800" i="1"/>
          </a:p>
        </p:txBody>
      </p:sp>
      <p:grpSp>
        <p:nvGrpSpPr>
          <p:cNvPr id="115717" name="组合 115716">
            <a:extLst>
              <a:ext uri="{FF2B5EF4-FFF2-40B4-BE49-F238E27FC236}">
                <a16:creationId xmlns:a16="http://schemas.microsoft.com/office/drawing/2014/main" id="{8995FEEC-E2A2-4614-B835-7D5114CB650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191000"/>
            <a:ext cx="1981200" cy="1752600"/>
            <a:chOff x="2592" y="2592"/>
            <a:chExt cx="1248" cy="1104"/>
          </a:xfrm>
        </p:grpSpPr>
        <p:sp>
          <p:nvSpPr>
            <p:cNvPr id="78853" name="文本框 115717">
              <a:extLst>
                <a:ext uri="{FF2B5EF4-FFF2-40B4-BE49-F238E27FC236}">
                  <a16:creationId xmlns:a16="http://schemas.microsoft.com/office/drawing/2014/main" id="{AE604E38-7601-4695-A2BD-A9AB581EA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" y="2592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1460</a:t>
              </a:r>
              <a:r>
                <a:rPr lang="en-US" altLang="zh-CN" sz="3200" b="1">
                  <a:solidFill>
                    <a:schemeClr val="tx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800" i="1"/>
            </a:p>
          </p:txBody>
        </p:sp>
        <p:sp>
          <p:nvSpPr>
            <p:cNvPr id="78854" name="文本框 115718">
              <a:extLst>
                <a:ext uri="{FF2B5EF4-FFF2-40B4-BE49-F238E27FC236}">
                  <a16:creationId xmlns:a16="http://schemas.microsoft.com/office/drawing/2014/main" id="{687AAA84-3C95-4229-A1ED-BE89B2B54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10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100H</a:t>
              </a:r>
            </a:p>
          </p:txBody>
        </p:sp>
        <p:sp>
          <p:nvSpPr>
            <p:cNvPr id="78855" name="直接连接符 115719">
              <a:extLst>
                <a:ext uri="{FF2B5EF4-FFF2-40B4-BE49-F238E27FC236}">
                  <a16:creationId xmlns:a16="http://schemas.microsoft.com/office/drawing/2014/main" id="{907FF9FE-E640-47D8-9B5E-141D05864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文本框 115720">
              <a:extLst>
                <a:ext uri="{FF2B5EF4-FFF2-40B4-BE49-F238E27FC236}">
                  <a16:creationId xmlns:a16="http://schemas.microsoft.com/office/drawing/2014/main" id="{7C16567E-B267-4A6F-8F05-54A45C975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1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</a:p>
          </p:txBody>
        </p:sp>
      </p:grpSp>
      <p:grpSp>
        <p:nvGrpSpPr>
          <p:cNvPr id="115722" name="组合 115721">
            <a:extLst>
              <a:ext uri="{FF2B5EF4-FFF2-40B4-BE49-F238E27FC236}">
                <a16:creationId xmlns:a16="http://schemas.microsoft.com/office/drawing/2014/main" id="{8B9AE1EF-B864-405C-B623-F5D6F4E05B2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191000"/>
            <a:ext cx="1981200" cy="1752600"/>
            <a:chOff x="2592" y="2592"/>
            <a:chExt cx="1248" cy="1104"/>
          </a:xfrm>
        </p:grpSpPr>
        <p:sp>
          <p:nvSpPr>
            <p:cNvPr id="78858" name="文本框 115722">
              <a:extLst>
                <a:ext uri="{FF2B5EF4-FFF2-40B4-BE49-F238E27FC236}">
                  <a16:creationId xmlns:a16="http://schemas.microsoft.com/office/drawing/2014/main" id="{690F5235-4C3E-4DE1-AD54-A9F4A7AD9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" y="2592"/>
              <a:ext cx="8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1380</a:t>
              </a:r>
              <a:r>
                <a:rPr lang="en-US" altLang="zh-CN" sz="3200" b="1">
                  <a:solidFill>
                    <a:schemeClr val="tx2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H</a:t>
              </a:r>
              <a:endParaRPr lang="en-US" altLang="zh-CN" sz="2800" i="1"/>
            </a:p>
          </p:txBody>
        </p:sp>
        <p:sp>
          <p:nvSpPr>
            <p:cNvPr id="78859" name="文本框 115723">
              <a:extLst>
                <a:ext uri="{FF2B5EF4-FFF2-40B4-BE49-F238E27FC236}">
                  <a16:creationId xmlns:a16="http://schemas.microsoft.com/office/drawing/2014/main" id="{C8CFB4AE-6F57-4518-9F76-88CE3E44D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10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＋ </a:t>
              </a:r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F00H</a:t>
              </a:r>
            </a:p>
          </p:txBody>
        </p:sp>
        <p:sp>
          <p:nvSpPr>
            <p:cNvPr id="78860" name="直接连接符 115724">
              <a:extLst>
                <a:ext uri="{FF2B5EF4-FFF2-40B4-BE49-F238E27FC236}">
                  <a16:creationId xmlns:a16="http://schemas.microsoft.com/office/drawing/2014/main" id="{875C8570-DA66-4FA5-8BF3-39A2DD7E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12"/>
              <a:ext cx="12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文本框 115725">
              <a:extLst>
                <a:ext uri="{FF2B5EF4-FFF2-40B4-BE49-F238E27FC236}">
                  <a16:creationId xmlns:a16="http://schemas.microsoft.com/office/drawing/2014/main" id="{7A9BCB24-CF68-488E-96AD-00ECFD305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1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14700H</a:t>
              </a:r>
            </a:p>
          </p:txBody>
        </p:sp>
      </p:grpSp>
      <p:grpSp>
        <p:nvGrpSpPr>
          <p:cNvPr id="115727" name="组合 115726">
            <a:extLst>
              <a:ext uri="{FF2B5EF4-FFF2-40B4-BE49-F238E27FC236}">
                <a16:creationId xmlns:a16="http://schemas.microsoft.com/office/drawing/2014/main" id="{35D12657-6E80-45D7-B179-EB548B5F926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206875"/>
            <a:ext cx="3657600" cy="1736725"/>
            <a:chOff x="144" y="2650"/>
            <a:chExt cx="2304" cy="1094"/>
          </a:xfrm>
        </p:grpSpPr>
        <p:grpSp>
          <p:nvGrpSpPr>
            <p:cNvPr id="78863" name="组合 115727">
              <a:extLst>
                <a:ext uri="{FF2B5EF4-FFF2-40B4-BE49-F238E27FC236}">
                  <a16:creationId xmlns:a16="http://schemas.microsoft.com/office/drawing/2014/main" id="{C81F8122-A64A-4097-9EB5-0620D9BCA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650"/>
              <a:ext cx="2304" cy="336"/>
              <a:chOff x="144" y="2640"/>
              <a:chExt cx="2304" cy="336"/>
            </a:xfrm>
          </p:grpSpPr>
          <p:sp>
            <p:nvSpPr>
              <p:cNvPr id="78864" name="直接连接符 115728">
                <a:extLst>
                  <a:ext uri="{FF2B5EF4-FFF2-40B4-BE49-F238E27FC236}">
                    <a16:creationId xmlns:a16="http://schemas.microsoft.com/office/drawing/2014/main" id="{C58E2D62-3D16-4A74-87DB-BFEB4A23B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5" name="椭圆 115729">
                <a:extLst>
                  <a:ext uri="{FF2B5EF4-FFF2-40B4-BE49-F238E27FC236}">
                    <a16:creationId xmlns:a16="http://schemas.microsoft.com/office/drawing/2014/main" id="{BDBE20D5-D1F9-4AC8-9E93-8BE1231AF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  <a:gradFill rotWithShape="0">
                <a:gsLst>
                  <a:gs pos="0">
                    <a:srgbClr val="384B65"/>
                  </a:gs>
                  <a:gs pos="50000">
                    <a:srgbClr val="7AA3DA"/>
                  </a:gs>
                  <a:gs pos="100000">
                    <a:srgbClr val="384B65"/>
                  </a:gs>
                </a:gsLst>
                <a:lin ang="18900000" scaled="1"/>
              </a:gradFill>
              <a:ln>
                <a:noFill/>
              </a:ln>
              <a:effectLst>
                <a:outerShdw dist="35921" dir="2700000" algn="ctr" rotWithShape="0">
                  <a:srgbClr val="808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段地址左移</a:t>
                </a:r>
                <a:r>
                  <a:rPr lang="en-US" altLang="zh-CN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4</a:t>
                </a:r>
                <a:r>
                  <a:rPr lang="zh-CN" altLang="en-US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位</a:t>
                </a:r>
              </a:p>
            </p:txBody>
          </p:sp>
        </p:grpSp>
        <p:grpSp>
          <p:nvGrpSpPr>
            <p:cNvPr id="78866" name="组合 115730">
              <a:extLst>
                <a:ext uri="{FF2B5EF4-FFF2-40B4-BE49-F238E27FC236}">
                  <a16:creationId xmlns:a16="http://schemas.microsoft.com/office/drawing/2014/main" id="{D780119B-72EB-44BE-A7CA-063893275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58"/>
              <a:ext cx="2304" cy="336"/>
              <a:chOff x="144" y="2640"/>
              <a:chExt cx="2304" cy="336"/>
            </a:xfrm>
          </p:grpSpPr>
          <p:sp>
            <p:nvSpPr>
              <p:cNvPr id="78867" name="直接连接符 115731">
                <a:extLst>
                  <a:ext uri="{FF2B5EF4-FFF2-40B4-BE49-F238E27FC236}">
                    <a16:creationId xmlns:a16="http://schemas.microsoft.com/office/drawing/2014/main" id="{62C4D36E-0148-476B-8D2F-0B9BE64C9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8" name="椭圆 115732">
                <a:extLst>
                  <a:ext uri="{FF2B5EF4-FFF2-40B4-BE49-F238E27FC236}">
                    <a16:creationId xmlns:a16="http://schemas.microsoft.com/office/drawing/2014/main" id="{6660CD60-61E3-447B-88CB-3D3FB5088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  <a:gradFill rotWithShape="0">
                <a:gsLst>
                  <a:gs pos="0">
                    <a:srgbClr val="384B65"/>
                  </a:gs>
                  <a:gs pos="50000">
                    <a:srgbClr val="7AA3DA"/>
                  </a:gs>
                  <a:gs pos="100000">
                    <a:srgbClr val="384B65"/>
                  </a:gs>
                </a:gsLst>
                <a:lin ang="18900000" scaled="1"/>
              </a:gradFill>
              <a:ln>
                <a:noFill/>
              </a:ln>
              <a:effectLst>
                <a:outerShdw dist="35921" dir="2700000" algn="ctr" rotWithShape="0">
                  <a:srgbClr val="808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加上偏移地址</a:t>
                </a:r>
              </a:p>
            </p:txBody>
          </p:sp>
        </p:grpSp>
        <p:grpSp>
          <p:nvGrpSpPr>
            <p:cNvPr id="78869" name="组合 115733">
              <a:extLst>
                <a:ext uri="{FF2B5EF4-FFF2-40B4-BE49-F238E27FC236}">
                  <a16:creationId xmlns:a16="http://schemas.microsoft.com/office/drawing/2014/main" id="{4F40C536-5EC3-4590-8242-51B3DE64B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408"/>
              <a:ext cx="2304" cy="336"/>
              <a:chOff x="144" y="2640"/>
              <a:chExt cx="2304" cy="336"/>
            </a:xfrm>
          </p:grpSpPr>
          <p:sp>
            <p:nvSpPr>
              <p:cNvPr id="78870" name="直接连接符 115734">
                <a:extLst>
                  <a:ext uri="{FF2B5EF4-FFF2-40B4-BE49-F238E27FC236}">
                    <a16:creationId xmlns:a16="http://schemas.microsoft.com/office/drawing/2014/main" id="{3EB94AC4-05B1-4571-98E9-B1989224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1" name="椭圆 115735">
                <a:extLst>
                  <a:ext uri="{FF2B5EF4-FFF2-40B4-BE49-F238E27FC236}">
                    <a16:creationId xmlns:a16="http://schemas.microsoft.com/office/drawing/2014/main" id="{AD26F8A4-2631-41AB-AA30-9E41C744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776" cy="336"/>
              </a:xfrm>
              <a:prstGeom prst="ellipse">
                <a:avLst/>
              </a:prstGeom>
              <a:gradFill rotWithShape="0">
                <a:gsLst>
                  <a:gs pos="0">
                    <a:srgbClr val="384B65"/>
                  </a:gs>
                  <a:gs pos="50000">
                    <a:srgbClr val="7AA3DA"/>
                  </a:gs>
                  <a:gs pos="100000">
                    <a:srgbClr val="384B65"/>
                  </a:gs>
                </a:gsLst>
                <a:lin ang="18900000" scaled="1"/>
              </a:gradFill>
              <a:ln>
                <a:noFill/>
              </a:ln>
              <a:effectLst>
                <a:outerShdw dist="35921" dir="2700000" algn="ctr" rotWithShape="0">
                  <a:srgbClr val="808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得到物理地址</a:t>
                </a:r>
              </a:p>
            </p:txBody>
          </p:sp>
        </p:grp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17761">
            <a:extLst>
              <a:ext uri="{FF2B5EF4-FFF2-40B4-BE49-F238E27FC236}">
                <a16:creationId xmlns:a16="http://schemas.microsoft.com/office/drawing/2014/main" id="{A7916125-FCD9-4EFB-92CA-3C701182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代码段</a:t>
            </a:r>
            <a:r>
              <a:rPr lang="zh-CN" altLang="en-US" sz="2400" b="1"/>
              <a:t>（</a:t>
            </a:r>
            <a:r>
              <a:rPr lang="en-US" altLang="zh-CN" sz="2400" b="1"/>
              <a:t>Code Segment</a:t>
            </a:r>
            <a:r>
              <a:rPr lang="zh-CN" altLang="en-US" sz="2400" b="1"/>
              <a:t>）</a:t>
            </a:r>
          </a:p>
        </p:txBody>
      </p:sp>
      <p:sp>
        <p:nvSpPr>
          <p:cNvPr id="79874" name="文本占位符 117762">
            <a:extLst>
              <a:ext uri="{FF2B5EF4-FFF2-40B4-BE49-F238E27FC236}">
                <a16:creationId xmlns:a16="http://schemas.microsoft.com/office/drawing/2014/main" id="{9369B87F-3C38-4DE5-BD72-F309856C0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0592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代码段用来存放程序的指令序列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代码段寄存器</a:t>
            </a:r>
            <a:r>
              <a:rPr lang="en-US" altLang="zh-CN" sz="2800"/>
              <a:t>CS</a:t>
            </a:r>
            <a:r>
              <a:rPr lang="zh-CN" altLang="en-US" sz="2800"/>
              <a:t>存放代码段的段地址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指令指针寄存器</a:t>
            </a:r>
            <a:r>
              <a:rPr lang="en-US" altLang="zh-CN" sz="2800"/>
              <a:t>IP</a:t>
            </a:r>
            <a:r>
              <a:rPr lang="zh-CN" altLang="en-US" sz="2800"/>
              <a:t>指示下条指令的偏移地址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处理器利用</a:t>
            </a:r>
            <a:r>
              <a:rPr lang="en-US" altLang="zh-CN"/>
              <a:t>CS:IP</a:t>
            </a:r>
            <a:r>
              <a:rPr lang="zh-CN" altLang="en-US"/>
              <a:t>取得下一条要执行的指令</a:t>
            </a:r>
          </a:p>
        </p:txBody>
      </p:sp>
    </p:spTree>
  </p:cSld>
  <p:clrMapOvr>
    <a:masterClrMapping/>
  </p:clrMapOvr>
  <p:transition spd="med">
    <p:wipe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18785">
            <a:extLst>
              <a:ext uri="{FF2B5EF4-FFF2-40B4-BE49-F238E27FC236}">
                <a16:creationId xmlns:a16="http://schemas.microsoft.com/office/drawing/2014/main" id="{4BFE35AC-CFE4-41B8-B60F-070E17C5F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堆栈段</a:t>
            </a:r>
            <a:r>
              <a:rPr lang="zh-CN" altLang="en-US" sz="2400" b="1"/>
              <a:t>（</a:t>
            </a:r>
            <a:r>
              <a:rPr lang="en-US" altLang="zh-CN" sz="2400" b="1"/>
              <a:t>Stack Segment</a:t>
            </a:r>
            <a:r>
              <a:rPr lang="zh-CN" altLang="en-US" sz="2400" b="1"/>
              <a:t>）</a:t>
            </a:r>
          </a:p>
        </p:txBody>
      </p:sp>
      <p:sp>
        <p:nvSpPr>
          <p:cNvPr id="80898" name="文本占位符 118786">
            <a:extLst>
              <a:ext uri="{FF2B5EF4-FFF2-40B4-BE49-F238E27FC236}">
                <a16:creationId xmlns:a16="http://schemas.microsoft.com/office/drawing/2014/main" id="{4955A043-FF39-425A-A8F6-09BD155C8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69325" cy="4324350"/>
          </a:xfrm>
        </p:spPr>
        <p:txBody>
          <a:bodyPr/>
          <a:lstStyle/>
          <a:p>
            <a:r>
              <a:rPr lang="zh-CN" altLang="en-US"/>
              <a:t>堆栈段确定堆栈所在的主存区域</a:t>
            </a:r>
          </a:p>
          <a:p>
            <a:pPr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堆栈段寄存器</a:t>
            </a:r>
            <a:r>
              <a:rPr lang="en-US" altLang="zh-CN" sz="3200"/>
              <a:t>SS</a:t>
            </a:r>
            <a:r>
              <a:rPr lang="zh-CN" altLang="en-US" sz="3200"/>
              <a:t>存放堆栈段的段地址</a:t>
            </a:r>
          </a:p>
          <a:p>
            <a:pPr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堆栈指针寄存器</a:t>
            </a:r>
            <a:r>
              <a:rPr lang="en-US" altLang="zh-CN" sz="3200"/>
              <a:t>SP</a:t>
            </a:r>
            <a:r>
              <a:rPr lang="zh-CN" altLang="en-US" sz="3200"/>
              <a:t>指示堆栈栈顶的偏移地址</a:t>
            </a:r>
          </a:p>
          <a:p>
            <a:r>
              <a:rPr lang="zh-CN" altLang="en-US"/>
              <a:t>处理器利用</a:t>
            </a:r>
            <a:r>
              <a:rPr lang="en-US" altLang="zh-CN"/>
              <a:t>SS:SP</a:t>
            </a:r>
            <a:r>
              <a:rPr lang="zh-CN" altLang="en-US"/>
              <a:t>操作堆栈顶的数据</a:t>
            </a:r>
          </a:p>
        </p:txBody>
      </p:sp>
    </p:spTree>
  </p:cSld>
  <p:clrMapOvr>
    <a:masterClrMapping/>
  </p:clrMapOvr>
  <p:transition spd="med">
    <p:wipe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19809">
            <a:extLst>
              <a:ext uri="{FF2B5EF4-FFF2-40B4-BE49-F238E27FC236}">
                <a16:creationId xmlns:a16="http://schemas.microsoft.com/office/drawing/2014/main" id="{D61CBB5D-613C-48FF-BA2B-CF05F3B3B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数据段</a:t>
            </a:r>
            <a:r>
              <a:rPr lang="zh-CN" altLang="en-US" sz="2400" b="1"/>
              <a:t>（</a:t>
            </a:r>
            <a:r>
              <a:rPr lang="en-US" altLang="zh-CN" sz="2400" b="1"/>
              <a:t>Data Segment</a:t>
            </a:r>
            <a:r>
              <a:rPr lang="zh-CN" altLang="en-US" sz="2400" b="1"/>
              <a:t>）</a:t>
            </a:r>
          </a:p>
        </p:txBody>
      </p:sp>
      <p:sp>
        <p:nvSpPr>
          <p:cNvPr id="81922" name="文本占位符 119810">
            <a:extLst>
              <a:ext uri="{FF2B5EF4-FFF2-40B4-BE49-F238E27FC236}">
                <a16:creationId xmlns:a16="http://schemas.microsoft.com/office/drawing/2014/main" id="{B0082B31-475E-4639-AA6E-CDAC80B6E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148138"/>
          </a:xfrm>
        </p:spPr>
        <p:txBody>
          <a:bodyPr/>
          <a:lstStyle/>
          <a:p>
            <a:r>
              <a:rPr lang="zh-CN" altLang="en-US"/>
              <a:t>数据段存放运行程序所用的数据</a:t>
            </a:r>
          </a:p>
          <a:p>
            <a:pPr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数据段寄存器</a:t>
            </a:r>
            <a:r>
              <a:rPr lang="en-US" altLang="zh-CN" sz="3200"/>
              <a:t>DS</a:t>
            </a:r>
            <a:r>
              <a:rPr lang="zh-CN" altLang="en-US" sz="3200"/>
              <a:t>存放数据段的段地址</a:t>
            </a:r>
          </a:p>
          <a:p>
            <a:pPr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200"/>
              <a:t>各种主存寻址方式（有效地址</a:t>
            </a:r>
            <a:r>
              <a:rPr lang="en-US" altLang="zh-CN" sz="3200"/>
              <a:t>EA</a:t>
            </a:r>
            <a:r>
              <a:rPr lang="zh-CN" altLang="en-US" sz="3200"/>
              <a:t>）得到存储器中操作数的偏移地址</a:t>
            </a:r>
            <a:endParaRPr lang="zh-CN" altLang="zh-CN" sz="3200"/>
          </a:p>
          <a:p>
            <a:r>
              <a:rPr lang="zh-CN" altLang="en-US"/>
              <a:t>处理器利用</a:t>
            </a:r>
            <a:r>
              <a:rPr lang="en-US" altLang="zh-CN"/>
              <a:t>DS:EA</a:t>
            </a:r>
            <a:r>
              <a:rPr lang="zh-CN" altLang="en-US"/>
              <a:t>存取数据段中的数据</a:t>
            </a:r>
            <a:endParaRPr lang="zh-CN" altLang="zh-CN"/>
          </a:p>
        </p:txBody>
      </p:sp>
    </p:spTree>
  </p:cSld>
  <p:clrMapOvr>
    <a:masterClrMapping/>
  </p:clrMapOvr>
  <p:transition spd="med">
    <p:wipe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20833">
            <a:extLst>
              <a:ext uri="{FF2B5EF4-FFF2-40B4-BE49-F238E27FC236}">
                <a16:creationId xmlns:a16="http://schemas.microsoft.com/office/drawing/2014/main" id="{E28FEEC7-99C8-4248-9B15-826418B1C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附加段</a:t>
            </a:r>
            <a:r>
              <a:rPr lang="zh-CN" altLang="en-US" sz="2400" b="1"/>
              <a:t>（</a:t>
            </a:r>
            <a:r>
              <a:rPr lang="en-US" altLang="zh-CN" sz="2400" b="1"/>
              <a:t>Extra Segment</a:t>
            </a:r>
            <a:r>
              <a:rPr lang="zh-CN" altLang="en-US" sz="2400" b="1"/>
              <a:t>）</a:t>
            </a:r>
          </a:p>
        </p:txBody>
      </p:sp>
      <p:sp>
        <p:nvSpPr>
          <p:cNvPr id="82946" name="文本占位符 120834">
            <a:extLst>
              <a:ext uri="{FF2B5EF4-FFF2-40B4-BE49-F238E27FC236}">
                <a16:creationId xmlns:a16="http://schemas.microsoft.com/office/drawing/2014/main" id="{7AA8F19E-B78F-466E-9465-F84B61B13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附加段是附加的数据段，也用于数据的保存：</a:t>
            </a:r>
          </a:p>
          <a:p>
            <a:pPr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附加段寄存器</a:t>
            </a:r>
            <a:r>
              <a:rPr lang="en-US" altLang="zh-CN" sz="2800"/>
              <a:t>ES</a:t>
            </a:r>
            <a:r>
              <a:rPr lang="zh-CN" altLang="en-US" sz="2800"/>
              <a:t>存放附加段的段地址</a:t>
            </a:r>
          </a:p>
          <a:p>
            <a:pPr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800"/>
              <a:t>各种主存寻址方式（有效地址</a:t>
            </a:r>
            <a:r>
              <a:rPr lang="en-US" altLang="zh-CN" sz="2800"/>
              <a:t>EA</a:t>
            </a:r>
            <a:r>
              <a:rPr lang="zh-CN" altLang="en-US" sz="2800"/>
              <a:t>）得到存储器中操作数的偏移地址</a:t>
            </a:r>
            <a:endParaRPr lang="zh-CN" altLang="zh-CN" sz="2800"/>
          </a:p>
          <a:p>
            <a:r>
              <a:rPr lang="zh-CN" altLang="en-US" sz="3200"/>
              <a:t>处理器利用</a:t>
            </a:r>
            <a:r>
              <a:rPr lang="en-US" altLang="zh-CN" sz="3200"/>
              <a:t>ES:EA</a:t>
            </a:r>
            <a:r>
              <a:rPr lang="zh-CN" altLang="en-US" sz="3200"/>
              <a:t>存取附加段中的数据</a:t>
            </a:r>
          </a:p>
          <a:p>
            <a:r>
              <a:rPr lang="zh-CN" altLang="en-US" sz="3200"/>
              <a:t>串操作指令将附加段作为其目的操作数的存放区域</a:t>
            </a:r>
          </a:p>
        </p:txBody>
      </p:sp>
    </p:spTree>
  </p:cSld>
  <p:clrMapOvr>
    <a:masterClrMapping/>
  </p:clrMapOvr>
  <p:transition spd="med">
    <p:wipe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21857">
            <a:extLst>
              <a:ext uri="{FF2B5EF4-FFF2-40B4-BE49-F238E27FC236}">
                <a16:creationId xmlns:a16="http://schemas.microsoft.com/office/drawing/2014/main" id="{CBD84F08-88FF-49A0-8289-A5BBA4D18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如何分配各个逻辑段</a:t>
            </a:r>
          </a:p>
        </p:txBody>
      </p:sp>
      <p:sp>
        <p:nvSpPr>
          <p:cNvPr id="83970" name="文本占位符 121858">
            <a:extLst>
              <a:ext uri="{FF2B5EF4-FFF2-40B4-BE49-F238E27FC236}">
                <a16:creationId xmlns:a16="http://schemas.microsoft.com/office/drawing/2014/main" id="{45459889-5255-48DD-A891-CA11586DA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8064500" cy="4497388"/>
          </a:xfrm>
        </p:spPr>
        <p:txBody>
          <a:bodyPr/>
          <a:lstStyle/>
          <a:p>
            <a:r>
              <a:rPr lang="zh-CN" altLang="en-US"/>
              <a:t>程序的</a:t>
            </a:r>
            <a:r>
              <a:rPr lang="zh-CN" altLang="en-US">
                <a:solidFill>
                  <a:schemeClr val="accent2"/>
                </a:solidFill>
              </a:rPr>
              <a:t>指令序列</a:t>
            </a:r>
            <a:r>
              <a:rPr lang="zh-CN" altLang="en-US"/>
              <a:t>必须安排在代码段</a:t>
            </a:r>
          </a:p>
          <a:p>
            <a:r>
              <a:rPr lang="zh-CN" altLang="en-US"/>
              <a:t>程序使用的</a:t>
            </a:r>
            <a:r>
              <a:rPr lang="zh-CN" altLang="en-US">
                <a:solidFill>
                  <a:schemeClr val="accent2"/>
                </a:solidFill>
              </a:rPr>
              <a:t>堆栈</a:t>
            </a:r>
            <a:r>
              <a:rPr lang="zh-CN" altLang="en-US"/>
              <a:t>一定在堆栈段</a:t>
            </a:r>
          </a:p>
          <a:p>
            <a:r>
              <a:rPr lang="zh-CN" altLang="en-US"/>
              <a:t>程序中的</a:t>
            </a:r>
            <a:r>
              <a:rPr lang="zh-CN" altLang="en-US">
                <a:solidFill>
                  <a:schemeClr val="accent2"/>
                </a:solidFill>
              </a:rPr>
              <a:t>数据</a:t>
            </a:r>
            <a:r>
              <a:rPr lang="zh-CN" altLang="en-US"/>
              <a:t>默认是安排在数据段，也经常安排在附加段，尤其是串操作的目的区必须是附加段</a:t>
            </a:r>
          </a:p>
          <a:p>
            <a:r>
              <a:rPr lang="zh-CN" altLang="en-US"/>
              <a:t>数据的存放比较灵活，实际上可以存放在任何一种逻辑段中</a:t>
            </a: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1204">
            <a:extLst>
              <a:ext uri="{FF2B5EF4-FFF2-40B4-BE49-F238E27FC236}">
                <a16:creationId xmlns:a16="http://schemas.microsoft.com/office/drawing/2014/main" id="{40B8D6C8-6BDD-4623-9D76-BD812AE76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微型计算机的系统组成</a:t>
            </a:r>
          </a:p>
        </p:txBody>
      </p:sp>
      <p:grpSp>
        <p:nvGrpSpPr>
          <p:cNvPr id="16386" name="组合 51231">
            <a:extLst>
              <a:ext uri="{FF2B5EF4-FFF2-40B4-BE49-F238E27FC236}">
                <a16:creationId xmlns:a16="http://schemas.microsoft.com/office/drawing/2014/main" id="{BBDA671B-AC55-430A-B35B-EE15DA06024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268413"/>
            <a:ext cx="7058025" cy="4105275"/>
            <a:chOff x="1008" y="864"/>
            <a:chExt cx="3792" cy="2464"/>
          </a:xfrm>
        </p:grpSpPr>
        <p:sp>
          <p:nvSpPr>
            <p:cNvPr id="16387" name="矩形 51232">
              <a:extLst>
                <a:ext uri="{FF2B5EF4-FFF2-40B4-BE49-F238E27FC236}">
                  <a16:creationId xmlns:a16="http://schemas.microsoft.com/office/drawing/2014/main" id="{2FAB57AF-6EBC-4AB4-8226-A73B7DC1E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867"/>
              <a:ext cx="368" cy="146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spcBef>
                  <a:spcPts val="600"/>
                </a:spcBef>
              </a:pP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>
                <a:spcBef>
                  <a:spcPts val="3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I/O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接</a:t>
              </a:r>
            </a:p>
            <a:p>
              <a:pPr algn="ctr" eaLnBrk="0" hangingPunct="0">
                <a:spcBef>
                  <a:spcPts val="3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16388" name="矩形 51233">
              <a:extLst>
                <a:ext uri="{FF2B5EF4-FFF2-40B4-BE49-F238E27FC236}">
                  <a16:creationId xmlns:a16="http://schemas.microsoft.com/office/drawing/2014/main" id="{FC36A350-3C38-44AD-8461-D24A0037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89"/>
              <a:ext cx="915" cy="3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主存储器</a:t>
              </a:r>
            </a:p>
          </p:txBody>
        </p:sp>
        <p:sp>
          <p:nvSpPr>
            <p:cNvPr id="16389" name="矩形 51234">
              <a:extLst>
                <a:ext uri="{FF2B5EF4-FFF2-40B4-BE49-F238E27FC236}">
                  <a16:creationId xmlns:a16="http://schemas.microsoft.com/office/drawing/2014/main" id="{9A2BC580-3BD3-4CAA-9572-54CDA967A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864"/>
              <a:ext cx="10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b="1">
                  <a:latin typeface="Times New Roman" panose="02020603050405020304" pitchFamily="18" charset="0"/>
                </a:rPr>
                <a:t>系统总线</a:t>
              </a:r>
            </a:p>
          </p:txBody>
        </p:sp>
        <p:sp>
          <p:nvSpPr>
            <p:cNvPr id="16390" name="直接连接符 51235">
              <a:extLst>
                <a:ext uri="{FF2B5EF4-FFF2-40B4-BE49-F238E27FC236}">
                  <a16:creationId xmlns:a16="http://schemas.microsoft.com/office/drawing/2014/main" id="{AD7B91FC-B5AD-467D-B1E4-830F13CA8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129"/>
              <a:ext cx="0" cy="216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1" name="组合 51236">
              <a:extLst>
                <a:ext uri="{FF2B5EF4-FFF2-40B4-BE49-F238E27FC236}">
                  <a16:creationId xmlns:a16="http://schemas.microsoft.com/office/drawing/2014/main" id="{DD822E23-BE8C-4A54-8DB5-B0C55E3E3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429"/>
              <a:ext cx="1048" cy="1473"/>
              <a:chOff x="1008" y="1429"/>
              <a:chExt cx="1048" cy="1473"/>
            </a:xfrm>
          </p:grpSpPr>
          <p:sp>
            <p:nvSpPr>
              <p:cNvPr id="16392" name="矩形 51237">
                <a:extLst>
                  <a:ext uri="{FF2B5EF4-FFF2-40B4-BE49-F238E27FC236}">
                    <a16:creationId xmlns:a16="http://schemas.microsoft.com/office/drawing/2014/main" id="{67092E64-4EC8-4476-9D77-836239E58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469"/>
                <a:ext cx="5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pPr algn="ctr" eaLnBrk="0" hangingPunct="0">
                  <a:spcBef>
                    <a:spcPts val="3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CPU</a:t>
                </a:r>
              </a:p>
            </p:txBody>
          </p:sp>
          <p:grpSp>
            <p:nvGrpSpPr>
              <p:cNvPr id="16393" name="组合 51238">
                <a:extLst>
                  <a:ext uri="{FF2B5EF4-FFF2-40B4-BE49-F238E27FC236}">
                    <a16:creationId xmlns:a16="http://schemas.microsoft.com/office/drawing/2014/main" id="{73BFB430-808C-4E4E-833A-2D590C2465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4" y="1808"/>
                <a:ext cx="690" cy="949"/>
                <a:chOff x="0" y="-2"/>
                <a:chExt cx="20000" cy="20002"/>
              </a:xfrm>
            </p:grpSpPr>
            <p:sp>
              <p:nvSpPr>
                <p:cNvPr id="16394" name="矩形 51239">
                  <a:extLst>
                    <a:ext uri="{FF2B5EF4-FFF2-40B4-BE49-F238E27FC236}">
                      <a16:creationId xmlns:a16="http://schemas.microsoft.com/office/drawing/2014/main" id="{644F777E-C457-4ED6-B742-BB0362CB7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818"/>
                  <a:ext cx="20000" cy="5182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/>
                <a:p>
                  <a:pPr algn="ctr" eaLnBrk="0" hangingPunct="0">
                    <a:lnSpc>
                      <a:spcPct val="90000"/>
                    </a:lnSpc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寄存器</a:t>
                  </a:r>
                </a:p>
              </p:txBody>
            </p:sp>
            <p:sp>
              <p:nvSpPr>
                <p:cNvPr id="16395" name="矩形 51240">
                  <a:extLst>
                    <a:ext uri="{FF2B5EF4-FFF2-40B4-BE49-F238E27FC236}">
                      <a16:creationId xmlns:a16="http://schemas.microsoft.com/office/drawing/2014/main" id="{1658A201-42F1-43CF-A122-F7EE4870F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266"/>
                  <a:ext cx="20000" cy="5185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/>
                <a:p>
                  <a:pPr algn="ctr" eaLnBrk="0" hangingPunct="0">
                    <a:lnSpc>
                      <a:spcPct val="90000"/>
                    </a:lnSpc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控制器</a:t>
                  </a:r>
                </a:p>
              </p:txBody>
            </p:sp>
            <p:sp>
              <p:nvSpPr>
                <p:cNvPr id="16396" name="矩形 51241">
                  <a:extLst>
                    <a:ext uri="{FF2B5EF4-FFF2-40B4-BE49-F238E27FC236}">
                      <a16:creationId xmlns:a16="http://schemas.microsoft.com/office/drawing/2014/main" id="{318A40C3-CCFB-4203-AE95-8D647EBE8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-2"/>
                  <a:ext cx="20000" cy="5182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2700" tIns="12700" rIns="12700" bIns="12700"/>
                <a:lstStyle/>
                <a:p>
                  <a:pPr algn="ctr" eaLnBrk="0" hangingPunct="0">
                    <a:lnSpc>
                      <a:spcPct val="90000"/>
                    </a:lnSpc>
                  </a:pPr>
                  <a:r>
                    <a:rPr lang="zh-CN" altLang="en-US" b="1">
                      <a:latin typeface="Times New Roman" panose="02020603050405020304" pitchFamily="18" charset="0"/>
                    </a:rPr>
                    <a:t>运算器</a:t>
                  </a:r>
                </a:p>
              </p:txBody>
            </p:sp>
          </p:grpSp>
          <p:sp>
            <p:nvSpPr>
              <p:cNvPr id="16397" name="矩形 51242">
                <a:extLst>
                  <a:ext uri="{FF2B5EF4-FFF2-40B4-BE49-F238E27FC236}">
                    <a16:creationId xmlns:a16="http://schemas.microsoft.com/office/drawing/2014/main" id="{D18F2EC8-FCF3-4948-BCE6-96F38A08E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29"/>
                <a:ext cx="1048" cy="147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8" name="直接连接符 51243">
              <a:extLst>
                <a:ext uri="{FF2B5EF4-FFF2-40B4-BE49-F238E27FC236}">
                  <a16:creationId xmlns:a16="http://schemas.microsoft.com/office/drawing/2014/main" id="{C875956C-0D36-47F0-84A3-BBA0430B8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1574"/>
              <a:ext cx="413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直接连接符 51244">
              <a:extLst>
                <a:ext uri="{FF2B5EF4-FFF2-40B4-BE49-F238E27FC236}">
                  <a16:creationId xmlns:a16="http://schemas.microsoft.com/office/drawing/2014/main" id="{37BB45AA-C714-4A3C-A7CD-B6E018D6B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2131"/>
              <a:ext cx="446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直接连接符 51245">
              <a:extLst>
                <a:ext uri="{FF2B5EF4-FFF2-40B4-BE49-F238E27FC236}">
                  <a16:creationId xmlns:a16="http://schemas.microsoft.com/office/drawing/2014/main" id="{A30E8B57-01CE-4908-BF1C-7CAF590BC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2503"/>
              <a:ext cx="413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矩形 51246">
              <a:extLst>
                <a:ext uri="{FF2B5EF4-FFF2-40B4-BE49-F238E27FC236}">
                  <a16:creationId xmlns:a16="http://schemas.microsoft.com/office/drawing/2014/main" id="{5FEB63F4-2F67-4EB4-B70A-E74D727B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853"/>
              <a:ext cx="1004" cy="3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辅助存储器</a:t>
              </a:r>
            </a:p>
          </p:txBody>
        </p:sp>
        <p:sp>
          <p:nvSpPr>
            <p:cNvPr id="16402" name="矩形 51247">
              <a:extLst>
                <a:ext uri="{FF2B5EF4-FFF2-40B4-BE49-F238E27FC236}">
                  <a16:creationId xmlns:a16="http://schemas.microsoft.com/office/drawing/2014/main" id="{2EF8C2DA-A12A-438F-850C-C5F7627C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424"/>
              <a:ext cx="1004" cy="3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输入设备</a:t>
              </a:r>
            </a:p>
          </p:txBody>
        </p:sp>
        <p:sp>
          <p:nvSpPr>
            <p:cNvPr id="16403" name="矩形 51248">
              <a:extLst>
                <a:ext uri="{FF2B5EF4-FFF2-40B4-BE49-F238E27FC236}">
                  <a16:creationId xmlns:a16="http://schemas.microsoft.com/office/drawing/2014/main" id="{3B4A0E95-5143-489A-B888-C0F9ACE6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916"/>
              <a:ext cx="1004" cy="3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输出设备</a:t>
              </a:r>
            </a:p>
          </p:txBody>
        </p:sp>
        <p:sp>
          <p:nvSpPr>
            <p:cNvPr id="16404" name="直接连接符 51249">
              <a:extLst>
                <a:ext uri="{FF2B5EF4-FFF2-40B4-BE49-F238E27FC236}">
                  <a16:creationId xmlns:a16="http://schemas.microsoft.com/office/drawing/2014/main" id="{5B5829BE-0597-4430-ACDE-B762178AA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5" y="2045"/>
              <a:ext cx="41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直接连接符 51250">
              <a:extLst>
                <a:ext uri="{FF2B5EF4-FFF2-40B4-BE49-F238E27FC236}">
                  <a16:creationId xmlns:a16="http://schemas.microsoft.com/office/drawing/2014/main" id="{F4763F9D-CB4B-41A9-9E72-ADB61C8E4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5" y="2616"/>
              <a:ext cx="41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直接连接符 51251">
              <a:extLst>
                <a:ext uri="{FF2B5EF4-FFF2-40B4-BE49-F238E27FC236}">
                  <a16:creationId xmlns:a16="http://schemas.microsoft.com/office/drawing/2014/main" id="{8AB0B1F6-30C0-4CE4-A2DD-8AF35F474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5" y="3107"/>
              <a:ext cx="41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22881">
            <a:extLst>
              <a:ext uri="{FF2B5EF4-FFF2-40B4-BE49-F238E27FC236}">
                <a16:creationId xmlns:a16="http://schemas.microsoft.com/office/drawing/2014/main" id="{ACE70F13-F264-442F-9A70-9F21D88FB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段超越前缀指令</a:t>
            </a:r>
          </a:p>
        </p:txBody>
      </p:sp>
      <p:sp>
        <p:nvSpPr>
          <p:cNvPr id="84994" name="文本占位符 122882">
            <a:extLst>
              <a:ext uri="{FF2B5EF4-FFF2-40B4-BE49-F238E27FC236}">
                <a16:creationId xmlns:a16="http://schemas.microsoft.com/office/drawing/2014/main" id="{9CA87BE0-D6FB-427E-A5CC-A9342D8CB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没有指明时，一般的数据访问在</a:t>
            </a:r>
            <a:r>
              <a:rPr lang="en-US" altLang="zh-CN" sz="3200">
                <a:latin typeface="宋体" panose="02010600030101010101" pitchFamily="2" charset="-122"/>
              </a:rPr>
              <a:t>DS</a:t>
            </a:r>
            <a:r>
              <a:rPr lang="zh-CN" altLang="en-US" sz="3200">
                <a:latin typeface="宋体" panose="02010600030101010101" pitchFamily="2" charset="-122"/>
              </a:rPr>
              <a:t>段；使用</a:t>
            </a:r>
            <a:r>
              <a:rPr lang="en-US" altLang="zh-CN" sz="3200">
                <a:latin typeface="宋体" panose="02010600030101010101" pitchFamily="2" charset="-122"/>
              </a:rPr>
              <a:t>BP</a:t>
            </a:r>
            <a:r>
              <a:rPr lang="zh-CN" altLang="en-US" sz="3200">
                <a:latin typeface="宋体" panose="02010600030101010101" pitchFamily="2" charset="-122"/>
              </a:rPr>
              <a:t>访问主存，则在</a:t>
            </a:r>
            <a:r>
              <a:rPr lang="en-US" altLang="zh-CN" sz="3200">
                <a:latin typeface="宋体" panose="02010600030101010101" pitchFamily="2" charset="-122"/>
              </a:rPr>
              <a:t>SS</a:t>
            </a:r>
            <a:r>
              <a:rPr lang="zh-CN" altLang="en-US" sz="3200">
                <a:latin typeface="宋体" panose="02010600030101010101" pitchFamily="2" charset="-122"/>
              </a:rPr>
              <a:t>段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默认的情况允许改变，需要使用段超越前缀指令；</a:t>
            </a:r>
            <a:r>
              <a:rPr lang="en-US" altLang="zh-CN" sz="3200">
                <a:latin typeface="宋体" panose="02010600030101010101" pitchFamily="2" charset="-122"/>
              </a:rPr>
              <a:t>8086</a:t>
            </a:r>
            <a:r>
              <a:rPr lang="zh-CN" altLang="en-US" sz="3200">
                <a:latin typeface="宋体" panose="02010600030101010101" pitchFamily="2" charset="-122"/>
              </a:rPr>
              <a:t>指令系统中有</a:t>
            </a:r>
            <a:r>
              <a:rPr lang="en-US" altLang="zh-CN" sz="3200">
                <a:latin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</a:rPr>
              <a:t>个：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CS:	</a:t>
            </a:r>
            <a:r>
              <a:rPr lang="zh-CN" altLang="en-US" sz="2800">
                <a:latin typeface="宋体" panose="02010600030101010101" pitchFamily="2" charset="-122"/>
              </a:rPr>
              <a:t>；代码段超越，使用代码段的数据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SS: 	</a:t>
            </a:r>
            <a:r>
              <a:rPr lang="zh-CN" altLang="en-US" sz="2800">
                <a:latin typeface="宋体" panose="02010600030101010101" pitchFamily="2" charset="-122"/>
              </a:rPr>
              <a:t>；堆栈段超越，使用堆栈段的数据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DS: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 	</a:t>
            </a:r>
            <a:r>
              <a:rPr lang="zh-CN" altLang="en-US" sz="2800">
                <a:latin typeface="宋体" panose="02010600030101010101" pitchFamily="2" charset="-122"/>
              </a:rPr>
              <a:t>；数据段超越，使用数据段的数据</a:t>
            </a:r>
            <a:endParaRPr lang="zh-CN" altLang="en-US">
              <a:latin typeface="宋体" panose="02010600030101010101" pitchFamily="2" charset="-122"/>
            </a:endParaRPr>
          </a:p>
          <a:p>
            <a:pPr lvl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ES: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 	</a:t>
            </a:r>
            <a:r>
              <a:rPr lang="zh-CN" altLang="en-US" sz="2800">
                <a:latin typeface="宋体" panose="02010600030101010101" pitchFamily="2" charset="-122"/>
              </a:rPr>
              <a:t>；附加段超越，使用附加段的数据</a:t>
            </a:r>
          </a:p>
        </p:txBody>
      </p:sp>
    </p:spTree>
  </p:cSld>
  <p:clrMapOvr>
    <a:masterClrMapping/>
  </p:clrMapOvr>
  <p:transition>
    <p:blinds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23905">
            <a:extLst>
              <a:ext uri="{FF2B5EF4-FFF2-40B4-BE49-F238E27FC236}">
                <a16:creationId xmlns:a16="http://schemas.microsoft.com/office/drawing/2014/main" id="{3DE965C5-8418-4F82-9688-022A50825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段超越的示例</a:t>
            </a:r>
          </a:p>
        </p:txBody>
      </p:sp>
      <p:sp>
        <p:nvSpPr>
          <p:cNvPr id="86018" name="文本占位符 123906">
            <a:extLst>
              <a:ext uri="{FF2B5EF4-FFF2-40B4-BE49-F238E27FC236}">
                <a16:creationId xmlns:a16="http://schemas.microsoft.com/office/drawing/2014/main" id="{EC898D68-B305-4C86-8B58-33FEA24EE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511968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没有段超越的指令实例：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MOV AX,[2000H]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en-US" altLang="zh-CN" sz="3200">
                <a:latin typeface="宋体" panose="02010600030101010101" pitchFamily="2" charset="-122"/>
              </a:rPr>
              <a:t>AX←DS:[2000H]</a:t>
            </a:r>
            <a:endParaRPr lang="en-US" altLang="zh-CN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；从默认的</a:t>
            </a:r>
            <a:r>
              <a:rPr lang="en-US" altLang="zh-CN">
                <a:latin typeface="宋体" panose="02010600030101010101" pitchFamily="2" charset="-122"/>
              </a:rPr>
              <a:t>DS</a:t>
            </a:r>
            <a:r>
              <a:rPr lang="zh-CN" altLang="en-US">
                <a:latin typeface="宋体" panose="02010600030101010101" pitchFamily="2" charset="-122"/>
              </a:rPr>
              <a:t>数据段取出数据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采用段超越前缀的指令实例：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MOV AX,ES:[2000H]</a:t>
            </a: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；</a:t>
            </a:r>
            <a:r>
              <a:rPr lang="en-US" altLang="zh-CN" sz="3200">
                <a:latin typeface="宋体" panose="02010600030101010101" pitchFamily="2" charset="-122"/>
              </a:rPr>
              <a:t>AX←ES:[2000H]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；从指定的</a:t>
            </a:r>
            <a:r>
              <a:rPr lang="en-US" altLang="zh-CN">
                <a:latin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</a:rPr>
              <a:t>附加段取出数据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pic>
        <p:nvPicPr>
          <p:cNvPr id="86019" name="图片 123908" descr="142">
            <a:extLst>
              <a:ext uri="{FF2B5EF4-FFF2-40B4-BE49-F238E27FC236}">
                <a16:creationId xmlns:a16="http://schemas.microsoft.com/office/drawing/2014/main" id="{76429FA6-0667-491C-9A9F-DCBDF5C9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141663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24929">
            <a:extLst>
              <a:ext uri="{FF2B5EF4-FFF2-40B4-BE49-F238E27FC236}">
                <a16:creationId xmlns:a16="http://schemas.microsoft.com/office/drawing/2014/main" id="{539A079C-7F32-41D0-A090-E20AB2223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段寄存器的使用规定</a:t>
            </a:r>
          </a:p>
        </p:txBody>
      </p:sp>
      <p:graphicFrame>
        <p:nvGraphicFramePr>
          <p:cNvPr id="124982" name="表格 124981">
            <a:extLst>
              <a:ext uri="{FF2B5EF4-FFF2-40B4-BE49-F238E27FC236}">
                <a16:creationId xmlns:a16="http://schemas.microsoft.com/office/drawing/2014/main" id="{F1F5AFFC-F967-43F8-B4D8-E1D5DF722732}"/>
              </a:ext>
            </a:extLst>
          </p:cNvPr>
          <p:cNvGraphicFramePr/>
          <p:nvPr/>
        </p:nvGraphicFramePr>
        <p:xfrm>
          <a:off x="468313" y="1052513"/>
          <a:ext cx="8424862" cy="4779962"/>
        </p:xfrm>
        <a:graphic>
          <a:graphicData uri="http://schemas.openxmlformats.org/drawingml/2006/table">
            <a:tbl>
              <a:tblPr/>
              <a:tblGrid>
                <a:gridCol w="3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167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800" dirty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访问存储器的方式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800" dirty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默认</a:t>
                      </a: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800" dirty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可超越</a:t>
                      </a: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800" dirty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偏移地址</a:t>
                      </a: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66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取指令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CS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无</a:t>
                      </a: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IP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66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堆栈操作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SS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无</a:t>
                      </a: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SP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66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一般数据访问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DS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CS ES SS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有效地址</a:t>
                      </a: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EA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66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 dirty="0">
                          <a:latin typeface="宋体" panose="02010600030101010101" pitchFamily="2" charset="-122"/>
                        </a:rPr>
                        <a:t>BP</a:t>
                      </a: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基址的寻址方式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SS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CS ES DS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有效地址</a:t>
                      </a: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EA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966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串操作的源操作数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DS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CS ES SS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SI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966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串操作的目的操作数</a:t>
                      </a:r>
                    </a:p>
                  </a:txBody>
                  <a:tcPr marT="45719" marB="4571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ES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</a:rPr>
                        <a:t>无</a:t>
                      </a: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>
                          <a:latin typeface="宋体" panose="02010600030101010101" pitchFamily="2" charset="-122"/>
                        </a:rPr>
                        <a:t>DI</a:t>
                      </a:r>
                      <a:endParaRPr lang="zh-CN" altLang="en-US" sz="2800">
                        <a:latin typeface="宋体" panose="02010600030101010101" pitchFamily="2" charset="-122"/>
                      </a:endParaRPr>
                    </a:p>
                  </a:txBody>
                  <a:tcPr marT="45719" marB="4571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25953">
            <a:extLst>
              <a:ext uri="{FF2B5EF4-FFF2-40B4-BE49-F238E27FC236}">
                <a16:creationId xmlns:a16="http://schemas.microsoft.com/office/drawing/2014/main" id="{AB48BB54-604C-4336-BC83-13F1B9641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存储器的分段</a:t>
            </a:r>
          </a:p>
        </p:txBody>
      </p:sp>
      <p:sp>
        <p:nvSpPr>
          <p:cNvPr id="88066" name="文本占位符 125954">
            <a:extLst>
              <a:ext uri="{FF2B5EF4-FFF2-40B4-BE49-F238E27FC236}">
                <a16:creationId xmlns:a16="http://schemas.microsoft.com/office/drawing/2014/main" id="{A37CF4E7-D73A-4357-B42A-85BA15EF5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4324350"/>
          </a:xfrm>
        </p:spPr>
        <p:txBody>
          <a:bodyPr/>
          <a:lstStyle/>
          <a:p>
            <a:r>
              <a:rPr lang="en-US" altLang="zh-CN"/>
              <a:t>8086</a:t>
            </a:r>
            <a:r>
              <a:rPr lang="zh-CN" altLang="en-US"/>
              <a:t>对逻辑段</a:t>
            </a:r>
            <a:r>
              <a:rPr lang="zh-CN" altLang="en-US">
                <a:solidFill>
                  <a:schemeClr val="accent2"/>
                </a:solidFill>
              </a:rPr>
              <a:t>要求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段地址低</a:t>
            </a:r>
            <a:r>
              <a:rPr lang="en-US" altLang="zh-CN"/>
              <a:t>4</a:t>
            </a:r>
            <a:r>
              <a:rPr lang="zh-CN" altLang="en-US"/>
              <a:t>位均为</a:t>
            </a:r>
            <a:r>
              <a:rPr lang="en-US" altLang="zh-CN"/>
              <a:t>0</a:t>
            </a:r>
          </a:p>
          <a:p>
            <a:pPr lvl="1"/>
            <a:r>
              <a:rPr lang="zh-CN" altLang="en-US"/>
              <a:t>每段最大不超过</a:t>
            </a:r>
            <a:r>
              <a:rPr lang="en-US" altLang="zh-CN"/>
              <a:t>64KB</a:t>
            </a:r>
          </a:p>
          <a:p>
            <a:r>
              <a:rPr lang="en-US" altLang="zh-CN"/>
              <a:t>8086</a:t>
            </a:r>
            <a:r>
              <a:rPr lang="zh-CN" altLang="en-US"/>
              <a:t>对逻辑段</a:t>
            </a:r>
            <a:r>
              <a:rPr lang="zh-CN" altLang="en-US">
                <a:solidFill>
                  <a:schemeClr val="accent2"/>
                </a:solidFill>
              </a:rPr>
              <a:t>并不要求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必须是</a:t>
            </a:r>
            <a:r>
              <a:rPr lang="en-US" altLang="zh-CN"/>
              <a:t>64KB</a:t>
            </a:r>
          </a:p>
          <a:p>
            <a:pPr lvl="1"/>
            <a:r>
              <a:rPr lang="zh-CN" altLang="en-US"/>
              <a:t>各段之间并不要求完全分开（即可以重叠）</a:t>
            </a:r>
          </a:p>
        </p:txBody>
      </p:sp>
    </p:spTree>
  </p:cSld>
  <p:clrMapOvr>
    <a:masterClrMapping/>
  </p:clrMapOvr>
  <p:transition>
    <p:check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26980">
            <a:extLst>
              <a:ext uri="{FF2B5EF4-FFF2-40B4-BE49-F238E27FC236}">
                <a16:creationId xmlns:a16="http://schemas.microsoft.com/office/drawing/2014/main" id="{8ECC17B0-C885-439E-A275-BA1B7E5A3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各个逻辑段独立</a:t>
            </a:r>
          </a:p>
        </p:txBody>
      </p:sp>
      <p:graphicFrame>
        <p:nvGraphicFramePr>
          <p:cNvPr id="89090" name="对象 1">
            <a:extLst>
              <a:ext uri="{FF2B5EF4-FFF2-40B4-BE49-F238E27FC236}">
                <a16:creationId xmlns:a16="http://schemas.microsoft.com/office/drawing/2014/main" id="{68083375-0F77-4F8B-A0DF-DBE42DE40DA9}"/>
              </a:ext>
            </a:extLst>
          </p:cNvPr>
          <p:cNvGraphicFramePr>
            <a:graphicFrameLocks/>
          </p:cNvGraphicFramePr>
          <p:nvPr/>
        </p:nvGraphicFramePr>
        <p:xfrm>
          <a:off x="949325" y="898525"/>
          <a:ext cx="6978650" cy="58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BMP 图像" r:id="rId3" imgW="6973273" imgH="5811061" progId="Paint.Picture">
                  <p:embed/>
                </p:oleObj>
              </mc:Choice>
              <mc:Fallback>
                <p:oleObj name="BMP 图像" r:id="rId3" imgW="6973273" imgH="5811061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898525"/>
                        <a:ext cx="6978650" cy="581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28004">
            <a:extLst>
              <a:ext uri="{FF2B5EF4-FFF2-40B4-BE49-F238E27FC236}">
                <a16:creationId xmlns:a16="http://schemas.microsoft.com/office/drawing/2014/main" id="{EEDDC3A2-2254-49D2-A825-5CE5C8FB3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各个逻辑段重叠</a:t>
            </a:r>
          </a:p>
        </p:txBody>
      </p:sp>
      <p:graphicFrame>
        <p:nvGraphicFramePr>
          <p:cNvPr id="90114" name="对象 1">
            <a:extLst>
              <a:ext uri="{FF2B5EF4-FFF2-40B4-BE49-F238E27FC236}">
                <a16:creationId xmlns:a16="http://schemas.microsoft.com/office/drawing/2014/main" id="{68847B11-D30E-422E-9CFD-5EF964E27656}"/>
              </a:ext>
            </a:extLst>
          </p:cNvPr>
          <p:cNvGraphicFramePr>
            <a:graphicFrameLocks/>
          </p:cNvGraphicFramePr>
          <p:nvPr/>
        </p:nvGraphicFramePr>
        <p:xfrm>
          <a:off x="554038" y="1127125"/>
          <a:ext cx="786447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BMP 图像" r:id="rId3" imgW="7857143" imgH="5057143" progId="Paint.Picture">
                  <p:embed/>
                </p:oleObj>
              </mc:Choice>
              <mc:Fallback>
                <p:oleObj name="BMP 图像" r:id="rId3" imgW="7857143" imgH="5057143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127125"/>
                        <a:ext cx="7864475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29025">
            <a:extLst>
              <a:ext uri="{FF2B5EF4-FFF2-40B4-BE49-F238E27FC236}">
                <a16:creationId xmlns:a16="http://schemas.microsoft.com/office/drawing/2014/main" id="{2EACF210-1341-432B-A6EC-137AE4B9C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1MB</a:t>
            </a:r>
            <a:r>
              <a:rPr lang="zh-CN" altLang="en-US"/>
              <a:t>空间的分段</a:t>
            </a:r>
          </a:p>
        </p:txBody>
      </p:sp>
      <p:sp>
        <p:nvSpPr>
          <p:cNvPr id="91138" name="文本占位符 129026">
            <a:extLst>
              <a:ext uri="{FF2B5EF4-FFF2-40B4-BE49-F238E27FC236}">
                <a16:creationId xmlns:a16="http://schemas.microsoft.com/office/drawing/2014/main" id="{D47FDC3E-C951-4D05-AB5C-FC8DEA14B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8325" y="981075"/>
            <a:ext cx="8094663" cy="5472113"/>
          </a:xfrm>
        </p:spPr>
        <p:txBody>
          <a:bodyPr/>
          <a:lstStyle/>
          <a:p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空间最多能分成多少个段？</a:t>
            </a:r>
          </a:p>
          <a:p>
            <a:pPr lvl="1"/>
            <a:r>
              <a:rPr lang="zh-CN" altLang="en-US">
                <a:latin typeface="宋体" panose="02010600030101010101" pitchFamily="2" charset="-122"/>
              </a:rPr>
              <a:t>每隔</a:t>
            </a:r>
            <a:r>
              <a:rPr lang="en-US" altLang="zh-CN">
                <a:latin typeface="宋体" panose="02010600030101010101" pitchFamily="2" charset="-122"/>
              </a:rPr>
              <a:t>16</a:t>
            </a:r>
            <a:r>
              <a:rPr lang="zh-CN" altLang="en-US">
                <a:latin typeface="宋体" panose="02010600030101010101" pitchFamily="2" charset="-122"/>
              </a:rPr>
              <a:t>个存储单元就可以开始一个段</a:t>
            </a:r>
          </a:p>
          <a:p>
            <a:pPr lvl="1"/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>
                <a:latin typeface="宋体" panose="02010600030101010101" pitchFamily="2" charset="-122"/>
              </a:rPr>
              <a:t>1MB</a:t>
            </a:r>
            <a:r>
              <a:rPr lang="zh-CN" altLang="en-US">
                <a:latin typeface="宋体" panose="02010600030101010101" pitchFamily="2" charset="-122"/>
              </a:rPr>
              <a:t>最多可以有：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 baseline="30000">
                <a:latin typeface="宋体" panose="02010600030101010101" pitchFamily="2" charset="-122"/>
              </a:rPr>
              <a:t>20</a:t>
            </a:r>
            <a:r>
              <a:rPr lang="en-US" altLang="zh-CN" sz="3200">
                <a:latin typeface="宋体" panose="02010600030101010101" pitchFamily="2" charset="-122"/>
              </a:rPr>
              <a:t>÷16</a:t>
            </a:r>
            <a:r>
              <a:rPr lang="zh-CN" altLang="en-US" sz="3200">
                <a:latin typeface="宋体" panose="02010600030101010101" pitchFamily="2" charset="-122"/>
              </a:rPr>
              <a:t>＝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 baseline="300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＝</a:t>
            </a:r>
            <a:r>
              <a:rPr lang="en-US" altLang="zh-CN" sz="3200">
                <a:latin typeface="宋体" panose="02010600030101010101" pitchFamily="2" charset="-122"/>
              </a:rPr>
              <a:t>64K </a:t>
            </a:r>
            <a:r>
              <a:rPr lang="zh-CN" altLang="en-US" sz="3200">
                <a:latin typeface="宋体" panose="02010600030101010101" pitchFamily="2" charset="-122"/>
              </a:rPr>
              <a:t>个段</a:t>
            </a:r>
          </a:p>
          <a:p>
            <a:pPr algn="l"/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空间最少能分成多少个段？</a:t>
            </a:r>
          </a:p>
          <a:p>
            <a:pPr lvl="1"/>
            <a:r>
              <a:rPr lang="zh-CN" altLang="en-US">
                <a:latin typeface="宋体" panose="02010600030101010101" pitchFamily="2" charset="-122"/>
              </a:rPr>
              <a:t>每隔</a:t>
            </a:r>
            <a:r>
              <a:rPr lang="en-US" altLang="zh-CN">
                <a:latin typeface="宋体" panose="02010600030101010101" pitchFamily="2" charset="-122"/>
              </a:rPr>
              <a:t>64K</a:t>
            </a:r>
            <a:r>
              <a:rPr lang="zh-CN" altLang="en-US">
                <a:latin typeface="宋体" panose="02010600030101010101" pitchFamily="2" charset="-122"/>
              </a:rPr>
              <a:t>个存储单元开始一个段</a:t>
            </a:r>
          </a:p>
          <a:p>
            <a:pPr lvl="1"/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en-US" altLang="zh-CN">
                <a:latin typeface="宋体" panose="02010600030101010101" pitchFamily="2" charset="-122"/>
              </a:rPr>
              <a:t>1MB</a:t>
            </a:r>
            <a:r>
              <a:rPr lang="zh-CN" altLang="en-US">
                <a:latin typeface="宋体" panose="02010600030101010101" pitchFamily="2" charset="-122"/>
              </a:rPr>
              <a:t>最少可以有：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en-US" altLang="zh-CN" sz="3200" baseline="30000">
                <a:latin typeface="宋体" panose="02010600030101010101" pitchFamily="2" charset="-122"/>
              </a:rPr>
              <a:t>20</a:t>
            </a:r>
            <a:r>
              <a:rPr lang="en-US" altLang="zh-CN" sz="3200">
                <a:latin typeface="宋体" panose="02010600030101010101" pitchFamily="2" charset="-122"/>
              </a:rPr>
              <a:t>÷2</a:t>
            </a:r>
            <a:r>
              <a:rPr lang="en-US" altLang="zh-CN" sz="3200" baseline="300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＝</a:t>
            </a:r>
            <a:r>
              <a:rPr lang="zh-CN" altLang="zh-CN" sz="3200">
                <a:latin typeface="宋体" panose="02010600030101010101" pitchFamily="2" charset="-122"/>
              </a:rPr>
              <a:t>16 </a:t>
            </a:r>
            <a:r>
              <a:rPr lang="zh-CN" altLang="en-US" sz="3200">
                <a:latin typeface="宋体" panose="02010600030101010101" pitchFamily="2" charset="-122"/>
              </a:rPr>
              <a:t>个段</a:t>
            </a: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 dir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31073">
            <a:extLst>
              <a:ext uri="{FF2B5EF4-FFF2-40B4-BE49-F238E27FC236}">
                <a16:creationId xmlns:a16="http://schemas.microsoft.com/office/drawing/2014/main" id="{11AD8AA7-0B05-4647-8C8E-B33C3BAF2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1.6  8086</a:t>
            </a:r>
            <a:r>
              <a:rPr lang="zh-CN" altLang="en-US"/>
              <a:t>的寻址方式</a:t>
            </a:r>
          </a:p>
        </p:txBody>
      </p:sp>
      <p:sp>
        <p:nvSpPr>
          <p:cNvPr id="92162" name="文本占位符 131074">
            <a:extLst>
              <a:ext uri="{FF2B5EF4-FFF2-40B4-BE49-F238E27FC236}">
                <a16:creationId xmlns:a16="http://schemas.microsoft.com/office/drawing/2014/main" id="{8AE296DD-0F9D-46AD-A245-8AF2DC752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2663825"/>
          </a:xfrm>
        </p:spPr>
        <p:txBody>
          <a:bodyPr/>
          <a:lstStyle/>
          <a:p>
            <a:r>
              <a:rPr lang="zh-CN" altLang="en-US" sz="2800"/>
              <a:t>指令系统设计了多种操作数的来源</a:t>
            </a:r>
          </a:p>
          <a:p>
            <a:r>
              <a:rPr lang="zh-CN" altLang="en-US" sz="2800"/>
              <a:t>寻找操作数的过程就是操作数的寻址</a:t>
            </a:r>
          </a:p>
          <a:p>
            <a:r>
              <a:rPr lang="zh-CN" altLang="en-US" sz="2800"/>
              <a:t>操作数采取哪一种寻址方式，会影响机器运行的速度和效率</a:t>
            </a:r>
          </a:p>
          <a:p>
            <a:r>
              <a:rPr lang="zh-CN" altLang="en-US" sz="2800"/>
              <a:t>如何寻址一个操作数对程序设计很重要</a:t>
            </a:r>
          </a:p>
        </p:txBody>
      </p:sp>
      <p:sp>
        <p:nvSpPr>
          <p:cNvPr id="131076" name="圆角矩形 131075" descr="画布">
            <a:extLst>
              <a:ext uri="{FF2B5EF4-FFF2-40B4-BE49-F238E27FC236}">
                <a16:creationId xmlns:a16="http://schemas.microsoft.com/office/drawing/2014/main" id="{A98EB448-9AFD-4F23-ABE6-D6DDA0B9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005263"/>
            <a:ext cx="5543550" cy="122396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just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ea typeface="隶书" panose="02010509060101010101" pitchFamily="49" charset="-122"/>
              </a:rPr>
              <a:t>上机实践的建议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/>
              <a:t>配合调试程序单步执行每条指令</a:t>
            </a:r>
          </a:p>
        </p:txBody>
      </p:sp>
      <p:sp>
        <p:nvSpPr>
          <p:cNvPr id="80901" name="矩形 131076">
            <a:extLst>
              <a:ext uri="{FF2B5EF4-FFF2-40B4-BE49-F238E27FC236}">
                <a16:creationId xmlns:a16="http://schemas.microsoft.com/office/drawing/2014/main" id="{A49A82AA-937E-4106-9E84-AF9634361AB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4213" y="5734050"/>
            <a:ext cx="6192837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感性认识因直观而印象深刻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33121">
            <a:extLst>
              <a:ext uri="{FF2B5EF4-FFF2-40B4-BE49-F238E27FC236}">
                <a16:creationId xmlns:a16="http://schemas.microsoft.com/office/drawing/2014/main" id="{BE23A92B-BF3C-4785-B867-29A8FF2B3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指令的组成</a:t>
            </a:r>
          </a:p>
        </p:txBody>
      </p:sp>
      <p:sp>
        <p:nvSpPr>
          <p:cNvPr id="133123" name="内容占位符 133122">
            <a:extLst>
              <a:ext uri="{FF2B5EF4-FFF2-40B4-BE49-F238E27FC236}">
                <a16:creationId xmlns:a16="http://schemas.microsoft.com/office/drawing/2014/main" id="{C07DB2A9-DA16-40C8-9B48-05F9BC753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8353425" cy="4016375"/>
          </a:xfrm>
        </p:spPr>
        <p:txBody>
          <a:bodyPr/>
          <a:lstStyle/>
          <a:p>
            <a:r>
              <a:rPr lang="zh-CN" altLang="en-US" sz="2800"/>
              <a:t>指令由操作码和操作数两部分组成</a:t>
            </a:r>
          </a:p>
          <a:p>
            <a:r>
              <a:rPr lang="zh-CN" altLang="en-US" sz="2800">
                <a:solidFill>
                  <a:schemeClr val="tx2"/>
                </a:solidFill>
              </a:rPr>
              <a:t>操作码</a:t>
            </a:r>
            <a:r>
              <a:rPr lang="zh-CN" altLang="en-US" sz="2800"/>
              <a:t>说明计算机要执行哪种操作，如传送、运算、移位、跳转等操作，它是指令中不可缺少的组成部分</a:t>
            </a:r>
          </a:p>
          <a:p>
            <a:r>
              <a:rPr lang="zh-CN" altLang="en-US" sz="2800">
                <a:solidFill>
                  <a:schemeClr val="accent2"/>
                </a:solidFill>
              </a:rPr>
              <a:t>操作数</a:t>
            </a:r>
            <a:r>
              <a:rPr lang="zh-CN" altLang="en-US" sz="2800"/>
              <a:t>是指令执行的参与者，即各种操作的对象</a:t>
            </a:r>
          </a:p>
          <a:p>
            <a:r>
              <a:rPr lang="zh-CN" altLang="en-US" sz="2800"/>
              <a:t>有些指令不需要操作数，通常的指令都有一个或两个操作数，个别指令有</a:t>
            </a:r>
            <a:r>
              <a:rPr lang="en-US" altLang="zh-CN" sz="2800"/>
              <a:t>3</a:t>
            </a:r>
            <a:r>
              <a:rPr lang="zh-CN" altLang="en-US" sz="2800"/>
              <a:t>个甚至</a:t>
            </a:r>
            <a:r>
              <a:rPr lang="en-US" altLang="zh-CN" sz="2800"/>
              <a:t>4</a:t>
            </a:r>
            <a:r>
              <a:rPr lang="zh-CN" altLang="en-US" sz="2800"/>
              <a:t>个操作数</a:t>
            </a:r>
          </a:p>
        </p:txBody>
      </p:sp>
      <p:grpSp>
        <p:nvGrpSpPr>
          <p:cNvPr id="93187" name="组合 133123">
            <a:extLst>
              <a:ext uri="{FF2B5EF4-FFF2-40B4-BE49-F238E27FC236}">
                <a16:creationId xmlns:a16="http://schemas.microsoft.com/office/drawing/2014/main" id="{977F533D-E1B2-4CA6-93D0-2F461E0F8A7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125538"/>
            <a:ext cx="3505200" cy="608012"/>
            <a:chOff x="1680" y="864"/>
            <a:chExt cx="2208" cy="383"/>
          </a:xfrm>
        </p:grpSpPr>
        <p:sp>
          <p:nvSpPr>
            <p:cNvPr id="93188" name="文本框 133124">
              <a:extLst>
                <a:ext uri="{FF2B5EF4-FFF2-40B4-BE49-F238E27FC236}">
                  <a16:creationId xmlns:a16="http://schemas.microsoft.com/office/drawing/2014/main" id="{D084C048-3CC1-4B96-8B96-B186076B3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864"/>
              <a:ext cx="1152" cy="383"/>
            </a:xfrm>
            <a:prstGeom prst="rect">
              <a:avLst/>
            </a:prstGeom>
            <a:noFill/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93189" name="文本框 133125">
              <a:extLst>
                <a:ext uri="{FF2B5EF4-FFF2-40B4-BE49-F238E27FC236}">
                  <a16:creationId xmlns:a16="http://schemas.microsoft.com/office/drawing/2014/main" id="{12E7BE0F-FAB7-46D9-8127-41D9E6F5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4"/>
              <a:ext cx="1056" cy="383"/>
            </a:xfrm>
            <a:prstGeom prst="rect">
              <a:avLst/>
            </a:prstGeom>
            <a:noFill/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34145">
            <a:extLst>
              <a:ext uri="{FF2B5EF4-FFF2-40B4-BE49-F238E27FC236}">
                <a16:creationId xmlns:a16="http://schemas.microsoft.com/office/drawing/2014/main" id="{906FB1CE-A00D-4362-846F-7687277E6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指令的操作码和操作数</a:t>
            </a:r>
          </a:p>
        </p:txBody>
      </p:sp>
      <p:sp>
        <p:nvSpPr>
          <p:cNvPr id="94210" name="文本占位符 134146">
            <a:extLst>
              <a:ext uri="{FF2B5EF4-FFF2-40B4-BE49-F238E27FC236}">
                <a16:creationId xmlns:a16="http://schemas.microsoft.com/office/drawing/2014/main" id="{05CAEDA8-0CED-4A2E-B706-711E66293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524875" cy="5472113"/>
          </a:xfrm>
        </p:spPr>
        <p:txBody>
          <a:bodyPr/>
          <a:lstStyle/>
          <a:p>
            <a:r>
              <a:rPr lang="zh-CN" altLang="en-US" sz="3200"/>
              <a:t>每种指令的</a:t>
            </a:r>
            <a:r>
              <a:rPr lang="zh-CN" altLang="en-US" sz="3200">
                <a:solidFill>
                  <a:schemeClr val="tx2"/>
                </a:solidFill>
              </a:rPr>
              <a:t>操作码</a:t>
            </a:r>
            <a:r>
              <a:rPr lang="zh-CN" altLang="en-US" sz="3200"/>
              <a:t>：</a:t>
            </a:r>
          </a:p>
          <a:p>
            <a:pPr lvl="1"/>
            <a:r>
              <a:rPr lang="zh-CN" altLang="en-US" sz="2800"/>
              <a:t>用一个唯一的助记符表示（指令功能的英文缩写）</a:t>
            </a:r>
          </a:p>
          <a:p>
            <a:pPr lvl="1"/>
            <a:r>
              <a:rPr lang="zh-CN" altLang="en-US" sz="2800"/>
              <a:t>对应着机器指令的一个二进制编码</a:t>
            </a:r>
          </a:p>
          <a:p>
            <a:r>
              <a:rPr lang="zh-CN" altLang="en-US" sz="3200"/>
              <a:t>指令中的</a:t>
            </a:r>
            <a:r>
              <a:rPr lang="zh-CN" altLang="en-US" sz="3200">
                <a:solidFill>
                  <a:schemeClr val="accent2"/>
                </a:solidFill>
              </a:rPr>
              <a:t>操作数</a:t>
            </a:r>
            <a:r>
              <a:rPr lang="zh-CN" altLang="en-US" sz="3200"/>
              <a:t>：</a:t>
            </a:r>
          </a:p>
          <a:p>
            <a:pPr lvl="1"/>
            <a:r>
              <a:rPr lang="zh-CN" altLang="en-US" sz="2800"/>
              <a:t>可以是一个具体的数值</a:t>
            </a:r>
          </a:p>
          <a:p>
            <a:pPr lvl="1"/>
            <a:r>
              <a:rPr lang="zh-CN" altLang="en-US" sz="2800"/>
              <a:t>可以是存放数据的寄存器</a:t>
            </a:r>
          </a:p>
          <a:p>
            <a:pPr lvl="1"/>
            <a:r>
              <a:rPr lang="zh-CN" altLang="en-US" sz="2800"/>
              <a:t>或指明数据在主存位置的存储器地址</a:t>
            </a:r>
          </a:p>
        </p:txBody>
      </p:sp>
    </p:spTree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3253">
            <a:extLst>
              <a:ext uri="{FF2B5EF4-FFF2-40B4-BE49-F238E27FC236}">
                <a16:creationId xmlns:a16="http://schemas.microsoft.com/office/drawing/2014/main" id="{E3328973-6B28-448F-BA6E-D798B44EB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汇编语言程序员看到的硬件</a:t>
            </a:r>
          </a:p>
        </p:txBody>
      </p:sp>
      <p:sp>
        <p:nvSpPr>
          <p:cNvPr id="17410" name="文本占位符 53254">
            <a:extLst>
              <a:ext uri="{FF2B5EF4-FFF2-40B4-BE49-F238E27FC236}">
                <a16:creationId xmlns:a16="http://schemas.microsoft.com/office/drawing/2014/main" id="{543795D3-72B5-48B2-B3C1-266E7EC0D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中央处理单元 </a:t>
            </a:r>
            <a:r>
              <a:rPr lang="en-US" altLang="zh-CN"/>
              <a:t>CPU</a:t>
            </a:r>
            <a:r>
              <a:rPr lang="zh-CN" altLang="en-US"/>
              <a:t>（</a:t>
            </a:r>
            <a:r>
              <a:rPr lang="en-US" altLang="zh-CN">
                <a:solidFill>
                  <a:schemeClr val="accent2"/>
                </a:solidFill>
              </a:rPr>
              <a:t>Intel 80x86</a:t>
            </a:r>
            <a:r>
              <a:rPr lang="zh-CN" altLang="en-US"/>
              <a:t>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对汇编语言程序员，最关心其中的</a:t>
            </a:r>
            <a:r>
              <a:rPr lang="zh-CN" altLang="en-US">
                <a:solidFill>
                  <a:schemeClr val="tx2"/>
                </a:solidFill>
              </a:rPr>
              <a:t>寄存器</a:t>
            </a:r>
          </a:p>
          <a:p>
            <a:r>
              <a:rPr lang="zh-CN" altLang="en-US"/>
              <a:t>存储器（</a:t>
            </a:r>
            <a:r>
              <a:rPr lang="zh-CN" altLang="en-US">
                <a:solidFill>
                  <a:schemeClr val="accent2"/>
                </a:solidFill>
              </a:rPr>
              <a:t>主存储器</a:t>
            </a:r>
            <a:r>
              <a:rPr lang="zh-CN" altLang="en-US"/>
              <a:t>）</a:t>
            </a:r>
            <a:endParaRPr lang="zh-CN" altLang="zh-CN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呈现给汇编语言程序员的，是</a:t>
            </a:r>
            <a:r>
              <a:rPr lang="zh-CN" altLang="en-US">
                <a:solidFill>
                  <a:schemeClr val="tx2"/>
                </a:solidFill>
              </a:rPr>
              <a:t>存储器地址</a:t>
            </a:r>
          </a:p>
          <a:p>
            <a:r>
              <a:rPr lang="zh-CN" altLang="en-US"/>
              <a:t>外部设备（</a:t>
            </a:r>
            <a:r>
              <a:rPr lang="zh-CN" altLang="en-US">
                <a:solidFill>
                  <a:schemeClr val="accent2"/>
                </a:solidFill>
              </a:rPr>
              <a:t>接口电路</a:t>
            </a:r>
            <a:r>
              <a:rPr lang="zh-CN" altLang="en-US"/>
              <a:t>）</a:t>
            </a:r>
            <a:endParaRPr lang="zh-CN" altLang="zh-CN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汇编语言程序员看到的是</a:t>
            </a:r>
            <a:r>
              <a:rPr lang="zh-CN" altLang="en-US">
                <a:solidFill>
                  <a:schemeClr val="tx2"/>
                </a:solidFill>
              </a:rPr>
              <a:t>端口（</a:t>
            </a:r>
            <a:r>
              <a:rPr lang="en-US" altLang="zh-CN">
                <a:solidFill>
                  <a:schemeClr val="tx2"/>
                </a:solidFill>
              </a:rPr>
              <a:t>I/O</a:t>
            </a:r>
            <a:r>
              <a:rPr lang="zh-CN" altLang="en-US">
                <a:solidFill>
                  <a:schemeClr val="tx2"/>
                </a:solidFill>
              </a:rPr>
              <a:t>地址）</a:t>
            </a:r>
          </a:p>
        </p:txBody>
      </p:sp>
    </p:spTree>
  </p:cSld>
  <p:clrMapOvr>
    <a:masterClrMapping/>
  </p:clrMapOvr>
  <p:transition>
    <p:blinds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组合 136193">
            <a:extLst>
              <a:ext uri="{FF2B5EF4-FFF2-40B4-BE49-F238E27FC236}">
                <a16:creationId xmlns:a16="http://schemas.microsoft.com/office/drawing/2014/main" id="{D94306B5-97D6-423E-913B-7AA61745C09D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2514600"/>
            <a:ext cx="7510462" cy="3581400"/>
            <a:chOff x="645" y="1488"/>
            <a:chExt cx="4731" cy="2256"/>
          </a:xfrm>
        </p:grpSpPr>
        <p:sp>
          <p:nvSpPr>
            <p:cNvPr id="95234" name="任意多边形 136194">
              <a:extLst>
                <a:ext uri="{FF2B5EF4-FFF2-40B4-BE49-F238E27FC236}">
                  <a16:creationId xmlns:a16="http://schemas.microsoft.com/office/drawing/2014/main" id="{9ED52BD5-2C6B-439E-BB5A-B6F1D78A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488"/>
              <a:ext cx="4203" cy="2064"/>
            </a:xfrm>
            <a:custGeom>
              <a:avLst/>
              <a:gdLst>
                <a:gd name="T0" fmla="*/ 4203 w 4203"/>
                <a:gd name="T1" fmla="*/ 0 h 2109"/>
                <a:gd name="T2" fmla="*/ 0 w 4203"/>
                <a:gd name="T3" fmla="*/ 2104 h 2109"/>
                <a:gd name="T4" fmla="*/ 842 w 4203"/>
                <a:gd name="T5" fmla="*/ 2109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3" h="2109">
                  <a:moveTo>
                    <a:pt x="4203" y="0"/>
                  </a:moveTo>
                  <a:lnTo>
                    <a:pt x="0" y="2104"/>
                  </a:lnTo>
                  <a:lnTo>
                    <a:pt x="842" y="210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5" name="矩形 136195">
              <a:extLst>
                <a:ext uri="{FF2B5EF4-FFF2-40B4-BE49-F238E27FC236}">
                  <a16:creationId xmlns:a16="http://schemas.microsoft.com/office/drawing/2014/main" id="{3BF9596D-C6A5-41BF-8193-FAA2F4B91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38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</a:pPr>
              <a:r>
                <a:rPr lang="zh-CN" altLang="en-US" sz="2800" b="1"/>
                <a:t>给出立即寻址方式需要的数值本身</a:t>
              </a:r>
            </a:p>
          </p:txBody>
        </p:sp>
      </p:grpSp>
      <p:grpSp>
        <p:nvGrpSpPr>
          <p:cNvPr id="136197" name="组合 136196">
            <a:extLst>
              <a:ext uri="{FF2B5EF4-FFF2-40B4-BE49-F238E27FC236}">
                <a16:creationId xmlns:a16="http://schemas.microsoft.com/office/drawing/2014/main" id="{78DBEDC1-FA1C-43EF-AF4F-D2D90DAD753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498725"/>
            <a:ext cx="8305800" cy="2759075"/>
            <a:chOff x="144" y="1478"/>
            <a:chExt cx="5232" cy="1738"/>
          </a:xfrm>
        </p:grpSpPr>
        <p:sp>
          <p:nvSpPr>
            <p:cNvPr id="95237" name="任意多边形 136197">
              <a:extLst>
                <a:ext uri="{FF2B5EF4-FFF2-40B4-BE49-F238E27FC236}">
                  <a16:creationId xmlns:a16="http://schemas.microsoft.com/office/drawing/2014/main" id="{6D41D43B-89B1-4264-87FF-C7F77A783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78"/>
              <a:ext cx="3099" cy="1591"/>
            </a:xfrm>
            <a:custGeom>
              <a:avLst/>
              <a:gdLst>
                <a:gd name="T0" fmla="*/ 3099 w 3099"/>
                <a:gd name="T1" fmla="*/ 0 h 1591"/>
                <a:gd name="T2" fmla="*/ 0 w 3099"/>
                <a:gd name="T3" fmla="*/ 1588 h 1591"/>
                <a:gd name="T4" fmla="*/ 411 w 3099"/>
                <a:gd name="T5" fmla="*/ 1591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9" h="1591">
                  <a:moveTo>
                    <a:pt x="3099" y="0"/>
                  </a:moveTo>
                  <a:lnTo>
                    <a:pt x="0" y="1588"/>
                  </a:lnTo>
                  <a:lnTo>
                    <a:pt x="411" y="159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8" name="矩形 136198">
              <a:extLst>
                <a:ext uri="{FF2B5EF4-FFF2-40B4-BE49-F238E27FC236}">
                  <a16:creationId xmlns:a16="http://schemas.microsoft.com/office/drawing/2014/main" id="{8B3365C0-A2CE-447A-A881-0952AC12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48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</a:pPr>
              <a:r>
                <a:rPr lang="zh-CN" altLang="en-US" sz="2800" b="1"/>
                <a:t>给出某些寻址方式需要的对基地址的偏移量</a:t>
              </a:r>
            </a:p>
          </p:txBody>
        </p:sp>
      </p:grpSp>
      <p:sp>
        <p:nvSpPr>
          <p:cNvPr id="95239" name="标题 136199">
            <a:extLst>
              <a:ext uri="{FF2B5EF4-FFF2-40B4-BE49-F238E27FC236}">
                <a16:creationId xmlns:a16="http://schemas.microsoft.com/office/drawing/2014/main" id="{856D1F82-22A3-4BD4-B488-A368E9BF1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8086</a:t>
            </a:r>
            <a:r>
              <a:rPr lang="zh-CN" altLang="en-US"/>
              <a:t>的机器代码格式</a:t>
            </a:r>
          </a:p>
        </p:txBody>
      </p:sp>
      <p:grpSp>
        <p:nvGrpSpPr>
          <p:cNvPr id="136201" name="组合 136200">
            <a:extLst>
              <a:ext uri="{FF2B5EF4-FFF2-40B4-BE49-F238E27FC236}">
                <a16:creationId xmlns:a16="http://schemas.microsoft.com/office/drawing/2014/main" id="{3B652C39-6469-493E-B7C4-2AED49A112A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82850"/>
            <a:ext cx="6367463" cy="1952625"/>
            <a:chOff x="309" y="1468"/>
            <a:chExt cx="3003" cy="1230"/>
          </a:xfrm>
        </p:grpSpPr>
        <p:sp>
          <p:nvSpPr>
            <p:cNvPr id="95241" name="任意多边形 136201">
              <a:extLst>
                <a:ext uri="{FF2B5EF4-FFF2-40B4-BE49-F238E27FC236}">
                  <a16:creationId xmlns:a16="http://schemas.microsoft.com/office/drawing/2014/main" id="{FC11C6F5-C2D0-4EC0-B61E-3D569F892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468"/>
              <a:ext cx="1611" cy="1036"/>
            </a:xfrm>
            <a:custGeom>
              <a:avLst/>
              <a:gdLst>
                <a:gd name="T0" fmla="*/ 1611 w 1611"/>
                <a:gd name="T1" fmla="*/ 0 h 1036"/>
                <a:gd name="T2" fmla="*/ 0 w 1611"/>
                <a:gd name="T3" fmla="*/ 1032 h 1036"/>
                <a:gd name="T4" fmla="*/ 466 w 1611"/>
                <a:gd name="T5" fmla="*/ 103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1" h="1036">
                  <a:moveTo>
                    <a:pt x="1611" y="0"/>
                  </a:moveTo>
                  <a:lnTo>
                    <a:pt x="0" y="1032"/>
                  </a:lnTo>
                  <a:lnTo>
                    <a:pt x="466" y="10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2" name="矩形 136202">
              <a:extLst>
                <a:ext uri="{FF2B5EF4-FFF2-40B4-BE49-F238E27FC236}">
                  <a16:creationId xmlns:a16="http://schemas.microsoft.com/office/drawing/2014/main" id="{36919B10-014C-4BBD-BF5D-58B9CF708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314"/>
              <a:ext cx="2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</a:pPr>
              <a:r>
                <a:rPr lang="zh-CN" altLang="en-US" sz="2800" b="1"/>
                <a:t>表明采用的寻址方式（表</a:t>
              </a:r>
              <a:r>
                <a:rPr lang="en-US" altLang="zh-CN" sz="2800" b="1"/>
                <a:t>1.7</a:t>
              </a:r>
              <a:r>
                <a:rPr lang="zh-CN" altLang="en-US" sz="2800" b="1"/>
                <a:t>）</a:t>
              </a:r>
            </a:p>
          </p:txBody>
        </p:sp>
      </p:grpSp>
      <p:graphicFrame>
        <p:nvGraphicFramePr>
          <p:cNvPr id="136229" name="表格 136228">
            <a:extLst>
              <a:ext uri="{FF2B5EF4-FFF2-40B4-BE49-F238E27FC236}">
                <a16:creationId xmlns:a16="http://schemas.microsoft.com/office/drawing/2014/main" id="{E5E91935-574C-4C91-8381-F971C0107C81}"/>
              </a:ext>
            </a:extLst>
          </p:cNvPr>
          <p:cNvGraphicFramePr/>
          <p:nvPr/>
        </p:nvGraphicFramePr>
        <p:xfrm>
          <a:off x="762000" y="1549400"/>
          <a:ext cx="8153400" cy="96678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2"/>
                          </a:solidFill>
                        </a:rPr>
                        <a:t>操作码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 err="1">
                          <a:solidFill>
                            <a:schemeClr val="accent2"/>
                          </a:solidFill>
                        </a:rPr>
                        <a:t>mod reg r/m</a:t>
                      </a:r>
                      <a:endParaRPr lang="zh-CN" altLang="en-US" sz="24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</a:rPr>
                        <a:t>位移量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</a:rPr>
                        <a:t>立即数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5265" name="组合 136225">
            <a:extLst>
              <a:ext uri="{FF2B5EF4-FFF2-40B4-BE49-F238E27FC236}">
                <a16:creationId xmlns:a16="http://schemas.microsoft.com/office/drawing/2014/main" id="{4ED56F82-54D6-4AE6-A6FC-D80B7B9A86F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667000"/>
            <a:ext cx="4800600" cy="944563"/>
            <a:chOff x="2160" y="1680"/>
            <a:chExt cx="3024" cy="595"/>
          </a:xfrm>
        </p:grpSpPr>
        <p:sp>
          <p:nvSpPr>
            <p:cNvPr id="95266" name="右大括号 136226">
              <a:extLst>
                <a:ext uri="{FF2B5EF4-FFF2-40B4-BE49-F238E27FC236}">
                  <a16:creationId xmlns:a16="http://schemas.microsoft.com/office/drawing/2014/main" id="{20C0BD52-8DBD-4724-BD6C-C9D6D0275E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28" y="312"/>
              <a:ext cx="288" cy="3024"/>
            </a:xfrm>
            <a:prstGeom prst="rightBrace">
              <a:avLst>
                <a:gd name="adj1" fmla="val 56000"/>
                <a:gd name="adj2" fmla="val 5046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7" name="文本框 136227">
              <a:extLst>
                <a:ext uri="{FF2B5EF4-FFF2-40B4-BE49-F238E27FC236}">
                  <a16:creationId xmlns:a16="http://schemas.microsoft.com/office/drawing/2014/main" id="{B4FB7183-BF54-4085-90DD-4351E8EF7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1948"/>
              <a:ext cx="794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操作数</a:t>
              </a: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37217">
            <a:extLst>
              <a:ext uri="{FF2B5EF4-FFF2-40B4-BE49-F238E27FC236}">
                <a16:creationId xmlns:a16="http://schemas.microsoft.com/office/drawing/2014/main" id="{1EA679D0-D550-4D69-A2B6-F32E2EBE7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标准机器代码示例</a:t>
            </a:r>
            <a:r>
              <a:rPr lang="en-US" altLang="zh-CN"/>
              <a:t>1</a:t>
            </a:r>
          </a:p>
        </p:txBody>
      </p:sp>
      <p:sp>
        <p:nvSpPr>
          <p:cNvPr id="96258" name="文本占位符 137218">
            <a:extLst>
              <a:ext uri="{FF2B5EF4-FFF2-40B4-BE49-F238E27FC236}">
                <a16:creationId xmlns:a16="http://schemas.microsoft.com/office/drawing/2014/main" id="{A3366409-995D-4BF0-932B-B6165E053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2638425"/>
            <a:ext cx="8194675" cy="3095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en-US" altLang="zh-CN" sz="3200">
                <a:solidFill>
                  <a:schemeClr val="tx2"/>
                </a:solidFill>
              </a:rPr>
              <a:t>MOV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accent2"/>
                </a:solidFill>
              </a:rPr>
              <a:t>AX,BX</a:t>
            </a:r>
            <a:r>
              <a:rPr lang="en-US" altLang="zh-CN" sz="3200"/>
              <a:t> </a:t>
            </a:r>
            <a:r>
              <a:rPr lang="zh-CN" altLang="en-US" sz="3200"/>
              <a:t>；机器代码是 </a:t>
            </a:r>
            <a:r>
              <a:rPr lang="en-US" altLang="zh-CN" sz="3200">
                <a:solidFill>
                  <a:srgbClr val="996600"/>
                </a:solidFill>
              </a:rPr>
              <a:t>89 D8</a:t>
            </a:r>
          </a:p>
          <a:p>
            <a:r>
              <a:rPr lang="zh-CN" altLang="en-US" sz="2800"/>
              <a:t>第</a:t>
            </a:r>
            <a:r>
              <a:rPr lang="en-US" altLang="zh-CN" sz="2800"/>
              <a:t>1</a:t>
            </a:r>
            <a:r>
              <a:rPr lang="zh-CN" altLang="en-US" sz="2800"/>
              <a:t>个字节</a:t>
            </a:r>
            <a:r>
              <a:rPr lang="en-US" altLang="zh-CN" sz="2800">
                <a:solidFill>
                  <a:srgbClr val="996600"/>
                </a:solidFill>
              </a:rPr>
              <a:t>89</a:t>
            </a:r>
            <a:r>
              <a:rPr lang="zh-CN" altLang="en-US" sz="2800"/>
              <a:t>是操作码</a:t>
            </a:r>
            <a:r>
              <a:rPr lang="en-US" altLang="zh-CN" sz="2800"/>
              <a:t>(</a:t>
            </a:r>
            <a:r>
              <a:rPr lang="zh-CN" altLang="en-US" sz="2800"/>
              <a:t>含</a:t>
            </a:r>
            <a:r>
              <a:rPr lang="en-US" altLang="zh-CN" sz="2800"/>
              <a:t>w</a:t>
            </a:r>
            <a:r>
              <a:rPr lang="zh-CN" altLang="en-US" sz="2800"/>
              <a:t>＝</a:t>
            </a:r>
            <a:r>
              <a:rPr lang="en-US" altLang="zh-CN" sz="2800"/>
              <a:t>1</a:t>
            </a:r>
            <a:r>
              <a:rPr lang="zh-CN" altLang="en-US" sz="2800"/>
              <a:t>表示</a:t>
            </a:r>
            <a:r>
              <a:rPr lang="en-US" altLang="zh-CN" sz="2800"/>
              <a:t>16</a:t>
            </a:r>
            <a:r>
              <a:rPr lang="zh-CN" altLang="en-US" sz="2800"/>
              <a:t>位操作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个字节</a:t>
            </a:r>
            <a:r>
              <a:rPr lang="en-US" altLang="zh-CN" sz="2800">
                <a:solidFill>
                  <a:srgbClr val="996600"/>
                </a:solidFill>
              </a:rPr>
              <a:t>D8</a:t>
            </a:r>
            <a:r>
              <a:rPr lang="zh-CN" altLang="en-US" sz="2800"/>
              <a:t>（</a:t>
            </a:r>
            <a:r>
              <a:rPr lang="en-US" altLang="zh-CN" sz="2800"/>
              <a:t>11 011 000</a:t>
            </a:r>
            <a:r>
              <a:rPr lang="zh-CN" altLang="en-US" sz="2800"/>
              <a:t>）是 “</a:t>
            </a:r>
            <a:r>
              <a:rPr lang="en-US" altLang="zh-CN" sz="2800"/>
              <a:t>mod reg r/m”</a:t>
            </a:r>
          </a:p>
          <a:p>
            <a:pPr lvl="1"/>
            <a:r>
              <a:rPr lang="en-US" altLang="zh-CN" sz="2800"/>
              <a:t>reg</a:t>
            </a:r>
            <a:r>
              <a:rPr lang="zh-CN" altLang="en-US" sz="2800"/>
              <a:t>＝</a:t>
            </a:r>
            <a:r>
              <a:rPr lang="en-US" altLang="zh-CN" sz="2800"/>
              <a:t>011</a:t>
            </a:r>
            <a:r>
              <a:rPr lang="zh-CN" altLang="en-US" sz="2800"/>
              <a:t>表示目的操作数为</a:t>
            </a:r>
            <a:r>
              <a:rPr lang="en-US" altLang="zh-CN" sz="2800"/>
              <a:t>BX</a:t>
            </a:r>
          </a:p>
          <a:p>
            <a:pPr lvl="1"/>
            <a:r>
              <a:rPr lang="en-US" altLang="zh-CN" sz="2800"/>
              <a:t>mod</a:t>
            </a:r>
            <a:r>
              <a:rPr lang="zh-CN" altLang="en-US" sz="2800"/>
              <a:t>＝</a:t>
            </a:r>
            <a:r>
              <a:rPr lang="en-US" altLang="zh-CN" sz="2800"/>
              <a:t>11</a:t>
            </a:r>
            <a:r>
              <a:rPr lang="zh-CN" altLang="en-US" sz="2800"/>
              <a:t>和</a:t>
            </a:r>
            <a:r>
              <a:rPr lang="en-US" altLang="zh-CN" sz="2800"/>
              <a:t>r/m</a:t>
            </a:r>
            <a:r>
              <a:rPr lang="zh-CN" altLang="en-US" sz="2800"/>
              <a:t>＝</a:t>
            </a:r>
            <a:r>
              <a:rPr lang="en-US" altLang="zh-CN" sz="2800"/>
              <a:t>000</a:t>
            </a:r>
            <a:r>
              <a:rPr lang="zh-CN" altLang="en-US" sz="2800"/>
              <a:t>表示源操作数为</a:t>
            </a:r>
            <a:r>
              <a:rPr lang="en-US" altLang="zh-CN" sz="2800"/>
              <a:t>AX</a:t>
            </a:r>
          </a:p>
        </p:txBody>
      </p:sp>
      <p:graphicFrame>
        <p:nvGraphicFramePr>
          <p:cNvPr id="137242" name="表格 137241">
            <a:extLst>
              <a:ext uri="{FF2B5EF4-FFF2-40B4-BE49-F238E27FC236}">
                <a16:creationId xmlns:a16="http://schemas.microsoft.com/office/drawing/2014/main" id="{328CCB52-F584-4CFB-9C6C-84E78C31256C}"/>
              </a:ext>
            </a:extLst>
          </p:cNvPr>
          <p:cNvGraphicFramePr/>
          <p:nvPr/>
        </p:nvGraphicFramePr>
        <p:xfrm>
          <a:off x="762000" y="1219200"/>
          <a:ext cx="8153400" cy="96678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2"/>
                          </a:solidFill>
                        </a:rPr>
                        <a:t>操作码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 err="1">
                          <a:solidFill>
                            <a:schemeClr val="accent2"/>
                          </a:solidFill>
                        </a:rPr>
                        <a:t>mod reg r/m</a:t>
                      </a:r>
                      <a:endParaRPr lang="zh-CN" altLang="en-US" sz="24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</a:rPr>
                        <a:t>位移量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</a:rPr>
                        <a:t>立即数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230401">
            <a:extLst>
              <a:ext uri="{FF2B5EF4-FFF2-40B4-BE49-F238E27FC236}">
                <a16:creationId xmlns:a16="http://schemas.microsoft.com/office/drawing/2014/main" id="{CA6B9956-8185-47A1-9681-D72528615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标准机器代码示例</a:t>
            </a:r>
            <a:r>
              <a:rPr lang="en-US" altLang="zh-CN"/>
              <a:t>2</a:t>
            </a:r>
          </a:p>
        </p:txBody>
      </p:sp>
      <p:sp>
        <p:nvSpPr>
          <p:cNvPr id="97282" name="文本占位符 230402">
            <a:extLst>
              <a:ext uri="{FF2B5EF4-FFF2-40B4-BE49-F238E27FC236}">
                <a16:creationId xmlns:a16="http://schemas.microsoft.com/office/drawing/2014/main" id="{4B523699-7D34-49FA-B434-6500CD233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194675" cy="3775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solidFill>
                  <a:schemeClr val="tx2"/>
                </a:solidFill>
              </a:rPr>
              <a:t>MOV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AL,[BX+SI+6]</a:t>
            </a:r>
            <a:r>
              <a:rPr lang="en-US" altLang="zh-CN" sz="2800"/>
              <a:t> </a:t>
            </a:r>
            <a:r>
              <a:rPr lang="zh-CN" altLang="en-US" sz="2800"/>
              <a:t>；机器代码是 </a:t>
            </a:r>
            <a:r>
              <a:rPr lang="en-US" altLang="zh-CN" sz="2800">
                <a:solidFill>
                  <a:srgbClr val="996600"/>
                </a:solidFill>
              </a:rPr>
              <a:t>8A 40 06</a:t>
            </a:r>
          </a:p>
          <a:p>
            <a:r>
              <a:rPr lang="zh-CN" altLang="en-US" sz="2800"/>
              <a:t>前一个字节</a:t>
            </a:r>
            <a:r>
              <a:rPr lang="en-US" altLang="zh-CN" sz="2800">
                <a:solidFill>
                  <a:srgbClr val="996600"/>
                </a:solidFill>
              </a:rPr>
              <a:t>8A</a:t>
            </a:r>
            <a:r>
              <a:rPr lang="zh-CN" altLang="en-US" sz="2800"/>
              <a:t>是操作码</a:t>
            </a:r>
            <a:r>
              <a:rPr lang="en-US" altLang="zh-CN" sz="2800"/>
              <a:t>(</a:t>
            </a:r>
            <a:r>
              <a:rPr lang="zh-CN" altLang="en-US" sz="2800"/>
              <a:t>含</a:t>
            </a:r>
            <a:r>
              <a:rPr lang="en-US" altLang="zh-CN" sz="2800"/>
              <a:t>w</a:t>
            </a:r>
            <a:r>
              <a:rPr lang="zh-CN" altLang="en-US" sz="2800"/>
              <a:t>＝</a:t>
            </a:r>
            <a:r>
              <a:rPr lang="en-US" altLang="zh-CN" sz="2800"/>
              <a:t>0</a:t>
            </a:r>
            <a:r>
              <a:rPr lang="zh-CN" altLang="en-US" sz="2800"/>
              <a:t>表示</a:t>
            </a:r>
            <a:r>
              <a:rPr lang="en-US" altLang="zh-CN" sz="2800"/>
              <a:t>8</a:t>
            </a:r>
            <a:r>
              <a:rPr lang="zh-CN" altLang="en-US" sz="2800"/>
              <a:t>位操作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中间一个字节</a:t>
            </a:r>
            <a:r>
              <a:rPr lang="en-US" altLang="zh-CN" sz="2800">
                <a:solidFill>
                  <a:srgbClr val="996600"/>
                </a:solidFill>
              </a:rPr>
              <a:t>40</a:t>
            </a:r>
            <a:r>
              <a:rPr lang="zh-CN" altLang="en-US" sz="2800"/>
              <a:t>（</a:t>
            </a:r>
            <a:r>
              <a:rPr lang="en-US" altLang="zh-CN" sz="2800"/>
              <a:t>01 000 000</a:t>
            </a:r>
            <a:r>
              <a:rPr lang="zh-CN" altLang="en-US" sz="2800"/>
              <a:t>）是 “</a:t>
            </a:r>
            <a:r>
              <a:rPr lang="en-US" altLang="zh-CN" sz="2800"/>
              <a:t>mod reg r/m”</a:t>
            </a:r>
            <a:r>
              <a:rPr lang="zh-CN" altLang="en-US" sz="2800"/>
              <a:t>字节</a:t>
            </a:r>
          </a:p>
          <a:p>
            <a:pPr lvl="1"/>
            <a:r>
              <a:rPr lang="en-US" altLang="zh-CN" sz="2400"/>
              <a:t>reg</a:t>
            </a:r>
            <a:r>
              <a:rPr lang="zh-CN" altLang="en-US" sz="2400"/>
              <a:t>＝</a:t>
            </a:r>
            <a:r>
              <a:rPr lang="en-US" altLang="zh-CN" sz="2400"/>
              <a:t>000</a:t>
            </a:r>
            <a:r>
              <a:rPr lang="zh-CN" altLang="en-US" sz="2400"/>
              <a:t>表示目的操作数为</a:t>
            </a:r>
            <a:r>
              <a:rPr lang="en-US" altLang="zh-CN" sz="2400"/>
              <a:t>AL</a:t>
            </a:r>
          </a:p>
          <a:p>
            <a:pPr lvl="1"/>
            <a:r>
              <a:rPr lang="en-US" altLang="zh-CN" sz="2400"/>
              <a:t>mod</a:t>
            </a:r>
            <a:r>
              <a:rPr lang="zh-CN" altLang="en-US" sz="2400"/>
              <a:t>＝</a:t>
            </a:r>
            <a:r>
              <a:rPr lang="en-US" altLang="zh-CN" sz="2400"/>
              <a:t>01</a:t>
            </a:r>
            <a:r>
              <a:rPr lang="zh-CN" altLang="en-US" sz="2400"/>
              <a:t>和</a:t>
            </a:r>
            <a:r>
              <a:rPr lang="en-US" altLang="zh-CN" sz="2400"/>
              <a:t>r/m</a:t>
            </a:r>
            <a:r>
              <a:rPr lang="zh-CN" altLang="en-US" sz="2400"/>
              <a:t>＝</a:t>
            </a:r>
            <a:r>
              <a:rPr lang="en-US" altLang="zh-CN" sz="2400"/>
              <a:t>000</a:t>
            </a:r>
            <a:r>
              <a:rPr lang="zh-CN" altLang="en-US" sz="2400"/>
              <a:t>表示源操作数为</a:t>
            </a:r>
            <a:r>
              <a:rPr lang="en-US" altLang="zh-CN" sz="2400"/>
              <a:t>[BX+SI+D8]</a:t>
            </a:r>
          </a:p>
          <a:p>
            <a:r>
              <a:rPr lang="zh-CN" altLang="en-US" sz="2800"/>
              <a:t>最后一个字节就是</a:t>
            </a:r>
            <a:r>
              <a:rPr lang="en-US" altLang="zh-CN" sz="2800"/>
              <a:t>8</a:t>
            </a:r>
            <a:r>
              <a:rPr lang="zh-CN" altLang="en-US" sz="2800"/>
              <a:t>位位移量〔</a:t>
            </a:r>
            <a:r>
              <a:rPr lang="en-US" altLang="zh-CN" sz="2800"/>
              <a:t>D8</a:t>
            </a:r>
            <a:r>
              <a:rPr lang="zh-CN" altLang="en-US" sz="2800"/>
              <a:t>＝〕</a:t>
            </a:r>
            <a:r>
              <a:rPr lang="en-US" altLang="zh-CN" sz="2800">
                <a:solidFill>
                  <a:srgbClr val="996600"/>
                </a:solidFill>
              </a:rPr>
              <a:t>06</a:t>
            </a:r>
          </a:p>
        </p:txBody>
      </p:sp>
      <p:graphicFrame>
        <p:nvGraphicFramePr>
          <p:cNvPr id="230404" name="表格 230403">
            <a:extLst>
              <a:ext uri="{FF2B5EF4-FFF2-40B4-BE49-F238E27FC236}">
                <a16:creationId xmlns:a16="http://schemas.microsoft.com/office/drawing/2014/main" id="{6F8C2882-EEF6-48C4-8803-C56CD2D6AC05}"/>
              </a:ext>
            </a:extLst>
          </p:cNvPr>
          <p:cNvGraphicFramePr/>
          <p:nvPr/>
        </p:nvGraphicFramePr>
        <p:xfrm>
          <a:off x="762000" y="1219200"/>
          <a:ext cx="8153400" cy="96678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/>
                        <a:t>0/1/2</a:t>
                      </a:r>
                      <a:r>
                        <a:rPr lang="zh-CN" altLang="en-US" sz="2400" dirty="0"/>
                        <a:t>字节</a:t>
                      </a: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2"/>
                          </a:solidFill>
                        </a:rPr>
                        <a:t>操作码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 err="1">
                          <a:solidFill>
                            <a:schemeClr val="accent2"/>
                          </a:solidFill>
                        </a:rPr>
                        <a:t>mod reg r/m</a:t>
                      </a:r>
                      <a:endParaRPr lang="zh-CN" altLang="en-US" sz="24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</a:rPr>
                        <a:t>位移量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</a:rPr>
                        <a:t>立即数</a:t>
                      </a:r>
                    </a:p>
                  </a:txBody>
                  <a:tcPr>
                    <a:lnL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38241">
            <a:extLst>
              <a:ext uri="{FF2B5EF4-FFF2-40B4-BE49-F238E27FC236}">
                <a16:creationId xmlns:a16="http://schemas.microsoft.com/office/drawing/2014/main" id="{C09D7DEF-22B6-4295-A1B6-A74DFBEE4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其它机器代码形式</a:t>
            </a:r>
          </a:p>
        </p:txBody>
      </p:sp>
      <p:sp>
        <p:nvSpPr>
          <p:cNvPr id="98306" name="文本占位符 138242">
            <a:extLst>
              <a:ext uri="{FF2B5EF4-FFF2-40B4-BE49-F238E27FC236}">
                <a16:creationId xmlns:a16="http://schemas.microsoft.com/office/drawing/2014/main" id="{C20982DD-E960-4AD8-94CB-B4A15DA07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075" y="1989138"/>
            <a:ext cx="7521575" cy="42592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mov al,05 </a:t>
            </a:r>
            <a:r>
              <a:rPr lang="zh-CN" altLang="en-US" sz="3200"/>
              <a:t>；机器代码是</a:t>
            </a:r>
            <a:r>
              <a:rPr lang="en-US" altLang="zh-CN" sz="3200"/>
              <a:t>B0 05</a:t>
            </a:r>
          </a:p>
          <a:p>
            <a:r>
              <a:rPr lang="zh-CN" altLang="en-US" sz="3200"/>
              <a:t>前一个字节</a:t>
            </a:r>
            <a:r>
              <a:rPr lang="en-US" altLang="zh-CN" sz="3200"/>
              <a:t>B0</a:t>
            </a:r>
            <a:r>
              <a:rPr lang="zh-CN" altLang="en-US" sz="3200"/>
              <a:t>是操作码（含一个操作数</a:t>
            </a:r>
            <a:r>
              <a:rPr lang="en-US" altLang="zh-CN" sz="3200"/>
              <a:t>AL</a:t>
            </a:r>
            <a:r>
              <a:rPr lang="zh-CN" altLang="en-US" sz="3200"/>
              <a:t>），后一个字节</a:t>
            </a:r>
            <a:r>
              <a:rPr lang="en-US" altLang="zh-CN" sz="3200"/>
              <a:t>05</a:t>
            </a:r>
            <a:r>
              <a:rPr lang="zh-CN" altLang="en-US" sz="3200"/>
              <a:t>是立即数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/>
              <a:t>mov ax,0102H </a:t>
            </a:r>
            <a:r>
              <a:rPr lang="zh-CN" altLang="en-US" sz="3200"/>
              <a:t>；机器代码是</a:t>
            </a:r>
            <a:r>
              <a:rPr lang="en-US" altLang="zh-CN" sz="3200"/>
              <a:t>B8 02 01</a:t>
            </a:r>
          </a:p>
          <a:p>
            <a:r>
              <a:rPr lang="zh-CN" altLang="en-US" sz="3200"/>
              <a:t>前一个字节</a:t>
            </a:r>
            <a:r>
              <a:rPr lang="en-US" altLang="zh-CN" sz="3200"/>
              <a:t>B8</a:t>
            </a:r>
            <a:r>
              <a:rPr lang="zh-CN" altLang="en-US" sz="3200"/>
              <a:t>是操作码（含一个操作数</a:t>
            </a:r>
            <a:r>
              <a:rPr lang="en-US" altLang="zh-CN" sz="3200"/>
              <a:t>AX</a:t>
            </a:r>
            <a:r>
              <a:rPr lang="zh-CN" altLang="en-US" sz="3200"/>
              <a:t>），后两个字节</a:t>
            </a:r>
            <a:r>
              <a:rPr lang="en-US" altLang="zh-CN" sz="3200"/>
              <a:t>02 01</a:t>
            </a:r>
            <a:r>
              <a:rPr lang="zh-CN" altLang="en-US" sz="3200"/>
              <a:t>是</a:t>
            </a:r>
            <a:r>
              <a:rPr lang="en-US" altLang="zh-CN" sz="3200"/>
              <a:t>16</a:t>
            </a:r>
            <a:r>
              <a:rPr lang="zh-CN" altLang="en-US" sz="3200"/>
              <a:t>位立即数（低字节</a:t>
            </a:r>
            <a:r>
              <a:rPr lang="en-US" altLang="zh-CN" sz="3200"/>
              <a:t>02</a:t>
            </a:r>
            <a:r>
              <a:rPr lang="zh-CN" altLang="en-US" sz="3200"/>
              <a:t>在低地址）</a:t>
            </a:r>
          </a:p>
        </p:txBody>
      </p:sp>
      <p:grpSp>
        <p:nvGrpSpPr>
          <p:cNvPr id="98307" name="组合 138243">
            <a:extLst>
              <a:ext uri="{FF2B5EF4-FFF2-40B4-BE49-F238E27FC236}">
                <a16:creationId xmlns:a16="http://schemas.microsoft.com/office/drawing/2014/main" id="{9F911D1A-17E2-4069-A232-5E04F16C0F9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052513"/>
            <a:ext cx="3505200" cy="608012"/>
            <a:chOff x="1680" y="864"/>
            <a:chExt cx="2208" cy="383"/>
          </a:xfrm>
        </p:grpSpPr>
        <p:sp>
          <p:nvSpPr>
            <p:cNvPr id="98308" name="文本框 138244">
              <a:extLst>
                <a:ext uri="{FF2B5EF4-FFF2-40B4-BE49-F238E27FC236}">
                  <a16:creationId xmlns:a16="http://schemas.microsoft.com/office/drawing/2014/main" id="{4BDDC798-39FB-4A5F-B4B4-B59BF6328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864"/>
              <a:ext cx="1152" cy="383"/>
            </a:xfrm>
            <a:prstGeom prst="rect">
              <a:avLst/>
            </a:prstGeom>
            <a:noFill/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98309" name="文本框 138245">
              <a:extLst>
                <a:ext uri="{FF2B5EF4-FFF2-40B4-BE49-F238E27FC236}">
                  <a16:creationId xmlns:a16="http://schemas.microsoft.com/office/drawing/2014/main" id="{8466580A-1ECC-46FD-88F1-D3B5040C1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4"/>
              <a:ext cx="1056" cy="383"/>
            </a:xfrm>
            <a:prstGeom prst="rect">
              <a:avLst/>
            </a:prstGeom>
            <a:noFill/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操作数</a:t>
              </a:r>
            </a:p>
          </p:txBody>
        </p:sp>
      </p:grpSp>
      <p:pic>
        <p:nvPicPr>
          <p:cNvPr id="98310" name="图片 138246" descr="142">
            <a:extLst>
              <a:ext uri="{FF2B5EF4-FFF2-40B4-BE49-F238E27FC236}">
                <a16:creationId xmlns:a16="http://schemas.microsoft.com/office/drawing/2014/main" id="{9BE3B89F-76BA-44E4-9706-239C6C94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716338"/>
            <a:ext cx="867568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39265">
            <a:extLst>
              <a:ext uri="{FF2B5EF4-FFF2-40B4-BE49-F238E27FC236}">
                <a16:creationId xmlns:a16="http://schemas.microsoft.com/office/drawing/2014/main" id="{5A758D18-01D6-44A1-9985-AF6A790D6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指令的助记符格式</a:t>
            </a:r>
          </a:p>
        </p:txBody>
      </p:sp>
      <p:sp>
        <p:nvSpPr>
          <p:cNvPr id="99330" name="文本占位符 139266">
            <a:extLst>
              <a:ext uri="{FF2B5EF4-FFF2-40B4-BE49-F238E27FC236}">
                <a16:creationId xmlns:a16="http://schemas.microsoft.com/office/drawing/2014/main" id="{D5A52CE2-BFE0-45F9-BF1C-8DA9919C3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操作码</a:t>
            </a:r>
            <a:r>
              <a:rPr lang="zh-CN" altLang="en-US" sz="320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1,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3200">
                <a:latin typeface="宋体" panose="02010600030101010101" pitchFamily="2" charset="-122"/>
              </a:rPr>
              <a:t>注释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</a:rPr>
              <a:t>，称为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源操作数 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src</a:t>
            </a:r>
            <a:r>
              <a:rPr lang="zh-CN" altLang="en-US" sz="3200">
                <a:latin typeface="宋体" panose="02010600030101010101" pitchFamily="2" charset="-122"/>
              </a:rPr>
              <a:t>，它表示参与指令操作的一个对象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操作数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</a:rPr>
              <a:t>，称为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目的操作数 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dest</a:t>
            </a:r>
            <a:r>
              <a:rPr lang="zh-CN" altLang="en-US" sz="3200">
                <a:latin typeface="宋体" panose="02010600030101010101" pitchFamily="2" charset="-122"/>
              </a:rPr>
              <a:t>，它不仅可以作为指令操作的一个对象，还可以用来存放指令操作的结果</a:t>
            </a:r>
          </a:p>
          <a:p>
            <a:r>
              <a:rPr lang="zh-CN" altLang="en-US" sz="3200">
                <a:latin typeface="宋体" panose="02010600030101010101" pitchFamily="2" charset="-122"/>
              </a:rPr>
              <a:t>分号后的内容是对指令的解释</a:t>
            </a:r>
          </a:p>
        </p:txBody>
      </p:sp>
    </p:spTree>
  </p:cSld>
  <p:clrMapOvr>
    <a:masterClrMapping/>
  </p:clrMapOvr>
  <p:transition>
    <p:cover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40289">
            <a:extLst>
              <a:ext uri="{FF2B5EF4-FFF2-40B4-BE49-F238E27FC236}">
                <a16:creationId xmlns:a16="http://schemas.microsoft.com/office/drawing/2014/main" id="{3113820F-9E98-4C89-A41C-A24701C50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传送指令</a:t>
            </a:r>
            <a:r>
              <a:rPr lang="en-US" altLang="zh-CN"/>
              <a:t>MOV</a:t>
            </a:r>
            <a:r>
              <a:rPr lang="zh-CN" altLang="en-US"/>
              <a:t>的格式</a:t>
            </a:r>
          </a:p>
        </p:txBody>
      </p:sp>
      <p:sp>
        <p:nvSpPr>
          <p:cNvPr id="100354" name="文本占位符 140290">
            <a:extLst>
              <a:ext uri="{FF2B5EF4-FFF2-40B4-BE49-F238E27FC236}">
                <a16:creationId xmlns:a16="http://schemas.microsoft.com/office/drawing/2014/main" id="{72E15942-4D2D-4D73-AC3E-DC3ADDD83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MOV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dest,src</a:t>
            </a: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dest←src 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功能：将源操作数</a:t>
            </a:r>
            <a:r>
              <a:rPr lang="en-US" altLang="zh-CN" sz="2800">
                <a:latin typeface="宋体" panose="02010600030101010101" pitchFamily="2" charset="-122"/>
              </a:rPr>
              <a:t>src</a:t>
            </a:r>
            <a:r>
              <a:rPr lang="zh-CN" altLang="en-US" sz="2800">
                <a:latin typeface="宋体" panose="02010600030101010101" pitchFamily="2" charset="-122"/>
              </a:rPr>
              <a:t>传送至目的操作数</a:t>
            </a:r>
            <a:r>
              <a:rPr lang="en-US" altLang="zh-CN" sz="2800">
                <a:latin typeface="宋体" panose="02010600030101010101" pitchFamily="2" charset="-122"/>
              </a:rPr>
              <a:t>dest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AL,05H		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AL←05H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BX,AX		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BX←AX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AX,[SI]		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AX←DS:[SI]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AX,[BP+06H]	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AX←SS:[BP+06H]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AX,[BX+SI]	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r>
              <a:rPr lang="en-US" altLang="zh-CN">
                <a:latin typeface="宋体" panose="02010600030101010101" pitchFamily="2" charset="-122"/>
              </a:rPr>
              <a:t>AX←DS:[BX+SI]</a:t>
            </a:r>
          </a:p>
        </p:txBody>
      </p:sp>
    </p:spTree>
  </p:cSld>
  <p:clrMapOvr>
    <a:masterClrMapping/>
  </p:clrMapOvr>
  <p:transition>
    <p:cover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41313">
            <a:extLst>
              <a:ext uri="{FF2B5EF4-FFF2-40B4-BE49-F238E27FC236}">
                <a16:creationId xmlns:a16="http://schemas.microsoft.com/office/drawing/2014/main" id="{86AE60FD-7824-45E1-AF35-6A15EDB56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传送指令</a:t>
            </a:r>
            <a:r>
              <a:rPr lang="en-US" altLang="zh-CN"/>
              <a:t>MOV</a:t>
            </a:r>
            <a:r>
              <a:rPr lang="zh-CN" altLang="en-US"/>
              <a:t>的功能</a:t>
            </a:r>
          </a:p>
        </p:txBody>
      </p:sp>
      <p:sp>
        <p:nvSpPr>
          <p:cNvPr id="141315" name="线形标注 1(带边框和强调线) 141314">
            <a:extLst>
              <a:ext uri="{FF2B5EF4-FFF2-40B4-BE49-F238E27FC236}">
                <a16:creationId xmlns:a16="http://schemas.microsoft.com/office/drawing/2014/main" id="{13640932-1D26-4A7C-A834-C1EB30A6CBDC}"/>
              </a:ext>
            </a:extLst>
          </p:cNvPr>
          <p:cNvSpPr>
            <a:spLocks/>
          </p:cNvSpPr>
          <p:nvPr/>
        </p:nvSpPr>
        <p:spPr bwMode="auto">
          <a:xfrm>
            <a:off x="5029200" y="4752975"/>
            <a:ext cx="2566988" cy="547688"/>
          </a:xfrm>
          <a:prstGeom prst="accentBorderCallout1">
            <a:avLst>
              <a:gd name="adj1" fmla="val 21491"/>
              <a:gd name="adj2" fmla="val -2968"/>
              <a:gd name="adj3" fmla="val 21491"/>
              <a:gd name="adj4" fmla="val -55412"/>
            </a:avLst>
          </a:prstGeom>
          <a:solidFill>
            <a:schemeClr val="accent1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源操作数 </a:t>
            </a:r>
            <a:r>
              <a:rPr lang="en-US" altLang="zh-CN" sz="2800" b="1">
                <a:latin typeface="Times New Roman" panose="02020603050405020304" pitchFamily="18" charset="0"/>
              </a:rPr>
              <a:t>src</a:t>
            </a:r>
          </a:p>
        </p:txBody>
      </p:sp>
      <p:sp>
        <p:nvSpPr>
          <p:cNvPr id="141316" name="线形标注 1(带边框和强调线) 141315">
            <a:extLst>
              <a:ext uri="{FF2B5EF4-FFF2-40B4-BE49-F238E27FC236}">
                <a16:creationId xmlns:a16="http://schemas.microsoft.com/office/drawing/2014/main" id="{423883EE-152E-42A3-A79F-1055BCE80AF4}"/>
              </a:ext>
            </a:extLst>
          </p:cNvPr>
          <p:cNvSpPr>
            <a:spLocks/>
          </p:cNvSpPr>
          <p:nvPr/>
        </p:nvSpPr>
        <p:spPr bwMode="auto">
          <a:xfrm>
            <a:off x="5181600" y="2687638"/>
            <a:ext cx="3206750" cy="547687"/>
          </a:xfrm>
          <a:prstGeom prst="accentBorderCallout1">
            <a:avLst>
              <a:gd name="adj1" fmla="val 13213"/>
              <a:gd name="adj2" fmla="val -2375"/>
              <a:gd name="adj3" fmla="val 13213"/>
              <a:gd name="adj4" fmla="val -44556"/>
            </a:avLst>
          </a:prstGeom>
          <a:solidFill>
            <a:schemeClr val="accent1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目的操作数 </a:t>
            </a:r>
            <a:r>
              <a:rPr lang="en-US" altLang="zh-CN" sz="2800" b="1">
                <a:latin typeface="Times New Roman" panose="02020603050405020304" pitchFamily="18" charset="0"/>
              </a:rPr>
              <a:t>dest</a:t>
            </a:r>
          </a:p>
        </p:txBody>
      </p:sp>
      <p:sp>
        <p:nvSpPr>
          <p:cNvPr id="101380" name="椭圆 141316">
            <a:extLst>
              <a:ext uri="{FF2B5EF4-FFF2-40B4-BE49-F238E27FC236}">
                <a16:creationId xmlns:a16="http://schemas.microsoft.com/office/drawing/2014/main" id="{43C2CD3F-F4F4-4D47-9291-606936E2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16150"/>
            <a:ext cx="1981200" cy="1066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8" name="文本框 141317">
            <a:extLst>
              <a:ext uri="{FF2B5EF4-FFF2-40B4-BE49-F238E27FC236}">
                <a16:creationId xmlns:a16="http://schemas.microsoft.com/office/drawing/2014/main" id="{7DFCDCCA-04C4-4EF1-8723-15524D17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76500"/>
            <a:ext cx="1143000" cy="579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30H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01382" name="椭圆 141318">
            <a:extLst>
              <a:ext uri="{FF2B5EF4-FFF2-40B4-BE49-F238E27FC236}">
                <a16:creationId xmlns:a16="http://schemas.microsoft.com/office/drawing/2014/main" id="{FC1642DA-F59F-4C95-877E-7953699A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11650"/>
            <a:ext cx="1981200" cy="1066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0" name="文本框 141319">
            <a:extLst>
              <a:ext uri="{FF2B5EF4-FFF2-40B4-BE49-F238E27FC236}">
                <a16:creationId xmlns:a16="http://schemas.microsoft.com/office/drawing/2014/main" id="{54DFA3C8-35EE-440A-8C38-BEEAAA31E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1143000" cy="579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30H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41321" name="任意多边形 141320">
            <a:extLst>
              <a:ext uri="{FF2B5EF4-FFF2-40B4-BE49-F238E27FC236}">
                <a16:creationId xmlns:a16="http://schemas.microsoft.com/office/drawing/2014/main" id="{EF8AB371-CC28-44AC-9347-B42103731891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676400" y="3505200"/>
            <a:ext cx="1524000" cy="457200"/>
          </a:xfrm>
          <a:custGeom>
            <a:avLst/>
            <a:gdLst>
              <a:gd name="T0" fmla="*/ 17035 w 21600"/>
              <a:gd name="T1" fmla="*/ 0 h 21600"/>
              <a:gd name="T2" fmla="*/ 17035 w 21600"/>
              <a:gd name="T3" fmla="*/ 7125 h 21600"/>
              <a:gd name="T4" fmla="*/ 3375 w 21600"/>
              <a:gd name="T5" fmla="*/ 7125 h 21600"/>
              <a:gd name="T6" fmla="*/ 3375 w 21600"/>
              <a:gd name="T7" fmla="*/ 14475 h 21600"/>
              <a:gd name="T8" fmla="*/ 17035 w 21600"/>
              <a:gd name="T9" fmla="*/ 14475 h 21600"/>
              <a:gd name="T10" fmla="*/ 17035 w 21600"/>
              <a:gd name="T11" fmla="*/ 21600 h 21600"/>
              <a:gd name="T12" fmla="*/ 21600 w 21600"/>
              <a:gd name="T13" fmla="*/ 10800 h 21600"/>
              <a:gd name="T14" fmla="*/ 17035 w 21600"/>
              <a:gd name="T15" fmla="*/ 0 h 21600"/>
              <a:gd name="T16" fmla="*/ 1350 w 21600"/>
              <a:gd name="T17" fmla="*/ 7125 h 21600"/>
              <a:gd name="T18" fmla="*/ 1350 w 21600"/>
              <a:gd name="T19" fmla="*/ 14475 h 21600"/>
              <a:gd name="T20" fmla="*/ 2700 w 21600"/>
              <a:gd name="T21" fmla="*/ 14475 h 21600"/>
              <a:gd name="T22" fmla="*/ 2700 w 21600"/>
              <a:gd name="T23" fmla="*/ 7125 h 21600"/>
              <a:gd name="T24" fmla="*/ 1350 w 21600"/>
              <a:gd name="T25" fmla="*/ 7125 h 21600"/>
              <a:gd name="T26" fmla="*/ 0 w 21600"/>
              <a:gd name="T27" fmla="*/ 7125 h 21600"/>
              <a:gd name="T28" fmla="*/ 0 w 21600"/>
              <a:gd name="T29" fmla="*/ 14475 h 21600"/>
              <a:gd name="T30" fmla="*/ 675 w 21600"/>
              <a:gd name="T31" fmla="*/ 14475 h 21600"/>
              <a:gd name="T32" fmla="*/ 675 w 21600"/>
              <a:gd name="T33" fmla="*/ 7125 h 21600"/>
              <a:gd name="T34" fmla="*/ 0 w 21600"/>
              <a:gd name="T35" fmla="*/ 712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00" h="21600">
                <a:moveTo>
                  <a:pt x="17035" y="0"/>
                </a:moveTo>
                <a:lnTo>
                  <a:pt x="17035" y="7125"/>
                </a:lnTo>
                <a:lnTo>
                  <a:pt x="3375" y="7125"/>
                </a:lnTo>
                <a:lnTo>
                  <a:pt x="3375" y="14475"/>
                </a:lnTo>
                <a:lnTo>
                  <a:pt x="17035" y="14475"/>
                </a:lnTo>
                <a:lnTo>
                  <a:pt x="17035" y="21600"/>
                </a:lnTo>
                <a:lnTo>
                  <a:pt x="21600" y="10800"/>
                </a:lnTo>
                <a:lnTo>
                  <a:pt x="17035" y="0"/>
                </a:lnTo>
                <a:close/>
              </a:path>
              <a:path w="21600" h="21600">
                <a:moveTo>
                  <a:pt x="1350" y="7125"/>
                </a:moveTo>
                <a:lnTo>
                  <a:pt x="1350" y="14475"/>
                </a:lnTo>
                <a:lnTo>
                  <a:pt x="2700" y="14475"/>
                </a:lnTo>
                <a:lnTo>
                  <a:pt x="2700" y="7125"/>
                </a:lnTo>
                <a:lnTo>
                  <a:pt x="1350" y="7125"/>
                </a:lnTo>
                <a:close/>
              </a:path>
              <a:path w="21600" h="21600">
                <a:moveTo>
                  <a:pt x="0" y="7125"/>
                </a:moveTo>
                <a:lnTo>
                  <a:pt x="0" y="14475"/>
                </a:lnTo>
                <a:lnTo>
                  <a:pt x="675" y="14475"/>
                </a:lnTo>
                <a:lnTo>
                  <a:pt x="675" y="7125"/>
                </a:lnTo>
                <a:lnTo>
                  <a:pt x="0" y="7125"/>
                </a:lnTo>
                <a:close/>
              </a:path>
            </a:pathLst>
          </a:custGeom>
          <a:gradFill rotWithShape="0">
            <a:gsLst>
              <a:gs pos="0">
                <a:srgbClr val="339933"/>
              </a:gs>
              <a:gs pos="100000">
                <a:schemeClr val="folHlink"/>
              </a:gs>
            </a:gsLst>
            <a:lin ang="5400000" scaled="1"/>
          </a:gra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2" name="线形标注 1(带强调线) 141321">
            <a:extLst>
              <a:ext uri="{FF2B5EF4-FFF2-40B4-BE49-F238E27FC236}">
                <a16:creationId xmlns:a16="http://schemas.microsoft.com/office/drawing/2014/main" id="{7ACEF1D2-619E-4DEC-BDD7-3D875773CFD0}"/>
              </a:ext>
            </a:extLst>
          </p:cNvPr>
          <p:cNvSpPr>
            <a:spLocks/>
          </p:cNvSpPr>
          <p:nvPr/>
        </p:nvSpPr>
        <p:spPr bwMode="auto">
          <a:xfrm>
            <a:off x="4876800" y="3886200"/>
            <a:ext cx="3079750" cy="547688"/>
          </a:xfrm>
          <a:prstGeom prst="accentCallout1">
            <a:avLst>
              <a:gd name="adj1" fmla="val 11727"/>
              <a:gd name="adj2" fmla="val -2472"/>
              <a:gd name="adj3" fmla="val 153745"/>
              <a:gd name="adj4" fmla="val -61597"/>
            </a:avLst>
          </a:prstGeom>
          <a:solidFill>
            <a:schemeClr val="accent1"/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被传送的数据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41316" grpId="0" animBg="1"/>
      <p:bldP spid="141318" grpId="0" animBg="1"/>
      <p:bldP spid="141320" grpId="0" animBg="1"/>
      <p:bldP spid="14132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42339">
            <a:extLst>
              <a:ext uri="{FF2B5EF4-FFF2-40B4-BE49-F238E27FC236}">
                <a16:creationId xmlns:a16="http://schemas.microsoft.com/office/drawing/2014/main" id="{48D9E32B-DC81-49E3-BF42-7B6A70ED2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立即数寻址方式</a:t>
            </a:r>
          </a:p>
        </p:txBody>
      </p:sp>
      <p:sp>
        <p:nvSpPr>
          <p:cNvPr id="102402" name="文本占位符 142340">
            <a:extLst>
              <a:ext uri="{FF2B5EF4-FFF2-40B4-BE49-F238E27FC236}">
                <a16:creationId xmlns:a16="http://schemas.microsoft.com/office/drawing/2014/main" id="{8E3B5EEA-1FED-4CFF-B65E-EA33156E1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指令中的操作数直接存放在机器代码中，紧跟在操作码之后（操作数作为指令的一部分存放在操作码之后的主存单元中）</a:t>
            </a:r>
          </a:p>
          <a:p>
            <a:r>
              <a:rPr lang="zh-CN" altLang="en-US" sz="3200"/>
              <a:t>这种操作数被称为立即数</a:t>
            </a:r>
            <a:r>
              <a:rPr lang="en-US" altLang="zh-CN" sz="3200"/>
              <a:t>imm</a:t>
            </a:r>
          </a:p>
          <a:p>
            <a:pPr lvl="1"/>
            <a:r>
              <a:rPr lang="zh-CN" altLang="en-US" sz="2800"/>
              <a:t>它可以是</a:t>
            </a:r>
            <a:r>
              <a:rPr lang="en-US" altLang="zh-CN" sz="2800"/>
              <a:t>8</a:t>
            </a:r>
            <a:r>
              <a:rPr lang="zh-CN" altLang="en-US" sz="2800"/>
              <a:t>位数值</a:t>
            </a:r>
            <a:r>
              <a:rPr lang="en-US" altLang="zh-CN" sz="2800"/>
              <a:t>i8</a:t>
            </a:r>
            <a:r>
              <a:rPr lang="zh-CN" altLang="en-US" sz="2800"/>
              <a:t>（</a:t>
            </a:r>
            <a:r>
              <a:rPr lang="en-US" altLang="zh-CN" sz="2800"/>
              <a:t>00H</a:t>
            </a:r>
            <a:r>
              <a:rPr lang="zh-CN" altLang="en-US" sz="2800"/>
              <a:t>～</a:t>
            </a:r>
            <a:r>
              <a:rPr lang="en-US" altLang="zh-CN" sz="2800"/>
              <a:t>FFH</a:t>
            </a:r>
            <a:r>
              <a:rPr lang="zh-CN" altLang="en-US" sz="2800"/>
              <a:t>）</a:t>
            </a:r>
          </a:p>
          <a:p>
            <a:pPr lvl="1"/>
            <a:r>
              <a:rPr lang="zh-CN" altLang="en-US" sz="2800"/>
              <a:t>也可以是</a:t>
            </a:r>
            <a:r>
              <a:rPr lang="en-US" altLang="zh-CN" sz="2800"/>
              <a:t>16</a:t>
            </a:r>
            <a:r>
              <a:rPr lang="zh-CN" altLang="en-US" sz="2800"/>
              <a:t>位数值</a:t>
            </a:r>
            <a:r>
              <a:rPr lang="en-US" altLang="zh-CN" sz="2800"/>
              <a:t>i16</a:t>
            </a:r>
            <a:r>
              <a:rPr lang="zh-CN" altLang="en-US" sz="2800"/>
              <a:t>（</a:t>
            </a:r>
            <a:r>
              <a:rPr lang="en-US" altLang="zh-CN" sz="2800"/>
              <a:t>0000H</a:t>
            </a:r>
            <a:r>
              <a:rPr lang="zh-CN" altLang="en-US" sz="2800"/>
              <a:t>～</a:t>
            </a:r>
            <a:r>
              <a:rPr lang="en-US" altLang="zh-CN" sz="2800"/>
              <a:t>FFFFH</a:t>
            </a:r>
            <a:r>
              <a:rPr lang="zh-CN" altLang="en-US" sz="2800"/>
              <a:t>）</a:t>
            </a:r>
          </a:p>
          <a:p>
            <a:r>
              <a:rPr lang="zh-CN" altLang="en-US" sz="3200"/>
              <a:t>立即数寻址方式常用来给寄存器赋值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	</a:t>
            </a:r>
            <a:r>
              <a:rPr lang="en-US" altLang="zh-CN">
                <a:solidFill>
                  <a:schemeClr val="accent2"/>
                </a:solidFill>
              </a:rPr>
              <a:t>MOV AL,05H</a:t>
            </a:r>
            <a:r>
              <a:rPr lang="en-US" altLang="zh-CN"/>
              <a:t>		</a:t>
            </a:r>
            <a:r>
              <a:rPr lang="zh-CN" altLang="en-US"/>
              <a:t>；</a:t>
            </a:r>
            <a:r>
              <a:rPr lang="en-US" altLang="zh-CN"/>
              <a:t>AL←05H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	MOV AX,0102H</a:t>
            </a:r>
            <a:r>
              <a:rPr lang="en-US" altLang="zh-CN"/>
              <a:t>		</a:t>
            </a:r>
            <a:r>
              <a:rPr lang="zh-CN" altLang="en-US"/>
              <a:t>；</a:t>
            </a:r>
            <a:r>
              <a:rPr lang="en-US" altLang="zh-CN"/>
              <a:t>AX←0102H</a:t>
            </a:r>
            <a:endParaRPr lang="en-US" altLang="zh-CN" sz="3200"/>
          </a:p>
        </p:txBody>
      </p:sp>
    </p:spTree>
  </p:cSld>
  <p:clrMapOvr>
    <a:masterClrMapping/>
  </p:clrMapOvr>
  <p:transition>
    <p:cover dir="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212993">
            <a:extLst>
              <a:ext uri="{FF2B5EF4-FFF2-40B4-BE49-F238E27FC236}">
                <a16:creationId xmlns:a16="http://schemas.microsoft.com/office/drawing/2014/main" id="{502B8776-B7B9-496D-8B6A-6D6D8AAB1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立即数寻址指令</a:t>
            </a:r>
          </a:p>
        </p:txBody>
      </p:sp>
      <p:sp>
        <p:nvSpPr>
          <p:cNvPr id="103426" name="文本占位符 212994">
            <a:extLst>
              <a:ext uri="{FF2B5EF4-FFF2-40B4-BE49-F238E27FC236}">
                <a16:creationId xmlns:a16="http://schemas.microsoft.com/office/drawing/2014/main" id="{83A6AAC7-D67B-4DE9-9CEE-E868C28E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981075"/>
            <a:ext cx="7848600" cy="647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AX,0102H</a:t>
            </a:r>
            <a:r>
              <a:rPr lang="en-US" altLang="zh-CN"/>
              <a:t>		</a:t>
            </a:r>
            <a:r>
              <a:rPr lang="zh-CN" altLang="en-US"/>
              <a:t>；</a:t>
            </a:r>
            <a:r>
              <a:rPr lang="en-US" altLang="zh-CN"/>
              <a:t>AX←0102H</a:t>
            </a:r>
            <a:endParaRPr lang="en-US" altLang="zh-CN" sz="3200"/>
          </a:p>
        </p:txBody>
      </p:sp>
      <p:pic>
        <p:nvPicPr>
          <p:cNvPr id="103427" name="图片 212995" descr="hy01_10">
            <a:extLst>
              <a:ext uri="{FF2B5EF4-FFF2-40B4-BE49-F238E27FC236}">
                <a16:creationId xmlns:a16="http://schemas.microsoft.com/office/drawing/2014/main" id="{A0D7710C-7DFA-43C9-8849-B61C9ABF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825625"/>
            <a:ext cx="88931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44385">
            <a:extLst>
              <a:ext uri="{FF2B5EF4-FFF2-40B4-BE49-F238E27FC236}">
                <a16:creationId xmlns:a16="http://schemas.microsoft.com/office/drawing/2014/main" id="{4B71DCAF-1586-445C-B6F8-E26D0696D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寄存器寻址方式</a:t>
            </a:r>
          </a:p>
        </p:txBody>
      </p:sp>
      <p:sp>
        <p:nvSpPr>
          <p:cNvPr id="104450" name="文本占位符 144386">
            <a:extLst>
              <a:ext uri="{FF2B5EF4-FFF2-40B4-BE49-F238E27FC236}">
                <a16:creationId xmlns:a16="http://schemas.microsoft.com/office/drawing/2014/main" id="{A9ABF8C0-0BAF-4567-A0FB-52D0FB2C0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操作数存放在</a:t>
            </a:r>
            <a:r>
              <a:rPr lang="en-US" altLang="zh-CN" sz="3200"/>
              <a:t>CPU</a:t>
            </a:r>
            <a:r>
              <a:rPr lang="zh-CN" altLang="en-US" sz="3200"/>
              <a:t>的内部寄存器</a:t>
            </a:r>
            <a:r>
              <a:rPr lang="en-US" altLang="zh-CN" sz="3200"/>
              <a:t>reg</a:t>
            </a:r>
            <a:r>
              <a:rPr lang="zh-CN" altLang="en-US" sz="3200"/>
              <a:t>中：</a:t>
            </a:r>
          </a:p>
          <a:p>
            <a:pPr lvl="1"/>
            <a:r>
              <a:rPr lang="en-US" altLang="zh-CN" sz="2800"/>
              <a:t>8</a:t>
            </a:r>
            <a:r>
              <a:rPr lang="zh-CN" altLang="en-US" sz="2800"/>
              <a:t>位寄存器</a:t>
            </a:r>
            <a:r>
              <a:rPr lang="en-US" altLang="zh-CN" sz="2800"/>
              <a:t>r8</a:t>
            </a:r>
            <a:r>
              <a:rPr lang="zh-CN" altLang="en-US" sz="2800"/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AH</a:t>
            </a:r>
            <a:r>
              <a:rPr lang="zh-CN" altLang="en-US" sz="2800"/>
              <a:t>、</a:t>
            </a:r>
            <a:r>
              <a:rPr lang="en-US" altLang="zh-CN" sz="2800"/>
              <a:t>AL</a:t>
            </a:r>
            <a:r>
              <a:rPr lang="zh-CN" altLang="en-US" sz="2800"/>
              <a:t>、</a:t>
            </a:r>
            <a:r>
              <a:rPr lang="en-US" altLang="zh-CN" sz="2800"/>
              <a:t>BH</a:t>
            </a:r>
            <a:r>
              <a:rPr lang="zh-CN" altLang="en-US" sz="2800"/>
              <a:t>、</a:t>
            </a:r>
            <a:r>
              <a:rPr lang="en-US" altLang="zh-CN" sz="2800"/>
              <a:t>BL</a:t>
            </a:r>
            <a:r>
              <a:rPr lang="zh-CN" altLang="en-US" sz="2800"/>
              <a:t>、</a:t>
            </a:r>
            <a:r>
              <a:rPr lang="en-US" altLang="zh-CN" sz="2800"/>
              <a:t>CH</a:t>
            </a:r>
            <a:r>
              <a:rPr lang="zh-CN" altLang="en-US" sz="2800"/>
              <a:t>、</a:t>
            </a:r>
            <a:r>
              <a:rPr lang="en-US" altLang="zh-CN" sz="2800"/>
              <a:t>CL</a:t>
            </a:r>
            <a:r>
              <a:rPr lang="zh-CN" altLang="en-US" sz="2800"/>
              <a:t>、</a:t>
            </a:r>
            <a:r>
              <a:rPr lang="en-US" altLang="zh-CN" sz="2800"/>
              <a:t>DH</a:t>
            </a:r>
            <a:r>
              <a:rPr lang="zh-CN" altLang="en-US" sz="2800"/>
              <a:t>、</a:t>
            </a:r>
            <a:r>
              <a:rPr lang="en-US" altLang="zh-CN" sz="2800"/>
              <a:t>DL</a:t>
            </a:r>
          </a:p>
          <a:p>
            <a:pPr lvl="1"/>
            <a:r>
              <a:rPr lang="en-US" altLang="zh-CN" sz="2800"/>
              <a:t>16</a:t>
            </a:r>
            <a:r>
              <a:rPr lang="zh-CN" altLang="en-US" sz="2800"/>
              <a:t>位寄存器</a:t>
            </a:r>
            <a:r>
              <a:rPr lang="en-US" altLang="zh-CN" sz="2800"/>
              <a:t>r16</a:t>
            </a:r>
            <a:r>
              <a:rPr lang="zh-CN" altLang="en-US" sz="2800"/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AX</a:t>
            </a:r>
            <a:r>
              <a:rPr lang="zh-CN" altLang="en-US" sz="2800"/>
              <a:t>、</a:t>
            </a:r>
            <a:r>
              <a:rPr lang="en-US" altLang="zh-CN" sz="2800"/>
              <a:t>BX</a:t>
            </a:r>
            <a:r>
              <a:rPr lang="zh-CN" altLang="en-US" sz="2800"/>
              <a:t>、</a:t>
            </a:r>
            <a:r>
              <a:rPr lang="en-US" altLang="zh-CN" sz="2800"/>
              <a:t>CX</a:t>
            </a:r>
            <a:r>
              <a:rPr lang="zh-CN" altLang="en-US" sz="2800"/>
              <a:t>、</a:t>
            </a:r>
            <a:r>
              <a:rPr lang="en-US" altLang="zh-CN" sz="2800"/>
              <a:t>DX</a:t>
            </a:r>
            <a:r>
              <a:rPr lang="zh-CN" altLang="en-US" sz="2800"/>
              <a:t>、</a:t>
            </a:r>
            <a:r>
              <a:rPr lang="en-US" altLang="zh-CN" sz="2800"/>
              <a:t>SI</a:t>
            </a:r>
            <a:r>
              <a:rPr lang="zh-CN" altLang="en-US" sz="2800"/>
              <a:t>、</a:t>
            </a:r>
            <a:r>
              <a:rPr lang="en-US" altLang="zh-CN" sz="2800"/>
              <a:t>DI</a:t>
            </a:r>
            <a:r>
              <a:rPr lang="zh-CN" altLang="en-US" sz="2800"/>
              <a:t>、</a:t>
            </a:r>
            <a:r>
              <a:rPr lang="en-US" altLang="zh-CN" sz="2800"/>
              <a:t>BP</a:t>
            </a:r>
            <a:r>
              <a:rPr lang="zh-CN" altLang="en-US" sz="2800"/>
              <a:t>、</a:t>
            </a:r>
            <a:r>
              <a:rPr lang="en-US" altLang="zh-CN" sz="2800"/>
              <a:t>SP</a:t>
            </a:r>
          </a:p>
          <a:p>
            <a:pPr lvl="1"/>
            <a:r>
              <a:rPr lang="en-US" altLang="zh-CN" sz="2800"/>
              <a:t>4</a:t>
            </a:r>
            <a:r>
              <a:rPr lang="zh-CN" altLang="en-US" sz="2800"/>
              <a:t>个段寄存器</a:t>
            </a:r>
            <a:r>
              <a:rPr lang="en-US" altLang="zh-CN" sz="2800"/>
              <a:t>seg</a:t>
            </a:r>
            <a:r>
              <a:rPr lang="zh-CN" altLang="en-US" sz="2800"/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CS</a:t>
            </a:r>
            <a:r>
              <a:rPr lang="zh-CN" altLang="en-US" sz="2800"/>
              <a:t>、</a:t>
            </a:r>
            <a:r>
              <a:rPr lang="en-US" altLang="zh-CN" sz="2800"/>
              <a:t>DS</a:t>
            </a:r>
            <a:r>
              <a:rPr lang="zh-CN" altLang="en-US" sz="2800"/>
              <a:t>、</a:t>
            </a:r>
            <a:r>
              <a:rPr lang="en-US" altLang="zh-CN" sz="2800"/>
              <a:t>SS</a:t>
            </a:r>
            <a:r>
              <a:rPr lang="zh-CN" altLang="en-US" sz="2800"/>
              <a:t>、</a:t>
            </a:r>
            <a:r>
              <a:rPr lang="en-US" altLang="zh-CN" sz="2800"/>
              <a:t>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MOV </a:t>
            </a:r>
            <a:r>
              <a:rPr lang="en-US" altLang="zh-CN" sz="3200">
                <a:solidFill>
                  <a:schemeClr val="accent2"/>
                </a:solidFill>
              </a:rPr>
              <a:t>AX</a:t>
            </a:r>
            <a:r>
              <a:rPr lang="en-US" altLang="zh-CN" sz="3200"/>
              <a:t>,1234H	</a:t>
            </a:r>
            <a:r>
              <a:rPr lang="zh-CN" altLang="en-US" sz="3200"/>
              <a:t>；</a:t>
            </a:r>
            <a:r>
              <a:rPr lang="en-US" altLang="zh-CN" sz="3200"/>
              <a:t>AX←1234H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	MOV BX,AX</a:t>
            </a:r>
            <a:r>
              <a:rPr lang="en-US" altLang="zh-CN" sz="3200"/>
              <a:t>		</a:t>
            </a:r>
            <a:r>
              <a:rPr lang="zh-CN" altLang="en-US" sz="3200"/>
              <a:t>；</a:t>
            </a:r>
            <a:r>
              <a:rPr lang="en-US" altLang="zh-CN" sz="3200"/>
              <a:t>BX←AX</a:t>
            </a:r>
          </a:p>
        </p:txBody>
      </p:sp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54276">
            <a:extLst>
              <a:ext uri="{FF2B5EF4-FFF2-40B4-BE49-F238E27FC236}">
                <a16:creationId xmlns:a16="http://schemas.microsoft.com/office/drawing/2014/main" id="{1D9F648E-0FFF-4893-8CA7-7049CDFFB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寄存器（</a:t>
            </a:r>
            <a:r>
              <a:rPr lang="en-US" altLang="zh-CN"/>
              <a:t>Register</a:t>
            </a:r>
            <a:r>
              <a:rPr lang="zh-CN" altLang="en-US"/>
              <a:t>）</a:t>
            </a:r>
          </a:p>
        </p:txBody>
      </p:sp>
      <p:sp>
        <p:nvSpPr>
          <p:cNvPr id="18434" name="文本占位符 54277">
            <a:extLst>
              <a:ext uri="{FF2B5EF4-FFF2-40B4-BE49-F238E27FC236}">
                <a16:creationId xmlns:a16="http://schemas.microsoft.com/office/drawing/2014/main" id="{7E7BB39B-D538-4AC7-B28C-5D81BF4EA0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寄存器是</a:t>
            </a:r>
            <a:r>
              <a:rPr lang="en-US" altLang="zh-CN" sz="3200"/>
              <a:t>CPU</a:t>
            </a:r>
            <a:r>
              <a:rPr lang="zh-CN" altLang="en-US" sz="3200"/>
              <a:t>内部的高速存储单元</a:t>
            </a:r>
          </a:p>
          <a:p>
            <a:r>
              <a:rPr lang="zh-CN" altLang="en-US" sz="3200"/>
              <a:t>它们为处理器提供各种操作所需要的数据或地址等信息</a:t>
            </a:r>
          </a:p>
          <a:p>
            <a:r>
              <a:rPr lang="zh-CN" altLang="en-US" sz="3200"/>
              <a:t>汇编语言程序采用它们各自的符号名</a:t>
            </a:r>
          </a:p>
          <a:p>
            <a:pPr lvl="1"/>
            <a:r>
              <a:rPr lang="en-US" altLang="zh-CN" sz="2200"/>
              <a:t>16</a:t>
            </a:r>
            <a:r>
              <a:rPr lang="zh-CN" altLang="en-US" sz="2200"/>
              <a:t>位</a:t>
            </a:r>
            <a:r>
              <a:rPr lang="en-US" altLang="zh-CN" sz="2200"/>
              <a:t>Intel 8086/80286 CPU</a:t>
            </a:r>
            <a:r>
              <a:rPr lang="zh-CN" altLang="en-US" sz="2200"/>
              <a:t>中有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2"/>
                </a:solidFill>
              </a:rPr>
              <a:t>AX	BX	CX	DX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2"/>
                </a:solidFill>
              </a:rPr>
              <a:t>SI	DI	BP	SP</a:t>
            </a:r>
          </a:p>
          <a:p>
            <a:pPr lvl="1"/>
            <a:r>
              <a:rPr lang="en-US" altLang="zh-CN" sz="2200"/>
              <a:t>32</a:t>
            </a:r>
            <a:r>
              <a:rPr lang="zh-CN" altLang="en-US" sz="2200"/>
              <a:t>位</a:t>
            </a:r>
            <a:r>
              <a:rPr lang="en-US" altLang="zh-CN" sz="2200"/>
              <a:t>80386/80486/Pentium</a:t>
            </a:r>
            <a:r>
              <a:rPr lang="zh-CN" altLang="en-US" sz="2200"/>
              <a:t>系列 </a:t>
            </a:r>
            <a:r>
              <a:rPr lang="en-US" altLang="zh-CN" sz="2200"/>
              <a:t>CPU</a:t>
            </a:r>
            <a:r>
              <a:rPr lang="zh-CN" altLang="en-US" sz="2200"/>
              <a:t>中有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2"/>
                </a:solidFill>
              </a:rPr>
              <a:t>EAX	EBX	ECX	EDX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2"/>
                </a:solidFill>
              </a:rPr>
              <a:t>ESI	EDI	EBP	ESP</a:t>
            </a:r>
          </a:p>
          <a:p>
            <a:pPr lvl="1"/>
            <a:r>
              <a:rPr lang="en-US" altLang="zh-CN" sz="2200">
                <a:sym typeface="宋体" panose="02010600030101010101" pitchFamily="2" charset="-122"/>
              </a:rPr>
              <a:t>ARM</a:t>
            </a:r>
            <a:r>
              <a:rPr lang="zh-CN" altLang="en-US" sz="2200">
                <a:sym typeface="宋体" panose="02010600030101010101" pitchFamily="2" charset="-122"/>
              </a:rPr>
              <a:t>系列 </a:t>
            </a:r>
            <a:r>
              <a:rPr lang="en-US" altLang="zh-CN" sz="2200">
                <a:sym typeface="宋体" panose="02010600030101010101" pitchFamily="2" charset="-122"/>
              </a:rPr>
              <a:t>CPU</a:t>
            </a:r>
            <a:r>
              <a:rPr lang="zh-CN" altLang="en-US" sz="2200">
                <a:sym typeface="宋体" panose="02010600030101010101" pitchFamily="2" charset="-122"/>
              </a:rPr>
              <a:t>中有</a:t>
            </a:r>
            <a:endParaRPr lang="zh-CN" altLang="en-US" sz="22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2"/>
                </a:solidFill>
              </a:rPr>
              <a:t>R0-R12  R13(SP)  R14(LR)  R15(PC)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45409">
            <a:extLst>
              <a:ext uri="{FF2B5EF4-FFF2-40B4-BE49-F238E27FC236}">
                <a16:creationId xmlns:a16="http://schemas.microsoft.com/office/drawing/2014/main" id="{EF7CABB4-5619-467E-870C-5280CE5A3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寄存器寻址指令</a:t>
            </a:r>
          </a:p>
        </p:txBody>
      </p:sp>
      <p:sp>
        <p:nvSpPr>
          <p:cNvPr id="105474" name="文本占位符 145410">
            <a:extLst>
              <a:ext uri="{FF2B5EF4-FFF2-40B4-BE49-F238E27FC236}">
                <a16:creationId xmlns:a16="http://schemas.microsoft.com/office/drawing/2014/main" id="{FA01E0A4-C1FE-4D5C-A2A0-60038D686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3638" y="908050"/>
            <a:ext cx="7521575" cy="7318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BX,AX</a:t>
            </a:r>
            <a:r>
              <a:rPr lang="en-US" altLang="zh-CN"/>
              <a:t>		</a:t>
            </a:r>
            <a:r>
              <a:rPr lang="zh-CN" altLang="en-US"/>
              <a:t>；</a:t>
            </a:r>
            <a:r>
              <a:rPr lang="en-US" altLang="zh-CN"/>
              <a:t>BX←AX</a:t>
            </a:r>
          </a:p>
        </p:txBody>
      </p:sp>
      <p:pic>
        <p:nvPicPr>
          <p:cNvPr id="105475" name="图片 145412" descr="hy01_11">
            <a:extLst>
              <a:ext uri="{FF2B5EF4-FFF2-40B4-BE49-F238E27FC236}">
                <a16:creationId xmlns:a16="http://schemas.microsoft.com/office/drawing/2014/main" id="{D30219B2-C61C-4DC8-92B8-22EE3B27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09763"/>
            <a:ext cx="7345362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46433">
            <a:extLst>
              <a:ext uri="{FF2B5EF4-FFF2-40B4-BE49-F238E27FC236}">
                <a16:creationId xmlns:a16="http://schemas.microsoft.com/office/drawing/2014/main" id="{5A7DE294-26BF-490D-909C-7BA6197B2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存储器寻址方式</a:t>
            </a:r>
          </a:p>
        </p:txBody>
      </p:sp>
      <p:sp>
        <p:nvSpPr>
          <p:cNvPr id="106498" name="文本占位符 146434">
            <a:extLst>
              <a:ext uri="{FF2B5EF4-FFF2-40B4-BE49-F238E27FC236}">
                <a16:creationId xmlns:a16="http://schemas.microsoft.com/office/drawing/2014/main" id="{1F8F6450-476E-4EB7-B63A-8B1A817CD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指令中给出操作数的主存地址信息（偏移地址，称之为有效地址</a:t>
            </a:r>
            <a:r>
              <a:rPr lang="en-US" altLang="zh-CN" sz="3200"/>
              <a:t>EA</a:t>
            </a:r>
            <a:r>
              <a:rPr lang="zh-CN" altLang="en-US" sz="3200"/>
              <a:t>），而段地址在默认的或用段超越前缀指定的段寄存器中</a:t>
            </a:r>
          </a:p>
          <a:p>
            <a:r>
              <a:rPr lang="en-US" altLang="zh-CN" sz="3200"/>
              <a:t>8086</a:t>
            </a:r>
            <a:r>
              <a:rPr lang="zh-CN" altLang="en-US" sz="3200"/>
              <a:t>设计了多种存储器寻址方式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1. </a:t>
            </a:r>
            <a:r>
              <a:rPr lang="zh-CN" altLang="en-US" sz="2800"/>
              <a:t>直接寻址方式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2. </a:t>
            </a:r>
            <a:r>
              <a:rPr lang="zh-CN" altLang="en-US" sz="2800"/>
              <a:t>寄存器间接寻址方式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3. </a:t>
            </a:r>
            <a:r>
              <a:rPr lang="zh-CN" altLang="en-US" sz="2800"/>
              <a:t>寄存器相对寻址方式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4. </a:t>
            </a:r>
            <a:r>
              <a:rPr lang="zh-CN" altLang="en-US" sz="2800"/>
              <a:t>基址变址寻址方式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/>
              <a:t>5. </a:t>
            </a:r>
            <a:r>
              <a:rPr lang="zh-CN" altLang="en-US" sz="2800"/>
              <a:t>相对基址变址寻址方式</a:t>
            </a:r>
          </a:p>
        </p:txBody>
      </p:sp>
    </p:spTree>
  </p:cSld>
  <p:clrMapOvr>
    <a:masterClrMapping/>
  </p:clrMapOvr>
  <p:transition>
    <p:zoom dir="in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47457">
            <a:extLst>
              <a:ext uri="{FF2B5EF4-FFF2-40B4-BE49-F238E27FC236}">
                <a16:creationId xmlns:a16="http://schemas.microsoft.com/office/drawing/2014/main" id="{52D97219-733E-4CE0-9B8F-7A37167D4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直接寻址方式</a:t>
            </a:r>
          </a:p>
        </p:txBody>
      </p:sp>
      <p:sp>
        <p:nvSpPr>
          <p:cNvPr id="107522" name="文本占位符 147458">
            <a:extLst>
              <a:ext uri="{FF2B5EF4-FFF2-40B4-BE49-F238E27FC236}">
                <a16:creationId xmlns:a16="http://schemas.microsoft.com/office/drawing/2014/main" id="{26BFF585-A455-45E3-BD1A-FFE3C815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6802437" cy="5472113"/>
          </a:xfrm>
        </p:spPr>
        <p:txBody>
          <a:bodyPr/>
          <a:lstStyle/>
          <a:p>
            <a:r>
              <a:rPr lang="zh-CN" altLang="en-US" sz="3200"/>
              <a:t>有效地址在指令中直接给出</a:t>
            </a:r>
          </a:p>
          <a:p>
            <a:r>
              <a:rPr lang="zh-CN" altLang="en-US" sz="3200"/>
              <a:t>默认的段地址在</a:t>
            </a:r>
            <a:r>
              <a:rPr lang="en-US" altLang="zh-CN" sz="3200"/>
              <a:t>DS</a:t>
            </a:r>
            <a:r>
              <a:rPr lang="zh-CN" altLang="en-US" sz="3200"/>
              <a:t>段寄存器，可使用段超越前缀改变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AX,[2000H]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；</a:t>
            </a:r>
            <a:r>
              <a:rPr lang="en-US" altLang="zh-CN" sz="2800"/>
              <a:t>AX←DS:[2000H]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；指令代码：</a:t>
            </a:r>
            <a:r>
              <a:rPr lang="en-US" altLang="zh-CN" sz="2800"/>
              <a:t>A1 00 20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AX,ES:[2000H]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；</a:t>
            </a:r>
            <a:r>
              <a:rPr lang="en-US" altLang="zh-CN" sz="2800"/>
              <a:t>AX←ES:[2000H]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；指令代码：</a:t>
            </a:r>
            <a:r>
              <a:rPr lang="en-US" altLang="zh-CN" sz="2800"/>
              <a:t>26 A1 00 20</a:t>
            </a:r>
          </a:p>
        </p:txBody>
      </p:sp>
    </p:spTree>
  </p:cSld>
  <p:clrMapOvr>
    <a:masterClrMapping/>
  </p:clrMapOvr>
  <p:transition>
    <p:cover dir="d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214017">
            <a:extLst>
              <a:ext uri="{FF2B5EF4-FFF2-40B4-BE49-F238E27FC236}">
                <a16:creationId xmlns:a16="http://schemas.microsoft.com/office/drawing/2014/main" id="{478D31F7-8AE4-495F-B0F2-B935E87C5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直接寻址指令</a:t>
            </a:r>
          </a:p>
        </p:txBody>
      </p:sp>
      <p:sp>
        <p:nvSpPr>
          <p:cNvPr id="108546" name="文本占位符 214018">
            <a:extLst>
              <a:ext uri="{FF2B5EF4-FFF2-40B4-BE49-F238E27FC236}">
                <a16:creationId xmlns:a16="http://schemas.microsoft.com/office/drawing/2014/main" id="{1110ECA4-A631-4E9B-A46A-BAC016CF3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424862" cy="6477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AX,[2000H]      </a:t>
            </a:r>
            <a:r>
              <a:rPr lang="zh-CN" altLang="en-US"/>
              <a:t>；</a:t>
            </a:r>
            <a:r>
              <a:rPr lang="en-US" altLang="zh-CN"/>
              <a:t>AX←DS:[2000H]</a:t>
            </a:r>
          </a:p>
        </p:txBody>
      </p:sp>
      <p:pic>
        <p:nvPicPr>
          <p:cNvPr id="108547" name="图片 214020" descr="hy01_12">
            <a:extLst>
              <a:ext uri="{FF2B5EF4-FFF2-40B4-BE49-F238E27FC236}">
                <a16:creationId xmlns:a16="http://schemas.microsoft.com/office/drawing/2014/main" id="{623ACCE6-D8AD-49D4-98C0-2B3DF620F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48481">
            <a:extLst>
              <a:ext uri="{FF2B5EF4-FFF2-40B4-BE49-F238E27FC236}">
                <a16:creationId xmlns:a16="http://schemas.microsoft.com/office/drawing/2014/main" id="{7DB79372-4D8D-44F4-B205-97B1F9D7F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寄存器间接寻址方式</a:t>
            </a:r>
          </a:p>
        </p:txBody>
      </p:sp>
      <p:sp>
        <p:nvSpPr>
          <p:cNvPr id="109570" name="文本占位符 148482">
            <a:extLst>
              <a:ext uri="{FF2B5EF4-FFF2-40B4-BE49-F238E27FC236}">
                <a16:creationId xmlns:a16="http://schemas.microsoft.com/office/drawing/2014/main" id="{6293DD41-6F13-48E6-8183-4DEF0A5F7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353425" cy="3884613"/>
          </a:xfrm>
        </p:spPr>
        <p:txBody>
          <a:bodyPr/>
          <a:lstStyle/>
          <a:p>
            <a:r>
              <a:rPr lang="zh-CN" altLang="en-US"/>
              <a:t>有效地址存放在基址寄存器</a:t>
            </a:r>
            <a:r>
              <a:rPr lang="en-US" altLang="zh-CN"/>
              <a:t>BX</a:t>
            </a:r>
            <a:r>
              <a:rPr lang="zh-CN" altLang="en-US"/>
              <a:t>或变址寄存器</a:t>
            </a:r>
            <a:r>
              <a:rPr lang="en-US" altLang="zh-CN"/>
              <a:t>SI</a:t>
            </a:r>
            <a:r>
              <a:rPr lang="zh-CN" altLang="en-US"/>
              <a:t>、</a:t>
            </a:r>
            <a:r>
              <a:rPr lang="en-US" altLang="zh-CN"/>
              <a:t>DI</a:t>
            </a:r>
            <a:r>
              <a:rPr lang="zh-CN" altLang="en-US"/>
              <a:t>中</a:t>
            </a:r>
          </a:p>
          <a:p>
            <a:r>
              <a:rPr lang="zh-CN" altLang="en-US"/>
              <a:t>默认的段地址在</a:t>
            </a:r>
            <a:r>
              <a:rPr lang="en-US" altLang="zh-CN"/>
              <a:t>DS</a:t>
            </a:r>
            <a:r>
              <a:rPr lang="zh-CN" altLang="en-US"/>
              <a:t>段寄存器，可使用段超越前缀改变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MOV AX,[SI]</a:t>
            </a:r>
            <a:r>
              <a:rPr lang="en-US" altLang="zh-CN"/>
              <a:t>	</a:t>
            </a:r>
            <a:r>
              <a:rPr lang="zh-CN" altLang="en-US"/>
              <a:t>；</a:t>
            </a:r>
            <a:r>
              <a:rPr lang="en-US" altLang="zh-CN"/>
              <a:t>AX←DS:[SI]</a:t>
            </a:r>
          </a:p>
        </p:txBody>
      </p:sp>
    </p:spTree>
  </p:cSld>
  <p:clrMapOvr>
    <a:masterClrMapping/>
  </p:clrMapOvr>
  <p:transition>
    <p:cover dir="d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49505">
            <a:extLst>
              <a:ext uri="{FF2B5EF4-FFF2-40B4-BE49-F238E27FC236}">
                <a16:creationId xmlns:a16="http://schemas.microsoft.com/office/drawing/2014/main" id="{FD4B231C-9F9C-4755-A4E3-86C305B53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寄存器相对寻址方式</a:t>
            </a:r>
          </a:p>
        </p:txBody>
      </p:sp>
      <p:sp>
        <p:nvSpPr>
          <p:cNvPr id="110594" name="文本占位符 149506">
            <a:extLst>
              <a:ext uri="{FF2B5EF4-FFF2-40B4-BE49-F238E27FC236}">
                <a16:creationId xmlns:a16="http://schemas.microsoft.com/office/drawing/2014/main" id="{13596B30-B464-4D2F-A8A7-294FCA57D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有效地址是寄存器内容与有符号</a:t>
            </a:r>
            <a:r>
              <a:rPr lang="en-US" altLang="zh-CN" sz="3200"/>
              <a:t>8</a:t>
            </a:r>
            <a:r>
              <a:rPr lang="zh-CN" altLang="en-US" sz="3200"/>
              <a:t>位或</a:t>
            </a:r>
            <a:r>
              <a:rPr lang="en-US" altLang="zh-CN" sz="3200"/>
              <a:t>16</a:t>
            </a:r>
            <a:r>
              <a:rPr lang="zh-CN" altLang="en-US" sz="3200"/>
              <a:t>位位移量之和，寄存器可以是</a:t>
            </a:r>
            <a:r>
              <a:rPr lang="en-US" altLang="zh-CN" sz="3200"/>
              <a:t>BX/BP</a:t>
            </a:r>
            <a:r>
              <a:rPr lang="zh-CN" altLang="en-US" sz="3200"/>
              <a:t>或</a:t>
            </a:r>
            <a:r>
              <a:rPr lang="en-US" altLang="zh-CN" sz="3200"/>
              <a:t>SI/DI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有效地址＝</a:t>
            </a:r>
            <a:r>
              <a:rPr lang="en-US" altLang="zh-CN" sz="2800">
                <a:solidFill>
                  <a:schemeClr val="accent2"/>
                </a:solidFill>
              </a:rPr>
              <a:t>BX/BP/SI/DI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8/16</a:t>
            </a:r>
            <a:r>
              <a:rPr lang="zh-CN" altLang="en-US" sz="2800">
                <a:solidFill>
                  <a:schemeClr val="accent2"/>
                </a:solidFill>
              </a:rPr>
              <a:t>位位移量</a:t>
            </a:r>
          </a:p>
          <a:p>
            <a:r>
              <a:rPr lang="zh-CN" altLang="en-US" sz="3200"/>
              <a:t>段地址对应</a:t>
            </a:r>
            <a:r>
              <a:rPr lang="en-US" altLang="zh-CN" sz="3200"/>
              <a:t>BX/SI/DI</a:t>
            </a:r>
            <a:r>
              <a:rPr lang="zh-CN" altLang="en-US" sz="3200"/>
              <a:t>寄存器默认在</a:t>
            </a:r>
            <a:r>
              <a:rPr lang="en-US" altLang="zh-CN" sz="3200"/>
              <a:t>DS</a:t>
            </a:r>
            <a:r>
              <a:rPr lang="zh-CN" altLang="en-US" sz="3200"/>
              <a:t>，对应</a:t>
            </a:r>
            <a:r>
              <a:rPr lang="en-US" altLang="zh-CN" sz="3200"/>
              <a:t>BP</a:t>
            </a:r>
            <a:r>
              <a:rPr lang="zh-CN" altLang="en-US" sz="3200"/>
              <a:t>寄存器默认在</a:t>
            </a:r>
            <a:r>
              <a:rPr lang="en-US" altLang="zh-CN" sz="3200"/>
              <a:t>SS</a:t>
            </a:r>
            <a:r>
              <a:rPr lang="zh-CN" altLang="en-US" sz="3200"/>
              <a:t>；可用段超越前缀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MOV AX,[DI+06H]       </a:t>
            </a:r>
            <a:r>
              <a:rPr lang="zh-CN" altLang="en-US" sz="3200"/>
              <a:t>；</a:t>
            </a:r>
            <a:r>
              <a:rPr lang="en-US" altLang="zh-CN" sz="3200"/>
              <a:t>AX←DS:[DI+06H]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</a:rPr>
              <a:t>MOV AX,[BP+06H]     </a:t>
            </a:r>
            <a:r>
              <a:rPr lang="zh-CN" altLang="en-US" sz="3200"/>
              <a:t>；</a:t>
            </a:r>
            <a:r>
              <a:rPr lang="en-US" altLang="zh-CN" sz="3200"/>
              <a:t>AX←SS:[BP+06H]</a:t>
            </a:r>
          </a:p>
        </p:txBody>
      </p:sp>
    </p:spTree>
  </p:cSld>
  <p:clrMapOvr>
    <a:masterClrMapping/>
  </p:clrMapOvr>
  <p:transition>
    <p:cover dir="d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51553">
            <a:extLst>
              <a:ext uri="{FF2B5EF4-FFF2-40B4-BE49-F238E27FC236}">
                <a16:creationId xmlns:a16="http://schemas.microsoft.com/office/drawing/2014/main" id="{E0AF06DF-80E7-4DD5-8F50-3682812CB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基址变址寻址方式</a:t>
            </a:r>
          </a:p>
        </p:txBody>
      </p:sp>
      <p:sp>
        <p:nvSpPr>
          <p:cNvPr id="111618" name="文本占位符 151554">
            <a:extLst>
              <a:ext uri="{FF2B5EF4-FFF2-40B4-BE49-F238E27FC236}">
                <a16:creationId xmlns:a16="http://schemas.microsoft.com/office/drawing/2014/main" id="{64FF2083-067E-4C0C-A138-3E3F57EA6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有效地址由基址寄存器（</a:t>
            </a:r>
            <a:r>
              <a:rPr lang="en-US" altLang="zh-CN" sz="3200"/>
              <a:t>BX</a:t>
            </a:r>
            <a:r>
              <a:rPr lang="zh-CN" altLang="en-US" sz="3200"/>
              <a:t>或</a:t>
            </a:r>
            <a:r>
              <a:rPr lang="en-US" altLang="zh-CN" sz="3200"/>
              <a:t>BP</a:t>
            </a:r>
            <a:r>
              <a:rPr lang="zh-CN" altLang="en-US" sz="3200"/>
              <a:t>）的内容加上变址寄存器（</a:t>
            </a:r>
            <a:r>
              <a:rPr lang="en-US" altLang="zh-CN" sz="3200"/>
              <a:t>SI</a:t>
            </a:r>
            <a:r>
              <a:rPr lang="zh-CN" altLang="en-US" sz="3200"/>
              <a:t>或</a:t>
            </a:r>
            <a:r>
              <a:rPr lang="en-US" altLang="zh-CN" sz="3200"/>
              <a:t>DI</a:t>
            </a:r>
            <a:r>
              <a:rPr lang="zh-CN" altLang="en-US" sz="3200"/>
              <a:t>）的内容构成：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有效地址＝</a:t>
            </a:r>
            <a:r>
              <a:rPr lang="en-US" altLang="zh-CN" sz="2800">
                <a:solidFill>
                  <a:schemeClr val="accent2"/>
                </a:solidFill>
              </a:rPr>
              <a:t>BX/BP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SI/DI</a:t>
            </a:r>
          </a:p>
          <a:p>
            <a:r>
              <a:rPr lang="zh-CN" altLang="en-US" sz="3200"/>
              <a:t>段地址对应</a:t>
            </a:r>
            <a:r>
              <a:rPr lang="en-US" altLang="zh-CN" sz="3200"/>
              <a:t>BX</a:t>
            </a:r>
            <a:r>
              <a:rPr lang="zh-CN" altLang="en-US" sz="3200"/>
              <a:t>基址寄存器默认是</a:t>
            </a:r>
            <a:r>
              <a:rPr lang="en-US" altLang="zh-CN" sz="3200"/>
              <a:t>DS</a:t>
            </a:r>
            <a:r>
              <a:rPr lang="zh-CN" altLang="en-US" sz="3200"/>
              <a:t>，对应</a:t>
            </a:r>
            <a:r>
              <a:rPr lang="en-US" altLang="zh-CN" sz="3200"/>
              <a:t>BP</a:t>
            </a:r>
            <a:r>
              <a:rPr lang="zh-CN" altLang="en-US" sz="3200"/>
              <a:t>基址寄存器默认是</a:t>
            </a:r>
            <a:r>
              <a:rPr lang="en-US" altLang="zh-CN" sz="3200"/>
              <a:t>SS</a:t>
            </a:r>
            <a:r>
              <a:rPr lang="zh-CN" altLang="en-US" sz="3200"/>
              <a:t>；可用段超越前缀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	</a:t>
            </a:r>
            <a:r>
              <a:rPr lang="en-US" altLang="zh-CN" sz="2800">
                <a:solidFill>
                  <a:schemeClr val="accent2"/>
                </a:solidFill>
              </a:rPr>
              <a:t>MOV AX,[BX+SI]              </a:t>
            </a:r>
            <a:r>
              <a:rPr lang="zh-CN" altLang="en-US" sz="2800"/>
              <a:t>；</a:t>
            </a:r>
            <a:r>
              <a:rPr lang="en-US" altLang="zh-CN" sz="2800"/>
              <a:t>AX←DS:[BX+SI]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	MOV AX,[BP+DI]              </a:t>
            </a:r>
            <a:r>
              <a:rPr lang="zh-CN" altLang="en-US" sz="2800"/>
              <a:t>；</a:t>
            </a:r>
            <a:r>
              <a:rPr lang="en-US" altLang="zh-CN" sz="2800"/>
              <a:t>AX←SS:[BP+DI]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	MOV AX,DS:[BP+DI]</a:t>
            </a:r>
            <a:r>
              <a:rPr lang="en-US" altLang="zh-CN" sz="2800"/>
              <a:t>        </a:t>
            </a:r>
            <a:r>
              <a:rPr lang="zh-CN" altLang="en-US" sz="2800"/>
              <a:t>；</a:t>
            </a:r>
            <a:r>
              <a:rPr lang="en-US" altLang="zh-CN" sz="2800"/>
              <a:t>AX←DS:[BP+DI]</a:t>
            </a:r>
          </a:p>
        </p:txBody>
      </p:sp>
    </p:spTree>
  </p:cSld>
  <p:clrMapOvr>
    <a:masterClrMapping/>
  </p:clrMapOvr>
  <p:transition>
    <p:cover dir="d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53601">
            <a:extLst>
              <a:ext uri="{FF2B5EF4-FFF2-40B4-BE49-F238E27FC236}">
                <a16:creationId xmlns:a16="http://schemas.microsoft.com/office/drawing/2014/main" id="{45B6AAC7-D2A6-4152-B12A-D785A4531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相对基址变址寻址方式</a:t>
            </a:r>
          </a:p>
        </p:txBody>
      </p:sp>
      <p:sp>
        <p:nvSpPr>
          <p:cNvPr id="112642" name="文本占位符 153602">
            <a:extLst>
              <a:ext uri="{FF2B5EF4-FFF2-40B4-BE49-F238E27FC236}">
                <a16:creationId xmlns:a16="http://schemas.microsoft.com/office/drawing/2014/main" id="{48B48A9B-DA3C-4BCF-AA12-265484CFB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有效地址是基址寄存器</a:t>
            </a:r>
            <a:r>
              <a:rPr lang="en-US" altLang="zh-CN" sz="3200"/>
              <a:t>(BX/BP)</a:t>
            </a:r>
            <a:r>
              <a:rPr lang="zh-CN" altLang="en-US" sz="3200"/>
              <a:t>、变址寄存器</a:t>
            </a:r>
            <a:r>
              <a:rPr lang="en-US" altLang="zh-CN" sz="3200"/>
              <a:t>(SI/DI)</a:t>
            </a:r>
            <a:r>
              <a:rPr lang="zh-CN" altLang="en-US" sz="3200"/>
              <a:t>与一个</a:t>
            </a:r>
            <a:r>
              <a:rPr lang="en-US" altLang="zh-CN" sz="3200"/>
              <a:t>8</a:t>
            </a:r>
            <a:r>
              <a:rPr lang="zh-CN" altLang="en-US" sz="3200"/>
              <a:t>位或</a:t>
            </a:r>
            <a:r>
              <a:rPr lang="en-US" altLang="zh-CN" sz="3200"/>
              <a:t>16</a:t>
            </a:r>
            <a:r>
              <a:rPr lang="zh-CN" altLang="en-US" sz="3200"/>
              <a:t>位位移量之和：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有效地址＝</a:t>
            </a:r>
            <a:r>
              <a:rPr lang="en-US" altLang="zh-CN" sz="2800">
                <a:solidFill>
                  <a:schemeClr val="accent2"/>
                </a:solidFill>
              </a:rPr>
              <a:t>BX/BP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SI/DI</a:t>
            </a:r>
            <a:r>
              <a:rPr lang="zh-CN" altLang="en-US" sz="2800">
                <a:solidFill>
                  <a:schemeClr val="accent2"/>
                </a:solidFill>
              </a:rPr>
              <a:t>＋</a:t>
            </a:r>
            <a:r>
              <a:rPr lang="en-US" altLang="zh-CN" sz="2800">
                <a:solidFill>
                  <a:schemeClr val="accent2"/>
                </a:solidFill>
              </a:rPr>
              <a:t>8/16</a:t>
            </a:r>
            <a:r>
              <a:rPr lang="zh-CN" altLang="en-US" sz="2800">
                <a:solidFill>
                  <a:schemeClr val="accent2"/>
                </a:solidFill>
              </a:rPr>
              <a:t>位位移量</a:t>
            </a:r>
          </a:p>
          <a:p>
            <a:r>
              <a:rPr lang="zh-CN" altLang="en-US" sz="3200"/>
              <a:t>段地址对应</a:t>
            </a:r>
            <a:r>
              <a:rPr lang="en-US" altLang="zh-CN" sz="3200"/>
              <a:t>BX</a:t>
            </a:r>
            <a:r>
              <a:rPr lang="zh-CN" altLang="en-US" sz="3200"/>
              <a:t>基址寄存器默认是</a:t>
            </a:r>
            <a:r>
              <a:rPr lang="en-US" altLang="zh-CN" sz="3200"/>
              <a:t>DS</a:t>
            </a:r>
            <a:r>
              <a:rPr lang="zh-CN" altLang="en-US" sz="3200"/>
              <a:t>，对应</a:t>
            </a:r>
            <a:r>
              <a:rPr lang="en-US" altLang="zh-CN" sz="3200"/>
              <a:t>BP</a:t>
            </a:r>
            <a:r>
              <a:rPr lang="zh-CN" altLang="en-US" sz="3200"/>
              <a:t>基址寄存器默认是</a:t>
            </a:r>
            <a:r>
              <a:rPr lang="en-US" altLang="zh-CN" sz="3200"/>
              <a:t>SS</a:t>
            </a:r>
            <a:r>
              <a:rPr lang="zh-CN" altLang="en-US" sz="3200"/>
              <a:t>；可用段超越前缀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	</a:t>
            </a:r>
            <a:r>
              <a:rPr lang="en-US" altLang="zh-CN" sz="3200">
                <a:solidFill>
                  <a:schemeClr val="accent2"/>
                </a:solidFill>
              </a:rPr>
              <a:t>MOV AX,[BX+SI+06H]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；</a:t>
            </a:r>
            <a:r>
              <a:rPr lang="en-US" altLang="zh-CN" sz="3200"/>
              <a:t>AX←DS:[BX+SI+06H]</a:t>
            </a:r>
          </a:p>
        </p:txBody>
      </p:sp>
      <p:sp>
        <p:nvSpPr>
          <p:cNvPr id="153605" name="圆角矩形 153604" descr="画布">
            <a:extLst>
              <a:ext uri="{FF2B5EF4-FFF2-40B4-BE49-F238E27FC236}">
                <a16:creationId xmlns:a16="http://schemas.microsoft.com/office/drawing/2014/main" id="{FDE2F8D7-38C2-4833-9BDF-A19B57C1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5300663"/>
            <a:ext cx="5472113" cy="10795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folHlink"/>
            </a:solidFill>
            <a:round/>
            <a:headEnd/>
            <a:tailEnd/>
          </a:ln>
        </p:spPr>
        <p:txBody>
          <a:bodyPr anchor="ctr"/>
          <a:lstStyle/>
          <a:p>
            <a:pPr algn="just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800" b="1">
                <a:solidFill>
                  <a:schemeClr val="accent2"/>
                </a:solidFill>
              </a:rPr>
              <a:t>  </a:t>
            </a:r>
            <a:r>
              <a:rPr lang="zh-CN" altLang="en-US" sz="2800" b="1"/>
              <a:t>位移量可用符号表示</a:t>
            </a:r>
          </a:p>
          <a:p>
            <a:pPr algn="just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800" b="1"/>
              <a:t>  同一寻址方式有多种表达形式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55649">
            <a:extLst>
              <a:ext uri="{FF2B5EF4-FFF2-40B4-BE49-F238E27FC236}">
                <a16:creationId xmlns:a16="http://schemas.microsoft.com/office/drawing/2014/main" id="{9CF0BEAE-2293-489F-9C51-5F46E6353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寻址方式的多种表示方式</a:t>
            </a:r>
          </a:p>
        </p:txBody>
      </p:sp>
      <p:sp>
        <p:nvSpPr>
          <p:cNvPr id="113666" name="文本占位符 155650">
            <a:extLst>
              <a:ext uri="{FF2B5EF4-FFF2-40B4-BE49-F238E27FC236}">
                <a16:creationId xmlns:a16="http://schemas.microsoft.com/office/drawing/2014/main" id="{957AF9A3-4242-4AD3-AD02-76B6F5C54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位移量可用符号表示：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AX,[SI+</a:t>
            </a:r>
            <a:r>
              <a:rPr lang="en-US" altLang="zh-CN" sz="2800">
                <a:solidFill>
                  <a:schemeClr val="tx2"/>
                </a:solidFill>
              </a:rPr>
              <a:t>COUNT</a:t>
            </a:r>
            <a:r>
              <a:rPr lang="en-US" altLang="zh-CN" sz="2800">
                <a:solidFill>
                  <a:schemeClr val="accent2"/>
                </a:solidFill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；</a:t>
            </a:r>
            <a:r>
              <a:rPr lang="en-US" altLang="zh-CN" sz="2800"/>
              <a:t>COUNT</a:t>
            </a:r>
            <a:r>
              <a:rPr lang="zh-CN" altLang="en-US" sz="2800"/>
              <a:t>是事先定义的变量或常量（就是数值）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AX,[BX+SI+</a:t>
            </a:r>
            <a:r>
              <a:rPr lang="en-US" altLang="zh-CN" sz="2800">
                <a:solidFill>
                  <a:schemeClr val="tx2"/>
                </a:solidFill>
              </a:rPr>
              <a:t>WNUM</a:t>
            </a:r>
            <a:r>
              <a:rPr lang="en-US" altLang="zh-CN" sz="2800">
                <a:solidFill>
                  <a:schemeClr val="accent2"/>
                </a:solidFill>
              </a:rPr>
              <a:t>]   </a:t>
            </a:r>
            <a:r>
              <a:rPr lang="zh-CN" altLang="en-US" sz="2800"/>
              <a:t>；</a:t>
            </a:r>
            <a:r>
              <a:rPr lang="en-US" altLang="zh-CN" sz="2800"/>
              <a:t>WNUM</a:t>
            </a:r>
            <a:r>
              <a:rPr lang="zh-CN" altLang="en-US" sz="2800"/>
              <a:t>是变量或常量</a:t>
            </a:r>
          </a:p>
          <a:p>
            <a:r>
              <a:rPr lang="zh-CN" altLang="en-US" sz="3200"/>
              <a:t>同一寻址方式可以写成不同的形式：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AX,[BX][SI]          </a:t>
            </a:r>
            <a:r>
              <a:rPr lang="zh-CN" altLang="en-US" sz="2800"/>
              <a:t>；</a:t>
            </a:r>
            <a:r>
              <a:rPr lang="en-US" altLang="zh-CN" sz="2800">
                <a:solidFill>
                  <a:schemeClr val="tx2"/>
                </a:solidFill>
              </a:rPr>
              <a:t>MOV AX,[BX+SI]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AX,COUNT[SI]</a:t>
            </a:r>
            <a:r>
              <a:rPr lang="en-US" altLang="zh-CN" sz="2800"/>
              <a:t>     </a:t>
            </a:r>
            <a:r>
              <a:rPr lang="zh-CN" altLang="en-US" sz="2800"/>
              <a:t>；</a:t>
            </a:r>
            <a:r>
              <a:rPr lang="en-US" altLang="zh-CN" sz="2800">
                <a:solidFill>
                  <a:schemeClr val="tx2"/>
                </a:solidFill>
              </a:rPr>
              <a:t>MOV AX,[SI+COUNT]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MOV AX,WNUM[BX][SI]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；等同于  </a:t>
            </a:r>
            <a:r>
              <a:rPr lang="en-US" altLang="zh-CN" sz="2800">
                <a:solidFill>
                  <a:schemeClr val="tx2"/>
                </a:solidFill>
              </a:rPr>
              <a:t>MOV AX,WNUM[BX+SI]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800"/>
              <a:t>；等同于  </a:t>
            </a:r>
            <a:r>
              <a:rPr lang="en-US" altLang="zh-CN" sz="2800">
                <a:solidFill>
                  <a:schemeClr val="tx2"/>
                </a:solidFill>
              </a:rPr>
              <a:t>MOV AX,[BX+SI+WNUM]</a:t>
            </a:r>
            <a:endParaRPr lang="en-US" altLang="zh-CN" sz="2400"/>
          </a:p>
        </p:txBody>
      </p:sp>
    </p:spTree>
  </p:cSld>
  <p:clrMapOvr>
    <a:masterClrMapping/>
  </p:clrMapOvr>
  <p:transition>
    <p:fade thruBlk="1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231425">
            <a:extLst>
              <a:ext uri="{FF2B5EF4-FFF2-40B4-BE49-F238E27FC236}">
                <a16:creationId xmlns:a16="http://schemas.microsoft.com/office/drawing/2014/main" id="{60C1EC00-ADD4-492B-91C2-FF60FD351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数据寻址的组合</a:t>
            </a:r>
          </a:p>
        </p:txBody>
      </p:sp>
      <p:pic>
        <p:nvPicPr>
          <p:cNvPr id="114690" name="图片 231429">
            <a:extLst>
              <a:ext uri="{FF2B5EF4-FFF2-40B4-BE49-F238E27FC236}">
                <a16:creationId xmlns:a16="http://schemas.microsoft.com/office/drawing/2014/main" id="{7898E25B-87E5-42F9-BFB5-F2A23BC0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835025"/>
            <a:ext cx="882015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推荐策略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Data\Microsoft\Templates\推荐策略.pot</Template>
  <TotalTime>0</TotalTime>
  <Words>5268</Words>
  <Application>Microsoft Office PowerPoint</Application>
  <PresentationFormat>全屏显示(4:3)</PresentationFormat>
  <Paragraphs>962</Paragraphs>
  <Slides>103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22" baseType="lpstr">
      <vt:lpstr>Arial</vt:lpstr>
      <vt:lpstr>宋体</vt:lpstr>
      <vt:lpstr>Wingdings</vt:lpstr>
      <vt:lpstr>Tahoma</vt:lpstr>
      <vt:lpstr>黑体</vt:lpstr>
      <vt:lpstr>Times New Roman</vt:lpstr>
      <vt:lpstr>华文新魏</vt:lpstr>
      <vt:lpstr>Impact</vt:lpstr>
      <vt:lpstr>楷体_GB2312</vt:lpstr>
      <vt:lpstr>新宋体</vt:lpstr>
      <vt:lpstr>Symbol</vt:lpstr>
      <vt:lpstr>隶书</vt:lpstr>
      <vt:lpstr>仿宋</vt:lpstr>
      <vt:lpstr>微软雅黑</vt:lpstr>
      <vt:lpstr>Arial Unicode MS</vt:lpstr>
      <vt:lpstr>隶书</vt:lpstr>
      <vt:lpstr>Calibri</vt:lpstr>
      <vt:lpstr>推荐策略</vt:lpstr>
      <vt:lpstr>画笔图片</vt:lpstr>
      <vt:lpstr>第 1 章</vt:lpstr>
      <vt:lpstr>为什么要学习汇编</vt:lpstr>
      <vt:lpstr>为什么要学习汇编</vt:lpstr>
      <vt:lpstr>为什么要学习汇编</vt:lpstr>
      <vt:lpstr>教学重点</vt:lpstr>
      <vt:lpstr>1.1  计算机系统概述</vt:lpstr>
      <vt:lpstr>微型计算机的系统组成</vt:lpstr>
      <vt:lpstr>汇编语言程序员看到的硬件</vt:lpstr>
      <vt:lpstr>寄存器（Register）</vt:lpstr>
      <vt:lpstr>存储器地址（Address）</vt:lpstr>
      <vt:lpstr>端口（Port）</vt:lpstr>
      <vt:lpstr>计算机的程序设计语言</vt:lpstr>
      <vt:lpstr>什么是汇编语言</vt:lpstr>
      <vt:lpstr>汇编语言和高级语言的比较-1</vt:lpstr>
      <vt:lpstr>汇编语言和高级语言的比较-2</vt:lpstr>
      <vt:lpstr>汇编语言和高级语言的比较-3</vt:lpstr>
      <vt:lpstr>汇编语言的特点</vt:lpstr>
      <vt:lpstr>汇编语言和高级语言的混合编程</vt:lpstr>
      <vt:lpstr>汇编语言的应用场合</vt:lpstr>
      <vt:lpstr>1.2  数据表示</vt:lpstr>
      <vt:lpstr>二进制数</vt:lpstr>
      <vt:lpstr>十六进制数</vt:lpstr>
      <vt:lpstr>十进制整数转换为二或十六进制数</vt:lpstr>
      <vt:lpstr>十进制小数转换为二或十六进制数</vt:lpstr>
      <vt:lpstr>二或十六进制数转换为十进制数</vt:lpstr>
      <vt:lpstr>BCD码（Binary Coded Decimal）</vt:lpstr>
      <vt:lpstr>ASCII码（美国标准信息交换码）</vt:lpstr>
      <vt:lpstr>真值和机器数</vt:lpstr>
      <vt:lpstr>补码</vt:lpstr>
      <vt:lpstr>负数求补</vt:lpstr>
      <vt:lpstr>十六进制数的加减运算</vt:lpstr>
      <vt:lpstr>1.3  Intel 80x86系列微处理器</vt:lpstr>
      <vt:lpstr>1.3.1 16位80x86处理器</vt:lpstr>
      <vt:lpstr>1.1.2 IA-32处理器</vt:lpstr>
      <vt:lpstr>1.1.3 Intel 64处理器</vt:lpstr>
      <vt:lpstr>1.4  PC微型计算机</vt:lpstr>
      <vt:lpstr>主存空间的分配</vt:lpstr>
      <vt:lpstr>PC机最低1MB主存</vt:lpstr>
      <vt:lpstr>微机的软件</vt:lpstr>
      <vt:lpstr>文本编辑器（Editor）</vt:lpstr>
      <vt:lpstr>汇编程序（Assembler）</vt:lpstr>
      <vt:lpstr>连接程序（Linker）</vt:lpstr>
      <vt:lpstr>调试程序（Debugger）</vt:lpstr>
      <vt:lpstr>集成化开发环境</vt:lpstr>
      <vt:lpstr>1.5  8086微处理器</vt:lpstr>
      <vt:lpstr>8086的内部结构</vt:lpstr>
      <vt:lpstr>8086的寄存器</vt:lpstr>
      <vt:lpstr>通用寄存器</vt:lpstr>
      <vt:lpstr>数据寄存器</vt:lpstr>
      <vt:lpstr>变址及指针寄存器</vt:lpstr>
      <vt:lpstr>堆栈（Stack）</vt:lpstr>
      <vt:lpstr>标志寄存器</vt:lpstr>
      <vt:lpstr>指令指针IP</vt:lpstr>
      <vt:lpstr>段寄存器</vt:lpstr>
      <vt:lpstr>数据信息的表达单位</vt:lpstr>
      <vt:lpstr>数据的存储格式</vt:lpstr>
      <vt:lpstr>存储单元及其存储内容</vt:lpstr>
      <vt:lpstr>多字节数据存放方式</vt:lpstr>
      <vt:lpstr>数据的地址对齐</vt:lpstr>
      <vt:lpstr>存储器的分段管理</vt:lpstr>
      <vt:lpstr>物理地址和逻辑地址</vt:lpstr>
      <vt:lpstr>逻辑地址与物理地址</vt:lpstr>
      <vt:lpstr>逻辑地址</vt:lpstr>
      <vt:lpstr>物理地址和逻辑地址的转换</vt:lpstr>
      <vt:lpstr>代码段（Code Segment）</vt:lpstr>
      <vt:lpstr>堆栈段（Stack Segment）</vt:lpstr>
      <vt:lpstr>数据段（Data Segment）</vt:lpstr>
      <vt:lpstr>附加段（Extra Segment）</vt:lpstr>
      <vt:lpstr>如何分配各个逻辑段</vt:lpstr>
      <vt:lpstr>段超越前缀指令</vt:lpstr>
      <vt:lpstr>段超越的示例</vt:lpstr>
      <vt:lpstr>段寄存器的使用规定</vt:lpstr>
      <vt:lpstr>存储器的分段</vt:lpstr>
      <vt:lpstr>各个逻辑段独立</vt:lpstr>
      <vt:lpstr>各个逻辑段重叠</vt:lpstr>
      <vt:lpstr>1MB空间的分段</vt:lpstr>
      <vt:lpstr>1.6  8086的寻址方式</vt:lpstr>
      <vt:lpstr>指令的组成</vt:lpstr>
      <vt:lpstr>指令的操作码和操作数</vt:lpstr>
      <vt:lpstr>8086的机器代码格式</vt:lpstr>
      <vt:lpstr>标准机器代码示例1</vt:lpstr>
      <vt:lpstr>标准机器代码示例2</vt:lpstr>
      <vt:lpstr>其它机器代码形式</vt:lpstr>
      <vt:lpstr>指令的助记符格式</vt:lpstr>
      <vt:lpstr>传送指令MOV的格式</vt:lpstr>
      <vt:lpstr>传送指令MOV的功能</vt:lpstr>
      <vt:lpstr>立即数寻址方式</vt:lpstr>
      <vt:lpstr>立即数寻址指令</vt:lpstr>
      <vt:lpstr>寄存器寻址方式</vt:lpstr>
      <vt:lpstr>寄存器寻址指令</vt:lpstr>
      <vt:lpstr>存储器寻址方式</vt:lpstr>
      <vt:lpstr>直接寻址方式</vt:lpstr>
      <vt:lpstr>直接寻址指令</vt:lpstr>
      <vt:lpstr>寄存器间接寻址方式</vt:lpstr>
      <vt:lpstr>寄存器相对寻址方式</vt:lpstr>
      <vt:lpstr>基址变址寻址方式</vt:lpstr>
      <vt:lpstr>相对基址变址寻址方式</vt:lpstr>
      <vt:lpstr>寻址方式的多种表示方式</vt:lpstr>
      <vt:lpstr>数据寻址的组合</vt:lpstr>
      <vt:lpstr>立即数的表达</vt:lpstr>
      <vt:lpstr>寄存器操作数的表达</vt:lpstr>
      <vt:lpstr>存储器操作数的表达</vt:lpstr>
      <vt:lpstr>第1章 教学要求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汇编语言第1章</dc:title>
  <dc:creator>qxj</dc:creator>
  <cp:lastModifiedBy>Wang Zhengru</cp:lastModifiedBy>
  <cp:revision>62</cp:revision>
  <dcterms:created xsi:type="dcterms:W3CDTF">2002-07-02T07:48:00Z</dcterms:created>
  <dcterms:modified xsi:type="dcterms:W3CDTF">2019-11-18T07:03:10Z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