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70"/>
  </p:notesMasterIdLst>
  <p:handoutMasterIdLst>
    <p:handoutMasterId r:id="rId71"/>
  </p:handoutMasterIdLst>
  <p:sldIdLst>
    <p:sldId id="539" r:id="rId3"/>
    <p:sldId id="540" r:id="rId4"/>
    <p:sldId id="541" r:id="rId5"/>
    <p:sldId id="542" r:id="rId6"/>
    <p:sldId id="543" r:id="rId7"/>
    <p:sldId id="544" r:id="rId8"/>
    <p:sldId id="257" r:id="rId9"/>
    <p:sldId id="378" r:id="rId10"/>
    <p:sldId id="798" r:id="rId11"/>
    <p:sldId id="499" r:id="rId12"/>
    <p:sldId id="385" r:id="rId13"/>
    <p:sldId id="394" r:id="rId14"/>
    <p:sldId id="395" r:id="rId15"/>
    <p:sldId id="396" r:id="rId16"/>
    <p:sldId id="501" r:id="rId17"/>
    <p:sldId id="799" r:id="rId18"/>
    <p:sldId id="502" r:id="rId19"/>
    <p:sldId id="407" r:id="rId20"/>
    <p:sldId id="800" r:id="rId21"/>
    <p:sldId id="801" r:id="rId22"/>
    <p:sldId id="669" r:id="rId23"/>
    <p:sldId id="670" r:id="rId24"/>
    <p:sldId id="671" r:id="rId25"/>
    <p:sldId id="672" r:id="rId26"/>
    <p:sldId id="534" r:id="rId27"/>
    <p:sldId id="536" r:id="rId28"/>
    <p:sldId id="537" r:id="rId29"/>
    <p:sldId id="550" r:id="rId30"/>
    <p:sldId id="551" r:id="rId31"/>
    <p:sldId id="552" r:id="rId32"/>
    <p:sldId id="570" r:id="rId33"/>
    <p:sldId id="803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804" r:id="rId43"/>
    <p:sldId id="805" r:id="rId44"/>
    <p:sldId id="584" r:id="rId45"/>
    <p:sldId id="585" r:id="rId46"/>
    <p:sldId id="595" r:id="rId47"/>
    <p:sldId id="596" r:id="rId48"/>
    <p:sldId id="597" r:id="rId49"/>
    <p:sldId id="598" r:id="rId50"/>
    <p:sldId id="599" r:id="rId51"/>
    <p:sldId id="600" r:id="rId52"/>
    <p:sldId id="601" r:id="rId53"/>
    <p:sldId id="602" r:id="rId54"/>
    <p:sldId id="603" r:id="rId55"/>
    <p:sldId id="604" r:id="rId56"/>
    <p:sldId id="605" r:id="rId57"/>
    <p:sldId id="606" r:id="rId58"/>
    <p:sldId id="625" r:id="rId59"/>
    <p:sldId id="651" r:id="rId60"/>
    <p:sldId id="652" r:id="rId61"/>
    <p:sldId id="653" r:id="rId62"/>
    <p:sldId id="654" r:id="rId63"/>
    <p:sldId id="655" r:id="rId64"/>
    <p:sldId id="656" r:id="rId65"/>
    <p:sldId id="657" r:id="rId66"/>
    <p:sldId id="658" r:id="rId67"/>
    <p:sldId id="535" r:id="rId68"/>
    <p:sldId id="538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AA3DA"/>
    <a:srgbClr val="808000"/>
    <a:srgbClr val="99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74519" autoAdjust="0"/>
  </p:normalViewPr>
  <p:slideViewPr>
    <p:cSldViewPr>
      <p:cViewPr varScale="1">
        <p:scale>
          <a:sx n="56" d="100"/>
          <a:sy n="56" d="100"/>
        </p:scale>
        <p:origin x="1986" y="78"/>
      </p:cViewPr>
      <p:guideLst>
        <p:guide orient="horz" pos="2159"/>
        <p:guide pos="2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眉占位符 22529">
            <a:extLst>
              <a:ext uri="{FF2B5EF4-FFF2-40B4-BE49-F238E27FC236}">
                <a16:creationId xmlns:a16="http://schemas.microsoft.com/office/drawing/2014/main" id="{9E8D2547-4358-4A6C-8961-7F6829F4B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i="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日期占位符 22530">
            <a:extLst>
              <a:ext uri="{FF2B5EF4-FFF2-40B4-BE49-F238E27FC236}">
                <a16:creationId xmlns:a16="http://schemas.microsoft.com/office/drawing/2014/main" id="{5FA1303E-FB00-41F6-A1DF-801DD9A56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i="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2" name="页脚占位符 22531">
            <a:extLst>
              <a:ext uri="{FF2B5EF4-FFF2-40B4-BE49-F238E27FC236}">
                <a16:creationId xmlns:a16="http://schemas.microsoft.com/office/drawing/2014/main" id="{F4698163-0A47-47C8-882B-E4080F6B4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i="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3" name="灯片编号占位符 22532">
            <a:extLst>
              <a:ext uri="{FF2B5EF4-FFF2-40B4-BE49-F238E27FC236}">
                <a16:creationId xmlns:a16="http://schemas.microsoft.com/office/drawing/2014/main" id="{3B9A742D-DAEA-45BD-8E28-04D49D6769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3A35856D-306D-46C1-A0B2-6B17408B56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眉占位符 21505">
            <a:extLst>
              <a:ext uri="{FF2B5EF4-FFF2-40B4-BE49-F238E27FC236}">
                <a16:creationId xmlns:a16="http://schemas.microsoft.com/office/drawing/2014/main" id="{33D851CD-E49F-4F26-95AF-7F8A348C24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i="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日期占位符 21506">
            <a:extLst>
              <a:ext uri="{FF2B5EF4-FFF2-40B4-BE49-F238E27FC236}">
                <a16:creationId xmlns:a16="http://schemas.microsoft.com/office/drawing/2014/main" id="{6DABA082-2EEA-4A3B-B7D9-39125A1F28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i="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2" name="幻灯片图像占位符 21507">
            <a:extLst>
              <a:ext uri="{FF2B5EF4-FFF2-40B4-BE49-F238E27FC236}">
                <a16:creationId xmlns:a16="http://schemas.microsoft.com/office/drawing/2014/main" id="{90C4AAD6-AEB1-43B7-A642-EB4554F6602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文本占位符 21508">
            <a:extLst>
              <a:ext uri="{FF2B5EF4-FFF2-40B4-BE49-F238E27FC236}">
                <a16:creationId xmlns:a16="http://schemas.microsoft.com/office/drawing/2014/main" id="{90E724BA-4927-4433-AD1D-7939CC62B43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页脚占位符 21509">
            <a:extLst>
              <a:ext uri="{FF2B5EF4-FFF2-40B4-BE49-F238E27FC236}">
                <a16:creationId xmlns:a16="http://schemas.microsoft.com/office/drawing/2014/main" id="{44D6E3CA-4A3C-4B13-8689-A93C634E5E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i="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11" name="灯片编号占位符 21510">
            <a:extLst>
              <a:ext uri="{FF2B5EF4-FFF2-40B4-BE49-F238E27FC236}">
                <a16:creationId xmlns:a16="http://schemas.microsoft.com/office/drawing/2014/main" id="{46CA3B58-61A7-480B-ADDA-3EFA6B4BD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742A8B3F-CAB0-43A4-A95A-BD3E35560F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1">
            <a:extLst>
              <a:ext uri="{FF2B5EF4-FFF2-40B4-BE49-F238E27FC236}">
                <a16:creationId xmlns:a16="http://schemas.microsoft.com/office/drawing/2014/main" id="{D13490D7-531C-47BB-AE88-076EDA08C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714D85-3378-4FA0-81C8-4FAC875C9245}" type="slidenum">
              <a:rPr lang="zh-CN" altLang="en-US" sz="1200" i="0"/>
              <a:pPr eaLnBrk="1" hangingPunct="1"/>
              <a:t>2</a:t>
            </a:fld>
            <a:endParaRPr lang="zh-CN" altLang="en-US" sz="1200" i="0"/>
          </a:p>
        </p:txBody>
      </p:sp>
      <p:sp>
        <p:nvSpPr>
          <p:cNvPr id="74755" name="幻灯片图像占位符 372737">
            <a:extLst>
              <a:ext uri="{FF2B5EF4-FFF2-40B4-BE49-F238E27FC236}">
                <a16:creationId xmlns:a16="http://schemas.microsoft.com/office/drawing/2014/main" id="{F9ECE14C-CA55-46BC-8926-31116DA4ADC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文本占位符 372738">
            <a:extLst>
              <a:ext uri="{FF2B5EF4-FFF2-40B4-BE49-F238E27FC236}">
                <a16:creationId xmlns:a16="http://schemas.microsoft.com/office/drawing/2014/main" id="{C44CCFAA-3222-425A-82C1-647C1638B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B54EED72-59DD-4089-AE72-48BA1FD97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2B79ED-5640-4037-90C2-1C7D630652DE}" type="slidenum">
              <a:rPr lang="zh-CN" altLang="en-US" sz="1200" i="0"/>
              <a:pPr eaLnBrk="1" hangingPunct="1"/>
              <a:t>7</a:t>
            </a:fld>
            <a:endParaRPr lang="zh-CN" altLang="en-US" sz="1200" i="0"/>
          </a:p>
        </p:txBody>
      </p:sp>
      <p:sp>
        <p:nvSpPr>
          <p:cNvPr id="75779" name="幻灯片图像占位符 24577">
            <a:extLst>
              <a:ext uri="{FF2B5EF4-FFF2-40B4-BE49-F238E27FC236}">
                <a16:creationId xmlns:a16="http://schemas.microsoft.com/office/drawing/2014/main" id="{994C8A10-CF46-4057-BD11-74756FFE570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5780" name="文本占位符 24578">
            <a:extLst>
              <a:ext uri="{FF2B5EF4-FFF2-40B4-BE49-F238E27FC236}">
                <a16:creationId xmlns:a16="http://schemas.microsoft.com/office/drawing/2014/main" id="{0269EAC5-2970-478C-B303-B58166B252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B4038D2-C3FA-4F5B-BF94-BDA2A6C4C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A69251DA-A22E-41E6-A70F-D4D4F3AE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FS,GS</a:t>
            </a:r>
            <a:r>
              <a:rPr lang="zh-CN" altLang="en-US"/>
              <a:t>是</a:t>
            </a:r>
            <a:r>
              <a:rPr lang="en-US" altLang="zh-CN"/>
              <a:t>80386</a:t>
            </a:r>
            <a:r>
              <a:rPr lang="zh-CN" altLang="en-US"/>
              <a:t>起增加的两个辅助段寄存器</a:t>
            </a:r>
            <a:r>
              <a:rPr lang="en-US" altLang="zh-CN"/>
              <a:t>,</a:t>
            </a:r>
            <a:r>
              <a:rPr lang="zh-CN" altLang="en-US"/>
              <a:t>在这之前只有一个辅助段寄存器</a:t>
            </a:r>
            <a:r>
              <a:rPr lang="en-US" altLang="zh-CN"/>
              <a:t>ES,</a:t>
            </a:r>
            <a:r>
              <a:rPr lang="zh-CN" altLang="en-US"/>
              <a:t>增加这两个寄存器是为了减轻</a:t>
            </a:r>
            <a:r>
              <a:rPr lang="en-US" altLang="zh-CN"/>
              <a:t>ES</a:t>
            </a:r>
            <a:r>
              <a:rPr lang="zh-CN" altLang="en-US"/>
              <a:t>寄存器的负担</a:t>
            </a:r>
            <a:r>
              <a:rPr lang="en-US" altLang="zh-CN"/>
              <a:t>,</a:t>
            </a:r>
            <a:r>
              <a:rPr lang="zh-CN" altLang="en-US"/>
              <a:t>并能更好地配合适用于通用寄存器组的基址和变址寄存器</a:t>
            </a:r>
            <a:r>
              <a:rPr lang="en-US" altLang="zh-CN"/>
              <a:t>. </a:t>
            </a:r>
            <a:br>
              <a:rPr lang="en-US" altLang="zh-CN"/>
            </a:br>
            <a:r>
              <a:rPr lang="zh-CN" altLang="en-US"/>
              <a:t>这两个是通用的段寄存器，语法上同其它的段寄存器一样，不能直接用立即数给它赋值。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除了有</a:t>
            </a:r>
            <a:r>
              <a:rPr lang="en-US" altLang="zh-CN"/>
              <a:t>ES</a:t>
            </a:r>
            <a:r>
              <a:rPr lang="zh-CN" altLang="en-US"/>
              <a:t>的作用，他们还是：</a:t>
            </a:r>
            <a:br>
              <a:rPr lang="zh-CN" altLang="en-US"/>
            </a:br>
            <a:r>
              <a:rPr lang="en-US" altLang="zh-CN"/>
              <a:t>FS</a:t>
            </a:r>
            <a:r>
              <a:rPr lang="zh-CN" altLang="en-US"/>
              <a:t>：标志段寄存器</a:t>
            </a:r>
            <a:br>
              <a:rPr lang="zh-CN" altLang="en-US"/>
            </a:br>
            <a:r>
              <a:rPr lang="en-US" altLang="zh-CN"/>
              <a:t>GS</a:t>
            </a:r>
            <a:r>
              <a:rPr lang="zh-CN" altLang="en-US"/>
              <a:t>：全局段寄存器</a:t>
            </a: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AC08F6B8-F512-4B89-9F65-7DE41C601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D6807E-FFBE-482E-9ABF-4DFE0C2E2CC2}" type="slidenum">
              <a:rPr lang="zh-CN" altLang="en-US" sz="1200" i="0"/>
              <a:pPr eaLnBrk="1" hangingPunct="1"/>
              <a:t>17</a:t>
            </a:fld>
            <a:endParaRPr lang="zh-CN" altLang="en-US" sz="12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BA93D0BC-2981-4AE4-9326-1F554F306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4D3C32-9D7C-4FED-809B-CFB22F530EED}" type="slidenum">
              <a:rPr lang="zh-CN" altLang="en-US" sz="1200" i="0"/>
              <a:pPr eaLnBrk="1" hangingPunct="1"/>
              <a:t>28</a:t>
            </a:fld>
            <a:endParaRPr lang="zh-CN" altLang="en-US" sz="1200" i="0"/>
          </a:p>
        </p:txBody>
      </p:sp>
      <p:sp>
        <p:nvSpPr>
          <p:cNvPr id="77827" name="幻灯片图像占位符 392193">
            <a:extLst>
              <a:ext uri="{FF2B5EF4-FFF2-40B4-BE49-F238E27FC236}">
                <a16:creationId xmlns:a16="http://schemas.microsoft.com/office/drawing/2014/main" id="{3751DF82-BE31-4954-9C2F-8185C664CA8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文本占位符 392194">
            <a:extLst>
              <a:ext uri="{FF2B5EF4-FFF2-40B4-BE49-F238E27FC236}">
                <a16:creationId xmlns:a16="http://schemas.microsoft.com/office/drawing/2014/main" id="{AD43ED19-5CF4-4E27-AE70-1FCBA0A95D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>
            <a:extLst>
              <a:ext uri="{FF2B5EF4-FFF2-40B4-BE49-F238E27FC236}">
                <a16:creationId xmlns:a16="http://schemas.microsoft.com/office/drawing/2014/main" id="{EDF25448-B0B2-4BD5-ACF3-D01D8DA96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187677-7C09-4B9C-B01C-D82F61C7F236}" type="slidenum">
              <a:rPr lang="zh-CN" altLang="en-US" sz="1200" i="0"/>
              <a:pPr eaLnBrk="1" hangingPunct="1"/>
              <a:t>57</a:t>
            </a:fld>
            <a:endParaRPr lang="zh-CN" altLang="en-US" sz="1200" i="0"/>
          </a:p>
        </p:txBody>
      </p:sp>
      <p:sp>
        <p:nvSpPr>
          <p:cNvPr id="78851" name="幻灯片图像占位符 470017">
            <a:extLst>
              <a:ext uri="{FF2B5EF4-FFF2-40B4-BE49-F238E27FC236}">
                <a16:creationId xmlns:a16="http://schemas.microsoft.com/office/drawing/2014/main" id="{65F1A958-29A2-41BC-AE40-5573A3E2443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8852" name="文本占位符 470018">
            <a:extLst>
              <a:ext uri="{FF2B5EF4-FFF2-40B4-BE49-F238E27FC236}">
                <a16:creationId xmlns:a16="http://schemas.microsoft.com/office/drawing/2014/main" id="{FD2AE0B8-6DAF-4711-97BF-DD267F6530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8A39AD62-74E0-4ED3-8AC0-6D12F385D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87D05D-60AF-4B56-B25B-EB6FF8F08079}" type="slidenum">
              <a:rPr lang="zh-CN" altLang="en-US" sz="1200" i="0"/>
              <a:pPr eaLnBrk="1" hangingPunct="1"/>
              <a:t>66</a:t>
            </a:fld>
            <a:endParaRPr lang="zh-CN" altLang="en-US" sz="1200" i="0"/>
          </a:p>
        </p:txBody>
      </p:sp>
      <p:sp>
        <p:nvSpPr>
          <p:cNvPr id="79875" name="幻灯片图像占位符 361473">
            <a:extLst>
              <a:ext uri="{FF2B5EF4-FFF2-40B4-BE49-F238E27FC236}">
                <a16:creationId xmlns:a16="http://schemas.microsoft.com/office/drawing/2014/main" id="{98B4C51A-99C8-4D37-B050-404B8D8B0DF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9876" name="文本占位符 361474">
            <a:extLst>
              <a:ext uri="{FF2B5EF4-FFF2-40B4-BE49-F238E27FC236}">
                <a16:creationId xmlns:a16="http://schemas.microsoft.com/office/drawing/2014/main" id="{330900CD-6122-4351-8CB7-A31543C495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1">
            <a:extLst>
              <a:ext uri="{FF2B5EF4-FFF2-40B4-BE49-F238E27FC236}">
                <a16:creationId xmlns:a16="http://schemas.microsoft.com/office/drawing/2014/main" id="{EBE3F33A-3708-4BB3-A488-FB10C9465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8077EA-86BE-4A9E-BBC6-EAA40F81B401}" type="slidenum">
              <a:rPr lang="zh-CN" altLang="en-US" sz="1200" i="0"/>
              <a:pPr eaLnBrk="1" hangingPunct="1"/>
              <a:t>67</a:t>
            </a:fld>
            <a:endParaRPr lang="zh-CN" altLang="en-US" sz="1200" i="0"/>
          </a:p>
        </p:txBody>
      </p:sp>
      <p:sp>
        <p:nvSpPr>
          <p:cNvPr id="80899" name="幻灯片图像占位符 365569">
            <a:extLst>
              <a:ext uri="{FF2B5EF4-FFF2-40B4-BE49-F238E27FC236}">
                <a16:creationId xmlns:a16="http://schemas.microsoft.com/office/drawing/2014/main" id="{B83837EF-4402-44D5-9C65-36492DBB0AF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80900" name="文本占位符 365570">
            <a:extLst>
              <a:ext uri="{FF2B5EF4-FFF2-40B4-BE49-F238E27FC236}">
                <a16:creationId xmlns:a16="http://schemas.microsoft.com/office/drawing/2014/main" id="{946C1948-387B-43DD-B405-A308E166A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489">
            <a:extLst>
              <a:ext uri="{FF2B5EF4-FFF2-40B4-BE49-F238E27FC236}">
                <a16:creationId xmlns:a16="http://schemas.microsoft.com/office/drawing/2014/main" id="{08084CE7-5686-481C-B9DF-6A407451F08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225" y="15875"/>
            <a:ext cx="8686800" cy="1600200"/>
            <a:chOff x="0" y="0"/>
            <a:chExt cx="5472" cy="1008"/>
          </a:xfrm>
        </p:grpSpPr>
        <p:sp>
          <p:nvSpPr>
            <p:cNvPr id="5" name="矩形 19490">
              <a:extLst>
                <a:ext uri="{FF2B5EF4-FFF2-40B4-BE49-F238E27FC236}">
                  <a16:creationId xmlns:a16="http://schemas.microsoft.com/office/drawing/2014/main" id="{A62B79DD-A5ED-4E13-8530-62440D3F2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2"/>
              <a:ext cx="5472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6" name="矩形 19491">
              <a:extLst>
                <a:ext uri="{FF2B5EF4-FFF2-40B4-BE49-F238E27FC236}">
                  <a16:creationId xmlns:a16="http://schemas.microsoft.com/office/drawing/2014/main" id="{E168AE1D-92FF-4F04-94BE-62F3355A97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矩形 19492">
              <a:extLst>
                <a:ext uri="{FF2B5EF4-FFF2-40B4-BE49-F238E27FC236}">
                  <a16:creationId xmlns:a16="http://schemas.microsoft.com/office/drawing/2014/main" id="{15EE169E-7932-45E4-B3E3-C26F2CB4D9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矩形 19493">
              <a:extLst>
                <a:ext uri="{FF2B5EF4-FFF2-40B4-BE49-F238E27FC236}">
                  <a16:creationId xmlns:a16="http://schemas.microsoft.com/office/drawing/2014/main" id="{909B2977-0F37-4C90-ADA1-6D4B9425B9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矩形 19494">
              <a:extLst>
                <a:ext uri="{FF2B5EF4-FFF2-40B4-BE49-F238E27FC236}">
                  <a16:creationId xmlns:a16="http://schemas.microsoft.com/office/drawing/2014/main" id="{3EC87D01-E500-4FCB-B61A-C840B30E0A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矩形 19495">
              <a:extLst>
                <a:ext uri="{FF2B5EF4-FFF2-40B4-BE49-F238E27FC236}">
                  <a16:creationId xmlns:a16="http://schemas.microsoft.com/office/drawing/2014/main" id="{88E35B6D-358A-48D5-AAF5-ED989AE1F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59" name="标题 19458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lnSpc>
                <a:spcPct val="90000"/>
              </a:lnSpc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9460" name="副标题 19459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1pPr>
            <a:lvl2pPr marL="457200" lvl="1" indent="0" algn="ctr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2pPr>
            <a:lvl3pPr marL="914400" lvl="2" indent="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3pPr>
            <a:lvl4pPr marL="1371600" lvl="3" indent="0" algn="ctr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4pPr>
            <a:lvl5pPr marL="1828800" lvl="4" indent="0" algn="ctr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19478">
            <a:extLst>
              <a:ext uri="{FF2B5EF4-FFF2-40B4-BE49-F238E27FC236}">
                <a16:creationId xmlns:a16="http://schemas.microsoft.com/office/drawing/2014/main" id="{1274FEFA-1924-4CC7-9D61-56AA020E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200" i="0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19479">
            <a:extLst>
              <a:ext uri="{FF2B5EF4-FFF2-40B4-BE49-F238E27FC236}">
                <a16:creationId xmlns:a16="http://schemas.microsoft.com/office/drawing/2014/main" id="{B1003BFF-20E6-4F1B-A1EF-D621A281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i="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593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A08B6593-54D2-4D0D-B44A-F95685D7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B1315E45-A30D-4774-BDF5-1E2856DA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0357" y="52388"/>
            <a:ext cx="2088356" cy="6400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52388"/>
            <a:ext cx="6144005" cy="6400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1D241909-DBAE-4B99-95EF-CA44EF52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9C650F45-4242-49B3-A9E1-86C0138A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8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489">
            <a:extLst>
              <a:ext uri="{FF2B5EF4-FFF2-40B4-BE49-F238E27FC236}">
                <a16:creationId xmlns:a16="http://schemas.microsoft.com/office/drawing/2014/main" id="{E5A55F01-F1F1-42F3-96FD-970F5AF6E89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225" y="15875"/>
            <a:ext cx="8686800" cy="1600200"/>
            <a:chOff x="0" y="0"/>
            <a:chExt cx="5472" cy="1008"/>
          </a:xfrm>
        </p:grpSpPr>
        <p:sp>
          <p:nvSpPr>
            <p:cNvPr id="5" name="矩形 19490">
              <a:extLst>
                <a:ext uri="{FF2B5EF4-FFF2-40B4-BE49-F238E27FC236}">
                  <a16:creationId xmlns:a16="http://schemas.microsoft.com/office/drawing/2014/main" id="{389A0414-DAFA-4078-A622-D08573C05E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2"/>
              <a:ext cx="5472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6" name="矩形 19491">
              <a:extLst>
                <a:ext uri="{FF2B5EF4-FFF2-40B4-BE49-F238E27FC236}">
                  <a16:creationId xmlns:a16="http://schemas.microsoft.com/office/drawing/2014/main" id="{5F4DE84D-BB41-4321-8C45-EE18873BB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矩形 19492">
              <a:extLst>
                <a:ext uri="{FF2B5EF4-FFF2-40B4-BE49-F238E27FC236}">
                  <a16:creationId xmlns:a16="http://schemas.microsoft.com/office/drawing/2014/main" id="{D6761C68-BA4A-4F3C-95D0-5B575FF4E4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矩形 19493">
              <a:extLst>
                <a:ext uri="{FF2B5EF4-FFF2-40B4-BE49-F238E27FC236}">
                  <a16:creationId xmlns:a16="http://schemas.microsoft.com/office/drawing/2014/main" id="{559AE22B-18A4-4FC6-BE60-945DFDBA12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矩形 19494">
              <a:extLst>
                <a:ext uri="{FF2B5EF4-FFF2-40B4-BE49-F238E27FC236}">
                  <a16:creationId xmlns:a16="http://schemas.microsoft.com/office/drawing/2014/main" id="{5BFF83C0-C0EC-4603-ABF6-EE72BEE9D4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矩形 19495">
              <a:extLst>
                <a:ext uri="{FF2B5EF4-FFF2-40B4-BE49-F238E27FC236}">
                  <a16:creationId xmlns:a16="http://schemas.microsoft.com/office/drawing/2014/main" id="{8DD94875-39FD-43C0-AE5F-1B05F1D6C0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59" name="标题 19458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lnSpc>
                <a:spcPct val="90000"/>
              </a:lnSpc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9460" name="副标题 19459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1pPr>
            <a:lvl2pPr marL="457200" lvl="1" indent="0" algn="ctr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2pPr>
            <a:lvl3pPr marL="914400" lvl="2" indent="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3pPr>
            <a:lvl4pPr marL="1371600" lvl="3" indent="0" algn="ctr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4pPr>
            <a:lvl5pPr marL="1828800" lvl="4" indent="0" algn="ctr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19478">
            <a:extLst>
              <a:ext uri="{FF2B5EF4-FFF2-40B4-BE49-F238E27FC236}">
                <a16:creationId xmlns:a16="http://schemas.microsoft.com/office/drawing/2014/main" id="{83EAB173-5DD7-4A80-9E82-B8D706A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200" i="0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19479">
            <a:extLst>
              <a:ext uri="{FF2B5EF4-FFF2-40B4-BE49-F238E27FC236}">
                <a16:creationId xmlns:a16="http://schemas.microsoft.com/office/drawing/2014/main" id="{DDD2DBFE-DF27-4EEB-94CE-5515EB04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i="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636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73794220-291C-436C-805F-A1D5895D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1F5B054F-65EC-4441-9B08-748384E8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7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BBACA002-6DD1-4545-B5E3-C5773746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D7E2C07F-3756-4445-B258-86FC35AF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83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093178" cy="5472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535" y="981075"/>
            <a:ext cx="4093178" cy="5472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30EB6FB3-E8D8-4923-9349-2A314181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8540970A-6859-4BCE-8B52-EA285DFD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0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8449">
            <a:extLst>
              <a:ext uri="{FF2B5EF4-FFF2-40B4-BE49-F238E27FC236}">
                <a16:creationId xmlns:a16="http://schemas.microsoft.com/office/drawing/2014/main" id="{0ACB129B-FD06-4833-B6C4-7901E20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8450">
            <a:extLst>
              <a:ext uri="{FF2B5EF4-FFF2-40B4-BE49-F238E27FC236}">
                <a16:creationId xmlns:a16="http://schemas.microsoft.com/office/drawing/2014/main" id="{D787490E-4108-492A-A8A9-2F56F24D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8449">
            <a:extLst>
              <a:ext uri="{FF2B5EF4-FFF2-40B4-BE49-F238E27FC236}">
                <a16:creationId xmlns:a16="http://schemas.microsoft.com/office/drawing/2014/main" id="{25CD95DC-733E-4FBB-AE14-F5B7E88A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8450">
            <a:extLst>
              <a:ext uri="{FF2B5EF4-FFF2-40B4-BE49-F238E27FC236}">
                <a16:creationId xmlns:a16="http://schemas.microsoft.com/office/drawing/2014/main" id="{1D41731F-6E4F-46DD-9E3E-817A8488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6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8449">
            <a:extLst>
              <a:ext uri="{FF2B5EF4-FFF2-40B4-BE49-F238E27FC236}">
                <a16:creationId xmlns:a16="http://schemas.microsoft.com/office/drawing/2014/main" id="{67A14F3F-9F1F-4F55-97F2-23F86C69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8450">
            <a:extLst>
              <a:ext uri="{FF2B5EF4-FFF2-40B4-BE49-F238E27FC236}">
                <a16:creationId xmlns:a16="http://schemas.microsoft.com/office/drawing/2014/main" id="{9C729D37-820A-48A7-86B8-3E0B23FB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9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27C596BB-642B-4DA7-8820-378C05EE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CC2519BA-9700-4750-8AE7-C21DC3B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1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64E317EB-B44C-449D-BEC6-B0D53EDB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509B9666-8519-405A-AE50-E6F9B221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87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717341D7-58A5-47F0-9E03-869FE849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78454362-D546-4316-9736-45184B04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91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E827CCE4-F581-4F01-A119-C46480C2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83F408E4-5989-4B62-B6D9-BB1EFA88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52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0357" y="52388"/>
            <a:ext cx="2088356" cy="6400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52388"/>
            <a:ext cx="6144005" cy="6400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EDBDD706-33FE-4C1D-A1AB-461A1061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753072F4-BAC7-412F-9371-E626FC36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2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4EEA4F9E-5E54-436F-B2D2-FAD51622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2701A0B6-B0A6-4FAB-86FD-D413DCE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093178" cy="5472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535" y="981075"/>
            <a:ext cx="4093178" cy="5472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499FE866-FDE9-48CB-8F3B-7665F94F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A666D971-C152-4CB3-9411-FD667D24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9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8449">
            <a:extLst>
              <a:ext uri="{FF2B5EF4-FFF2-40B4-BE49-F238E27FC236}">
                <a16:creationId xmlns:a16="http://schemas.microsoft.com/office/drawing/2014/main" id="{0D5C2D07-1264-4047-B107-D68B3651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8450">
            <a:extLst>
              <a:ext uri="{FF2B5EF4-FFF2-40B4-BE49-F238E27FC236}">
                <a16:creationId xmlns:a16="http://schemas.microsoft.com/office/drawing/2014/main" id="{47A63D0A-7C87-4098-8F06-9AFED938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8449">
            <a:extLst>
              <a:ext uri="{FF2B5EF4-FFF2-40B4-BE49-F238E27FC236}">
                <a16:creationId xmlns:a16="http://schemas.microsoft.com/office/drawing/2014/main" id="{7A0F4F96-FBFC-4456-B733-975C002E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8450">
            <a:extLst>
              <a:ext uri="{FF2B5EF4-FFF2-40B4-BE49-F238E27FC236}">
                <a16:creationId xmlns:a16="http://schemas.microsoft.com/office/drawing/2014/main" id="{1F1F8019-B5C5-4ED8-82AA-1D52719D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0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8449">
            <a:extLst>
              <a:ext uri="{FF2B5EF4-FFF2-40B4-BE49-F238E27FC236}">
                <a16:creationId xmlns:a16="http://schemas.microsoft.com/office/drawing/2014/main" id="{B6885837-AF7B-4C71-839D-6A522628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8450">
            <a:extLst>
              <a:ext uri="{FF2B5EF4-FFF2-40B4-BE49-F238E27FC236}">
                <a16:creationId xmlns:a16="http://schemas.microsoft.com/office/drawing/2014/main" id="{E0D7B1ED-BCB6-4020-AE35-B28095B6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5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243297EA-847B-4AD4-A48C-FE2B6AAD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487AF568-71F8-433A-A572-84709DE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04A5994B-272C-4A52-8CDA-407EE3B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8B6E1C6E-ABDD-4F84-933F-91F805A5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9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18433">
            <a:extLst>
              <a:ext uri="{FF2B5EF4-FFF2-40B4-BE49-F238E27FC236}">
                <a16:creationId xmlns:a16="http://schemas.microsoft.com/office/drawing/2014/main" id="{495A2363-40EA-4615-A38F-7959827E95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81075"/>
            <a:ext cx="835342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1027" name="标题 18448">
            <a:extLst>
              <a:ext uri="{FF2B5EF4-FFF2-40B4-BE49-F238E27FC236}">
                <a16:creationId xmlns:a16="http://schemas.microsoft.com/office/drawing/2014/main" id="{034CDC7A-782E-48C3-9F8C-06BB3D294D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51050" y="52388"/>
            <a:ext cx="60198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50" name="日期占位符 18449">
            <a:extLst>
              <a:ext uri="{FF2B5EF4-FFF2-40B4-BE49-F238E27FC236}">
                <a16:creationId xmlns:a16="http://schemas.microsoft.com/office/drawing/2014/main" id="{A2DCEF31-8C07-4EFA-BB9E-CC0ABFF3E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 i="0" noProof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51" name="页脚占位符 18450">
            <a:extLst>
              <a:ext uri="{FF2B5EF4-FFF2-40B4-BE49-F238E27FC236}">
                <a16:creationId xmlns:a16="http://schemas.microsoft.com/office/drawing/2014/main" id="{49482ED0-5FE9-4B07-92DC-2DF9DFECC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 i="0" noProof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30" name="组合 18460">
            <a:extLst>
              <a:ext uri="{FF2B5EF4-FFF2-40B4-BE49-F238E27FC236}">
                <a16:creationId xmlns:a16="http://schemas.microsoft.com/office/drawing/2014/main" id="{11249B8A-07E2-4347-AC90-6FD56EC236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700" y="44450"/>
            <a:ext cx="9118600" cy="6794500"/>
            <a:chOff x="0" y="28"/>
            <a:chExt cx="5744" cy="4280"/>
          </a:xfrm>
        </p:grpSpPr>
        <p:sp>
          <p:nvSpPr>
            <p:cNvPr id="1032" name="矩形 18461">
              <a:extLst>
                <a:ext uri="{FF2B5EF4-FFF2-40B4-BE49-F238E27FC236}">
                  <a16:creationId xmlns:a16="http://schemas.microsoft.com/office/drawing/2014/main" id="{AE0A6C50-E63B-450C-8B4E-8935CD55F9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36"/>
              <a:ext cx="4176" cy="5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1033" name="矩形 18462">
              <a:extLst>
                <a:ext uri="{FF2B5EF4-FFF2-40B4-BE49-F238E27FC236}">
                  <a16:creationId xmlns:a16="http://schemas.microsoft.com/office/drawing/2014/main" id="{972164C6-55BF-46EC-AE88-0F7D7AFCE4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1034" name="矩形 18463">
              <a:extLst>
                <a:ext uri="{FF2B5EF4-FFF2-40B4-BE49-F238E27FC236}">
                  <a16:creationId xmlns:a16="http://schemas.microsoft.com/office/drawing/2014/main" id="{114CE8C4-33A1-4AD9-BBBA-FA2A426480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1035" name="矩形 18464">
              <a:extLst>
                <a:ext uri="{FF2B5EF4-FFF2-40B4-BE49-F238E27FC236}">
                  <a16:creationId xmlns:a16="http://schemas.microsoft.com/office/drawing/2014/main" id="{38B678C1-1469-4EE1-9D50-827E24EF8F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矩形 18465">
              <a:extLst>
                <a:ext uri="{FF2B5EF4-FFF2-40B4-BE49-F238E27FC236}">
                  <a16:creationId xmlns:a16="http://schemas.microsoft.com/office/drawing/2014/main" id="{22EFD8C0-1A88-474C-A39B-CDBD5C1AF3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矩形 18466">
              <a:extLst>
                <a:ext uri="{FF2B5EF4-FFF2-40B4-BE49-F238E27FC236}">
                  <a16:creationId xmlns:a16="http://schemas.microsoft.com/office/drawing/2014/main" id="{5BC46C0A-AF99-4EA8-84AA-CFD8184540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" name="矩形 18467">
              <a:extLst>
                <a:ext uri="{FF2B5EF4-FFF2-40B4-BE49-F238E27FC236}">
                  <a16:creationId xmlns:a16="http://schemas.microsoft.com/office/drawing/2014/main" id="{85037FD3-4642-4E0B-8F2A-914420D601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8" name="文本框 18468">
            <a:extLst>
              <a:ext uri="{FF2B5EF4-FFF2-40B4-BE49-F238E27FC236}">
                <a16:creationId xmlns:a16="http://schemas.microsoft.com/office/drawing/2014/main" id="{E123BE96-2629-4896-BD31-72C96D7D90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50" y="79375"/>
            <a:ext cx="1079500" cy="396875"/>
          </a:xfrm>
          <a:prstGeom prst="rect">
            <a:avLst/>
          </a:prstGeom>
          <a:gradFill rotWithShape="0">
            <a:gsLst>
              <a:gs pos="0">
                <a:srgbClr val="5E5E00"/>
              </a:gs>
              <a:gs pos="50000">
                <a:schemeClr val="accent1"/>
              </a:gs>
              <a:gs pos="100000">
                <a:srgbClr val="5E5E00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i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 i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000" i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占位符 18433">
            <a:extLst>
              <a:ext uri="{FF2B5EF4-FFF2-40B4-BE49-F238E27FC236}">
                <a16:creationId xmlns:a16="http://schemas.microsoft.com/office/drawing/2014/main" id="{61AEF539-EB8C-4111-959F-703FDEF9D0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81075"/>
            <a:ext cx="835342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2051" name="标题 18448">
            <a:extLst>
              <a:ext uri="{FF2B5EF4-FFF2-40B4-BE49-F238E27FC236}">
                <a16:creationId xmlns:a16="http://schemas.microsoft.com/office/drawing/2014/main" id="{999F3D14-FBA6-404D-BBB0-3DC11D6B31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51050" y="52388"/>
            <a:ext cx="60198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50" name="日期占位符 18449">
            <a:extLst>
              <a:ext uri="{FF2B5EF4-FFF2-40B4-BE49-F238E27FC236}">
                <a16:creationId xmlns:a16="http://schemas.microsoft.com/office/drawing/2014/main" id="{C13D624C-C40F-4C65-B4CD-5D1338499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 i="0" noProof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51" name="页脚占位符 18450">
            <a:extLst>
              <a:ext uri="{FF2B5EF4-FFF2-40B4-BE49-F238E27FC236}">
                <a16:creationId xmlns:a16="http://schemas.microsoft.com/office/drawing/2014/main" id="{F5C63058-E1D7-4E26-9A8B-A573DC3C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 i="0" noProof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2054" name="组合 18460">
            <a:extLst>
              <a:ext uri="{FF2B5EF4-FFF2-40B4-BE49-F238E27FC236}">
                <a16:creationId xmlns:a16="http://schemas.microsoft.com/office/drawing/2014/main" id="{49162191-7D92-4315-BE54-185CD04408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700" y="44450"/>
            <a:ext cx="9118600" cy="6794500"/>
            <a:chOff x="0" y="28"/>
            <a:chExt cx="5744" cy="4280"/>
          </a:xfrm>
        </p:grpSpPr>
        <p:sp>
          <p:nvSpPr>
            <p:cNvPr id="2056" name="矩形 18461">
              <a:extLst>
                <a:ext uri="{FF2B5EF4-FFF2-40B4-BE49-F238E27FC236}">
                  <a16:creationId xmlns:a16="http://schemas.microsoft.com/office/drawing/2014/main" id="{892AB86A-107D-4CC7-8551-BB003E7272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36"/>
              <a:ext cx="4176" cy="5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2057" name="矩形 18462">
              <a:extLst>
                <a:ext uri="{FF2B5EF4-FFF2-40B4-BE49-F238E27FC236}">
                  <a16:creationId xmlns:a16="http://schemas.microsoft.com/office/drawing/2014/main" id="{EF350F23-A49E-4975-B1DE-98C281EA1D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2058" name="矩形 18463">
              <a:extLst>
                <a:ext uri="{FF2B5EF4-FFF2-40B4-BE49-F238E27FC236}">
                  <a16:creationId xmlns:a16="http://schemas.microsoft.com/office/drawing/2014/main" id="{BAA0D388-0EBD-48B7-A42A-8FE10BD09C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2059" name="矩形 18464">
              <a:extLst>
                <a:ext uri="{FF2B5EF4-FFF2-40B4-BE49-F238E27FC236}">
                  <a16:creationId xmlns:a16="http://schemas.microsoft.com/office/drawing/2014/main" id="{67B4C438-B2D9-4BA2-A45D-3467A388F8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0" name="矩形 18465">
              <a:extLst>
                <a:ext uri="{FF2B5EF4-FFF2-40B4-BE49-F238E27FC236}">
                  <a16:creationId xmlns:a16="http://schemas.microsoft.com/office/drawing/2014/main" id="{9AB10642-EF85-45B4-970E-2DF45F3E1E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1" name="矩形 18466">
              <a:extLst>
                <a:ext uri="{FF2B5EF4-FFF2-40B4-BE49-F238E27FC236}">
                  <a16:creationId xmlns:a16="http://schemas.microsoft.com/office/drawing/2014/main" id="{2F316A34-BCBA-4411-A3CA-9EE34BE1C5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" name="矩形 18467">
              <a:extLst>
                <a:ext uri="{FF2B5EF4-FFF2-40B4-BE49-F238E27FC236}">
                  <a16:creationId xmlns:a16="http://schemas.microsoft.com/office/drawing/2014/main" id="{806DCEE3-F782-47F8-9E12-7E640059FD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62" name="文本框 18468">
            <a:extLst>
              <a:ext uri="{FF2B5EF4-FFF2-40B4-BE49-F238E27FC236}">
                <a16:creationId xmlns:a16="http://schemas.microsoft.com/office/drawing/2014/main" id="{D9C293F3-FA46-488D-8594-EB8EFA99B7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50" y="79375"/>
            <a:ext cx="1079500" cy="396875"/>
          </a:xfrm>
          <a:prstGeom prst="rect">
            <a:avLst/>
          </a:prstGeom>
          <a:gradFill rotWithShape="0">
            <a:gsLst>
              <a:gs pos="0">
                <a:srgbClr val="5E5E00"/>
              </a:gs>
              <a:gs pos="50000">
                <a:schemeClr val="accent1"/>
              </a:gs>
              <a:gs pos="100000">
                <a:srgbClr val="5E5E00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i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 i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000" i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7.gif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70689">
            <a:extLst>
              <a:ext uri="{FF2B5EF4-FFF2-40B4-BE49-F238E27FC236}">
                <a16:creationId xmlns:a16="http://schemas.microsoft.com/office/drawing/2014/main" id="{35BFEEC6-DBBD-4322-BC39-188117060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2927350" cy="990600"/>
          </a:xfrm>
        </p:spPr>
        <p:txBody>
          <a:bodyPr/>
          <a:lstStyle/>
          <a:p>
            <a:pPr eaLnBrk="1" hangingPunct="1"/>
            <a:r>
              <a:rPr lang="zh-CN" altLang="en-US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 </a:t>
            </a:r>
            <a:r>
              <a:rPr lang="en-US" altLang="zh-CN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20513">
            <a:extLst>
              <a:ext uri="{FF2B5EF4-FFF2-40B4-BE49-F238E27FC236}">
                <a16:creationId xmlns:a16="http://schemas.microsoft.com/office/drawing/2014/main" id="{914A7056-7D69-46B5-9735-942D088A5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2.1.1</a:t>
            </a:r>
            <a:r>
              <a:rPr lang="zh-CN" altLang="en-US"/>
              <a:t>通用数据传送指令</a:t>
            </a:r>
            <a:endParaRPr lang="en-US" altLang="zh-CN"/>
          </a:p>
        </p:txBody>
      </p:sp>
      <p:sp>
        <p:nvSpPr>
          <p:cNvPr id="320515" name="内容占位符 320514">
            <a:extLst>
              <a:ext uri="{FF2B5EF4-FFF2-40B4-BE49-F238E27FC236}">
                <a16:creationId xmlns:a16="http://schemas.microsoft.com/office/drawing/2014/main" id="{34B91B3C-6066-4392-8C17-33F0BD517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67200" y="5486400"/>
            <a:ext cx="46482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MOV</a:t>
            </a:r>
            <a:r>
              <a:rPr lang="zh-CN" altLang="en-US"/>
              <a:t>并非任意传送</a:t>
            </a:r>
          </a:p>
        </p:txBody>
      </p:sp>
      <p:grpSp>
        <p:nvGrpSpPr>
          <p:cNvPr id="14340" name="组合 320537">
            <a:extLst>
              <a:ext uri="{FF2B5EF4-FFF2-40B4-BE49-F238E27FC236}">
                <a16:creationId xmlns:a16="http://schemas.microsoft.com/office/drawing/2014/main" id="{312B5B5F-9339-442E-8BC0-96B0CC32B5A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125538"/>
            <a:ext cx="6424612" cy="4144962"/>
            <a:chOff x="1056" y="864"/>
            <a:chExt cx="3256" cy="2336"/>
          </a:xfrm>
        </p:grpSpPr>
        <p:sp>
          <p:nvSpPr>
            <p:cNvPr id="14341" name="矩形 320517">
              <a:extLst>
                <a:ext uri="{FF2B5EF4-FFF2-40B4-BE49-F238E27FC236}">
                  <a16:creationId xmlns:a16="http://schemas.microsoft.com/office/drawing/2014/main" id="{5E961D7E-1B49-498D-BFF5-30319719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864"/>
              <a:ext cx="786" cy="35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2" name="矩形 320518">
              <a:extLst>
                <a:ext uri="{FF2B5EF4-FFF2-40B4-BE49-F238E27FC236}">
                  <a16:creationId xmlns:a16="http://schemas.microsoft.com/office/drawing/2014/main" id="{6607F7C7-B752-4DBB-9CF2-71C93264D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53"/>
              <a:ext cx="337" cy="80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3" name="矩形 320519">
              <a:extLst>
                <a:ext uri="{FF2B5EF4-FFF2-40B4-BE49-F238E27FC236}">
                  <a16:creationId xmlns:a16="http://schemas.microsoft.com/office/drawing/2014/main" id="{0E7FB9F7-82B4-4382-924F-603D74D1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1453"/>
              <a:ext cx="1235" cy="80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矩形 320520">
              <a:extLst>
                <a:ext uri="{FF2B5EF4-FFF2-40B4-BE49-F238E27FC236}">
                  <a16:creationId xmlns:a16="http://schemas.microsoft.com/office/drawing/2014/main" id="{A3E6014A-FE61-4D14-9A5D-1004C41A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587"/>
              <a:ext cx="1235" cy="6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直接连接符 320521">
              <a:extLst>
                <a:ext uri="{FF2B5EF4-FFF2-40B4-BE49-F238E27FC236}">
                  <a16:creationId xmlns:a16="http://schemas.microsoft.com/office/drawing/2014/main" id="{19F2F469-40C6-486A-8F19-63416670F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1229"/>
              <a:ext cx="0" cy="3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直接连接符 320522">
              <a:extLst>
                <a:ext uri="{FF2B5EF4-FFF2-40B4-BE49-F238E27FC236}">
                  <a16:creationId xmlns:a16="http://schemas.microsoft.com/office/drawing/2014/main" id="{F0BFF4F3-66C4-4998-A78B-3B506731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3" y="1548"/>
              <a:ext cx="56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直接连接符 320523">
              <a:extLst>
                <a:ext uri="{FF2B5EF4-FFF2-40B4-BE49-F238E27FC236}">
                  <a16:creationId xmlns:a16="http://schemas.microsoft.com/office/drawing/2014/main" id="{44282075-5400-41CA-9D11-3D727AB61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1785"/>
              <a:ext cx="14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直接连接符 320524">
              <a:extLst>
                <a:ext uri="{FF2B5EF4-FFF2-40B4-BE49-F238E27FC236}">
                  <a16:creationId xmlns:a16="http://schemas.microsoft.com/office/drawing/2014/main" id="{99A901C9-1679-45FB-8856-DBF3C7EFC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3" y="2019"/>
              <a:ext cx="56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直接连接符 320525">
              <a:extLst>
                <a:ext uri="{FF2B5EF4-FFF2-40B4-BE49-F238E27FC236}">
                  <a16:creationId xmlns:a16="http://schemas.microsoft.com/office/drawing/2014/main" id="{1564A046-6492-418E-A5E8-53C275FC5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3" y="1229"/>
              <a:ext cx="0" cy="3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直接连接符 320526">
              <a:extLst>
                <a:ext uri="{FF2B5EF4-FFF2-40B4-BE49-F238E27FC236}">
                  <a16:creationId xmlns:a16="http://schemas.microsoft.com/office/drawing/2014/main" id="{4AF9530A-C9F9-4E44-9B35-23B521597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3" y="1548"/>
              <a:ext cx="44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直接连接符 320527">
              <a:extLst>
                <a:ext uri="{FF2B5EF4-FFF2-40B4-BE49-F238E27FC236}">
                  <a16:creationId xmlns:a16="http://schemas.microsoft.com/office/drawing/2014/main" id="{94BCF96A-B1A0-4B6C-AAA6-BEBAADA19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2020"/>
              <a:ext cx="0" cy="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直接连接符 320528">
              <a:extLst>
                <a:ext uri="{FF2B5EF4-FFF2-40B4-BE49-F238E27FC236}">
                  <a16:creationId xmlns:a16="http://schemas.microsoft.com/office/drawing/2014/main" id="{9B59ED55-1358-4497-B199-5CAC33DB0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3" y="2019"/>
              <a:ext cx="44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直接连接符 320529">
              <a:extLst>
                <a:ext uri="{FF2B5EF4-FFF2-40B4-BE49-F238E27FC236}">
                  <a16:creationId xmlns:a16="http://schemas.microsoft.com/office/drawing/2014/main" id="{5C11DFA0-42AB-482B-981F-B3A694A15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1548"/>
              <a:ext cx="22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直接连接符 320530">
              <a:extLst>
                <a:ext uri="{FF2B5EF4-FFF2-40B4-BE49-F238E27FC236}">
                  <a16:creationId xmlns:a16="http://schemas.microsoft.com/office/drawing/2014/main" id="{6CA8011C-E0BD-4399-BC2E-7136C0DF8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019"/>
              <a:ext cx="22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直接连接符 320531">
              <a:extLst>
                <a:ext uri="{FF2B5EF4-FFF2-40B4-BE49-F238E27FC236}">
                  <a16:creationId xmlns:a16="http://schemas.microsoft.com/office/drawing/2014/main" id="{935CDD83-6833-4505-AB12-30781ABB8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1548"/>
              <a:ext cx="0" cy="4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直接连接符 320532">
              <a:extLst>
                <a:ext uri="{FF2B5EF4-FFF2-40B4-BE49-F238E27FC236}">
                  <a16:creationId xmlns:a16="http://schemas.microsoft.com/office/drawing/2014/main" id="{D65C6E15-D67E-4BFE-A43F-A4E9A295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3" y="2020"/>
              <a:ext cx="0" cy="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文本框 320533">
              <a:extLst>
                <a:ext uri="{FF2B5EF4-FFF2-40B4-BE49-F238E27FC236}">
                  <a16:creationId xmlns:a16="http://schemas.microsoft.com/office/drawing/2014/main" id="{AAF1E641-1AB9-4DBF-9E8A-3769F8B9F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64"/>
              <a:ext cx="69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黑体" panose="02010609060101010101" pitchFamily="49" charset="-122"/>
                </a:rPr>
                <a:t>立即数</a:t>
              </a:r>
            </a:p>
          </p:txBody>
        </p:sp>
        <p:sp>
          <p:nvSpPr>
            <p:cNvPr id="14358" name="文本框 320534">
              <a:extLst>
                <a:ext uri="{FF2B5EF4-FFF2-40B4-BE49-F238E27FC236}">
                  <a16:creationId xmlns:a16="http://schemas.microsoft.com/office/drawing/2014/main" id="{81897CC1-28D8-4263-92C5-166267C13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92"/>
              <a:ext cx="1201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黑体" panose="02010609060101010101" pitchFamily="49" charset="-122"/>
                </a:rPr>
                <a:t>段寄存器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i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CS DS ES SS</a:t>
              </a:r>
            </a:p>
          </p:txBody>
        </p:sp>
        <p:sp>
          <p:nvSpPr>
            <p:cNvPr id="14359" name="文本框 320535">
              <a:extLst>
                <a:ext uri="{FF2B5EF4-FFF2-40B4-BE49-F238E27FC236}">
                  <a16:creationId xmlns:a16="http://schemas.microsoft.com/office/drawing/2014/main" id="{D9C639A0-D7F7-475F-98DC-5B37645B7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488"/>
              <a:ext cx="121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黑体" panose="02010609060101010101" pitchFamily="49" charset="-122"/>
                </a:rPr>
                <a:t>通用寄存器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 i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AX BX CX DX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 i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BP SP SI DI</a:t>
              </a:r>
            </a:p>
          </p:txBody>
        </p:sp>
        <p:sp>
          <p:nvSpPr>
            <p:cNvPr id="14360" name="文本框 320536">
              <a:extLst>
                <a:ext uri="{FF2B5EF4-FFF2-40B4-BE49-F238E27FC236}">
                  <a16:creationId xmlns:a16="http://schemas.microsoft.com/office/drawing/2014/main" id="{7E7D35CC-7A67-48E8-8429-4739CCC58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97"/>
              <a:ext cx="271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黑体" panose="02010609060101010101" pitchFamily="49" charset="-122"/>
                </a:rPr>
                <a:t>存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黑体" panose="02010609060101010101" pitchFamily="49" charset="-122"/>
                </a:rPr>
                <a:t>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 i="0">
                  <a:latin typeface="Times New Roman" panose="02020603050405020304" pitchFamily="18" charset="0"/>
                  <a:ea typeface="黑体" panose="02010609060101010101" pitchFamily="49" charset="-122"/>
                </a:rPr>
                <a:t>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01735">
            <a:extLst>
              <a:ext uri="{FF2B5EF4-FFF2-40B4-BE49-F238E27FC236}">
                <a16:creationId xmlns:a16="http://schemas.microsoft.com/office/drawing/2014/main" id="{26774F2B-C038-4D62-B178-F41FB9381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非法传送种种</a:t>
            </a:r>
          </a:p>
        </p:txBody>
      </p:sp>
      <p:sp>
        <p:nvSpPr>
          <p:cNvPr id="15363" name="文本占位符 201736">
            <a:extLst>
              <a:ext uri="{FF2B5EF4-FFF2-40B4-BE49-F238E27FC236}">
                <a16:creationId xmlns:a16="http://schemas.microsoft.com/office/drawing/2014/main" id="{C2D56305-6EE7-4C9D-9328-358E42821D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两个操作数的类型不一致</a:t>
            </a:r>
          </a:p>
          <a:p>
            <a:pPr lvl="1" eaLnBrk="1" hangingPunct="1"/>
            <a:r>
              <a:rPr lang="zh-CN" altLang="en-US"/>
              <a:t>例如源操作数是字节，而目的操作数是字；或相反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两个操作数不能都是存储器</a:t>
            </a:r>
          </a:p>
          <a:p>
            <a:pPr lvl="1" eaLnBrk="1" hangingPunct="1"/>
            <a:r>
              <a:rPr lang="zh-CN" altLang="en-US"/>
              <a:t>传送指令很灵活，但主存之间的直接传送却不允许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段寄存器的操作有一些限制</a:t>
            </a:r>
          </a:p>
          <a:p>
            <a:pPr lvl="1" eaLnBrk="1" hangingPunct="1"/>
            <a:r>
              <a:rPr lang="zh-CN" altLang="en-US"/>
              <a:t>段寄存器属专用寄存器，对他们的操作能力有限</a:t>
            </a: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10945">
            <a:extLst>
              <a:ext uri="{FF2B5EF4-FFF2-40B4-BE49-F238E27FC236}">
                <a16:creationId xmlns:a16="http://schemas.microsoft.com/office/drawing/2014/main" id="{EFF43F26-2724-400E-AF1A-5F34501B0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52388"/>
            <a:ext cx="5514975" cy="568325"/>
          </a:xfrm>
        </p:spPr>
        <p:txBody>
          <a:bodyPr/>
          <a:lstStyle/>
          <a:p>
            <a:pPr eaLnBrk="1" hangingPunct="1"/>
            <a:r>
              <a:rPr lang="en-US" altLang="zh-CN"/>
              <a:t>2.1.2 </a:t>
            </a:r>
            <a:r>
              <a:rPr lang="zh-CN" altLang="en-US"/>
              <a:t>堆栈操作指令</a:t>
            </a:r>
          </a:p>
        </p:txBody>
      </p:sp>
      <p:sp>
        <p:nvSpPr>
          <p:cNvPr id="16387" name="文本占位符 210946">
            <a:extLst>
              <a:ext uri="{FF2B5EF4-FFF2-40B4-BE49-F238E27FC236}">
                <a16:creationId xmlns:a16="http://schemas.microsoft.com/office/drawing/2014/main" id="{1DAECE10-6E34-4104-8446-33AD36D3B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4248150" cy="5056187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堆栈：后进先出</a:t>
            </a:r>
            <a:r>
              <a:rPr lang="en-US" altLang="zh-CN" sz="3200">
                <a:latin typeface="宋体" panose="02010600030101010101" pitchFamily="2" charset="-122"/>
              </a:rPr>
              <a:t>FILO</a:t>
            </a:r>
            <a:r>
              <a:rPr lang="zh-CN" altLang="en-US" sz="3200">
                <a:latin typeface="宋体" panose="02010600030101010101" pitchFamily="2" charset="-122"/>
              </a:rPr>
              <a:t>，位于堆栈段；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SS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段寄存器</a:t>
            </a:r>
            <a:r>
              <a:rPr lang="zh-CN" altLang="en-US" sz="3200">
                <a:latin typeface="宋体" panose="02010600030101010101" pitchFamily="2" charset="-122"/>
              </a:rPr>
              <a:t>记录其段地址</a:t>
            </a: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堆栈只有一个出口，即当前栈顶；用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堆栈指针寄存器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SP</a:t>
            </a:r>
            <a:r>
              <a:rPr lang="zh-CN" altLang="en-US" sz="3200">
                <a:latin typeface="宋体" panose="02010600030101010101" pitchFamily="2" charset="-122"/>
              </a:rPr>
              <a:t>指定</a:t>
            </a:r>
            <a:endParaRPr lang="en-US" altLang="zh-CN" sz="32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栈是程序中不可或缺的一个存储区域</a:t>
            </a:r>
          </a:p>
        </p:txBody>
      </p:sp>
      <p:pic>
        <p:nvPicPr>
          <p:cNvPr id="16388" name="图片 210966" descr="hy02_01">
            <a:extLst>
              <a:ext uri="{FF2B5EF4-FFF2-40B4-BE49-F238E27FC236}">
                <a16:creationId xmlns:a16="http://schemas.microsoft.com/office/drawing/2014/main" id="{08C28044-63AD-4EEF-AC91-B6A9F91D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84" b="9952"/>
          <a:stretch>
            <a:fillRect/>
          </a:stretch>
        </p:blipFill>
        <p:spPr bwMode="auto">
          <a:xfrm>
            <a:off x="4511675" y="1341438"/>
            <a:ext cx="46085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11969">
            <a:extLst>
              <a:ext uri="{FF2B5EF4-FFF2-40B4-BE49-F238E27FC236}">
                <a16:creationId xmlns:a16="http://schemas.microsoft.com/office/drawing/2014/main" id="{4E637C55-EC5F-49A2-927D-9F8BDF1F2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堆栈和队列</a:t>
            </a:r>
          </a:p>
        </p:txBody>
      </p:sp>
      <p:sp>
        <p:nvSpPr>
          <p:cNvPr id="17411" name="文本占位符 211970">
            <a:extLst>
              <a:ext uri="{FF2B5EF4-FFF2-40B4-BE49-F238E27FC236}">
                <a16:creationId xmlns:a16="http://schemas.microsoft.com/office/drawing/2014/main" id="{5DF065C4-0CE9-42C1-BB44-DCD17D3C0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425" y="1598613"/>
            <a:ext cx="4738688" cy="4059237"/>
          </a:xfrm>
        </p:spPr>
        <p:txBody>
          <a:bodyPr/>
          <a:lstStyle/>
          <a:p>
            <a:pPr marL="0" indent="390525" eaLnBrk="1" hangingPunct="1"/>
            <a:r>
              <a:rPr lang="zh-CN" altLang="en-US" sz="3200">
                <a:latin typeface="宋体" panose="02010600030101010101" pitchFamily="2" charset="-122"/>
              </a:rPr>
              <a:t>堆栈：按照后进先出</a:t>
            </a:r>
            <a:r>
              <a:rPr lang="en-US" altLang="zh-CN" sz="3200">
                <a:latin typeface="宋体" panose="02010600030101010101" pitchFamily="2" charset="-122"/>
              </a:rPr>
              <a:t>(LIFO)</a:t>
            </a:r>
            <a:r>
              <a:rPr lang="zh-CN" altLang="en-US" sz="3200">
                <a:latin typeface="宋体" panose="02010600030101010101" pitchFamily="2" charset="-122"/>
              </a:rPr>
              <a:t>的原则组织的存储器空间（栈）</a:t>
            </a:r>
          </a:p>
          <a:p>
            <a:pPr marL="0" indent="390525" eaLnBrk="1" hangingPunct="1">
              <a:spcBef>
                <a:spcPct val="50000"/>
              </a:spcBef>
            </a:pPr>
            <a:r>
              <a:rPr lang="zh-CN" altLang="en-US" sz="3200">
                <a:latin typeface="宋体" panose="02010600030101010101" pitchFamily="2" charset="-122"/>
              </a:rPr>
              <a:t>队列：按照先进先出</a:t>
            </a:r>
            <a:r>
              <a:rPr lang="en-US" altLang="zh-CN" sz="3200">
                <a:latin typeface="宋体" panose="02010600030101010101" pitchFamily="2" charset="-122"/>
              </a:rPr>
              <a:t>(FIFO)</a:t>
            </a:r>
            <a:r>
              <a:rPr lang="zh-CN" altLang="en-US" sz="3200">
                <a:latin typeface="宋体" panose="02010600030101010101" pitchFamily="2" charset="-122"/>
              </a:rPr>
              <a:t>的原则组织的存储器空间（堆）</a:t>
            </a:r>
          </a:p>
        </p:txBody>
      </p:sp>
      <p:grpSp>
        <p:nvGrpSpPr>
          <p:cNvPr id="17412" name="组合 211973">
            <a:extLst>
              <a:ext uri="{FF2B5EF4-FFF2-40B4-BE49-F238E27FC236}">
                <a16:creationId xmlns:a16="http://schemas.microsoft.com/office/drawing/2014/main" id="{823D51F2-5105-43B6-8DE7-176DD2A1246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057400"/>
            <a:ext cx="990600" cy="1676400"/>
            <a:chOff x="1536" y="672"/>
            <a:chExt cx="480" cy="1056"/>
          </a:xfrm>
        </p:grpSpPr>
        <p:grpSp>
          <p:nvGrpSpPr>
            <p:cNvPr id="17435" name="组合 211974">
              <a:extLst>
                <a:ext uri="{FF2B5EF4-FFF2-40B4-BE49-F238E27FC236}">
                  <a16:creationId xmlns:a16="http://schemas.microsoft.com/office/drawing/2014/main" id="{2BF136D4-88BF-456E-9930-54A588448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672"/>
              <a:ext cx="480" cy="672"/>
              <a:chOff x="1872" y="816"/>
              <a:chExt cx="480" cy="672"/>
            </a:xfrm>
          </p:grpSpPr>
          <p:grpSp>
            <p:nvGrpSpPr>
              <p:cNvPr id="17437" name="组合 211975">
                <a:extLst>
                  <a:ext uri="{FF2B5EF4-FFF2-40B4-BE49-F238E27FC236}">
                    <a16:creationId xmlns:a16="http://schemas.microsoft.com/office/drawing/2014/main" id="{9BFF91AA-4F06-4A6B-9D07-AA6B3E3580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960"/>
                <a:ext cx="480" cy="528"/>
                <a:chOff x="1872" y="960"/>
                <a:chExt cx="480" cy="528"/>
              </a:xfrm>
            </p:grpSpPr>
            <p:sp>
              <p:nvSpPr>
                <p:cNvPr id="17440" name="直接连接符 211976">
                  <a:extLst>
                    <a:ext uri="{FF2B5EF4-FFF2-40B4-BE49-F238E27FC236}">
                      <a16:creationId xmlns:a16="http://schemas.microsoft.com/office/drawing/2014/main" id="{1BA67A57-EADB-4ADB-A777-E190BB0B8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1" name="直接连接符 211977">
                  <a:extLst>
                    <a:ext uri="{FF2B5EF4-FFF2-40B4-BE49-F238E27FC236}">
                      <a16:creationId xmlns:a16="http://schemas.microsoft.com/office/drawing/2014/main" id="{5CE3DA23-48D6-4228-8DBC-C35D874568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2" name="直接连接符 211978">
                  <a:extLst>
                    <a:ext uri="{FF2B5EF4-FFF2-40B4-BE49-F238E27FC236}">
                      <a16:creationId xmlns:a16="http://schemas.microsoft.com/office/drawing/2014/main" id="{CCFE0D4E-B5A3-4F0F-B76E-5A9FC430B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3" name="直接连接符 211979">
                  <a:extLst>
                    <a:ext uri="{FF2B5EF4-FFF2-40B4-BE49-F238E27FC236}">
                      <a16:creationId xmlns:a16="http://schemas.microsoft.com/office/drawing/2014/main" id="{BDEB77BA-DC0C-446B-88ED-69791F5B6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4" name="直接连接符 211980">
                  <a:extLst>
                    <a:ext uri="{FF2B5EF4-FFF2-40B4-BE49-F238E27FC236}">
                      <a16:creationId xmlns:a16="http://schemas.microsoft.com/office/drawing/2014/main" id="{FFFFED0D-28A6-4B26-9C29-58DC474B4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104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5" name="直接连接符 211981">
                  <a:extLst>
                    <a:ext uri="{FF2B5EF4-FFF2-40B4-BE49-F238E27FC236}">
                      <a16:creationId xmlns:a16="http://schemas.microsoft.com/office/drawing/2014/main" id="{EC4DACD9-1ED4-48BC-AF6E-5C9054325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6" name="直接连接符 211982">
                  <a:extLst>
                    <a:ext uri="{FF2B5EF4-FFF2-40B4-BE49-F238E27FC236}">
                      <a16:creationId xmlns:a16="http://schemas.microsoft.com/office/drawing/2014/main" id="{379F096A-5246-41CB-AC65-9CBF9E7726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392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38" name="上箭头 211983">
                <a:extLst>
                  <a:ext uri="{FF2B5EF4-FFF2-40B4-BE49-F238E27FC236}">
                    <a16:creationId xmlns:a16="http://schemas.microsoft.com/office/drawing/2014/main" id="{5E64BBA6-08D5-4D06-8DCF-E863B05C2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68" y="81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39" name="上箭头 211984">
                <a:extLst>
                  <a:ext uri="{FF2B5EF4-FFF2-40B4-BE49-F238E27FC236}">
                    <a16:creationId xmlns:a16="http://schemas.microsoft.com/office/drawing/2014/main" id="{3F7FDFBC-5D20-4E09-B391-4527B3110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81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436" name="文本框 211985">
              <a:extLst>
                <a:ext uri="{FF2B5EF4-FFF2-40B4-BE49-F238E27FC236}">
                  <a16:creationId xmlns:a16="http://schemas.microsoft.com/office/drawing/2014/main" id="{0417BE8F-8997-406A-B406-57A01A902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440"/>
              <a:ext cx="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0">
                  <a:latin typeface="Times New Roman" panose="02020603050405020304" pitchFamily="18" charset="0"/>
                </a:rPr>
                <a:t>LIFO</a:t>
              </a:r>
            </a:p>
          </p:txBody>
        </p:sp>
      </p:grpSp>
      <p:grpSp>
        <p:nvGrpSpPr>
          <p:cNvPr id="17413" name="组合 211986">
            <a:extLst>
              <a:ext uri="{FF2B5EF4-FFF2-40B4-BE49-F238E27FC236}">
                <a16:creationId xmlns:a16="http://schemas.microsoft.com/office/drawing/2014/main" id="{891AAF54-90E7-4408-BCE5-DD2B90A7FFE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267200"/>
            <a:ext cx="1676400" cy="1468438"/>
            <a:chOff x="3121" y="864"/>
            <a:chExt cx="959" cy="886"/>
          </a:xfrm>
        </p:grpSpPr>
        <p:grpSp>
          <p:nvGrpSpPr>
            <p:cNvPr id="17423" name="组合 211987">
              <a:extLst>
                <a:ext uri="{FF2B5EF4-FFF2-40B4-BE49-F238E27FC236}">
                  <a16:creationId xmlns:a16="http://schemas.microsoft.com/office/drawing/2014/main" id="{ED9B67EF-AE02-4D58-AF15-C530A47D4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864"/>
              <a:ext cx="959" cy="480"/>
              <a:chOff x="3121" y="912"/>
              <a:chExt cx="959" cy="480"/>
            </a:xfrm>
          </p:grpSpPr>
          <p:grpSp>
            <p:nvGrpSpPr>
              <p:cNvPr id="17425" name="组合 211988">
                <a:extLst>
                  <a:ext uri="{FF2B5EF4-FFF2-40B4-BE49-F238E27FC236}">
                    <a16:creationId xmlns:a16="http://schemas.microsoft.com/office/drawing/2014/main" id="{CE8AE636-0BD2-4C6B-B9BF-C3BEC559C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3432" y="888"/>
                <a:ext cx="480" cy="528"/>
                <a:chOff x="1872" y="960"/>
                <a:chExt cx="480" cy="528"/>
              </a:xfrm>
            </p:grpSpPr>
            <p:sp>
              <p:nvSpPr>
                <p:cNvPr id="17428" name="直接连接符 211989">
                  <a:extLst>
                    <a:ext uri="{FF2B5EF4-FFF2-40B4-BE49-F238E27FC236}">
                      <a16:creationId xmlns:a16="http://schemas.microsoft.com/office/drawing/2014/main" id="{B9B927E1-3B90-4347-BFEB-824416883B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9" name="直接连接符 211990">
                  <a:extLst>
                    <a:ext uri="{FF2B5EF4-FFF2-40B4-BE49-F238E27FC236}">
                      <a16:creationId xmlns:a16="http://schemas.microsoft.com/office/drawing/2014/main" id="{CDAA1F3B-4B91-45A4-BFB0-2CDFDD7AB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0" name="直接连接符 211991">
                  <a:extLst>
                    <a:ext uri="{FF2B5EF4-FFF2-40B4-BE49-F238E27FC236}">
                      <a16:creationId xmlns:a16="http://schemas.microsoft.com/office/drawing/2014/main" id="{81023A9B-3617-4E70-B73A-ADC8C61DD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1" name="直接连接符 211992">
                  <a:extLst>
                    <a:ext uri="{FF2B5EF4-FFF2-40B4-BE49-F238E27FC236}">
                      <a16:creationId xmlns:a16="http://schemas.microsoft.com/office/drawing/2014/main" id="{2DF352FE-8AF9-4E82-B5E2-101A0F1FF2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2" name="直接连接符 211993">
                  <a:extLst>
                    <a:ext uri="{FF2B5EF4-FFF2-40B4-BE49-F238E27FC236}">
                      <a16:creationId xmlns:a16="http://schemas.microsoft.com/office/drawing/2014/main" id="{8468F55D-29A7-427D-8832-99DE4C5AB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104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3" name="直接连接符 211994">
                  <a:extLst>
                    <a:ext uri="{FF2B5EF4-FFF2-40B4-BE49-F238E27FC236}">
                      <a16:creationId xmlns:a16="http://schemas.microsoft.com/office/drawing/2014/main" id="{2801A3FF-2A2F-4632-B14E-05AC9B165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4" name="直接连接符 211995">
                  <a:extLst>
                    <a:ext uri="{FF2B5EF4-FFF2-40B4-BE49-F238E27FC236}">
                      <a16:creationId xmlns:a16="http://schemas.microsoft.com/office/drawing/2014/main" id="{36E7268B-2A3F-4EF8-8451-F9F41B88D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392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26" name="上箭头 211996">
                <a:extLst>
                  <a:ext uri="{FF2B5EF4-FFF2-40B4-BE49-F238E27FC236}">
                    <a16:creationId xmlns:a16="http://schemas.microsoft.com/office/drawing/2014/main" id="{19245075-19B6-4453-90E5-DCB1FCC44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3936" y="1057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7" name="上箭头 211997">
                <a:extLst>
                  <a:ext uri="{FF2B5EF4-FFF2-40B4-BE49-F238E27FC236}">
                    <a16:creationId xmlns:a16="http://schemas.microsoft.com/office/drawing/2014/main" id="{4B5FB701-3B79-4681-8925-405C568B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169" y="105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424" name="文本框 211998">
              <a:extLst>
                <a:ext uri="{FF2B5EF4-FFF2-40B4-BE49-F238E27FC236}">
                  <a16:creationId xmlns:a16="http://schemas.microsoft.com/office/drawing/2014/main" id="{8A2CA545-9B7A-440E-BE34-593952C70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1474"/>
              <a:ext cx="52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0">
                  <a:latin typeface="Times New Roman" panose="02020603050405020304" pitchFamily="18" charset="0"/>
                </a:rPr>
                <a:t>FIFO</a:t>
              </a:r>
            </a:p>
          </p:txBody>
        </p:sp>
      </p:grpSp>
      <p:pic>
        <p:nvPicPr>
          <p:cNvPr id="17414" name="图片 211999" descr="14_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25ECF5F-F7C7-4446-9B27-421D4E90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组合 212000">
            <a:extLst>
              <a:ext uri="{FF2B5EF4-FFF2-40B4-BE49-F238E27FC236}">
                <a16:creationId xmlns:a16="http://schemas.microsoft.com/office/drawing/2014/main" id="{7291A137-0866-45F6-BC29-0512EF55C054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44450"/>
            <a:ext cx="6629400" cy="1295400"/>
            <a:chOff x="8" y="28"/>
            <a:chExt cx="4176" cy="816"/>
          </a:xfrm>
        </p:grpSpPr>
        <p:grpSp>
          <p:nvGrpSpPr>
            <p:cNvPr id="17416" name="组合 212001">
              <a:extLst>
                <a:ext uri="{FF2B5EF4-FFF2-40B4-BE49-F238E27FC236}">
                  <a16:creationId xmlns:a16="http://schemas.microsoft.com/office/drawing/2014/main" id="{A71AE22D-CAFB-4DB4-9059-043D62024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" y="28"/>
              <a:ext cx="4176" cy="816"/>
              <a:chOff x="8" y="28"/>
              <a:chExt cx="4176" cy="816"/>
            </a:xfrm>
          </p:grpSpPr>
          <p:sp>
            <p:nvSpPr>
              <p:cNvPr id="17418" name="矩形 212002">
                <a:extLst>
                  <a:ext uri="{FF2B5EF4-FFF2-40B4-BE49-F238E27FC236}">
                    <a16:creationId xmlns:a16="http://schemas.microsoft.com/office/drawing/2014/main" id="{C6979D27-D88E-4793-806B-0D7B1A400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436"/>
                <a:ext cx="4176" cy="5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 i="0"/>
              </a:p>
            </p:txBody>
          </p:sp>
          <p:sp>
            <p:nvSpPr>
              <p:cNvPr id="17419" name="矩形 212003">
                <a:extLst>
                  <a:ext uri="{FF2B5EF4-FFF2-40B4-BE49-F238E27FC236}">
                    <a16:creationId xmlns:a16="http://schemas.microsoft.com/office/drawing/2014/main" id="{DD939B14-AA28-41BC-BA1D-4C310086B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268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0" name="矩形 212004">
                <a:extLst>
                  <a:ext uri="{FF2B5EF4-FFF2-40B4-BE49-F238E27FC236}">
                    <a16:creationId xmlns:a16="http://schemas.microsoft.com/office/drawing/2014/main" id="{D976F473-984F-40B7-B122-598FD7C26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604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1" name="矩形 212005">
                <a:extLst>
                  <a:ext uri="{FF2B5EF4-FFF2-40B4-BE49-F238E27FC236}">
                    <a16:creationId xmlns:a16="http://schemas.microsoft.com/office/drawing/2014/main" id="{628A5D4D-1654-4C1D-ADBF-DACC84579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64"/>
                <a:ext cx="240" cy="24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2" name="矩形 212006">
                <a:extLst>
                  <a:ext uri="{FF2B5EF4-FFF2-40B4-BE49-F238E27FC236}">
                    <a16:creationId xmlns:a16="http://schemas.microsoft.com/office/drawing/2014/main" id="{7C1611DA-869B-42C5-9F33-A119FA1FD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28"/>
                <a:ext cx="240" cy="240"/>
              </a:xfrm>
              <a:prstGeom prst="rect">
                <a:avLst/>
              </a:prstGeom>
              <a:solidFill>
                <a:srgbClr val="CC00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541" name="文本框 212007">
              <a:extLst>
                <a:ext uri="{FF2B5EF4-FFF2-40B4-BE49-F238E27FC236}">
                  <a16:creationId xmlns:a16="http://schemas.microsoft.com/office/drawing/2014/main" id="{5EB3DB74-9F85-48A4-82EE-6BFC34296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50"/>
              <a:ext cx="680" cy="250"/>
            </a:xfrm>
            <a:prstGeom prst="rect">
              <a:avLst/>
            </a:prstGeom>
            <a:gradFill rotWithShape="0">
              <a:gsLst>
                <a:gs pos="0">
                  <a:srgbClr val="5E5E00"/>
                </a:gs>
                <a:gs pos="50000">
                  <a:schemeClr val="accent1"/>
                </a:gs>
                <a:gs pos="100000">
                  <a:srgbClr val="5E5E00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spd="med" advClick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12999">
            <a:extLst>
              <a:ext uri="{FF2B5EF4-FFF2-40B4-BE49-F238E27FC236}">
                <a16:creationId xmlns:a16="http://schemas.microsoft.com/office/drawing/2014/main" id="{60601F46-96EC-4658-B5C8-F1780F809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堆栈的操作</a:t>
            </a:r>
          </a:p>
        </p:txBody>
      </p:sp>
      <p:sp>
        <p:nvSpPr>
          <p:cNvPr id="18435" name="文本占位符 213000">
            <a:extLst>
              <a:ext uri="{FF2B5EF4-FFF2-40B4-BE49-F238E27FC236}">
                <a16:creationId xmlns:a16="http://schemas.microsoft.com/office/drawing/2014/main" id="{DFDF58F0-AB0A-4974-B33B-339E73E9A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堆栈只有两种基本操作：进栈和出栈，</a:t>
            </a:r>
          </a:p>
          <a:p>
            <a:pPr eaLnBrk="1" hangingPunct="1"/>
            <a:r>
              <a:rPr lang="zh-CN" altLang="en-US"/>
              <a:t>对应两条指令</a:t>
            </a:r>
            <a:r>
              <a:rPr lang="en-US" altLang="zh-CN"/>
              <a:t>PUSH</a:t>
            </a:r>
            <a:r>
              <a:rPr lang="zh-CN" altLang="en-US"/>
              <a:t>和</a:t>
            </a:r>
            <a:r>
              <a:rPr lang="en-US" altLang="zh-CN"/>
              <a:t>POP</a:t>
            </a:r>
          </a:p>
        </p:txBody>
      </p:sp>
      <p:grpSp>
        <p:nvGrpSpPr>
          <p:cNvPr id="18436" name="组合 213003">
            <a:extLst>
              <a:ext uri="{FF2B5EF4-FFF2-40B4-BE49-F238E27FC236}">
                <a16:creationId xmlns:a16="http://schemas.microsoft.com/office/drawing/2014/main" id="{ACB2543E-D8F6-4676-A36B-FBDD8D3C46BC}"/>
              </a:ext>
            </a:extLst>
          </p:cNvPr>
          <p:cNvGrpSpPr>
            <a:grpSpLocks/>
          </p:cNvGrpSpPr>
          <p:nvPr/>
        </p:nvGrpSpPr>
        <p:grpSpPr bwMode="auto">
          <a:xfrm>
            <a:off x="7489825" y="2673350"/>
            <a:ext cx="1511300" cy="2016125"/>
            <a:chOff x="4582" y="1548"/>
            <a:chExt cx="952" cy="1270"/>
          </a:xfrm>
        </p:grpSpPr>
        <p:sp>
          <p:nvSpPr>
            <p:cNvPr id="18446" name="矩形 213004">
              <a:extLst>
                <a:ext uri="{FF2B5EF4-FFF2-40B4-BE49-F238E27FC236}">
                  <a16:creationId xmlns:a16="http://schemas.microsoft.com/office/drawing/2014/main" id="{C92C426F-80FF-4FCA-84DF-BB5C1244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570"/>
              <a:ext cx="907" cy="1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7" name="任意多边形 213005">
              <a:extLst>
                <a:ext uri="{FF2B5EF4-FFF2-40B4-BE49-F238E27FC236}">
                  <a16:creationId xmlns:a16="http://schemas.microsoft.com/office/drawing/2014/main" id="{80BB1AD8-134C-48B7-BEB9-F679FAD85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1548"/>
              <a:ext cx="952" cy="1270"/>
            </a:xfrm>
            <a:custGeom>
              <a:avLst/>
              <a:gdLst>
                <a:gd name="T0" fmla="*/ 0 w 1021"/>
                <a:gd name="T1" fmla="*/ 0 h 1610"/>
                <a:gd name="T2" fmla="*/ 0 w 1021"/>
                <a:gd name="T3" fmla="*/ 790 h 1610"/>
                <a:gd name="T4" fmla="*/ 828 w 1021"/>
                <a:gd name="T5" fmla="*/ 790 h 1610"/>
                <a:gd name="T6" fmla="*/ 828 w 1021"/>
                <a:gd name="T7" fmla="*/ 0 h 1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1" h="1610">
                  <a:moveTo>
                    <a:pt x="0" y="0"/>
                  </a:moveTo>
                  <a:lnTo>
                    <a:pt x="0" y="1610"/>
                  </a:lnTo>
                  <a:lnTo>
                    <a:pt x="1021" y="1610"/>
                  </a:lnTo>
                  <a:lnTo>
                    <a:pt x="1021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3007" name="矩形 213006">
            <a:extLst>
              <a:ext uri="{FF2B5EF4-FFF2-40B4-BE49-F238E27FC236}">
                <a16:creationId xmlns:a16="http://schemas.microsoft.com/office/drawing/2014/main" id="{E4217E4C-4ED6-4A58-A07A-932F9DF8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4359275"/>
            <a:ext cx="140335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0">
                <a:solidFill>
                  <a:srgbClr val="0000FF"/>
                </a:solidFill>
                <a:latin typeface="Verdana" panose="020B0604030504040204" pitchFamily="34" charset="0"/>
              </a:rPr>
              <a:t>Word 1</a:t>
            </a:r>
          </a:p>
        </p:txBody>
      </p:sp>
      <p:sp>
        <p:nvSpPr>
          <p:cNvPr id="213008" name="矩形 213007">
            <a:extLst>
              <a:ext uri="{FF2B5EF4-FFF2-40B4-BE49-F238E27FC236}">
                <a16:creationId xmlns:a16="http://schemas.microsoft.com/office/drawing/2014/main" id="{BA41A443-ED11-4ECD-82BB-03B635AE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4049713"/>
            <a:ext cx="14033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0">
                <a:solidFill>
                  <a:srgbClr val="0000FF"/>
                </a:solidFill>
                <a:latin typeface="Verdana" panose="020B0604030504040204" pitchFamily="34" charset="0"/>
              </a:rPr>
              <a:t>Word 2</a:t>
            </a:r>
          </a:p>
        </p:txBody>
      </p:sp>
      <p:sp>
        <p:nvSpPr>
          <p:cNvPr id="213009" name="矩形 213008">
            <a:extLst>
              <a:ext uri="{FF2B5EF4-FFF2-40B4-BE49-F238E27FC236}">
                <a16:creationId xmlns:a16="http://schemas.microsoft.com/office/drawing/2014/main" id="{5B07D31F-4968-4B4A-812E-822996C7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733800"/>
            <a:ext cx="140335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0">
                <a:solidFill>
                  <a:srgbClr val="0000FF"/>
                </a:solidFill>
                <a:latin typeface="Verdana" panose="020B0604030504040204" pitchFamily="34" charset="0"/>
              </a:rPr>
              <a:t>Word 3</a:t>
            </a:r>
          </a:p>
        </p:txBody>
      </p:sp>
      <p:sp>
        <p:nvSpPr>
          <p:cNvPr id="213010" name="矩形 213009">
            <a:extLst>
              <a:ext uri="{FF2B5EF4-FFF2-40B4-BE49-F238E27FC236}">
                <a16:creationId xmlns:a16="http://schemas.microsoft.com/office/drawing/2014/main" id="{6B4AD8F0-B0F0-49DA-8976-A7C722DB9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408363"/>
            <a:ext cx="14033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0">
                <a:solidFill>
                  <a:srgbClr val="0000FF"/>
                </a:solidFill>
                <a:latin typeface="Verdana" panose="020B0604030504040204" pitchFamily="34" charset="0"/>
              </a:rPr>
              <a:t>Word 4</a:t>
            </a:r>
          </a:p>
        </p:txBody>
      </p:sp>
      <p:sp>
        <p:nvSpPr>
          <p:cNvPr id="213011" name="矩形 213010">
            <a:extLst>
              <a:ext uri="{FF2B5EF4-FFF2-40B4-BE49-F238E27FC236}">
                <a16:creationId xmlns:a16="http://schemas.microsoft.com/office/drawing/2014/main" id="{28F83BBA-ED49-4A47-B9E9-16B65E6C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078163"/>
            <a:ext cx="14033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0">
                <a:solidFill>
                  <a:srgbClr val="0000FF"/>
                </a:solidFill>
                <a:latin typeface="Verdana" panose="020B0604030504040204" pitchFamily="34" charset="0"/>
              </a:rPr>
              <a:t>Word 5</a:t>
            </a:r>
          </a:p>
        </p:txBody>
      </p:sp>
      <p:sp>
        <p:nvSpPr>
          <p:cNvPr id="18442" name="矩形 213011">
            <a:extLst>
              <a:ext uri="{FF2B5EF4-FFF2-40B4-BE49-F238E27FC236}">
                <a16:creationId xmlns:a16="http://schemas.microsoft.com/office/drawing/2014/main" id="{72F59364-F61B-42CD-A318-E2BFEDBE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4799013"/>
            <a:ext cx="11160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000" b="1" i="0">
                <a:latin typeface="Verdana" panose="020B0604030504040204" pitchFamily="34" charset="0"/>
              </a:rPr>
              <a:t>Stack</a:t>
            </a:r>
          </a:p>
        </p:txBody>
      </p:sp>
      <p:sp>
        <p:nvSpPr>
          <p:cNvPr id="22540" name="矩形 213012">
            <a:extLst>
              <a:ext uri="{FF2B5EF4-FFF2-40B4-BE49-F238E27FC236}">
                <a16:creationId xmlns:a16="http://schemas.microsoft.com/office/drawing/2014/main" id="{E26DC6CA-CFEE-4385-9A7D-3D2D6DB2A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229225"/>
            <a:ext cx="936625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000" b="1" i="0">
                <a:solidFill>
                  <a:schemeClr val="accent2"/>
                </a:solidFill>
                <a:latin typeface="Verdana" panose="020B0604030504040204" pitchFamily="34" charset="0"/>
              </a:rPr>
              <a:t>PUSH</a:t>
            </a:r>
          </a:p>
        </p:txBody>
      </p:sp>
      <p:sp>
        <p:nvSpPr>
          <p:cNvPr id="22541" name="矩形 213013">
            <a:extLst>
              <a:ext uri="{FF2B5EF4-FFF2-40B4-BE49-F238E27FC236}">
                <a16:creationId xmlns:a16="http://schemas.microsoft.com/office/drawing/2014/main" id="{7C7E8BEA-58C5-4CFD-B681-BFD85166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513" y="5697538"/>
            <a:ext cx="928687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000" b="1" i="0">
                <a:solidFill>
                  <a:schemeClr val="accent2"/>
                </a:solidFill>
                <a:latin typeface="Verdana" panose="020B0604030504040204" pitchFamily="34" charset="0"/>
              </a:rPr>
              <a:t>POP</a:t>
            </a:r>
          </a:p>
        </p:txBody>
      </p:sp>
      <p:sp>
        <p:nvSpPr>
          <p:cNvPr id="18445" name="矩形 213014">
            <a:extLst>
              <a:ext uri="{FF2B5EF4-FFF2-40B4-BE49-F238E27FC236}">
                <a16:creationId xmlns:a16="http://schemas.microsoft.com/office/drawing/2014/main" id="{5404AADD-F28A-410D-8CFE-8D23680D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3813"/>
            <a:ext cx="6408737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3600" b="1" i="0">
                <a:solidFill>
                  <a:schemeClr val="tx2"/>
                </a:solidFill>
              </a:rPr>
              <a:t>PUSH</a:t>
            </a:r>
            <a:r>
              <a:rPr lang="en-US" altLang="zh-CN" sz="3600" b="1" i="0"/>
              <a:t>	</a:t>
            </a:r>
            <a:r>
              <a:rPr lang="zh-CN" altLang="en-US" sz="3200" b="1" i="0"/>
              <a:t>；进栈指令先使堆栈指针</a:t>
            </a:r>
            <a:r>
              <a:rPr lang="en-US" altLang="zh-CN" sz="3200" b="1" i="0"/>
              <a:t>SP</a:t>
            </a:r>
            <a:r>
              <a:rPr lang="zh-CN" altLang="en-US" sz="3200" b="1" i="0"/>
              <a:t>减</a:t>
            </a:r>
            <a:r>
              <a:rPr lang="en-US" altLang="zh-CN" sz="3200" b="1" i="0"/>
              <a:t>2</a:t>
            </a:r>
            <a:r>
              <a:rPr lang="zh-CN" altLang="en-US" sz="3200" b="1" i="0"/>
              <a:t>，然后把一个字操作数存入堆栈顶部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3600" b="1" i="0">
                <a:solidFill>
                  <a:schemeClr val="tx2"/>
                </a:solidFill>
              </a:rPr>
              <a:t>POP</a:t>
            </a:r>
            <a:r>
              <a:rPr lang="en-US" altLang="zh-CN" sz="3600" b="1" i="0"/>
              <a:t>	</a:t>
            </a:r>
            <a:r>
              <a:rPr lang="zh-CN" altLang="en-US" sz="3200" b="1" i="0"/>
              <a:t>；出栈指令把栈顶的一个字传送至指定的目的操作数，然后堆栈指针</a:t>
            </a:r>
            <a:r>
              <a:rPr lang="en-US" altLang="zh-CN" sz="3200" b="1" i="0"/>
              <a:t>SP</a:t>
            </a:r>
            <a:r>
              <a:rPr lang="zh-CN" altLang="en-US" sz="3200" b="1" i="0"/>
              <a:t>加</a:t>
            </a:r>
            <a:r>
              <a:rPr lang="en-US" altLang="zh-CN" sz="3200" b="1" i="0"/>
              <a:t>2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5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4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5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 nodeType="clickPar">
                      <p:stCondLst>
                        <p:cond delay="0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41"/>
                  </p:tgtEl>
                </p:cond>
              </p:nextCondLst>
            </p:seq>
          </p:childTnLst>
        </p:cTn>
      </p:par>
    </p:tnLst>
    <p:bldLst>
      <p:bldP spid="2130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22561">
            <a:extLst>
              <a:ext uri="{FF2B5EF4-FFF2-40B4-BE49-F238E27FC236}">
                <a16:creationId xmlns:a16="http://schemas.microsoft.com/office/drawing/2014/main" id="{A943F148-2B46-4ABD-9BB6-A1CBE1304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2.1.3  </a:t>
            </a:r>
            <a:r>
              <a:rPr lang="zh-CN" altLang="en-US"/>
              <a:t>标志传送指令</a:t>
            </a:r>
          </a:p>
        </p:txBody>
      </p:sp>
      <p:sp>
        <p:nvSpPr>
          <p:cNvPr id="19459" name="文本占位符 322562">
            <a:extLst>
              <a:ext uri="{FF2B5EF4-FFF2-40B4-BE49-F238E27FC236}">
                <a16:creationId xmlns:a16="http://schemas.microsoft.com/office/drawing/2014/main" id="{7D3DC3DF-0893-441B-97BC-70291299E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标志寄存器传送指令用来传送标志寄存器</a:t>
            </a:r>
            <a:r>
              <a:rPr lang="en-US" altLang="zh-CN"/>
              <a:t>FLAGS</a:t>
            </a:r>
            <a:r>
              <a:rPr lang="zh-CN" altLang="en-US"/>
              <a:t>的内容</a:t>
            </a:r>
          </a:p>
          <a:p>
            <a:pPr eaLnBrk="1" hangingPunct="1"/>
            <a:r>
              <a:rPr lang="zh-CN" altLang="en-US"/>
              <a:t>标志位操作指令直接对</a:t>
            </a:r>
            <a:r>
              <a:rPr lang="en-US" altLang="zh-CN"/>
              <a:t>CF</a:t>
            </a:r>
            <a:r>
              <a:rPr lang="zh-CN" altLang="en-US"/>
              <a:t>、</a:t>
            </a:r>
            <a:r>
              <a:rPr lang="en-US" altLang="zh-CN"/>
              <a:t>DF</a:t>
            </a:r>
            <a:r>
              <a:rPr lang="zh-CN" altLang="en-US"/>
              <a:t>、</a:t>
            </a:r>
            <a:r>
              <a:rPr lang="en-US" altLang="zh-CN"/>
              <a:t>IF</a:t>
            </a:r>
            <a:r>
              <a:rPr lang="zh-CN" altLang="en-US"/>
              <a:t>标志进行复位或置位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22561">
            <a:extLst>
              <a:ext uri="{FF2B5EF4-FFF2-40B4-BE49-F238E27FC236}">
                <a16:creationId xmlns:a16="http://schemas.microsoft.com/office/drawing/2014/main" id="{F4FF435C-7EDF-4D3B-B129-106CAF368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2.1.3  </a:t>
            </a:r>
            <a:r>
              <a:rPr lang="zh-CN" altLang="en-US"/>
              <a:t>标志传送指令</a:t>
            </a:r>
          </a:p>
        </p:txBody>
      </p:sp>
      <p:sp>
        <p:nvSpPr>
          <p:cNvPr id="20483" name="文本占位符 322562">
            <a:extLst>
              <a:ext uri="{FF2B5EF4-FFF2-40B4-BE49-F238E27FC236}">
                <a16:creationId xmlns:a16="http://schemas.microsoft.com/office/drawing/2014/main" id="{986FE52E-D6B6-4FC9-903B-ACD3B7820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3200">
                <a:solidFill>
                  <a:srgbClr val="00B050"/>
                </a:solidFill>
              </a:rPr>
              <a:t>LAHF    标志寄存器传送,把标志装入AH.  </a:t>
            </a:r>
          </a:p>
          <a:p>
            <a:pPr eaLnBrk="1" hangingPunct="1"/>
            <a:r>
              <a:rPr lang="zh-CN" altLang="zh-CN" sz="3200">
                <a:solidFill>
                  <a:srgbClr val="00B050"/>
                </a:solidFill>
              </a:rPr>
              <a:t>SAHF    标志寄存器传送,把AH内容装入标志寄存器.  </a:t>
            </a:r>
          </a:p>
          <a:p>
            <a:pPr eaLnBrk="1" hangingPunct="1"/>
            <a:r>
              <a:rPr lang="zh-CN" altLang="zh-CN" sz="3200">
                <a:solidFill>
                  <a:srgbClr val="FF0000"/>
                </a:solidFill>
              </a:rPr>
              <a:t>PUSHF</a:t>
            </a:r>
            <a:r>
              <a:rPr lang="zh-CN" altLang="zh-CN" sz="3200">
                <a:solidFill>
                  <a:srgbClr val="00B050"/>
                </a:solidFill>
              </a:rPr>
              <a:t>   标志入栈.  </a:t>
            </a:r>
          </a:p>
          <a:p>
            <a:pPr eaLnBrk="1" hangingPunct="1"/>
            <a:r>
              <a:rPr lang="zh-CN" altLang="zh-CN" sz="3200">
                <a:solidFill>
                  <a:srgbClr val="FF0000"/>
                </a:solidFill>
              </a:rPr>
              <a:t>POPF</a:t>
            </a:r>
            <a:r>
              <a:rPr lang="zh-CN" altLang="zh-CN" sz="3200">
                <a:solidFill>
                  <a:srgbClr val="00B050"/>
                </a:solidFill>
              </a:rPr>
              <a:t>     标志出栈.  </a:t>
            </a:r>
          </a:p>
          <a:p>
            <a:pPr eaLnBrk="1" hangingPunct="1"/>
            <a:r>
              <a:rPr lang="zh-CN" altLang="zh-CN" sz="3200">
                <a:solidFill>
                  <a:srgbClr val="00B050"/>
                </a:solidFill>
              </a:rPr>
              <a:t>PUSHD   32位标志入栈.  </a:t>
            </a:r>
          </a:p>
          <a:p>
            <a:pPr eaLnBrk="1" hangingPunct="1"/>
            <a:r>
              <a:rPr lang="zh-CN" altLang="zh-CN" sz="3200">
                <a:solidFill>
                  <a:srgbClr val="00B050"/>
                </a:solidFill>
              </a:rPr>
              <a:t>POPD     32位标志出栈.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23585">
            <a:extLst>
              <a:ext uri="{FF2B5EF4-FFF2-40B4-BE49-F238E27FC236}">
                <a16:creationId xmlns:a16="http://schemas.microsoft.com/office/drawing/2014/main" id="{6B833240-FDC1-415A-AC44-82F22378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2.1.4  </a:t>
            </a:r>
            <a:r>
              <a:rPr lang="zh-CN" altLang="en-US"/>
              <a:t>地址传送指令</a:t>
            </a:r>
          </a:p>
        </p:txBody>
      </p:sp>
      <p:sp>
        <p:nvSpPr>
          <p:cNvPr id="21507" name="文本占位符 323586">
            <a:extLst>
              <a:ext uri="{FF2B5EF4-FFF2-40B4-BE49-F238E27FC236}">
                <a16:creationId xmlns:a16="http://schemas.microsoft.com/office/drawing/2014/main" id="{C302D428-E79C-43BD-9842-A5149A979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地址传送指令将存储器单元的逻辑地址送至指定的寄存器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LEA</a:t>
            </a:r>
            <a:r>
              <a:rPr lang="zh-CN" altLang="en-US" sz="2000">
                <a:solidFill>
                  <a:srgbClr val="00B050"/>
                </a:solidFill>
              </a:rPr>
              <a:t>     装入有效地址.例: LEA DX, </a:t>
            </a:r>
            <a:r>
              <a:rPr lang="en-US" altLang="zh-CN" sz="2000">
                <a:solidFill>
                  <a:srgbClr val="00B050"/>
                </a:solidFill>
              </a:rPr>
              <a:t>mem</a:t>
            </a:r>
            <a:r>
              <a:rPr lang="zh-CN" altLang="en-US" sz="2000">
                <a:solidFill>
                  <a:srgbClr val="00B050"/>
                </a:solidFill>
              </a:rPr>
              <a:t> ;把偏移地址存到DX. 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LDS</a:t>
            </a:r>
            <a:r>
              <a:rPr lang="zh-CN" altLang="en-US" sz="2000">
                <a:solidFill>
                  <a:srgbClr val="00B050"/>
                </a:solidFill>
              </a:rPr>
              <a:t>     传送目标指针,把指针内容装入DS.例: LDS SI, </a:t>
            </a:r>
            <a:r>
              <a:rPr lang="en-US" altLang="zh-CN" sz="2000">
                <a:solidFill>
                  <a:srgbClr val="00B050"/>
                </a:solidFill>
              </a:rPr>
              <a:t>mem</a:t>
            </a:r>
            <a:r>
              <a:rPr lang="zh-CN" altLang="en-US" sz="2000">
                <a:solidFill>
                  <a:srgbClr val="00B050"/>
                </a:solidFill>
              </a:rPr>
              <a:t>   ;把段地址:偏移地址存到DS:SI. 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LES</a:t>
            </a:r>
            <a:r>
              <a:rPr lang="zh-CN" altLang="en-US" sz="2000">
                <a:solidFill>
                  <a:srgbClr val="00B050"/>
                </a:solidFill>
              </a:rPr>
              <a:t>     传送目标指针,把指针内容装入ES.例: LES DI,</a:t>
            </a:r>
            <a:r>
              <a:rPr lang="en-US" altLang="zh-CN" sz="2000">
                <a:solidFill>
                  <a:srgbClr val="00B050"/>
                </a:solidFill>
              </a:rPr>
              <a:t> mem</a:t>
            </a:r>
            <a:r>
              <a:rPr lang="zh-CN" altLang="en-US" sz="2000">
                <a:solidFill>
                  <a:srgbClr val="00B050"/>
                </a:solidFill>
              </a:rPr>
              <a:t>   ;把段地址:偏移地址存到ES:DI.  </a:t>
            </a:r>
          </a:p>
          <a:p>
            <a:pPr eaLnBrk="1" hangingPunct="1"/>
            <a:r>
              <a:rPr lang="zh-CN" altLang="en-US" sz="2000">
                <a:solidFill>
                  <a:srgbClr val="00B050"/>
                </a:solidFill>
              </a:rPr>
              <a:t>LFS     传送目标指针,把指针内容装入FS.例: LFS DI,</a:t>
            </a:r>
            <a:r>
              <a:rPr lang="en-US" altLang="zh-CN" sz="2000">
                <a:solidFill>
                  <a:srgbClr val="00B050"/>
                </a:solidFill>
              </a:rPr>
              <a:t> mem</a:t>
            </a:r>
            <a:r>
              <a:rPr lang="zh-CN" altLang="en-US" sz="2000">
                <a:solidFill>
                  <a:srgbClr val="00B050"/>
                </a:solidFill>
              </a:rPr>
              <a:t>   ;把段地址:偏移地址存到FS:DI.  </a:t>
            </a:r>
          </a:p>
          <a:p>
            <a:pPr eaLnBrk="1" hangingPunct="1"/>
            <a:r>
              <a:rPr lang="zh-CN" altLang="en-US" sz="2000">
                <a:solidFill>
                  <a:srgbClr val="00B050"/>
                </a:solidFill>
              </a:rPr>
              <a:t>LGS     传送目标指针,把指针内容装入GS.例: LGS DI,</a:t>
            </a:r>
            <a:r>
              <a:rPr lang="en-US" altLang="zh-CN" sz="2000">
                <a:solidFill>
                  <a:srgbClr val="00B050"/>
                </a:solidFill>
              </a:rPr>
              <a:t> mem</a:t>
            </a:r>
            <a:r>
              <a:rPr lang="zh-CN" altLang="en-US" sz="2000">
                <a:solidFill>
                  <a:srgbClr val="00B050"/>
                </a:solidFill>
              </a:rPr>
              <a:t>   ;把段地址:偏移地址存到GS:DI.  </a:t>
            </a:r>
          </a:p>
          <a:p>
            <a:pPr eaLnBrk="1" hangingPunct="1"/>
            <a:r>
              <a:rPr lang="zh-CN" altLang="en-US" sz="2000">
                <a:solidFill>
                  <a:srgbClr val="00B050"/>
                </a:solidFill>
              </a:rPr>
              <a:t>LSS     传送目标指针,把指针内容装入SS.例: LSS DI,</a:t>
            </a:r>
            <a:r>
              <a:rPr lang="en-US" altLang="zh-CN" sz="2000">
                <a:solidFill>
                  <a:srgbClr val="00B050"/>
                </a:solidFill>
              </a:rPr>
              <a:t> mem</a:t>
            </a:r>
            <a:r>
              <a:rPr lang="zh-CN" altLang="en-US" sz="2000">
                <a:solidFill>
                  <a:srgbClr val="00B050"/>
                </a:solidFill>
              </a:rPr>
              <a:t>   ;把段地址:偏移地址存到SS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4261">
            <a:extLst>
              <a:ext uri="{FF2B5EF4-FFF2-40B4-BE49-F238E27FC236}">
                <a16:creationId xmlns:a16="http://schemas.microsoft.com/office/drawing/2014/main" id="{F0F821FB-6EBD-41D4-BB23-7EA338D19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 </a:t>
            </a:r>
            <a:r>
              <a:rPr lang="zh-CN" altLang="en-US"/>
              <a:t>算术运算类指令</a:t>
            </a:r>
          </a:p>
        </p:txBody>
      </p:sp>
      <p:sp>
        <p:nvSpPr>
          <p:cNvPr id="22531" name="文本占位符 224262">
            <a:extLst>
              <a:ext uri="{FF2B5EF4-FFF2-40B4-BE49-F238E27FC236}">
                <a16:creationId xmlns:a16="http://schemas.microsoft.com/office/drawing/2014/main" id="{90A64719-8B15-4D01-AFDD-25D5B5307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四则运算是计算机经常进行的一种操作。算术运算指令实现二进制（和十进制）数据的四则运算</a:t>
            </a:r>
          </a:p>
          <a:p>
            <a:pPr eaLnBrk="1" hangingPunct="1"/>
            <a:r>
              <a:rPr lang="zh-CN" altLang="en-US" sz="3200"/>
              <a:t>掌握常用状态标志，并请</a:t>
            </a:r>
            <a:r>
              <a:rPr lang="zh-CN" altLang="en-US" sz="3200">
                <a:solidFill>
                  <a:srgbClr val="FF0000"/>
                </a:solidFill>
              </a:rPr>
              <a:t>注意算术运算类指令对标志的影响以及指令中隐含的寄存器</a:t>
            </a:r>
          </a:p>
          <a:p>
            <a:pPr lvl="1" eaLnBrk="1" hangingPunct="1"/>
            <a:r>
              <a:rPr lang="zh-CN" altLang="en-US"/>
              <a:t>掌握：</a:t>
            </a:r>
            <a:r>
              <a:rPr lang="en-US" altLang="zh-CN">
                <a:solidFill>
                  <a:schemeClr val="tx2"/>
                </a:solidFill>
              </a:rPr>
              <a:t>ADD</a:t>
            </a:r>
            <a:r>
              <a:rPr lang="en-US" altLang="zh-CN"/>
              <a:t>/</a:t>
            </a:r>
            <a:r>
              <a:rPr lang="en-US" altLang="zh-CN">
                <a:solidFill>
                  <a:schemeClr val="tx2"/>
                </a:solidFill>
              </a:rPr>
              <a:t>ADC</a:t>
            </a:r>
            <a:r>
              <a:rPr lang="en-US" altLang="zh-CN"/>
              <a:t>/</a:t>
            </a:r>
            <a:r>
              <a:rPr lang="en-US" altLang="zh-CN">
                <a:solidFill>
                  <a:schemeClr val="tx2"/>
                </a:solidFill>
              </a:rPr>
              <a:t>INC</a:t>
            </a:r>
            <a:r>
              <a:rPr lang="zh-CN" altLang="en-US"/>
              <a:t>、</a:t>
            </a:r>
            <a:r>
              <a:rPr lang="en-US" altLang="zh-CN">
                <a:solidFill>
                  <a:schemeClr val="tx2"/>
                </a:solidFill>
              </a:rPr>
              <a:t>SUB</a:t>
            </a:r>
            <a:r>
              <a:rPr lang="en-US" altLang="zh-CN"/>
              <a:t>/</a:t>
            </a:r>
            <a:r>
              <a:rPr lang="en-US" altLang="zh-CN">
                <a:solidFill>
                  <a:schemeClr val="tx2"/>
                </a:solidFill>
              </a:rPr>
              <a:t>SBB</a:t>
            </a:r>
            <a:r>
              <a:rPr lang="en-US" altLang="zh-CN"/>
              <a:t>/</a:t>
            </a:r>
            <a:r>
              <a:rPr lang="en-US" altLang="zh-CN">
                <a:solidFill>
                  <a:schemeClr val="tx2"/>
                </a:solidFill>
              </a:rPr>
              <a:t>DEC</a:t>
            </a:r>
            <a:r>
              <a:rPr lang="en-US" altLang="zh-CN"/>
              <a:t>/ </a:t>
            </a:r>
            <a:r>
              <a:rPr lang="en-US" altLang="zh-CN">
                <a:solidFill>
                  <a:schemeClr val="tx2"/>
                </a:solidFill>
              </a:rPr>
              <a:t>NEG</a:t>
            </a:r>
            <a:r>
              <a:rPr lang="en-US" altLang="zh-CN"/>
              <a:t>/</a:t>
            </a:r>
            <a:r>
              <a:rPr lang="en-US" altLang="zh-CN">
                <a:solidFill>
                  <a:schemeClr val="tx2"/>
                </a:solidFill>
              </a:rPr>
              <a:t>CMP</a:t>
            </a:r>
          </a:p>
          <a:p>
            <a:pPr lvl="1" eaLnBrk="1" hangingPunct="1"/>
            <a:r>
              <a:rPr lang="zh-CN" altLang="en-US"/>
              <a:t>熟悉：</a:t>
            </a:r>
            <a:r>
              <a:rPr lang="en-US" altLang="zh-CN"/>
              <a:t>MUL/IMUL</a:t>
            </a:r>
            <a:r>
              <a:rPr lang="zh-CN" altLang="en-US"/>
              <a:t>、</a:t>
            </a:r>
            <a:r>
              <a:rPr lang="en-US" altLang="zh-CN"/>
              <a:t>DIV/IDIV</a:t>
            </a:r>
          </a:p>
          <a:p>
            <a:pPr lvl="1" eaLnBrk="1" hangingPunct="1"/>
            <a:r>
              <a:rPr lang="zh-CN" altLang="en-US"/>
              <a:t>理解：</a:t>
            </a:r>
            <a:r>
              <a:rPr lang="en-US" altLang="zh-CN"/>
              <a:t>CBW/CWD</a:t>
            </a:r>
            <a:r>
              <a:rPr lang="zh-CN" altLang="en-US"/>
              <a:t>、</a:t>
            </a:r>
            <a:r>
              <a:rPr lang="en-US" altLang="zh-CN"/>
              <a:t>DAA/DAS</a:t>
            </a:r>
            <a:r>
              <a:rPr lang="zh-CN" altLang="en-US"/>
              <a:t>、 </a:t>
            </a:r>
            <a:r>
              <a:rPr lang="en-US" altLang="zh-CN"/>
              <a:t>AAA/ AAS/AAM/AAD</a:t>
            </a: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24261">
            <a:extLst>
              <a:ext uri="{FF2B5EF4-FFF2-40B4-BE49-F238E27FC236}">
                <a16:creationId xmlns:a16="http://schemas.microsoft.com/office/drawing/2014/main" id="{14B5766F-E261-48F1-8E3E-E7A5670D6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 </a:t>
            </a:r>
            <a:r>
              <a:rPr lang="zh-CN" altLang="en-US"/>
              <a:t>算术运算类指令</a:t>
            </a:r>
          </a:p>
        </p:txBody>
      </p:sp>
      <p:sp>
        <p:nvSpPr>
          <p:cNvPr id="23555" name="文本占位符 224262">
            <a:extLst>
              <a:ext uri="{FF2B5EF4-FFF2-40B4-BE49-F238E27FC236}">
                <a16:creationId xmlns:a16="http://schemas.microsoft.com/office/drawing/2014/main" id="{A7026F95-F8C8-4E8F-9033-D4F3D84C9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ADD     </a:t>
            </a:r>
            <a:r>
              <a:rPr lang="en-US" altLang="zh-CN" sz="2200">
                <a:solidFill>
                  <a:srgbClr val="00B050"/>
                </a:solidFill>
              </a:rPr>
              <a:t>加法</a:t>
            </a:r>
            <a:endParaRPr lang="en-US" altLang="zh-CN" sz="22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ADC</a:t>
            </a:r>
            <a:r>
              <a:rPr lang="en-US" altLang="zh-CN" sz="2200">
                <a:solidFill>
                  <a:srgbClr val="00B050"/>
                </a:solidFill>
              </a:rPr>
              <a:t>     带进位加法.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INC</a:t>
            </a:r>
            <a:r>
              <a:rPr lang="en-US" altLang="zh-CN" sz="2200">
                <a:solidFill>
                  <a:srgbClr val="00B050"/>
                </a:solidFill>
              </a:rPr>
              <a:t>      加 1.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AAA     加法的ASCII码调整.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DAA     加法的十进制调整.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SUB</a:t>
            </a:r>
            <a:r>
              <a:rPr lang="en-US" altLang="zh-CN" sz="2200">
                <a:solidFill>
                  <a:srgbClr val="00B050"/>
                </a:solidFill>
              </a:rPr>
              <a:t>     减法.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SBB</a:t>
            </a:r>
            <a:r>
              <a:rPr lang="en-US" altLang="zh-CN" sz="2200">
                <a:solidFill>
                  <a:srgbClr val="00B050"/>
                </a:solidFill>
              </a:rPr>
              <a:t>     带借位减法.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DEC</a:t>
            </a:r>
            <a:r>
              <a:rPr lang="en-US" altLang="zh-CN" sz="2200">
                <a:solidFill>
                  <a:srgbClr val="00B050"/>
                </a:solidFill>
              </a:rPr>
              <a:t>     减 1.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NEG</a:t>
            </a:r>
            <a:r>
              <a:rPr lang="en-US" altLang="zh-CN" sz="2200">
                <a:solidFill>
                  <a:srgbClr val="00B050"/>
                </a:solidFill>
              </a:rPr>
              <a:t>     求反(以    0 减之).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CMP</a:t>
            </a:r>
            <a:r>
              <a:rPr lang="en-US" altLang="zh-CN" sz="2200">
                <a:solidFill>
                  <a:srgbClr val="00B050"/>
                </a:solidFill>
              </a:rPr>
              <a:t>     </a:t>
            </a:r>
            <a:r>
              <a:rPr lang="en-US" altLang="zh-CN" sz="2200">
                <a:solidFill>
                  <a:srgbClr val="FF0000"/>
                </a:solidFill>
              </a:rPr>
              <a:t>比较.(两操作数作减法,仅修改标志位,不回送结果).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AAS     减法的ASCII码调整.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DAS     减法的十进制调整.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MUL</a:t>
            </a:r>
            <a:r>
              <a:rPr lang="en-US" altLang="zh-CN" sz="2200">
                <a:solidFill>
                  <a:srgbClr val="00B050"/>
                </a:solidFill>
              </a:rPr>
              <a:t>     无符号乘法.结果回送AH和AL(字节运算),或DX和AX(字运算),  </a:t>
            </a: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71713" descr="biaoti2">
            <a:extLst>
              <a:ext uri="{FF2B5EF4-FFF2-40B4-BE49-F238E27FC236}">
                <a16:creationId xmlns:a16="http://schemas.microsoft.com/office/drawing/2014/main" id="{7018E1A2-401F-4B0F-9ECB-607828E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27051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371714">
            <a:extLst>
              <a:ext uri="{FF2B5EF4-FFF2-40B4-BE49-F238E27FC236}">
                <a16:creationId xmlns:a16="http://schemas.microsoft.com/office/drawing/2014/main" id="{677DB707-7880-48CA-810A-8857688C3C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 sz="3600"/>
              <a:t>教学重点</a:t>
            </a:r>
          </a:p>
        </p:txBody>
      </p:sp>
      <p:sp>
        <p:nvSpPr>
          <p:cNvPr id="6148" name="副标题 371715">
            <a:extLst>
              <a:ext uri="{FF2B5EF4-FFF2-40B4-BE49-F238E27FC236}">
                <a16:creationId xmlns:a16="http://schemas.microsoft.com/office/drawing/2014/main" id="{1DEAAB98-78B8-40D2-B94F-C802633162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6202363" cy="4184650"/>
          </a:xfrm>
        </p:spPr>
        <p:txBody>
          <a:bodyPr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重点掌握常用指令功能及应用</a:t>
            </a:r>
          </a:p>
          <a:p>
            <a:pPr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Char char="ü"/>
            </a:pPr>
            <a:r>
              <a:rPr lang="zh-CN" altLang="en-US" sz="2800"/>
              <a:t>常用传送指令</a:t>
            </a:r>
          </a:p>
          <a:p>
            <a:pPr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Char char="ü"/>
            </a:pPr>
            <a:r>
              <a:rPr lang="zh-CN" altLang="en-US" sz="2800"/>
              <a:t>加减法指令</a:t>
            </a:r>
          </a:p>
          <a:p>
            <a:pPr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Char char="ü"/>
            </a:pPr>
            <a:r>
              <a:rPr lang="zh-CN" altLang="en-US" sz="2800"/>
              <a:t>逻辑运算和移位指令</a:t>
            </a:r>
          </a:p>
          <a:p>
            <a:pPr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Char char="ü"/>
            </a:pPr>
            <a:r>
              <a:rPr lang="zh-CN" altLang="en-US" sz="2800"/>
              <a:t>控制转移指令</a:t>
            </a:r>
          </a:p>
        </p:txBody>
      </p:sp>
      <p:grpSp>
        <p:nvGrpSpPr>
          <p:cNvPr id="6149" name="组合 371716">
            <a:extLst>
              <a:ext uri="{FF2B5EF4-FFF2-40B4-BE49-F238E27FC236}">
                <a16:creationId xmlns:a16="http://schemas.microsoft.com/office/drawing/2014/main" id="{8051F244-4175-42AD-9120-BA028F080EA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810250"/>
            <a:ext cx="3276600" cy="211138"/>
            <a:chOff x="1824" y="2640"/>
            <a:chExt cx="2064" cy="133"/>
          </a:xfrm>
        </p:grpSpPr>
        <p:sp>
          <p:nvSpPr>
            <p:cNvPr id="6150" name="直接连接符 371717">
              <a:extLst>
                <a:ext uri="{FF2B5EF4-FFF2-40B4-BE49-F238E27FC236}">
                  <a16:creationId xmlns:a16="http://schemas.microsoft.com/office/drawing/2014/main" id="{628F1192-F35A-4029-BA06-DC88E639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矩形 371718">
              <a:extLst>
                <a:ext uri="{FF2B5EF4-FFF2-40B4-BE49-F238E27FC236}">
                  <a16:creationId xmlns:a16="http://schemas.microsoft.com/office/drawing/2014/main" id="{5C03A0ED-9FF1-48EF-AF3D-A7F3B226A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6152" name="矩形 371719">
              <a:extLst>
                <a:ext uri="{FF2B5EF4-FFF2-40B4-BE49-F238E27FC236}">
                  <a16:creationId xmlns:a16="http://schemas.microsoft.com/office/drawing/2014/main" id="{5DDF192D-55B9-4C02-9A1C-F5635864D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6153" name="矩形 371720">
              <a:extLst>
                <a:ext uri="{FF2B5EF4-FFF2-40B4-BE49-F238E27FC236}">
                  <a16:creationId xmlns:a16="http://schemas.microsoft.com/office/drawing/2014/main" id="{8D4D333D-F769-4D1C-BABB-43A9D3391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</p:grp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24261">
            <a:extLst>
              <a:ext uri="{FF2B5EF4-FFF2-40B4-BE49-F238E27FC236}">
                <a16:creationId xmlns:a16="http://schemas.microsoft.com/office/drawing/2014/main" id="{88F895F1-05C1-4FBC-A7EF-F762B08F6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 </a:t>
            </a:r>
            <a:r>
              <a:rPr lang="zh-CN" altLang="en-US"/>
              <a:t>算术运算类指令</a:t>
            </a:r>
          </a:p>
        </p:txBody>
      </p:sp>
      <p:sp>
        <p:nvSpPr>
          <p:cNvPr id="24579" name="文本占位符 224262">
            <a:extLst>
              <a:ext uri="{FF2B5EF4-FFF2-40B4-BE49-F238E27FC236}">
                <a16:creationId xmlns:a16="http://schemas.microsoft.com/office/drawing/2014/main" id="{DE67B453-AA7F-4B5D-A259-F35AB71994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IMUL</a:t>
            </a:r>
            <a:r>
              <a:rPr lang="en-US" altLang="zh-CN" sz="2200">
                <a:solidFill>
                  <a:srgbClr val="00B050"/>
                </a:solidFill>
              </a:rPr>
              <a:t>    整数乘法.结果回送AH和AL(字节运算),或DX和AX(字运算),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AAM     乘法的ASCII码调整.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DIV</a:t>
            </a:r>
            <a:r>
              <a:rPr lang="en-US" altLang="zh-CN" sz="2200">
                <a:solidFill>
                  <a:srgbClr val="00B050"/>
                </a:solidFill>
              </a:rPr>
              <a:t>     无符号除法.结果回送:商回送AL,余数回送AH, (字节运算);或 商回送AX,余数回送DX, (字运算).  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</a:rPr>
              <a:t>IDIV</a:t>
            </a:r>
            <a:r>
              <a:rPr lang="en-US" altLang="zh-CN" sz="2200">
                <a:solidFill>
                  <a:srgbClr val="00B050"/>
                </a:solidFill>
              </a:rPr>
              <a:t>    整数除法.结果回送:商回送AL,余数回送AH, (字节运算);或 商回送AX,余数回送DX, (字运算).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AAD     除法的ASCII码调整.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CBW     字节转换为字. (把AL中字节的符号扩展到AH中去)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CWD     字转换为双字. (把AX中的字的符号扩展到DX中去)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CWDE    字转换为双字. (把AX中的字符号扩展到EAX中去)  </a:t>
            </a:r>
          </a:p>
          <a:p>
            <a:pPr eaLnBrk="1" hangingPunct="1"/>
            <a:r>
              <a:rPr lang="en-US" altLang="zh-CN" sz="2200">
                <a:solidFill>
                  <a:srgbClr val="00B050"/>
                </a:solidFill>
              </a:rPr>
              <a:t>CDQ     双字扩展. (把EAX中的字的符号扩展到EDX中去) </a:t>
            </a:r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517121">
            <a:extLst>
              <a:ext uri="{FF2B5EF4-FFF2-40B4-BE49-F238E27FC236}">
                <a16:creationId xmlns:a16="http://schemas.microsoft.com/office/drawing/2014/main" id="{81D51DC1-500C-4335-86EE-38589953B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溢出和进位</a:t>
            </a:r>
            <a:endParaRPr lang="zh-CN" altLang="zh-CN"/>
          </a:p>
        </p:txBody>
      </p:sp>
      <p:sp>
        <p:nvSpPr>
          <p:cNvPr id="25603" name="文本占位符 517122">
            <a:extLst>
              <a:ext uri="{FF2B5EF4-FFF2-40B4-BE49-F238E27FC236}">
                <a16:creationId xmlns:a16="http://schemas.microsoft.com/office/drawing/2014/main" id="{1DDAF2D2-207F-4D82-9D1B-11712792F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</a:t>
            </a:r>
            <a:r>
              <a:rPr lang="en-US" altLang="zh-CN" sz="3200"/>
              <a:t>OF</a:t>
            </a:r>
            <a:r>
              <a:rPr lang="zh-CN" altLang="en-US" sz="3200"/>
              <a:t>和进位标志</a:t>
            </a:r>
            <a:r>
              <a:rPr lang="en-US" altLang="zh-CN" sz="3200"/>
              <a:t>CF</a:t>
            </a:r>
            <a:r>
              <a:rPr lang="zh-CN" altLang="en-US" sz="320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进位标志表示无符号数运算结果是否超出范围，超出范围后加上进位或借位运算结果仍然正确；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溢出标志表示有符号数运算结果是否超出范围，</a:t>
            </a:r>
            <a:r>
              <a:rPr lang="zh-CN" altLang="zh-CN" sz="3200"/>
              <a:t>超出范围后</a:t>
            </a:r>
            <a:r>
              <a:rPr lang="zh-CN" altLang="en-US" sz="3200"/>
              <a:t>运算结果不正确。</a:t>
            </a:r>
            <a:endParaRPr lang="zh-CN" altLang="zh-CN" sz="3200"/>
          </a:p>
        </p:txBody>
      </p:sp>
    </p:spTree>
  </p:cSld>
  <p:clrMapOvr>
    <a:masterClrMapping/>
  </p:clrMapOvr>
  <p:transition spd="med"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518145">
            <a:extLst>
              <a:ext uri="{FF2B5EF4-FFF2-40B4-BE49-F238E27FC236}">
                <a16:creationId xmlns:a16="http://schemas.microsoft.com/office/drawing/2014/main" id="{1F121E8A-E455-471C-BF12-144378C80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溢出和进位的对比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文本占位符 518146">
            <a:extLst>
              <a:ext uri="{FF2B5EF4-FFF2-40B4-BE49-F238E27FC236}">
                <a16:creationId xmlns:a16="http://schemas.microsoft.com/office/drawing/2014/main" id="{2F9C1C0F-FDC2-4AC1-A401-BB049F7CD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3238" y="1125538"/>
            <a:ext cx="6802437" cy="2570162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/>
              <a:t>例</a:t>
            </a:r>
            <a:r>
              <a:rPr lang="en-US" altLang="zh-CN" sz="3200"/>
              <a:t>1</a:t>
            </a:r>
            <a:r>
              <a:rPr lang="zh-CN" altLang="en-US" sz="3200"/>
              <a:t>：</a:t>
            </a:r>
            <a:r>
              <a:rPr lang="en-US" altLang="zh-CN" sz="3200"/>
              <a:t>3AH + 7CH</a:t>
            </a:r>
            <a:r>
              <a:rPr lang="zh-CN" altLang="en-US" sz="3200"/>
              <a:t>＝</a:t>
            </a:r>
            <a:r>
              <a:rPr lang="en-US" altLang="zh-CN" sz="320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无符号数运算：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>
                <a:solidFill>
                  <a:srgbClr val="0000CC"/>
                </a:solidFill>
              </a:rPr>
              <a:t>有符号数运算： 	</a:t>
            </a:r>
            <a:r>
              <a:rPr lang="en-US" altLang="zh-CN" sz="2800">
                <a:solidFill>
                  <a:srgbClr val="0000CC"/>
                </a:solidFill>
              </a:rPr>
              <a:t>58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124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  <a:r>
              <a:rPr lang="en-US" altLang="zh-CN" sz="280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>
                <a:solidFill>
                  <a:srgbClr val="0000CC"/>
                </a:solidFill>
              </a:rPr>
              <a:t>	</a:t>
            </a:r>
            <a:r>
              <a:rPr lang="zh-CN" altLang="en-US" sz="2800">
                <a:solidFill>
                  <a:srgbClr val="0000CC"/>
                </a:solidFill>
              </a:rPr>
              <a:t>范围外，有溢出</a:t>
            </a:r>
            <a:endParaRPr lang="zh-CN" altLang="zh-CN" sz="2800">
              <a:solidFill>
                <a:srgbClr val="0000CC"/>
              </a:solidFill>
            </a:endParaRPr>
          </a:p>
        </p:txBody>
      </p:sp>
      <p:sp>
        <p:nvSpPr>
          <p:cNvPr id="26628" name="矩形 518147">
            <a:extLst>
              <a:ext uri="{FF2B5EF4-FFF2-40B4-BE49-F238E27FC236}">
                <a16:creationId xmlns:a16="http://schemas.microsoft.com/office/drawing/2014/main" id="{F7F80FA5-6562-4301-A653-8E2F88EC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51275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eaLnBrk="0" hangingPunct="0"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16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b="1" i="0"/>
              <a:t>例</a:t>
            </a:r>
            <a:r>
              <a:rPr lang="en-US" altLang="zh-CN" sz="3200" b="1" i="0"/>
              <a:t>2</a:t>
            </a:r>
            <a:r>
              <a:rPr lang="zh-CN" altLang="en-US" sz="3200" b="1" i="0"/>
              <a:t>：</a:t>
            </a:r>
            <a:r>
              <a:rPr lang="en-US" altLang="zh-CN" sz="3200" b="1" i="0"/>
              <a:t>AAH + 7CH</a:t>
            </a:r>
            <a:r>
              <a:rPr lang="zh-CN" altLang="en-US" sz="3200" b="1" i="0"/>
              <a:t>＝（</a:t>
            </a:r>
            <a:r>
              <a:rPr lang="en-US" altLang="zh-CN" sz="3200" b="1" i="0"/>
              <a:t>1</a:t>
            </a:r>
            <a:r>
              <a:rPr lang="zh-CN" altLang="en-US" sz="3200" b="1" i="0"/>
              <a:t>）</a:t>
            </a:r>
            <a:r>
              <a:rPr lang="en-US" altLang="zh-CN" sz="3200" b="1" i="0"/>
              <a:t>26H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b="1" i="0">
                <a:solidFill>
                  <a:srgbClr val="0000CC"/>
                </a:solidFill>
              </a:rPr>
              <a:t>无符号数运算：	</a:t>
            </a:r>
            <a:r>
              <a:rPr lang="en-US" altLang="zh-CN" b="1" i="0">
                <a:solidFill>
                  <a:srgbClr val="0000CC"/>
                </a:solidFill>
              </a:rPr>
              <a:t>170</a:t>
            </a:r>
            <a:r>
              <a:rPr lang="zh-CN" altLang="en-US" b="1" i="0">
                <a:solidFill>
                  <a:srgbClr val="0000CC"/>
                </a:solidFill>
              </a:rPr>
              <a:t>＋</a:t>
            </a:r>
            <a:r>
              <a:rPr lang="en-US" altLang="zh-CN" b="1" i="0">
                <a:solidFill>
                  <a:srgbClr val="0000CC"/>
                </a:solidFill>
              </a:rPr>
              <a:t>124</a:t>
            </a:r>
            <a:r>
              <a:rPr lang="zh-CN" altLang="en-US" b="1" i="0">
                <a:solidFill>
                  <a:srgbClr val="0000CC"/>
                </a:solidFill>
              </a:rPr>
              <a:t>＝</a:t>
            </a:r>
            <a:r>
              <a:rPr lang="en-US" altLang="zh-CN" b="1" i="0">
                <a:solidFill>
                  <a:srgbClr val="0000CC"/>
                </a:solidFill>
              </a:rPr>
              <a:t>294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b="1" i="0">
                <a:solidFill>
                  <a:srgbClr val="0000CC"/>
                </a:solidFill>
              </a:rPr>
              <a:t>	</a:t>
            </a:r>
            <a:r>
              <a:rPr lang="zh-CN" altLang="en-US" b="1" i="0">
                <a:solidFill>
                  <a:srgbClr val="0000CC"/>
                </a:solidFill>
              </a:rPr>
              <a:t>范围外，有进位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b="1" i="0">
                <a:solidFill>
                  <a:srgbClr val="0000CC"/>
                </a:solidFill>
              </a:rPr>
              <a:t>有符号数运算：	－</a:t>
            </a:r>
            <a:r>
              <a:rPr lang="en-US" altLang="zh-CN" b="1" i="0">
                <a:solidFill>
                  <a:srgbClr val="0000CC"/>
                </a:solidFill>
              </a:rPr>
              <a:t>86</a:t>
            </a:r>
            <a:r>
              <a:rPr lang="zh-CN" altLang="en-US" b="1" i="0">
                <a:solidFill>
                  <a:srgbClr val="0000CC"/>
                </a:solidFill>
              </a:rPr>
              <a:t>＋</a:t>
            </a:r>
            <a:r>
              <a:rPr lang="en-US" altLang="zh-CN" b="1" i="0">
                <a:solidFill>
                  <a:srgbClr val="0000CC"/>
                </a:solidFill>
              </a:rPr>
              <a:t>124</a:t>
            </a:r>
            <a:r>
              <a:rPr lang="zh-CN" altLang="en-US" b="1" i="0">
                <a:solidFill>
                  <a:srgbClr val="0000CC"/>
                </a:solidFill>
              </a:rPr>
              <a:t>＝</a:t>
            </a:r>
            <a:r>
              <a:rPr lang="en-US" altLang="zh-CN" b="1" i="0">
                <a:solidFill>
                  <a:srgbClr val="0000CC"/>
                </a:solidFill>
              </a:rPr>
              <a:t>38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b="1" i="0">
                <a:solidFill>
                  <a:srgbClr val="0000CC"/>
                </a:solidFill>
              </a:rPr>
              <a:t>	</a:t>
            </a:r>
            <a:r>
              <a:rPr lang="zh-CN" altLang="en-US" b="1" i="0">
                <a:solidFill>
                  <a:srgbClr val="0000CC"/>
                </a:solidFill>
              </a:rPr>
              <a:t>范围内，无溢出</a:t>
            </a:r>
            <a:endParaRPr lang="zh-CN" altLang="zh-CN" b="1" i="0">
              <a:solidFill>
                <a:srgbClr val="0000CC"/>
              </a:solidFill>
            </a:endParaRPr>
          </a:p>
        </p:txBody>
      </p:sp>
      <p:pic>
        <p:nvPicPr>
          <p:cNvPr id="26629" name="图片 518148" descr="142">
            <a:extLst>
              <a:ext uri="{FF2B5EF4-FFF2-40B4-BE49-F238E27FC236}">
                <a16:creationId xmlns:a16="http://schemas.microsoft.com/office/drawing/2014/main" id="{61CF8BE9-BAF2-4766-8805-C5F8540B4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98875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519169">
            <a:extLst>
              <a:ext uri="{FF2B5EF4-FFF2-40B4-BE49-F238E27FC236}">
                <a16:creationId xmlns:a16="http://schemas.microsoft.com/office/drawing/2014/main" id="{49ACBB65-6961-46F6-9A46-22B749055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如何运用溢出和进位</a:t>
            </a:r>
            <a:endParaRPr lang="zh-CN" altLang="zh-CN"/>
          </a:p>
        </p:txBody>
      </p:sp>
      <p:sp>
        <p:nvSpPr>
          <p:cNvPr id="27651" name="文本占位符 519170">
            <a:extLst>
              <a:ext uri="{FF2B5EF4-FFF2-40B4-BE49-F238E27FC236}">
                <a16:creationId xmlns:a16="http://schemas.microsoft.com/office/drawing/2014/main" id="{E372F6D0-23E6-4C3A-AB88-1AFC6FDC0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处理器对两个操作数进行运算时，按照无符号数求得结果，并相应设置进位标志</a:t>
            </a:r>
            <a:r>
              <a:rPr lang="en-US" altLang="zh-CN" sz="3200"/>
              <a:t>CF</a:t>
            </a:r>
            <a:r>
              <a:rPr lang="zh-CN" altLang="en-US" sz="3200"/>
              <a:t>；同时，根据是否超出有符号数的范围设置溢出标志</a:t>
            </a:r>
            <a:r>
              <a:rPr lang="en-US" altLang="zh-CN" sz="3200"/>
              <a:t>OF</a:t>
            </a:r>
          </a:p>
          <a:p>
            <a:pPr eaLnBrk="1" hangingPunct="1"/>
            <a:r>
              <a:rPr lang="zh-CN" altLang="en-US" sz="3200"/>
              <a:t>应该利用哪个标志，则由程序员来决定。也就是说，如果将参加运算的操作数认为是无符号数，就应该关心进位；认为是有符号数，则要注意是否溢出</a:t>
            </a:r>
            <a:endParaRPr lang="zh-CN" altLang="zh-CN" sz="3200"/>
          </a:p>
        </p:txBody>
      </p:sp>
    </p:spTree>
  </p:cSld>
  <p:clrMapOvr>
    <a:masterClrMapping/>
  </p:clrMapOvr>
  <p:transition spd="med">
    <p:split orient="vert"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520193">
            <a:extLst>
              <a:ext uri="{FF2B5EF4-FFF2-40B4-BE49-F238E27FC236}">
                <a16:creationId xmlns:a16="http://schemas.microsoft.com/office/drawing/2014/main" id="{4DD913C8-F9CB-4A5A-B8FD-29CA970D6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溢出的判断</a:t>
            </a:r>
            <a:endParaRPr lang="zh-CN" altLang="zh-CN"/>
          </a:p>
        </p:txBody>
      </p:sp>
      <p:sp>
        <p:nvSpPr>
          <p:cNvPr id="28675" name="文本占位符 520194">
            <a:extLst>
              <a:ext uri="{FF2B5EF4-FFF2-40B4-BE49-F238E27FC236}">
                <a16:creationId xmlns:a16="http://schemas.microsoft.com/office/drawing/2014/main" id="{9725EF18-7400-4CCA-8A1B-F4966C28D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判断运算结果是否溢出的简单规则：</a:t>
            </a:r>
          </a:p>
          <a:p>
            <a:pPr eaLnBrk="1" hangingPunct="1"/>
            <a:r>
              <a:rPr lang="zh-CN" altLang="en-US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/>
              <a:t>其他情况下，则不会产生溢出</a:t>
            </a:r>
            <a:endParaRPr lang="zh-CN" altLang="zh-CN"/>
          </a:p>
        </p:txBody>
      </p:sp>
    </p:spTree>
  </p:cSld>
  <p:clrMapOvr>
    <a:masterClrMapping/>
  </p:clrMapOvr>
  <p:transition spd="med">
    <p:strips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59427">
            <a:extLst>
              <a:ext uri="{FF2B5EF4-FFF2-40B4-BE49-F238E27FC236}">
                <a16:creationId xmlns:a16="http://schemas.microsoft.com/office/drawing/2014/main" id="{48E0CFF3-12FC-4B68-B5E7-93E455361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2.9</a:t>
            </a:r>
          </a:p>
        </p:txBody>
      </p:sp>
      <p:sp>
        <p:nvSpPr>
          <p:cNvPr id="29699" name="文本占位符 359428">
            <a:extLst>
              <a:ext uri="{FF2B5EF4-FFF2-40B4-BE49-F238E27FC236}">
                <a16:creationId xmlns:a16="http://schemas.microsoft.com/office/drawing/2014/main" id="{15DCF063-6C86-47D8-B6F2-CFB6EAF73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5616575" cy="5472113"/>
          </a:xfrm>
        </p:spPr>
        <p:txBody>
          <a:bodyPr/>
          <a:lstStyle/>
          <a:p>
            <a:pPr eaLnBrk="1" hangingPunct="1"/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均为</a:t>
            </a:r>
            <a:r>
              <a:rPr lang="en-US" altLang="zh-CN"/>
              <a:t>16</a:t>
            </a:r>
            <a:r>
              <a:rPr lang="zh-CN" altLang="en-US"/>
              <a:t>位带符号数，分别存放在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存储单元中，阅读如下程序段，得出它的运算公式，并说明运算结果存于何处？</a:t>
            </a:r>
          </a:p>
        </p:txBody>
      </p:sp>
      <p:sp>
        <p:nvSpPr>
          <p:cNvPr id="29700" name="矩形 359429">
            <a:extLst>
              <a:ext uri="{FF2B5EF4-FFF2-40B4-BE49-F238E27FC236}">
                <a16:creationId xmlns:a16="http://schemas.microsoft.com/office/drawing/2014/main" id="{DC686F8C-3F73-4B39-A626-7E2B0EAC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1412875"/>
            <a:ext cx="990600" cy="480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i="0">
              <a:latin typeface="Times New Roman" panose="02020603050405020304" pitchFamily="18" charset="0"/>
            </a:endParaRPr>
          </a:p>
        </p:txBody>
      </p:sp>
      <p:sp>
        <p:nvSpPr>
          <p:cNvPr id="29701" name="文本框 359439">
            <a:extLst>
              <a:ext uri="{FF2B5EF4-FFF2-40B4-BE49-F238E27FC236}">
                <a16:creationId xmlns:a16="http://schemas.microsoft.com/office/drawing/2014/main" id="{9B2A2575-A8FD-483B-B0B9-6E9EBA6DB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276475"/>
            <a:ext cx="441325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5000"/>
              </a:spcBef>
            </a:pPr>
            <a:r>
              <a:rPr lang="en-US" altLang="zh-CN" b="1" i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b="1" i="0">
                <a:solidFill>
                  <a:srgbClr val="000099"/>
                </a:solidFill>
                <a:latin typeface="Times New Roman" panose="02020603050405020304" pitchFamily="18" charset="0"/>
              </a:rPr>
              <a:t>Z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b="1" i="0">
                <a:solidFill>
                  <a:srgbClr val="000099"/>
                </a:solidFill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b="1" i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02" name="文本框 359443">
            <a:extLst>
              <a:ext uri="{FF2B5EF4-FFF2-40B4-BE49-F238E27FC236}">
                <a16:creationId xmlns:a16="http://schemas.microsoft.com/office/drawing/2014/main" id="{59C56A56-718B-45FF-8B09-1C9F84CC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1989138"/>
            <a:ext cx="60960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65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F3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02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24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E0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05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i="0">
                <a:latin typeface="Times New Roman" panose="02020603050405020304" pitchFamily="18" charset="0"/>
              </a:rPr>
              <a:t>00</a:t>
            </a:r>
          </a:p>
        </p:txBody>
      </p:sp>
      <p:grpSp>
        <p:nvGrpSpPr>
          <p:cNvPr id="29703" name="组合 359446">
            <a:extLst>
              <a:ext uri="{FF2B5EF4-FFF2-40B4-BE49-F238E27FC236}">
                <a16:creationId xmlns:a16="http://schemas.microsoft.com/office/drawing/2014/main" id="{69D837AB-E02A-4EB7-8E0B-72D719CFFFA7}"/>
              </a:ext>
            </a:extLst>
          </p:cNvPr>
          <p:cNvGrpSpPr>
            <a:grpSpLocks/>
          </p:cNvGrpSpPr>
          <p:nvPr/>
        </p:nvGrpSpPr>
        <p:grpSpPr bwMode="auto">
          <a:xfrm>
            <a:off x="7051675" y="1916113"/>
            <a:ext cx="990600" cy="4321175"/>
            <a:chOff x="4442" y="1286"/>
            <a:chExt cx="624" cy="2304"/>
          </a:xfrm>
        </p:grpSpPr>
        <p:sp>
          <p:nvSpPr>
            <p:cNvPr id="29704" name="直接连接符 359430">
              <a:extLst>
                <a:ext uri="{FF2B5EF4-FFF2-40B4-BE49-F238E27FC236}">
                  <a16:creationId xmlns:a16="http://schemas.microsoft.com/office/drawing/2014/main" id="{7A71E2CD-B3E4-4AF0-9C8E-4A051201E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128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直接连接符 359431">
              <a:extLst>
                <a:ext uri="{FF2B5EF4-FFF2-40B4-BE49-F238E27FC236}">
                  <a16:creationId xmlns:a16="http://schemas.microsoft.com/office/drawing/2014/main" id="{5247116F-4D50-48E1-BECE-F6A6BD53B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147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直接连接符 359432">
              <a:extLst>
                <a:ext uri="{FF2B5EF4-FFF2-40B4-BE49-F238E27FC236}">
                  <a16:creationId xmlns:a16="http://schemas.microsoft.com/office/drawing/2014/main" id="{174B6618-477E-4EC1-A7E3-32E276C16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82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直接连接符 359433">
              <a:extLst>
                <a:ext uri="{FF2B5EF4-FFF2-40B4-BE49-F238E27FC236}">
                  <a16:creationId xmlns:a16="http://schemas.microsoft.com/office/drawing/2014/main" id="{DC041895-A777-4661-ACE8-CA8097662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63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直接连接符 359434">
              <a:extLst>
                <a:ext uri="{FF2B5EF4-FFF2-40B4-BE49-F238E27FC236}">
                  <a16:creationId xmlns:a16="http://schemas.microsoft.com/office/drawing/2014/main" id="{32274A58-4720-4D7A-B5B0-6481944AF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167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直接连接符 359435">
              <a:extLst>
                <a:ext uri="{FF2B5EF4-FFF2-40B4-BE49-F238E27FC236}">
                  <a16:creationId xmlns:a16="http://schemas.microsoft.com/office/drawing/2014/main" id="{972B27EF-DDFF-47C1-9A96-C29D48F9D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186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直接连接符 359436">
              <a:extLst>
                <a:ext uri="{FF2B5EF4-FFF2-40B4-BE49-F238E27FC236}">
                  <a16:creationId xmlns:a16="http://schemas.microsoft.com/office/drawing/2014/main" id="{BA521232-96E1-4E55-9EE6-AF1F8F5D2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05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直接连接符 359437">
              <a:extLst>
                <a:ext uri="{FF2B5EF4-FFF2-40B4-BE49-F238E27FC236}">
                  <a16:creationId xmlns:a16="http://schemas.microsoft.com/office/drawing/2014/main" id="{7E5F07F6-7620-4CAA-84E6-47BE119AF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24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直接连接符 359438">
              <a:extLst>
                <a:ext uri="{FF2B5EF4-FFF2-40B4-BE49-F238E27FC236}">
                  <a16:creationId xmlns:a16="http://schemas.microsoft.com/office/drawing/2014/main" id="{40B4C607-1D22-4257-8925-1B334CCCF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243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直接连接符 359440">
              <a:extLst>
                <a:ext uri="{FF2B5EF4-FFF2-40B4-BE49-F238E27FC236}">
                  <a16:creationId xmlns:a16="http://schemas.microsoft.com/office/drawing/2014/main" id="{4BBAD843-3AEF-4B10-B326-124BE9B7A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01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直接连接符 359441">
              <a:extLst>
                <a:ext uri="{FF2B5EF4-FFF2-40B4-BE49-F238E27FC236}">
                  <a16:creationId xmlns:a16="http://schemas.microsoft.com/office/drawing/2014/main" id="{F30173AD-E134-48D7-A953-5CBA07B3C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2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直接连接符 359442">
              <a:extLst>
                <a:ext uri="{FF2B5EF4-FFF2-40B4-BE49-F238E27FC236}">
                  <a16:creationId xmlns:a16="http://schemas.microsoft.com/office/drawing/2014/main" id="{38A4B9E3-E4EC-49F3-8ACC-86225A4B9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39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直接连接符 359444">
              <a:extLst>
                <a:ext uri="{FF2B5EF4-FFF2-40B4-BE49-F238E27FC236}">
                  <a16:creationId xmlns:a16="http://schemas.microsoft.com/office/drawing/2014/main" id="{E3911FE1-C8DF-4BFA-B9B2-A2B7A7B3D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59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直接连接符 359445">
              <a:extLst>
                <a:ext uri="{FF2B5EF4-FFF2-40B4-BE49-F238E27FC236}">
                  <a16:creationId xmlns:a16="http://schemas.microsoft.com/office/drawing/2014/main" id="{54C7E5D7-ED3F-4C4B-A00D-3169E7E34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2966"/>
              <a:ext cx="0" cy="24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62497">
            <a:extLst>
              <a:ext uri="{FF2B5EF4-FFF2-40B4-BE49-F238E27FC236}">
                <a16:creationId xmlns:a16="http://schemas.microsoft.com/office/drawing/2014/main" id="{0A0C2FA3-8FBA-4454-9962-75AFE367FD10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30725" name="图片 362498" descr="D2b">
              <a:extLst>
                <a:ext uri="{FF2B5EF4-FFF2-40B4-BE49-F238E27FC236}">
                  <a16:creationId xmlns:a16="http://schemas.microsoft.com/office/drawing/2014/main" id="{0748AE6D-9D48-4EDC-B457-E53B36F85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6" name="图片 362499" descr="D2a">
              <a:extLst>
                <a:ext uri="{FF2B5EF4-FFF2-40B4-BE49-F238E27FC236}">
                  <a16:creationId xmlns:a16="http://schemas.microsoft.com/office/drawing/2014/main" id="{C41CA356-32DE-400E-9037-3B7CFD318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图片 362500" descr="D2b">
              <a:extLst>
                <a:ext uri="{FF2B5EF4-FFF2-40B4-BE49-F238E27FC236}">
                  <a16:creationId xmlns:a16="http://schemas.microsoft.com/office/drawing/2014/main" id="{A5414250-50C1-4961-A801-2EA35F0D7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8" name="图片 362501" descr="D2c">
              <a:extLst>
                <a:ext uri="{FF2B5EF4-FFF2-40B4-BE49-F238E27FC236}">
                  <a16:creationId xmlns:a16="http://schemas.microsoft.com/office/drawing/2014/main" id="{E5BF89EA-BBC8-4509-84AE-E4BCE7E65F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矩形 362502">
              <a:extLst>
                <a:ext uri="{FF2B5EF4-FFF2-40B4-BE49-F238E27FC236}">
                  <a16:creationId xmlns:a16="http://schemas.microsoft.com/office/drawing/2014/main" id="{89F4A7D3-6B2C-4D9F-B9C9-72BEDC55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723" name="标题 362503">
            <a:extLst>
              <a:ext uri="{FF2B5EF4-FFF2-40B4-BE49-F238E27FC236}">
                <a16:creationId xmlns:a16="http://schemas.microsoft.com/office/drawing/2014/main" id="{F45A7D34-2FCB-4C21-860F-1007467A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533400"/>
            <a:ext cx="38100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noProof="1">
                <a:solidFill>
                  <a:schemeClr val="tx1"/>
                </a:solidFill>
              </a:rPr>
              <a:t>习题</a:t>
            </a:r>
            <a:r>
              <a:rPr lang="zh-CN" altLang="zh-CN" sz="2400" b="1" noProof="1">
                <a:solidFill>
                  <a:schemeClr val="tx1"/>
                </a:solidFill>
              </a:rPr>
              <a:t>2.9</a:t>
            </a:r>
            <a:r>
              <a:rPr lang="zh-CN" altLang="en-US" sz="2400" b="1" noProof="1">
                <a:solidFill>
                  <a:schemeClr val="tx1"/>
                </a:solidFill>
              </a:rPr>
              <a:t>：算术运算</a:t>
            </a:r>
            <a:r>
              <a:rPr lang="zh-CN" altLang="zh-CN" sz="2400" b="1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724" name="文本占位符 362504">
            <a:extLst>
              <a:ext uri="{FF2B5EF4-FFF2-40B4-BE49-F238E27FC236}">
                <a16:creationId xmlns:a16="http://schemas.microsoft.com/office/drawing/2014/main" id="{47E42920-9204-432E-95AF-48A258B56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150" y="1381125"/>
            <a:ext cx="7762875" cy="4710113"/>
          </a:xfrm>
          <a:solidFill>
            <a:schemeClr val="bg1"/>
          </a:solidFill>
        </p:spPr>
        <p:txBody>
          <a:bodyPr/>
          <a:lstStyle/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ax,X</a:t>
            </a:r>
          </a:p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imul Y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DX.AX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X×Y</a:t>
            </a:r>
          </a:p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cx,ax</a:t>
            </a:r>
          </a:p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bx,dx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BX.CX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X×Y</a:t>
            </a:r>
          </a:p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ax,Z</a:t>
            </a:r>
          </a:p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cwd</a:t>
            </a:r>
          </a:p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add cx,ax</a:t>
            </a:r>
          </a:p>
          <a:p>
            <a:pPr marL="0" indent="18415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adc bx,dx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BX.CX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X×Y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Z</a:t>
            </a: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363521">
            <a:extLst>
              <a:ext uri="{FF2B5EF4-FFF2-40B4-BE49-F238E27FC236}">
                <a16:creationId xmlns:a16="http://schemas.microsoft.com/office/drawing/2014/main" id="{888F8500-983A-45F1-938B-E4D130392168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31749" name="图片 363522" descr="D2b">
              <a:extLst>
                <a:ext uri="{FF2B5EF4-FFF2-40B4-BE49-F238E27FC236}">
                  <a16:creationId xmlns:a16="http://schemas.microsoft.com/office/drawing/2014/main" id="{82ACAFFC-863F-4458-8404-E2EB48444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图片 363523" descr="D2a">
              <a:extLst>
                <a:ext uri="{FF2B5EF4-FFF2-40B4-BE49-F238E27FC236}">
                  <a16:creationId xmlns:a16="http://schemas.microsoft.com/office/drawing/2014/main" id="{DB4E7B9B-09F8-4DFF-A0A8-4E2E3290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1" name="图片 363524" descr="D2b">
              <a:extLst>
                <a:ext uri="{FF2B5EF4-FFF2-40B4-BE49-F238E27FC236}">
                  <a16:creationId xmlns:a16="http://schemas.microsoft.com/office/drawing/2014/main" id="{1A1476B5-AC36-4BBE-9CA9-A9EAFDF1B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2" name="图片 363525" descr="D2c">
              <a:extLst>
                <a:ext uri="{FF2B5EF4-FFF2-40B4-BE49-F238E27FC236}">
                  <a16:creationId xmlns:a16="http://schemas.microsoft.com/office/drawing/2014/main" id="{3DD88D5C-F358-4470-B075-B41962AC4DC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矩形 363526">
              <a:extLst>
                <a:ext uri="{FF2B5EF4-FFF2-40B4-BE49-F238E27FC236}">
                  <a16:creationId xmlns:a16="http://schemas.microsoft.com/office/drawing/2014/main" id="{1AFD37D9-029B-43E5-9C33-D127E950E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47" name="标题 363527">
            <a:extLst>
              <a:ext uri="{FF2B5EF4-FFF2-40B4-BE49-F238E27FC236}">
                <a16:creationId xmlns:a16="http://schemas.microsoft.com/office/drawing/2014/main" id="{33DCC4A6-D0B5-40AE-8AA1-3B5C0914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533400"/>
            <a:ext cx="38100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noProof="1">
                <a:solidFill>
                  <a:schemeClr val="tx1"/>
                </a:solidFill>
              </a:rPr>
              <a:t>习题</a:t>
            </a:r>
            <a:r>
              <a:rPr lang="zh-CN" altLang="zh-CN" sz="2400" b="1" noProof="1">
                <a:solidFill>
                  <a:schemeClr val="tx1"/>
                </a:solidFill>
              </a:rPr>
              <a:t>2.9</a:t>
            </a:r>
            <a:r>
              <a:rPr lang="zh-CN" altLang="en-US" sz="2400" b="1" noProof="1">
                <a:solidFill>
                  <a:schemeClr val="tx1"/>
                </a:solidFill>
              </a:rPr>
              <a:t>：算术运算</a:t>
            </a:r>
            <a:r>
              <a:rPr lang="zh-CN" altLang="zh-CN" sz="2400" b="1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748" name="文本占位符 363528">
            <a:extLst>
              <a:ext uri="{FF2B5EF4-FFF2-40B4-BE49-F238E27FC236}">
                <a16:creationId xmlns:a16="http://schemas.microsoft.com/office/drawing/2014/main" id="{B789D98A-7BBD-4F9C-A047-49EF00406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150" y="1381125"/>
            <a:ext cx="7762875" cy="4710113"/>
          </a:xfrm>
          <a:solidFill>
            <a:schemeClr val="bg1"/>
          </a:solidFill>
        </p:spPr>
        <p:txBody>
          <a:bodyPr/>
          <a:lstStyle/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sub cx,540</a:t>
            </a: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sbb bx,0    </a:t>
            </a: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BX.CX</a:t>
            </a: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X×Y</a:t>
            </a: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540</a:t>
            </a:r>
            <a:endParaRPr lang="en-US" altLang="zh-CN" sz="32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mov ax,V</a:t>
            </a: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cwd</a:t>
            </a: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sub ax,cx</a:t>
            </a: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sbb dx,bx  </a:t>
            </a: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DX.AX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(X×Y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540)</a:t>
            </a:r>
            <a:endParaRPr lang="zh-CN" altLang="en-US" sz="32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idiv X     </a:t>
            </a: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endParaRPr lang="en-US" altLang="zh-CN" sz="32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18415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3341688" algn="l"/>
              </a:tabLst>
            </a:pP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DX.AX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(V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(X×Y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540))÷X</a:t>
            </a: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391169" descr="biaoti2">
            <a:extLst>
              <a:ext uri="{FF2B5EF4-FFF2-40B4-BE49-F238E27FC236}">
                <a16:creationId xmlns:a16="http://schemas.microsoft.com/office/drawing/2014/main" id="{AEABC763-F101-480E-8A73-68E26162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标题 391170">
            <a:extLst>
              <a:ext uri="{FF2B5EF4-FFF2-40B4-BE49-F238E27FC236}">
                <a16:creationId xmlns:a16="http://schemas.microsoft.com/office/drawing/2014/main" id="{9865E164-A176-48B0-A2E2-52AB767C55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/>
              <a:t>教学提示</a:t>
            </a:r>
          </a:p>
        </p:txBody>
      </p:sp>
      <p:sp>
        <p:nvSpPr>
          <p:cNvPr id="32772" name="副标题 391171">
            <a:extLst>
              <a:ext uri="{FF2B5EF4-FFF2-40B4-BE49-F238E27FC236}">
                <a16:creationId xmlns:a16="http://schemas.microsoft.com/office/drawing/2014/main" id="{8679920B-6DAD-40A9-B149-5CEC99548B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4495800" cy="1905000"/>
          </a:xfrm>
        </p:spPr>
        <p:txBody>
          <a:bodyPr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在正确理解每条指令的功能基础上，可以阅读和编写有实际意义的程序段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32773" name="组合 391172">
            <a:extLst>
              <a:ext uri="{FF2B5EF4-FFF2-40B4-BE49-F238E27FC236}">
                <a16:creationId xmlns:a16="http://schemas.microsoft.com/office/drawing/2014/main" id="{C9568BA3-B6FD-44F8-9C1F-CCBF21E9B04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32775" name="直接连接符 391173">
              <a:extLst>
                <a:ext uri="{FF2B5EF4-FFF2-40B4-BE49-F238E27FC236}">
                  <a16:creationId xmlns:a16="http://schemas.microsoft.com/office/drawing/2014/main" id="{0D60EA2D-F1C6-49E7-89B3-008D16FEB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矩形 391174">
              <a:extLst>
                <a:ext uri="{FF2B5EF4-FFF2-40B4-BE49-F238E27FC236}">
                  <a16:creationId xmlns:a16="http://schemas.microsoft.com/office/drawing/2014/main" id="{7386C5AE-C6C8-4510-892C-B7D3AE958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32777" name="矩形 391175">
              <a:extLst>
                <a:ext uri="{FF2B5EF4-FFF2-40B4-BE49-F238E27FC236}">
                  <a16:creationId xmlns:a16="http://schemas.microsoft.com/office/drawing/2014/main" id="{470E21A4-EBD5-437B-88ED-6FE4626C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32778" name="矩形 391176">
              <a:extLst>
                <a:ext uri="{FF2B5EF4-FFF2-40B4-BE49-F238E27FC236}">
                  <a16:creationId xmlns:a16="http://schemas.microsoft.com/office/drawing/2014/main" id="{67FCB865-8C1F-47F8-9D03-C75A642CD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</p:grpSp>
      <p:sp>
        <p:nvSpPr>
          <p:cNvPr id="391178" name="矩形 391177">
            <a:extLst>
              <a:ext uri="{FF2B5EF4-FFF2-40B4-BE49-F238E27FC236}">
                <a16:creationId xmlns:a16="http://schemas.microsoft.com/office/drawing/2014/main" id="{4E9BD944-3459-42A5-9901-DAA94CC8FD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" y="4495800"/>
            <a:ext cx="419100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多多阅读程序段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93217">
            <a:extLst>
              <a:ext uri="{FF2B5EF4-FFF2-40B4-BE49-F238E27FC236}">
                <a16:creationId xmlns:a16="http://schemas.microsoft.com/office/drawing/2014/main" id="{3A265B78-AEB0-4410-8601-F61AD0EA5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 </a:t>
            </a:r>
            <a:r>
              <a:rPr lang="zh-CN" altLang="en-US"/>
              <a:t>位操作类指令</a:t>
            </a:r>
          </a:p>
        </p:txBody>
      </p:sp>
      <p:sp>
        <p:nvSpPr>
          <p:cNvPr id="33795" name="文本占位符 393218">
            <a:extLst>
              <a:ext uri="{FF2B5EF4-FFF2-40B4-BE49-F238E27FC236}">
                <a16:creationId xmlns:a16="http://schemas.microsoft.com/office/drawing/2014/main" id="{339FD1AD-840E-46DB-9B52-7B5F16789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位操作类指令以二进制位为基本单位进行数据的操作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这是一类常用的指令，都应该掌握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注意这些指令对标志位的影响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逻辑运算指令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AND  OR  XOR  NOT   TEST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移位指令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SHL  SHR  SAR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循环移位指令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ROL  ROR  RCL  RCR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73761">
            <a:extLst>
              <a:ext uri="{FF2B5EF4-FFF2-40B4-BE49-F238E27FC236}">
                <a16:creationId xmlns:a16="http://schemas.microsoft.com/office/drawing/2014/main" id="{47CECC00-CD55-4E98-941D-36E3CB2A3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什么是指令系统</a:t>
            </a:r>
          </a:p>
        </p:txBody>
      </p:sp>
      <p:sp>
        <p:nvSpPr>
          <p:cNvPr id="7171" name="文本占位符 373762">
            <a:extLst>
              <a:ext uri="{FF2B5EF4-FFF2-40B4-BE49-F238E27FC236}">
                <a16:creationId xmlns:a16="http://schemas.microsoft.com/office/drawing/2014/main" id="{051C79C7-EE99-4BA0-BC01-B94643AEA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7991475" cy="5472113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计算机的指令系统就是指该计算机能够执行的全部指令的集合</a:t>
            </a: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每种计算机都有它支持的指令集合</a:t>
            </a:r>
            <a:r>
              <a:rPr lang="zh-CN" altLang="zh-CN" sz="3200">
                <a:latin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指令系统是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Intel 80x86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系列微处理器指令系统的基础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Intel 80x86</a:t>
            </a:r>
            <a:r>
              <a:rPr lang="zh-CN" altLang="en-US" sz="3200">
                <a:latin typeface="宋体" panose="02010600030101010101" pitchFamily="2" charset="-122"/>
              </a:rPr>
              <a:t>系列微处理器指令系统：</a:t>
            </a:r>
          </a:p>
          <a:p>
            <a:pPr lvl="1" eaLnBrk="1" hangingPunct="1"/>
            <a:r>
              <a:rPr lang="zh-CN" altLang="en-US" sz="2800">
                <a:latin typeface="宋体" panose="02010600030101010101" pitchFamily="2" charset="-122"/>
              </a:rPr>
              <a:t>整数指令</a:t>
            </a:r>
          </a:p>
          <a:p>
            <a:pPr lvl="1" eaLnBrk="1" hangingPunct="1"/>
            <a:r>
              <a:rPr lang="zh-CN" altLang="en-US" sz="2800">
                <a:latin typeface="宋体" panose="02010600030101010101" pitchFamily="2" charset="-122"/>
              </a:rPr>
              <a:t>浮点指令</a:t>
            </a:r>
          </a:p>
          <a:p>
            <a:pPr lvl="1" eaLnBrk="1" hangingPunct="1"/>
            <a:r>
              <a:rPr lang="zh-CN" altLang="en-US" sz="2800">
                <a:latin typeface="宋体" panose="02010600030101010101" pitchFamily="2" charset="-122"/>
              </a:rPr>
              <a:t>多媒体指令</a:t>
            </a:r>
          </a:p>
        </p:txBody>
      </p:sp>
    </p:spTree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94241">
            <a:extLst>
              <a:ext uri="{FF2B5EF4-FFF2-40B4-BE49-F238E27FC236}">
                <a16:creationId xmlns:a16="http://schemas.microsoft.com/office/drawing/2014/main" id="{1CBC4D62-50D6-4B48-9C6D-9C3191A5D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逻辑与指令</a:t>
            </a:r>
            <a:r>
              <a:rPr lang="en-US" altLang="zh-CN"/>
              <a:t>AND</a:t>
            </a:r>
          </a:p>
        </p:txBody>
      </p:sp>
      <p:sp>
        <p:nvSpPr>
          <p:cNvPr id="34819" name="文本占位符 394242">
            <a:extLst>
              <a:ext uri="{FF2B5EF4-FFF2-40B4-BE49-F238E27FC236}">
                <a16:creationId xmlns:a16="http://schemas.microsoft.com/office/drawing/2014/main" id="{61E1CAD4-8A7C-4059-84A5-81F8EC801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5753100"/>
          </a:xfrm>
        </p:spPr>
        <p:txBody>
          <a:bodyPr/>
          <a:lstStyle/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AND</a:t>
            </a:r>
            <a:r>
              <a:rPr lang="zh-CN" altLang="en-US" sz="2000">
                <a:solidFill>
                  <a:schemeClr val="tx2"/>
                </a:solidFill>
              </a:rPr>
              <a:t>     与运算. 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OR</a:t>
            </a:r>
            <a:r>
              <a:rPr lang="zh-CN" altLang="en-US" sz="2000">
                <a:solidFill>
                  <a:schemeClr val="tx2"/>
                </a:solidFill>
              </a:rPr>
              <a:t>      或运算. 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XOR</a:t>
            </a:r>
            <a:r>
              <a:rPr lang="zh-CN" altLang="en-US" sz="2000">
                <a:solidFill>
                  <a:schemeClr val="tx2"/>
                </a:solidFill>
              </a:rPr>
              <a:t>     异或运算. 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NOT</a:t>
            </a:r>
            <a:r>
              <a:rPr lang="zh-CN" altLang="en-US" sz="2000">
                <a:solidFill>
                  <a:schemeClr val="tx2"/>
                </a:solidFill>
              </a:rPr>
              <a:t>     取反. 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TEST</a:t>
            </a:r>
            <a:r>
              <a:rPr lang="zh-CN" altLang="en-US" sz="2000">
                <a:solidFill>
                  <a:schemeClr val="tx2"/>
                </a:solidFill>
              </a:rPr>
              <a:t>    测试.(两操作数作与运算,仅修改标志位,不回送结果).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SHL     逻辑左移.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SAL     算术左移.(=SHL)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SHR     逻辑右移.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SAR     算术右移.(=SHR)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ROL     循环左移.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ROR     循环右移.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RCL     通过进位的循环左移.  </a:t>
            </a:r>
          </a:p>
          <a:p>
            <a:pPr eaLnBrk="1" hangingPunct="1"/>
            <a:r>
              <a:rPr lang="zh-CN" altLang="en-US" sz="2000">
                <a:solidFill>
                  <a:schemeClr val="tx2"/>
                </a:solidFill>
              </a:rPr>
              <a:t>RCR     通过进位的循环右移. 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以上八种移位指令,其移位次数可达255次</a:t>
            </a:r>
            <a:r>
              <a:rPr lang="zh-CN" altLang="en-US" sz="2000">
                <a:solidFill>
                  <a:schemeClr val="tx2"/>
                </a:solidFill>
              </a:rPr>
              <a:t>. 移位一次时, 可直接用操作码. 如 SHL AX,1. 移位&gt;1次时, 则由寄存器CL给出移位次数.  如 MOV CL,04   SHL AX,CL  </a:t>
            </a: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412673">
            <a:extLst>
              <a:ext uri="{FF2B5EF4-FFF2-40B4-BE49-F238E27FC236}">
                <a16:creationId xmlns:a16="http://schemas.microsoft.com/office/drawing/2014/main" id="{BBAA8E47-70EF-4755-A21F-A9968CC2E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 </a:t>
            </a:r>
            <a:r>
              <a:rPr lang="zh-CN" altLang="en-US"/>
              <a:t>控制转移类指令</a:t>
            </a:r>
          </a:p>
        </p:txBody>
      </p:sp>
      <p:sp>
        <p:nvSpPr>
          <p:cNvPr id="35843" name="文本占位符 412674">
            <a:extLst>
              <a:ext uri="{FF2B5EF4-FFF2-40B4-BE49-F238E27FC236}">
                <a16:creationId xmlns:a16="http://schemas.microsoft.com/office/drawing/2014/main" id="{771BEB7F-D8D6-4108-BCC0-A1CE0B92C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024188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控制转移类指令</a:t>
            </a:r>
            <a:r>
              <a:rPr lang="zh-CN" altLang="en-US" sz="3200"/>
              <a:t>用于实现分支、循环、过程等程序结构，是仅次于传送</a:t>
            </a:r>
            <a:r>
              <a:rPr lang="zh-CN" altLang="en-US" sz="3200">
                <a:latin typeface="宋体" panose="02010600030101010101" pitchFamily="2" charset="-122"/>
              </a:rPr>
              <a:t>指令的常用指令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重点掌握：</a:t>
            </a:r>
            <a:r>
              <a:rPr lang="en-US" altLang="zh-CN">
                <a:solidFill>
                  <a:schemeClr val="tx2"/>
                </a:solidFill>
              </a:rPr>
              <a:t>JMP/JCC/LOOP  CALL/RET</a:t>
            </a:r>
            <a:endParaRPr lang="en-US" altLang="zh-CN" sz="2800">
              <a:solidFill>
                <a:schemeClr val="tx2"/>
              </a:solidFill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一般了解：	 </a:t>
            </a:r>
            <a:r>
              <a:rPr lang="en-US" altLang="zh-CN"/>
              <a:t>LOOPZ/LOOPNZ  INTO</a:t>
            </a:r>
            <a:endParaRPr lang="en-US" altLang="zh-CN" sz="3600"/>
          </a:p>
        </p:txBody>
      </p:sp>
      <p:sp>
        <p:nvSpPr>
          <p:cNvPr id="35844" name="圆角矩形 412675" descr="画布">
            <a:extLst>
              <a:ext uri="{FF2B5EF4-FFF2-40B4-BE49-F238E27FC236}">
                <a16:creationId xmlns:a16="http://schemas.microsoft.com/office/drawing/2014/main" id="{5DA73FF5-744F-4A9F-88AF-81989513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81525"/>
            <a:ext cx="7772400" cy="13716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 i="0">
                <a:solidFill>
                  <a:schemeClr val="accent2"/>
                </a:solidFill>
              </a:rPr>
              <a:t> </a:t>
            </a:r>
            <a:r>
              <a:rPr lang="zh-CN" altLang="en-US" sz="3200" b="1" i="0">
                <a:solidFill>
                  <a:schemeClr val="accent2"/>
                </a:solidFill>
              </a:rPr>
              <a:t>控制转移类指令通过</a:t>
            </a:r>
            <a:r>
              <a:rPr lang="zh-CN" altLang="en-US" sz="3200" b="1" i="0">
                <a:solidFill>
                  <a:schemeClr val="tx2"/>
                </a:solidFill>
              </a:rPr>
              <a:t>改变</a:t>
            </a:r>
            <a:r>
              <a:rPr lang="en-US" altLang="zh-CN" sz="3200" b="1" i="0">
                <a:solidFill>
                  <a:schemeClr val="tx2"/>
                </a:solidFill>
              </a:rPr>
              <a:t>IP</a:t>
            </a:r>
            <a:r>
              <a:rPr lang="zh-CN" altLang="en-US" sz="3200" b="1" i="0">
                <a:solidFill>
                  <a:schemeClr val="tx2"/>
                </a:solidFill>
              </a:rPr>
              <a:t>（和</a:t>
            </a:r>
            <a:r>
              <a:rPr lang="en-US" altLang="zh-CN" sz="3200" b="1" i="0">
                <a:solidFill>
                  <a:schemeClr val="tx2"/>
                </a:solidFill>
              </a:rPr>
              <a:t>CS</a:t>
            </a:r>
            <a:r>
              <a:rPr lang="zh-CN" altLang="en-US" sz="3200" b="1" i="0">
                <a:solidFill>
                  <a:schemeClr val="tx2"/>
                </a:solidFill>
              </a:rPr>
              <a:t>）</a:t>
            </a:r>
            <a:r>
              <a:rPr lang="zh-CN" altLang="en-US" sz="3200" b="1" i="0">
                <a:solidFill>
                  <a:schemeClr val="accent2"/>
                </a:solidFill>
              </a:rPr>
              <a:t>值，实现程序执行顺序的改变</a:t>
            </a:r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413697">
            <a:extLst>
              <a:ext uri="{FF2B5EF4-FFF2-40B4-BE49-F238E27FC236}">
                <a16:creationId xmlns:a16="http://schemas.microsoft.com/office/drawing/2014/main" id="{787064C3-F7E5-4ADB-BEE2-E6F3F4D7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52388"/>
            <a:ext cx="6769100" cy="568325"/>
          </a:xfrm>
        </p:spPr>
        <p:txBody>
          <a:bodyPr/>
          <a:lstStyle/>
          <a:p>
            <a:pPr eaLnBrk="1" hangingPunct="1"/>
            <a:r>
              <a:rPr lang="en-US" altLang="zh-CN"/>
              <a:t>2.4.1  </a:t>
            </a:r>
            <a:r>
              <a:rPr lang="zh-CN" altLang="en-US"/>
              <a:t>无条件转移</a:t>
            </a:r>
          </a:p>
        </p:txBody>
      </p:sp>
      <p:sp>
        <p:nvSpPr>
          <p:cNvPr id="36867" name="文本占位符 413698">
            <a:extLst>
              <a:ext uri="{FF2B5EF4-FFF2-40B4-BE49-F238E27FC236}">
                <a16:creationId xmlns:a16="http://schemas.microsoft.com/office/drawing/2014/main" id="{C1D880C6-F0D7-4FD8-98B0-5FBCB4CC21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081088"/>
            <a:ext cx="8131175" cy="4535487"/>
          </a:xfrm>
        </p:spPr>
        <p:txBody>
          <a:bodyPr/>
          <a:lstStyle/>
          <a:p>
            <a:pPr eaLnBrk="1" hangingPunct="1"/>
            <a:r>
              <a:rPr lang="zh-CN" altLang="zh-CN" sz="2800"/>
              <a:t>JMP         无条件转移指令  </a:t>
            </a:r>
          </a:p>
          <a:p>
            <a:pPr eaLnBrk="1" hangingPunct="1"/>
            <a:r>
              <a:rPr lang="zh-CN" altLang="zh-CN" sz="2800"/>
              <a:t>CALL        过程调用  </a:t>
            </a:r>
            <a:r>
              <a:rPr lang="zh-CN" altLang="en-US" sz="2800"/>
              <a:t>（子程序调用指令）</a:t>
            </a:r>
            <a:endParaRPr lang="zh-CN" altLang="zh-CN" sz="2800"/>
          </a:p>
          <a:p>
            <a:pPr eaLnBrk="1" hangingPunct="1"/>
            <a:r>
              <a:rPr lang="zh-CN" altLang="zh-CN" sz="2800"/>
              <a:t>RET/RETF    过程返回.  </a:t>
            </a:r>
          </a:p>
        </p:txBody>
      </p:sp>
    </p:spTree>
  </p:cSld>
  <p:clrMapOvr>
    <a:masterClrMapping/>
  </p:clrMapOvr>
  <p:transition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413697">
            <a:extLst>
              <a:ext uri="{FF2B5EF4-FFF2-40B4-BE49-F238E27FC236}">
                <a16:creationId xmlns:a16="http://schemas.microsoft.com/office/drawing/2014/main" id="{EE91D05F-7C26-4AEE-841F-12DB75EA9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2.4.1  </a:t>
            </a:r>
            <a:r>
              <a:rPr lang="zh-CN" altLang="en-US"/>
              <a:t>无条件转移指令</a:t>
            </a:r>
          </a:p>
        </p:txBody>
      </p:sp>
      <p:sp>
        <p:nvSpPr>
          <p:cNvPr id="37891" name="文本占位符 413698">
            <a:extLst>
              <a:ext uri="{FF2B5EF4-FFF2-40B4-BE49-F238E27FC236}">
                <a16:creationId xmlns:a16="http://schemas.microsoft.com/office/drawing/2014/main" id="{258660BC-603A-4ED7-B6F4-1F06BD72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7538" y="1917700"/>
            <a:ext cx="8131175" cy="4535488"/>
          </a:xfrm>
        </p:spPr>
        <p:txBody>
          <a:bodyPr/>
          <a:lstStyle/>
          <a:p>
            <a:pPr eaLnBrk="1" hangingPunct="1"/>
            <a:r>
              <a:rPr lang="zh-CN" altLang="en-US" sz="2800"/>
              <a:t>只要执行无条件转移指令</a:t>
            </a:r>
            <a:r>
              <a:rPr lang="en-US" altLang="zh-CN" sz="2800"/>
              <a:t>JMP</a:t>
            </a:r>
            <a:r>
              <a:rPr lang="zh-CN" altLang="en-US" sz="2800"/>
              <a:t>，就使程序转到指定的目标地址处，从目标地址处开始执行指令</a:t>
            </a:r>
          </a:p>
          <a:p>
            <a:pPr eaLnBrk="1" hangingPunct="1"/>
            <a:r>
              <a:rPr lang="zh-CN" altLang="en-US" sz="2800"/>
              <a:t>操作数</a:t>
            </a:r>
            <a:r>
              <a:rPr lang="en-US" altLang="zh-CN" sz="2800"/>
              <a:t>label</a:t>
            </a:r>
            <a:r>
              <a:rPr lang="zh-CN" altLang="en-US" sz="2800"/>
              <a:t>是要转移到的</a:t>
            </a:r>
            <a:r>
              <a:rPr lang="zh-CN" altLang="en-US" sz="2800">
                <a:solidFill>
                  <a:schemeClr val="accent2"/>
                </a:solidFill>
              </a:rPr>
              <a:t>目标地址</a:t>
            </a:r>
            <a:r>
              <a:rPr lang="zh-CN" altLang="en-US" sz="2800"/>
              <a:t>（</a:t>
            </a:r>
            <a:r>
              <a:rPr lang="zh-CN" altLang="en-US" sz="2800">
                <a:solidFill>
                  <a:schemeClr val="accent2"/>
                </a:solidFill>
              </a:rPr>
              <a:t>目的地址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chemeClr val="accent2"/>
                </a:solidFill>
              </a:rPr>
              <a:t>转移地址</a:t>
            </a:r>
            <a:r>
              <a:rPr lang="zh-CN" altLang="en-US" sz="2800"/>
              <a:t>）</a:t>
            </a:r>
          </a:p>
          <a:p>
            <a:pPr eaLnBrk="1" hangingPunct="1"/>
            <a:r>
              <a:rPr lang="en-US" altLang="zh-CN" sz="2800"/>
              <a:t>JMP</a:t>
            </a:r>
            <a:r>
              <a:rPr lang="zh-CN" altLang="en-US" sz="2800"/>
              <a:t>指令分成</a:t>
            </a:r>
            <a:r>
              <a:rPr lang="en-US" altLang="zh-CN" sz="2800"/>
              <a:t>4</a:t>
            </a:r>
            <a:r>
              <a:rPr lang="zh-CN" altLang="en-US" sz="2800"/>
              <a:t>种类型：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/>
              <a:t>⑴  </a:t>
            </a:r>
            <a:r>
              <a:rPr lang="zh-CN" altLang="en-US"/>
              <a:t>段内转移、相对寻址（通过偏移地址）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/>
              <a:t>⑵  </a:t>
            </a:r>
            <a:r>
              <a:rPr lang="zh-CN" altLang="en-US"/>
              <a:t>段内转移、间接寻址（通过寄存器）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/>
              <a:t>⑶  </a:t>
            </a:r>
            <a:r>
              <a:rPr lang="zh-CN" altLang="en-US"/>
              <a:t>段间转移、直接寻址（逻辑地址）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/>
              <a:t>⑷  </a:t>
            </a:r>
            <a:r>
              <a:rPr lang="zh-CN" altLang="en-US"/>
              <a:t>段间转移、间接寻址</a:t>
            </a:r>
          </a:p>
        </p:txBody>
      </p:sp>
      <p:sp>
        <p:nvSpPr>
          <p:cNvPr id="37892" name="流程图: 可选过程 413699" descr="DI-02">
            <a:extLst>
              <a:ext uri="{FF2B5EF4-FFF2-40B4-BE49-F238E27FC236}">
                <a16:creationId xmlns:a16="http://schemas.microsoft.com/office/drawing/2014/main" id="{6B65164B-62D6-4B72-9E4B-04E9B833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25538"/>
            <a:ext cx="7604125" cy="620712"/>
          </a:xfrm>
          <a:prstGeom prst="flowChartAlternateProcess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89150" algn="l"/>
              </a:tabLs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0">
                <a:solidFill>
                  <a:schemeClr val="tx2"/>
                </a:solidFill>
                <a:latin typeface="宋体" panose="02010600030101010101" pitchFamily="2" charset="-122"/>
              </a:rPr>
              <a:t>JMP label</a:t>
            </a:r>
            <a:r>
              <a:rPr lang="en-US" altLang="zh-CN" b="1" i="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b="1" i="0">
                <a:solidFill>
                  <a:schemeClr val="accent2"/>
                </a:solidFill>
                <a:latin typeface="宋体" panose="02010600030101010101" pitchFamily="2" charset="-122"/>
              </a:rPr>
              <a:t>；程序转向</a:t>
            </a:r>
            <a:r>
              <a:rPr lang="en-US" altLang="zh-CN" b="1" i="0">
                <a:solidFill>
                  <a:schemeClr val="accent2"/>
                </a:solidFill>
                <a:latin typeface="宋体" panose="02010600030101010101" pitchFamily="2" charset="-122"/>
              </a:rPr>
              <a:t>label</a:t>
            </a:r>
            <a:r>
              <a:rPr lang="zh-CN" altLang="en-US" b="1" i="0">
                <a:solidFill>
                  <a:schemeClr val="accent2"/>
                </a:solidFill>
                <a:latin typeface="宋体" panose="02010600030101010101" pitchFamily="2" charset="-122"/>
              </a:rPr>
              <a:t>标号指定的地址</a:t>
            </a:r>
          </a:p>
        </p:txBody>
      </p:sp>
    </p:spTree>
  </p:cSld>
  <p:clrMapOvr>
    <a:masterClrMapping/>
  </p:clrMapOvr>
  <p:transition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414721">
            <a:extLst>
              <a:ext uri="{FF2B5EF4-FFF2-40B4-BE49-F238E27FC236}">
                <a16:creationId xmlns:a16="http://schemas.microsoft.com/office/drawing/2014/main" id="{AC963C7B-E5FC-4877-A4FC-826CC977F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目标地址的寻址方式</a:t>
            </a:r>
            <a:endParaRPr lang="zh-CN" altLang="zh-CN"/>
          </a:p>
        </p:txBody>
      </p:sp>
      <p:sp>
        <p:nvSpPr>
          <p:cNvPr id="38915" name="文本占位符 414722">
            <a:extLst>
              <a:ext uri="{FF2B5EF4-FFF2-40B4-BE49-F238E27FC236}">
                <a16:creationId xmlns:a16="http://schemas.microsoft.com/office/drawing/2014/main" id="{B93FC241-8E46-4AE7-92E3-AD44E70B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7578725" cy="547211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相对寻址方式</a:t>
            </a:r>
          </a:p>
          <a:p>
            <a:pPr lvl="1" eaLnBrk="1" hangingPunct="1"/>
            <a:r>
              <a:rPr lang="zh-CN" altLang="en-US"/>
              <a:t>相对寻址方式以当前</a:t>
            </a:r>
            <a:r>
              <a:rPr lang="en-US" altLang="zh-CN"/>
              <a:t>IP</a:t>
            </a:r>
            <a:r>
              <a:rPr lang="zh-CN" altLang="en-US"/>
              <a:t>为基地址，加上位移量构成目标地址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直接寻址方式</a:t>
            </a:r>
          </a:p>
          <a:p>
            <a:pPr lvl="1" eaLnBrk="1" hangingPunct="1"/>
            <a:r>
              <a:rPr lang="zh-CN" altLang="en-US"/>
              <a:t>转移地址象立即数一样，直接在指令的机器代码中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间接寻址方式</a:t>
            </a:r>
            <a:endParaRPr lang="zh-CN" altLang="en-US"/>
          </a:p>
          <a:p>
            <a:pPr lvl="1" eaLnBrk="1" hangingPunct="1"/>
            <a:r>
              <a:rPr lang="zh-CN" altLang="en-US"/>
              <a:t>转移地址在寄存器或主存单元中</a:t>
            </a:r>
          </a:p>
        </p:txBody>
      </p:sp>
      <p:sp>
        <p:nvSpPr>
          <p:cNvPr id="38916" name="圆角矩形标注 414730">
            <a:extLst>
              <a:ext uri="{FF2B5EF4-FFF2-40B4-BE49-F238E27FC236}">
                <a16:creationId xmlns:a16="http://schemas.microsoft.com/office/drawing/2014/main" id="{DE1032BF-01EE-46F6-A946-A735AB29C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981075"/>
            <a:ext cx="3200400" cy="609600"/>
          </a:xfrm>
          <a:prstGeom prst="wedgeRoundRectCallout">
            <a:avLst>
              <a:gd name="adj1" fmla="val -77977"/>
              <a:gd name="adj2" fmla="val -2343"/>
              <a:gd name="adj3" fmla="val 16667"/>
            </a:avLst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i="0">
                <a:solidFill>
                  <a:srgbClr val="663300"/>
                </a:solidFill>
              </a:rPr>
              <a:t>用标号表达</a:t>
            </a:r>
          </a:p>
        </p:txBody>
      </p:sp>
      <p:sp>
        <p:nvSpPr>
          <p:cNvPr id="38917" name="圆角矩形标注 414731">
            <a:extLst>
              <a:ext uri="{FF2B5EF4-FFF2-40B4-BE49-F238E27FC236}">
                <a16:creationId xmlns:a16="http://schemas.microsoft.com/office/drawing/2014/main" id="{A0282308-AA1B-4B82-B335-7299DCD1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094163"/>
            <a:ext cx="3200400" cy="990600"/>
          </a:xfrm>
          <a:prstGeom prst="wedgeRoundRectCallout">
            <a:avLst>
              <a:gd name="adj1" fmla="val -79417"/>
              <a:gd name="adj2" fmla="val 2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i="0">
                <a:solidFill>
                  <a:srgbClr val="663300"/>
                </a:solidFill>
              </a:rPr>
              <a:t>用寄存器或存储器操作数表达</a:t>
            </a:r>
          </a:p>
        </p:txBody>
      </p:sp>
      <p:sp>
        <p:nvSpPr>
          <p:cNvPr id="38918" name="圆角矩形标注 414733">
            <a:extLst>
              <a:ext uri="{FF2B5EF4-FFF2-40B4-BE49-F238E27FC236}">
                <a16:creationId xmlns:a16="http://schemas.microsoft.com/office/drawing/2014/main" id="{17229C7F-2474-40B0-B606-085F3701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727325"/>
            <a:ext cx="3200400" cy="609600"/>
          </a:xfrm>
          <a:prstGeom prst="wedgeRoundRectCallout">
            <a:avLst>
              <a:gd name="adj1" fmla="val -77977"/>
              <a:gd name="adj2" fmla="val -2343"/>
              <a:gd name="adj3" fmla="val 16667"/>
            </a:avLst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i="0">
                <a:solidFill>
                  <a:srgbClr val="663300"/>
                </a:solidFill>
              </a:rPr>
              <a:t>用标号表达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415745">
            <a:extLst>
              <a:ext uri="{FF2B5EF4-FFF2-40B4-BE49-F238E27FC236}">
                <a16:creationId xmlns:a16="http://schemas.microsoft.com/office/drawing/2014/main" id="{58DB4DBA-A900-4642-891D-48E2F436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目标地址的范围：段内</a:t>
            </a:r>
            <a:endParaRPr lang="zh-CN" altLang="zh-CN"/>
          </a:p>
        </p:txBody>
      </p:sp>
      <p:sp>
        <p:nvSpPr>
          <p:cNvPr id="39939" name="文本占位符 415746">
            <a:extLst>
              <a:ext uri="{FF2B5EF4-FFF2-40B4-BE49-F238E27FC236}">
                <a16:creationId xmlns:a16="http://schemas.microsoft.com/office/drawing/2014/main" id="{D611EE5E-3EDF-48FD-B8E2-C1975BEDF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84313"/>
            <a:ext cx="6781800" cy="4724400"/>
          </a:xfrm>
        </p:spPr>
        <p:txBody>
          <a:bodyPr/>
          <a:lstStyle/>
          <a:p>
            <a:pPr eaLnBrk="1" hangingPunct="1"/>
            <a:r>
              <a:rPr lang="zh-CN" altLang="en-US"/>
              <a:t>段内转移</a:t>
            </a:r>
            <a:r>
              <a:rPr lang="en-US" altLang="zh-CN"/>
              <a:t>——</a:t>
            </a:r>
            <a:r>
              <a:rPr lang="zh-CN" altLang="en-US"/>
              <a:t>近转移（</a:t>
            </a:r>
            <a:r>
              <a:rPr lang="en-US" altLang="zh-CN"/>
              <a:t>near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在当前代码段</a:t>
            </a:r>
            <a:r>
              <a:rPr lang="en-US" altLang="zh-CN"/>
              <a:t>64KB</a:t>
            </a:r>
            <a:r>
              <a:rPr lang="zh-CN" altLang="en-US"/>
              <a:t>范围内转移（ </a:t>
            </a:r>
            <a:r>
              <a:rPr lang="en-US" altLang="zh-CN"/>
              <a:t>±32KB</a:t>
            </a:r>
            <a:r>
              <a:rPr lang="zh-CN" altLang="en-US"/>
              <a:t>范围）</a:t>
            </a:r>
          </a:p>
          <a:p>
            <a:pPr lvl="1" eaLnBrk="1" hangingPunct="1"/>
            <a:r>
              <a:rPr lang="zh-CN" altLang="en-US"/>
              <a:t>不需要更改</a:t>
            </a:r>
            <a:r>
              <a:rPr lang="en-US" altLang="zh-CN"/>
              <a:t>CS</a:t>
            </a:r>
            <a:r>
              <a:rPr lang="zh-CN" altLang="en-US"/>
              <a:t>段地址，</a:t>
            </a:r>
            <a:r>
              <a:rPr lang="zh-CN" altLang="en-US">
                <a:solidFill>
                  <a:schemeClr val="tx2"/>
                </a:solidFill>
              </a:rPr>
              <a:t>只要改变</a:t>
            </a:r>
            <a:r>
              <a:rPr lang="en-US" altLang="zh-CN">
                <a:solidFill>
                  <a:schemeClr val="tx2"/>
                </a:solidFill>
              </a:rPr>
              <a:t>IP</a:t>
            </a:r>
            <a:r>
              <a:rPr lang="zh-CN" altLang="en-US">
                <a:solidFill>
                  <a:schemeClr val="tx2"/>
                </a:solidFill>
              </a:rPr>
              <a:t>偏移地址</a:t>
            </a:r>
          </a:p>
          <a:p>
            <a:pPr eaLnBrk="1" hangingPunct="1"/>
            <a:r>
              <a:rPr lang="zh-CN" altLang="en-US"/>
              <a:t>段内转移</a:t>
            </a:r>
            <a:r>
              <a:rPr lang="en-US" altLang="zh-CN"/>
              <a:t>——</a:t>
            </a:r>
            <a:r>
              <a:rPr lang="zh-CN" altLang="en-US"/>
              <a:t>短转移（</a:t>
            </a:r>
            <a:r>
              <a:rPr lang="en-US" altLang="zh-CN"/>
              <a:t>short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转移范围可以用一个字节表达，在段内－</a:t>
            </a:r>
            <a:r>
              <a:rPr lang="en-US" altLang="zh-CN"/>
              <a:t>128</a:t>
            </a:r>
            <a:r>
              <a:rPr lang="zh-CN" altLang="en-US"/>
              <a:t>～＋</a:t>
            </a:r>
            <a:r>
              <a:rPr lang="en-US" altLang="zh-CN"/>
              <a:t>127</a:t>
            </a:r>
            <a:r>
              <a:rPr lang="zh-CN" altLang="en-US"/>
              <a:t>范围的转移</a:t>
            </a:r>
          </a:p>
        </p:txBody>
      </p:sp>
      <p:grpSp>
        <p:nvGrpSpPr>
          <p:cNvPr id="39940" name="组合 415747">
            <a:extLst>
              <a:ext uri="{FF2B5EF4-FFF2-40B4-BE49-F238E27FC236}">
                <a16:creationId xmlns:a16="http://schemas.microsoft.com/office/drawing/2014/main" id="{D356BF2D-1E9E-45F5-BE05-AE025B949D2D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524000"/>
            <a:ext cx="1447800" cy="4419600"/>
            <a:chOff x="4608" y="960"/>
            <a:chExt cx="912" cy="2784"/>
          </a:xfrm>
        </p:grpSpPr>
        <p:grpSp>
          <p:nvGrpSpPr>
            <p:cNvPr id="39941" name="组合 415748">
              <a:extLst>
                <a:ext uri="{FF2B5EF4-FFF2-40B4-BE49-F238E27FC236}">
                  <a16:creationId xmlns:a16="http://schemas.microsoft.com/office/drawing/2014/main" id="{45FFB405-FA52-4014-9310-9F8A28092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960"/>
              <a:ext cx="624" cy="2784"/>
              <a:chOff x="4320" y="1200"/>
              <a:chExt cx="528" cy="2688"/>
            </a:xfrm>
          </p:grpSpPr>
          <p:sp>
            <p:nvSpPr>
              <p:cNvPr id="39952" name="直接连接符 415749">
                <a:extLst>
                  <a:ext uri="{FF2B5EF4-FFF2-40B4-BE49-F238E27FC236}">
                    <a16:creationId xmlns:a16="http://schemas.microsoft.com/office/drawing/2014/main" id="{3706B1CB-6AF7-4B5C-A5C8-BD71D657F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直接连接符 415750">
                <a:extLst>
                  <a:ext uri="{FF2B5EF4-FFF2-40B4-BE49-F238E27FC236}">
                    <a16:creationId xmlns:a16="http://schemas.microsoft.com/office/drawing/2014/main" id="{5D451CFF-7EBA-47A5-B539-5D25C6F56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42" name="组合 415751">
              <a:extLst>
                <a:ext uri="{FF2B5EF4-FFF2-40B4-BE49-F238E27FC236}">
                  <a16:creationId xmlns:a16="http://schemas.microsoft.com/office/drawing/2014/main" id="{026820E4-2BCE-4DBB-99E8-EA8BD6CAA49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428" y="2580"/>
              <a:ext cx="984" cy="624"/>
              <a:chOff x="4320" y="1200"/>
              <a:chExt cx="528" cy="2688"/>
            </a:xfrm>
          </p:grpSpPr>
          <p:sp>
            <p:nvSpPr>
              <p:cNvPr id="39950" name="直接连接符 415752">
                <a:extLst>
                  <a:ext uri="{FF2B5EF4-FFF2-40B4-BE49-F238E27FC236}">
                    <a16:creationId xmlns:a16="http://schemas.microsoft.com/office/drawing/2014/main" id="{E3FB6FBB-2559-433D-939B-BFE8354D0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1" name="直接连接符 415753">
                <a:extLst>
                  <a:ext uri="{FF2B5EF4-FFF2-40B4-BE49-F238E27FC236}">
                    <a16:creationId xmlns:a16="http://schemas.microsoft.com/office/drawing/2014/main" id="{69055814-C07F-465D-98C4-6D865D9BF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3" name="右弧形箭头 415754">
              <a:extLst>
                <a:ext uri="{FF2B5EF4-FFF2-40B4-BE49-F238E27FC236}">
                  <a16:creationId xmlns:a16="http://schemas.microsoft.com/office/drawing/2014/main" id="{D52B272D-3D85-463F-8D36-C858C392E2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32" y="25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9944" name="组合 415755">
              <a:extLst>
                <a:ext uri="{FF2B5EF4-FFF2-40B4-BE49-F238E27FC236}">
                  <a16:creationId xmlns:a16="http://schemas.microsoft.com/office/drawing/2014/main" id="{AB88C6D5-CB71-45A3-92BE-E9D410C2EA59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428" y="1428"/>
              <a:ext cx="984" cy="624"/>
              <a:chOff x="4320" y="1200"/>
              <a:chExt cx="528" cy="2688"/>
            </a:xfrm>
          </p:grpSpPr>
          <p:sp>
            <p:nvSpPr>
              <p:cNvPr id="39948" name="直接连接符 415756">
                <a:extLst>
                  <a:ext uri="{FF2B5EF4-FFF2-40B4-BE49-F238E27FC236}">
                    <a16:creationId xmlns:a16="http://schemas.microsoft.com/office/drawing/2014/main" id="{29151815-2005-42E8-A4CC-D19710CBE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9" name="直接连接符 415757">
                <a:extLst>
                  <a:ext uri="{FF2B5EF4-FFF2-40B4-BE49-F238E27FC236}">
                    <a16:creationId xmlns:a16="http://schemas.microsoft.com/office/drawing/2014/main" id="{F65FBC9F-3060-4008-BAB0-C6551B4B7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5" name="文本框 415758">
              <a:extLst>
                <a:ext uri="{FF2B5EF4-FFF2-40B4-BE49-F238E27FC236}">
                  <a16:creationId xmlns:a16="http://schemas.microsoft.com/office/drawing/2014/main" id="{C0E3115D-1972-40CF-8C8A-279DA0BB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" y="1459"/>
              <a:ext cx="346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i="0"/>
                <a:t>代码段</a:t>
              </a:r>
            </a:p>
          </p:txBody>
        </p:sp>
        <p:sp>
          <p:nvSpPr>
            <p:cNvPr id="39946" name="文本框 415759">
              <a:extLst>
                <a:ext uri="{FF2B5EF4-FFF2-40B4-BE49-F238E27FC236}">
                  <a16:creationId xmlns:a16="http://schemas.microsoft.com/office/drawing/2014/main" id="{81182D17-79A1-4ED4-AAFB-F77652700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92"/>
              <a:ext cx="346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i="0"/>
                <a:t>代码段</a:t>
              </a:r>
            </a:p>
          </p:txBody>
        </p:sp>
        <p:sp>
          <p:nvSpPr>
            <p:cNvPr id="39947" name="右弧形箭头 415760">
              <a:extLst>
                <a:ext uri="{FF2B5EF4-FFF2-40B4-BE49-F238E27FC236}">
                  <a16:creationId xmlns:a16="http://schemas.microsoft.com/office/drawing/2014/main" id="{09919A85-976A-4D43-88FA-4B8988907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3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16769">
            <a:extLst>
              <a:ext uri="{FF2B5EF4-FFF2-40B4-BE49-F238E27FC236}">
                <a16:creationId xmlns:a16="http://schemas.microsoft.com/office/drawing/2014/main" id="{50F55CE6-7B35-4637-B470-F05F3FA57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目标地址的范围：段间</a:t>
            </a:r>
            <a:endParaRPr lang="zh-CN" altLang="zh-CN"/>
          </a:p>
        </p:txBody>
      </p:sp>
      <p:sp>
        <p:nvSpPr>
          <p:cNvPr id="40963" name="文本占位符 416770">
            <a:extLst>
              <a:ext uri="{FF2B5EF4-FFF2-40B4-BE49-F238E27FC236}">
                <a16:creationId xmlns:a16="http://schemas.microsoft.com/office/drawing/2014/main" id="{A210E3BC-AD54-4410-9453-7A5B91693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81075"/>
            <a:ext cx="6172200" cy="4724400"/>
          </a:xfrm>
        </p:spPr>
        <p:txBody>
          <a:bodyPr/>
          <a:lstStyle/>
          <a:p>
            <a:pPr eaLnBrk="1" hangingPunct="1"/>
            <a:r>
              <a:rPr lang="zh-CN" altLang="en-US"/>
              <a:t>段间转移</a:t>
            </a:r>
            <a:r>
              <a:rPr lang="en-US" altLang="zh-CN"/>
              <a:t>——</a:t>
            </a:r>
            <a:r>
              <a:rPr lang="zh-CN" altLang="en-US"/>
              <a:t>远转移（</a:t>
            </a:r>
            <a:r>
              <a:rPr lang="en-US" altLang="zh-CN"/>
              <a:t>far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从当前代码段跳转到另一个代码段，可以在</a:t>
            </a:r>
            <a:r>
              <a:rPr lang="en-US" altLang="zh-CN"/>
              <a:t>1MB</a:t>
            </a:r>
            <a:r>
              <a:rPr lang="zh-CN" altLang="en-US"/>
              <a:t>范围</a:t>
            </a:r>
          </a:p>
          <a:p>
            <a:pPr lvl="1" eaLnBrk="1" hangingPunct="1"/>
            <a:r>
              <a:rPr lang="zh-CN" altLang="en-US">
                <a:solidFill>
                  <a:schemeClr val="tx2"/>
                </a:solidFill>
              </a:rPr>
              <a:t>更改</a:t>
            </a:r>
            <a:r>
              <a:rPr lang="en-US" altLang="zh-CN">
                <a:solidFill>
                  <a:schemeClr val="tx2"/>
                </a:solidFill>
              </a:rPr>
              <a:t>CS</a:t>
            </a:r>
            <a:r>
              <a:rPr lang="zh-CN" altLang="en-US">
                <a:solidFill>
                  <a:schemeClr val="tx2"/>
                </a:solidFill>
              </a:rPr>
              <a:t>段地址和</a:t>
            </a:r>
            <a:r>
              <a:rPr lang="en-US" altLang="zh-CN">
                <a:solidFill>
                  <a:schemeClr val="tx2"/>
                </a:solidFill>
              </a:rPr>
              <a:t>IP</a:t>
            </a:r>
            <a:r>
              <a:rPr lang="zh-CN" altLang="en-US">
                <a:solidFill>
                  <a:schemeClr val="tx2"/>
                </a:solidFill>
              </a:rPr>
              <a:t>偏移地址</a:t>
            </a:r>
          </a:p>
          <a:p>
            <a:pPr lvl="1" eaLnBrk="1" hangingPunct="1"/>
            <a:r>
              <a:rPr lang="zh-CN" altLang="en-US"/>
              <a:t>目标地址必须用一个</a:t>
            </a:r>
            <a:r>
              <a:rPr lang="en-US" altLang="zh-CN"/>
              <a:t>32</a:t>
            </a:r>
            <a:r>
              <a:rPr lang="zh-CN" altLang="en-US"/>
              <a:t>位数表达，叫做</a:t>
            </a:r>
            <a:r>
              <a:rPr lang="en-US" altLang="zh-CN">
                <a:solidFill>
                  <a:schemeClr val="tx2"/>
                </a:solidFill>
              </a:rPr>
              <a:t>32</a:t>
            </a:r>
            <a:r>
              <a:rPr lang="zh-CN" altLang="en-US">
                <a:solidFill>
                  <a:schemeClr val="tx2"/>
                </a:solidFill>
              </a:rPr>
              <a:t>位远指针</a:t>
            </a:r>
            <a:r>
              <a:rPr lang="zh-CN" altLang="en-US"/>
              <a:t>，它就是逻辑地址</a:t>
            </a:r>
          </a:p>
        </p:txBody>
      </p:sp>
      <p:grpSp>
        <p:nvGrpSpPr>
          <p:cNvPr id="40964" name="组合 416778">
            <a:extLst>
              <a:ext uri="{FF2B5EF4-FFF2-40B4-BE49-F238E27FC236}">
                <a16:creationId xmlns:a16="http://schemas.microsoft.com/office/drawing/2014/main" id="{B30D372D-A511-4863-AB68-7956CE556293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836613"/>
            <a:ext cx="990600" cy="4419600"/>
            <a:chOff x="4320" y="1200"/>
            <a:chExt cx="528" cy="2688"/>
          </a:xfrm>
        </p:grpSpPr>
        <p:sp>
          <p:nvSpPr>
            <p:cNvPr id="40976" name="直接连接符 416779">
              <a:extLst>
                <a:ext uri="{FF2B5EF4-FFF2-40B4-BE49-F238E27FC236}">
                  <a16:creationId xmlns:a16="http://schemas.microsoft.com/office/drawing/2014/main" id="{6C26074F-17B5-43B5-8AC1-30E6241ED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直接连接符 416780">
              <a:extLst>
                <a:ext uri="{FF2B5EF4-FFF2-40B4-BE49-F238E27FC236}">
                  <a16:creationId xmlns:a16="http://schemas.microsoft.com/office/drawing/2014/main" id="{86BBD2EA-1268-46D0-BBAF-6C77BE3B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5" name="组合 416781">
            <a:extLst>
              <a:ext uri="{FF2B5EF4-FFF2-40B4-BE49-F238E27FC236}">
                <a16:creationId xmlns:a16="http://schemas.microsoft.com/office/drawing/2014/main" id="{884CEC10-C78F-438F-B62C-1B22161F78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086600" y="3408363"/>
            <a:ext cx="1562100" cy="990600"/>
            <a:chOff x="4320" y="1200"/>
            <a:chExt cx="528" cy="2688"/>
          </a:xfrm>
        </p:grpSpPr>
        <p:sp>
          <p:nvSpPr>
            <p:cNvPr id="40974" name="直接连接符 416782">
              <a:extLst>
                <a:ext uri="{FF2B5EF4-FFF2-40B4-BE49-F238E27FC236}">
                  <a16:creationId xmlns:a16="http://schemas.microsoft.com/office/drawing/2014/main" id="{F8D71496-FFE3-4B55-8304-6553E90FC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直接连接符 416783">
              <a:extLst>
                <a:ext uri="{FF2B5EF4-FFF2-40B4-BE49-F238E27FC236}">
                  <a16:creationId xmlns:a16="http://schemas.microsoft.com/office/drawing/2014/main" id="{5017D072-9C14-45FE-9C4C-7266F515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6" name="组合 416784">
            <a:extLst>
              <a:ext uri="{FF2B5EF4-FFF2-40B4-BE49-F238E27FC236}">
                <a16:creationId xmlns:a16="http://schemas.microsoft.com/office/drawing/2014/main" id="{5AC2420F-087A-4A30-A2BC-20840607F65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086600" y="1579563"/>
            <a:ext cx="1562100" cy="990600"/>
            <a:chOff x="4320" y="1200"/>
            <a:chExt cx="528" cy="2688"/>
          </a:xfrm>
        </p:grpSpPr>
        <p:sp>
          <p:nvSpPr>
            <p:cNvPr id="40972" name="直接连接符 416785">
              <a:extLst>
                <a:ext uri="{FF2B5EF4-FFF2-40B4-BE49-F238E27FC236}">
                  <a16:creationId xmlns:a16="http://schemas.microsoft.com/office/drawing/2014/main" id="{23D10104-EEF1-4D22-96AA-A7EEB912A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直接连接符 416786">
              <a:extLst>
                <a:ext uri="{FF2B5EF4-FFF2-40B4-BE49-F238E27FC236}">
                  <a16:creationId xmlns:a16="http://schemas.microsoft.com/office/drawing/2014/main" id="{B488AF85-B898-410D-BF6E-1E661F5C3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7" name="文本框 416787">
            <a:extLst>
              <a:ext uri="{FF2B5EF4-FFF2-40B4-BE49-F238E27FC236}">
                <a16:creationId xmlns:a16="http://schemas.microsoft.com/office/drawing/2014/main" id="{56F79F74-5DEC-48DC-AB0F-7C61988A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1628775"/>
            <a:ext cx="54927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代码段</a:t>
            </a:r>
          </a:p>
        </p:txBody>
      </p:sp>
      <p:sp>
        <p:nvSpPr>
          <p:cNvPr id="40968" name="文本框 416788">
            <a:extLst>
              <a:ext uri="{FF2B5EF4-FFF2-40B4-BE49-F238E27FC236}">
                <a16:creationId xmlns:a16="http://schemas.microsoft.com/office/drawing/2014/main" id="{0A935263-F266-45DD-BB99-74051CCEE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3427413"/>
            <a:ext cx="54927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代码段</a:t>
            </a:r>
          </a:p>
        </p:txBody>
      </p:sp>
      <p:sp>
        <p:nvSpPr>
          <p:cNvPr id="40969" name="右弧形箭头 416789">
            <a:extLst>
              <a:ext uri="{FF2B5EF4-FFF2-40B4-BE49-F238E27FC236}">
                <a16:creationId xmlns:a16="http://schemas.microsoft.com/office/drawing/2014/main" id="{C2E5F74A-1DC5-4B2B-A4EE-DD639EF2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1827213"/>
            <a:ext cx="457200" cy="2514600"/>
          </a:xfrm>
          <a:prstGeom prst="curvedLeftArrow">
            <a:avLst>
              <a:gd name="adj1" fmla="val 30963"/>
              <a:gd name="adj2" fmla="val 140963"/>
              <a:gd name="adj3" fmla="val 51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0" name="右弧形箭头 416790">
            <a:extLst>
              <a:ext uri="{FF2B5EF4-FFF2-40B4-BE49-F238E27FC236}">
                <a16:creationId xmlns:a16="http://schemas.microsoft.com/office/drawing/2014/main" id="{9ABB87DB-3DFA-4C79-8138-913ABABFE51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915150" y="1903413"/>
            <a:ext cx="457200" cy="2514600"/>
          </a:xfrm>
          <a:prstGeom prst="curvedLeftArrow">
            <a:avLst>
              <a:gd name="adj1" fmla="val 30963"/>
              <a:gd name="adj2" fmla="val 140963"/>
              <a:gd name="adj3" fmla="val 51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6792" name="圆角矩形 416791" descr="画布">
            <a:extLst>
              <a:ext uri="{FF2B5EF4-FFF2-40B4-BE49-F238E27FC236}">
                <a16:creationId xmlns:a16="http://schemas.microsoft.com/office/drawing/2014/main" id="{72081E44-566D-49A7-9C78-A2424EA3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68863"/>
            <a:ext cx="8534400" cy="158432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b="1" i="0">
                <a:solidFill>
                  <a:schemeClr val="accent2"/>
                </a:solidFill>
              </a:rPr>
              <a:t> </a:t>
            </a:r>
            <a:r>
              <a:rPr lang="zh-CN" altLang="en-US" b="1" i="0">
                <a:solidFill>
                  <a:schemeClr val="accent2"/>
                </a:solidFill>
              </a:rPr>
              <a:t>实际编程时，</a:t>
            </a:r>
            <a:r>
              <a:rPr lang="en-US" altLang="zh-CN" b="1" i="0">
                <a:solidFill>
                  <a:schemeClr val="accent2"/>
                </a:solidFill>
              </a:rPr>
              <a:t>MASM</a:t>
            </a:r>
            <a:r>
              <a:rPr lang="zh-CN" altLang="en-US" b="1" i="0">
                <a:solidFill>
                  <a:schemeClr val="accent2"/>
                </a:solidFill>
              </a:rPr>
              <a:t>汇编程序会根据目标地址的距离，</a:t>
            </a:r>
            <a:r>
              <a:rPr lang="zh-CN" altLang="en-US" b="1" i="0">
                <a:solidFill>
                  <a:schemeClr val="tx2"/>
                </a:solidFill>
              </a:rPr>
              <a:t>自动处理</a:t>
            </a:r>
            <a:r>
              <a:rPr lang="zh-CN" altLang="en-US" b="1" i="0">
                <a:solidFill>
                  <a:schemeClr val="accent2"/>
                </a:solidFill>
              </a:rPr>
              <a:t>成短转移、近转移或远转移</a:t>
            </a:r>
          </a:p>
          <a:p>
            <a:pPr algn="just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b="1" i="0">
                <a:solidFill>
                  <a:schemeClr val="accent2"/>
                </a:solidFill>
              </a:rPr>
              <a:t> 程序员可用操作符</a:t>
            </a:r>
            <a:r>
              <a:rPr lang="en-US" altLang="zh-CN" b="1" i="0">
                <a:solidFill>
                  <a:schemeClr val="accent2"/>
                </a:solidFill>
              </a:rPr>
              <a:t>short</a:t>
            </a:r>
            <a:r>
              <a:rPr lang="zh-CN" altLang="en-US" b="1" i="0">
                <a:solidFill>
                  <a:schemeClr val="accent2"/>
                </a:solidFill>
              </a:rPr>
              <a:t>、</a:t>
            </a:r>
            <a:r>
              <a:rPr lang="en-US" altLang="zh-CN" b="1" i="0">
                <a:solidFill>
                  <a:schemeClr val="accent2"/>
                </a:solidFill>
              </a:rPr>
              <a:t>near ptr </a:t>
            </a:r>
            <a:r>
              <a:rPr lang="zh-CN" altLang="en-US" b="1" i="0">
                <a:solidFill>
                  <a:schemeClr val="accent2"/>
                </a:solidFill>
              </a:rPr>
              <a:t>或</a:t>
            </a:r>
            <a:r>
              <a:rPr lang="en-US" altLang="zh-CN" b="1" i="0">
                <a:solidFill>
                  <a:schemeClr val="accent2"/>
                </a:solidFill>
              </a:rPr>
              <a:t>far ptr </a:t>
            </a:r>
            <a:r>
              <a:rPr lang="zh-CN" altLang="en-US" b="1" i="0">
                <a:solidFill>
                  <a:schemeClr val="accent2"/>
                </a:solidFill>
              </a:rPr>
              <a:t>强制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7794">
            <a:extLst>
              <a:ext uri="{FF2B5EF4-FFF2-40B4-BE49-F238E27FC236}">
                <a16:creationId xmlns:a16="http://schemas.microsoft.com/office/drawing/2014/main" id="{C85C6EC7-7AEB-4B95-8583-D42B1EFAB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段内转移、相对寻址</a:t>
            </a:r>
          </a:p>
        </p:txBody>
      </p:sp>
      <p:sp>
        <p:nvSpPr>
          <p:cNvPr id="41987" name="文本占位符 417795">
            <a:extLst>
              <a:ext uri="{FF2B5EF4-FFF2-40B4-BE49-F238E27FC236}">
                <a16:creationId xmlns:a16="http://schemas.microsoft.com/office/drawing/2014/main" id="{F42CB5C2-6F85-4562-91C5-32D704080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25538"/>
            <a:ext cx="8458200" cy="5399087"/>
          </a:xfrm>
        </p:spPr>
        <p:txBody>
          <a:bodyPr/>
          <a:lstStyle/>
          <a:p>
            <a:pPr marL="0" indent="390525" eaLnBrk="1" hangingPunct="1"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JMP label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IP←IP+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位移量</a:t>
            </a:r>
          </a:p>
          <a:p>
            <a:pPr marL="0" indent="390525" eaLnBrk="1" hangingPunct="1">
              <a:tabLst>
                <a:tab pos="1914525" algn="l"/>
                <a:tab pos="4478338" algn="l"/>
              </a:tabLst>
            </a:pPr>
            <a:r>
              <a:rPr lang="zh-CN" altLang="en-US" sz="2800"/>
              <a:t>位移量是紧接着</a:t>
            </a:r>
            <a:r>
              <a:rPr lang="en-US" altLang="zh-CN" sz="2800"/>
              <a:t>JMP</a:t>
            </a:r>
            <a:r>
              <a:rPr lang="zh-CN" altLang="en-US" sz="2800"/>
              <a:t>指令后的那条指令的偏移地址，到目标指令的偏移地址的地址位移</a:t>
            </a:r>
          </a:p>
          <a:p>
            <a:pPr marL="0" indent="390525" eaLnBrk="1" hangingPunct="1">
              <a:tabLst>
                <a:tab pos="1914525" algn="l"/>
                <a:tab pos="4478338" algn="l"/>
              </a:tabLst>
            </a:pPr>
            <a:r>
              <a:rPr lang="zh-CN" altLang="en-US" sz="2800"/>
              <a:t>当向地址增大方向转移时，位移量为正；向地址减小方向转移时，位移量为负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again: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dec cx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；标号</a:t>
            </a:r>
            <a:r>
              <a:rPr lang="en-US" altLang="zh-CN" sz="2800">
                <a:latin typeface="宋体" panose="02010600030101010101" pitchFamily="2" charset="-122"/>
              </a:rPr>
              <a:t>again</a:t>
            </a:r>
            <a:r>
              <a:rPr lang="zh-CN" altLang="en-US" sz="2800">
                <a:latin typeface="宋体" panose="02010600030101010101" pitchFamily="2" charset="-122"/>
              </a:rPr>
              <a:t>的指令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390525" eaLnBrk="1" hangingPunct="1">
              <a:lnSpc>
                <a:spcPct val="30000"/>
              </a:lnSpc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zh-CN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……</a:t>
            </a:r>
            <a:endParaRPr lang="zh-CN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390525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zh-CN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jmp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again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</a:rPr>
              <a:t>；转移到</a:t>
            </a:r>
            <a:r>
              <a:rPr lang="en-US" altLang="zh-CN" sz="2400">
                <a:latin typeface="宋体" panose="02010600030101010101" pitchFamily="2" charset="-122"/>
              </a:rPr>
              <a:t>again</a:t>
            </a:r>
            <a:r>
              <a:rPr lang="zh-CN" altLang="en-US" sz="2400">
                <a:latin typeface="宋体" panose="02010600030101010101" pitchFamily="2" charset="-122"/>
              </a:rPr>
              <a:t>处继续执行</a:t>
            </a:r>
          </a:p>
          <a:p>
            <a:pPr marL="0" indent="390525" eaLnBrk="1" hangingPunct="1">
              <a:lnSpc>
                <a:spcPct val="30000"/>
              </a:lnSpc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zh-CN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……</a:t>
            </a:r>
            <a:endParaRPr lang="zh-CN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390525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zh-CN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jmp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output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</a:rPr>
              <a:t>；转向</a:t>
            </a:r>
            <a:r>
              <a:rPr lang="en-US" altLang="zh-CN" sz="2400">
                <a:latin typeface="宋体" panose="02010600030101010101" pitchFamily="2" charset="-122"/>
              </a:rPr>
              <a:t>output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390525" eaLnBrk="1" hangingPunct="1">
              <a:lnSpc>
                <a:spcPct val="20000"/>
              </a:lnSpc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……</a:t>
            </a:r>
            <a:endParaRPr lang="zh-CN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390525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output: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result,al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</a:rPr>
              <a:t>；标号</a:t>
            </a:r>
            <a:r>
              <a:rPr lang="en-US" altLang="zh-CN" sz="2400">
                <a:latin typeface="宋体" panose="02010600030101010101" pitchFamily="2" charset="-122"/>
              </a:rPr>
              <a:t>output</a:t>
            </a:r>
            <a:r>
              <a:rPr lang="zh-CN" altLang="en-US" sz="2400">
                <a:latin typeface="宋体" panose="02010600030101010101" pitchFamily="2" charset="-122"/>
              </a:rPr>
              <a:t>的指令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18817">
            <a:extLst>
              <a:ext uri="{FF2B5EF4-FFF2-40B4-BE49-F238E27FC236}">
                <a16:creationId xmlns:a16="http://schemas.microsoft.com/office/drawing/2014/main" id="{25CCC0E0-20A6-4E5F-8583-A4004ED44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段内转移、间接寻址</a:t>
            </a:r>
          </a:p>
        </p:txBody>
      </p:sp>
      <p:sp>
        <p:nvSpPr>
          <p:cNvPr id="43011" name="文本占位符 418818">
            <a:extLst>
              <a:ext uri="{FF2B5EF4-FFF2-40B4-BE49-F238E27FC236}">
                <a16:creationId xmlns:a16="http://schemas.microsoft.com/office/drawing/2014/main" id="{8FCCCB3F-1081-4174-BD66-5D6272DCC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3962400"/>
          </a:xfrm>
        </p:spPr>
        <p:txBody>
          <a:bodyPr/>
          <a:lstStyle/>
          <a:p>
            <a:pPr marL="0" indent="390525" eaLnBrk="1" hangingPunct="1">
              <a:buFont typeface="Wingdings" panose="05000000000000000000" pitchFamily="2" charset="2"/>
              <a:buNone/>
              <a:tabLst>
                <a:tab pos="1914525" algn="l"/>
                <a:tab pos="4762500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JMP r16/m16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 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IP←r16/m16</a:t>
            </a:r>
          </a:p>
          <a:p>
            <a:pPr marL="0" indent="390525" eaLnBrk="1" hangingPunct="1">
              <a:tabLst>
                <a:tab pos="1914525" algn="l"/>
                <a:tab pos="47625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将一个</a:t>
            </a:r>
            <a:r>
              <a:rPr lang="en-US" altLang="zh-CN" sz="3200">
                <a:latin typeface="宋体" panose="02010600030101010101" pitchFamily="2" charset="-122"/>
              </a:rPr>
              <a:t>16</a:t>
            </a:r>
            <a:r>
              <a:rPr lang="zh-CN" altLang="en-US" sz="3200">
                <a:latin typeface="宋体" panose="02010600030101010101" pitchFamily="2" charset="-122"/>
              </a:rPr>
              <a:t>位寄存器或主存字单元内容送入</a:t>
            </a:r>
            <a:r>
              <a:rPr lang="en-US" altLang="zh-CN" sz="3200">
                <a:latin typeface="宋体" panose="02010600030101010101" pitchFamily="2" charset="-122"/>
              </a:rPr>
              <a:t>IP</a:t>
            </a:r>
            <a:r>
              <a:rPr lang="zh-CN" altLang="en-US" sz="3200">
                <a:latin typeface="宋体" panose="02010600030101010101" pitchFamily="2" charset="-122"/>
              </a:rPr>
              <a:t>寄存器，作为新的指令指针，但不修改</a:t>
            </a:r>
            <a:r>
              <a:rPr lang="en-US" altLang="zh-CN" sz="3200">
                <a:latin typeface="宋体" panose="02010600030101010101" pitchFamily="2" charset="-122"/>
              </a:rPr>
              <a:t>CS</a:t>
            </a:r>
            <a:r>
              <a:rPr lang="zh-CN" altLang="en-US" sz="3200">
                <a:latin typeface="宋体" panose="02010600030101010101" pitchFamily="2" charset="-122"/>
              </a:rPr>
              <a:t>寄存器的内容</a:t>
            </a:r>
          </a:p>
          <a:p>
            <a:pPr marL="0" indent="390525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914525" algn="l"/>
                <a:tab pos="4762500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jmp ax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en-US" altLang="zh-CN" sz="3200">
                <a:latin typeface="宋体" panose="02010600030101010101" pitchFamily="2" charset="-122"/>
              </a:rPr>
              <a:t>IP←AX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1914525" algn="l"/>
                <a:tab pos="4762500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jmp word ptr [2000h]</a:t>
            </a: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en-US" altLang="zh-CN" sz="3200">
                <a:latin typeface="宋体" panose="02010600030101010101" pitchFamily="2" charset="-122"/>
              </a:rPr>
              <a:t>IP←[2000h]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19841">
            <a:extLst>
              <a:ext uri="{FF2B5EF4-FFF2-40B4-BE49-F238E27FC236}">
                <a16:creationId xmlns:a16="http://schemas.microsoft.com/office/drawing/2014/main" id="{0C7A020E-9642-4EF7-A077-BDCA1AFA9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段间转移、直接寻址</a:t>
            </a:r>
          </a:p>
        </p:txBody>
      </p:sp>
      <p:sp>
        <p:nvSpPr>
          <p:cNvPr id="44035" name="文本占位符 419842">
            <a:extLst>
              <a:ext uri="{FF2B5EF4-FFF2-40B4-BE49-F238E27FC236}">
                <a16:creationId xmlns:a16="http://schemas.microsoft.com/office/drawing/2014/main" id="{0CADE40C-B8D2-435C-9F65-676E92E55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01000" cy="4876800"/>
          </a:xfrm>
        </p:spPr>
        <p:txBody>
          <a:bodyPr/>
          <a:lstStyle/>
          <a:p>
            <a:pPr marL="0" indent="390525" eaLnBrk="1" hangingPunct="1"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JMP far ptr label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IP←label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的偏移地址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	；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CS←label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的段地址</a:t>
            </a:r>
          </a:p>
          <a:p>
            <a:pPr marL="0" indent="390525" eaLnBrk="1" hangingPunct="1">
              <a:spcBef>
                <a:spcPct val="50000"/>
              </a:spcBef>
              <a:tabLst>
                <a:tab pos="1914525" algn="l"/>
                <a:tab pos="4478338" algn="l"/>
              </a:tabLst>
            </a:pPr>
            <a:r>
              <a:rPr lang="zh-CN" altLang="en-US" sz="3200"/>
              <a:t>将标号所在段的段地址作为新的</a:t>
            </a:r>
            <a:r>
              <a:rPr lang="en-US" altLang="zh-CN" sz="3200"/>
              <a:t>CS</a:t>
            </a:r>
            <a:r>
              <a:rPr lang="zh-CN" altLang="en-US" sz="3200"/>
              <a:t>值，标号在该段内的偏移地址作为新的</a:t>
            </a:r>
            <a:r>
              <a:rPr lang="en-US" altLang="zh-CN" sz="3200"/>
              <a:t>IP</a:t>
            </a:r>
            <a:r>
              <a:rPr lang="zh-CN" altLang="en-US" sz="3200"/>
              <a:t>值；这样，程序跳转到新的代码段执行</a:t>
            </a:r>
          </a:p>
          <a:p>
            <a:pPr marL="0" indent="390525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jmp far ptr otherseg</a:t>
            </a:r>
          </a:p>
          <a:p>
            <a:pPr marL="0" indent="390525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14525" algn="l"/>
                <a:tab pos="4478338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；远转移到代码段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</a:rPr>
              <a:t>的</a:t>
            </a:r>
            <a:r>
              <a:rPr lang="en-US" altLang="zh-CN" sz="3200">
                <a:latin typeface="宋体" panose="02010600030101010101" pitchFamily="2" charset="-122"/>
              </a:rPr>
              <a:t>otherseg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74785">
            <a:extLst>
              <a:ext uri="{FF2B5EF4-FFF2-40B4-BE49-F238E27FC236}">
                <a16:creationId xmlns:a16="http://schemas.microsoft.com/office/drawing/2014/main" id="{60257FA3-06CE-4E1E-B301-57DDFD7D9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8086</a:t>
            </a:r>
            <a:r>
              <a:rPr lang="zh-CN" altLang="en-US"/>
              <a:t>指令系统概述</a:t>
            </a:r>
          </a:p>
        </p:txBody>
      </p:sp>
      <p:sp>
        <p:nvSpPr>
          <p:cNvPr id="8195" name="文本占位符 374786">
            <a:extLst>
              <a:ext uri="{FF2B5EF4-FFF2-40B4-BE49-F238E27FC236}">
                <a16:creationId xmlns:a16="http://schemas.microsoft.com/office/drawing/2014/main" id="{51381B56-15BB-4C6B-8500-5C52B2DB2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137525" cy="5472113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宋体" panose="02010600030101010101" pitchFamily="2" charset="-122"/>
              </a:rPr>
              <a:t>Intel 8086</a:t>
            </a:r>
            <a:r>
              <a:rPr lang="zh-CN" altLang="en-US" sz="3200">
                <a:latin typeface="宋体" panose="02010600030101010101" pitchFamily="2" charset="-122"/>
              </a:rPr>
              <a:t>指令系统共有</a:t>
            </a:r>
            <a:r>
              <a:rPr lang="en-US" altLang="zh-CN" sz="3200">
                <a:latin typeface="宋体" panose="02010600030101010101" pitchFamily="2" charset="-122"/>
              </a:rPr>
              <a:t>117</a:t>
            </a:r>
            <a:r>
              <a:rPr lang="zh-CN" altLang="en-US" sz="3200">
                <a:latin typeface="宋体" panose="02010600030101010101" pitchFamily="2" charset="-122"/>
              </a:rPr>
              <a:t>条基本指令</a:t>
            </a:r>
          </a:p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可分成</a:t>
            </a:r>
            <a:r>
              <a:rPr lang="en-US" altLang="zh-CN" sz="3200">
                <a:latin typeface="宋体" panose="02010600030101010101" pitchFamily="2" charset="-122"/>
              </a:rPr>
              <a:t>6</a:t>
            </a:r>
            <a:r>
              <a:rPr lang="zh-CN" altLang="en-US" sz="3200">
                <a:latin typeface="宋体" panose="02010600030101010101" pitchFamily="2" charset="-122"/>
              </a:rPr>
              <a:t>个功能组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① </a:t>
            </a:r>
            <a:r>
              <a:rPr lang="zh-CN" altLang="en-US" sz="2800">
                <a:latin typeface="宋体" panose="02010600030101010101" pitchFamily="2" charset="-122"/>
              </a:rPr>
              <a:t>数据传送类指令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② </a:t>
            </a:r>
            <a:r>
              <a:rPr lang="zh-CN" altLang="en-US" sz="2800">
                <a:latin typeface="宋体" panose="02010600030101010101" pitchFamily="2" charset="-122"/>
              </a:rPr>
              <a:t>算术运算类指令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③ </a:t>
            </a:r>
            <a:r>
              <a:rPr lang="zh-CN" altLang="en-US" sz="2800">
                <a:latin typeface="宋体" panose="02010600030101010101" pitchFamily="2" charset="-122"/>
              </a:rPr>
              <a:t>位操作类指令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④ </a:t>
            </a:r>
            <a:r>
              <a:rPr lang="zh-CN" altLang="en-US" sz="2800">
                <a:latin typeface="宋体" panose="02010600030101010101" pitchFamily="2" charset="-122"/>
              </a:rPr>
              <a:t>串操作类指令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⑤ </a:t>
            </a:r>
            <a:r>
              <a:rPr lang="zh-CN" altLang="en-US" sz="2800">
                <a:latin typeface="宋体" panose="02010600030101010101" pitchFamily="2" charset="-122"/>
              </a:rPr>
              <a:t>控制转移类指令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⑥ </a:t>
            </a:r>
            <a:r>
              <a:rPr lang="zh-CN" altLang="en-US" sz="2800">
                <a:latin typeface="宋体" panose="02010600030101010101" pitchFamily="2" charset="-122"/>
              </a:rPr>
              <a:t>处理机控制类指令</a:t>
            </a:r>
          </a:p>
        </p:txBody>
      </p:sp>
      <p:sp>
        <p:nvSpPr>
          <p:cNvPr id="374788" name="矩形 374787">
            <a:extLst>
              <a:ext uri="{FF2B5EF4-FFF2-40B4-BE49-F238E27FC236}">
                <a16:creationId xmlns:a16="http://schemas.microsoft.com/office/drawing/2014/main" id="{CA774726-5598-48D4-B33E-42EE165FD82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5524500" y="3924300"/>
            <a:ext cx="3200400" cy="12954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49606"/>
              </a:avLst>
            </a:prstTxWarp>
          </a:bodyPr>
          <a:lstStyle/>
          <a:p>
            <a:pPr algn="ctr" fontAlgn="auto"/>
            <a:r>
              <a:rPr lang="zh-CN" altLang="en-US" sz="3200" kern="10" spc="-32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54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如何学习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20865">
            <a:extLst>
              <a:ext uri="{FF2B5EF4-FFF2-40B4-BE49-F238E27FC236}">
                <a16:creationId xmlns:a16="http://schemas.microsoft.com/office/drawing/2014/main" id="{3AA1F959-3238-430E-9C5C-88F776ABA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段间转移、间接寻址</a:t>
            </a:r>
          </a:p>
        </p:txBody>
      </p:sp>
      <p:sp>
        <p:nvSpPr>
          <p:cNvPr id="45059" name="文本占位符 420866">
            <a:extLst>
              <a:ext uri="{FF2B5EF4-FFF2-40B4-BE49-F238E27FC236}">
                <a16:creationId xmlns:a16="http://schemas.microsoft.com/office/drawing/2014/main" id="{C5814B01-3073-40B9-AE15-98F7CE263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JMP far ptr mem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IP←[mem]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CS←[mem+2]</a:t>
            </a:r>
          </a:p>
          <a:p>
            <a:pPr marL="0" indent="390525" eaLnBrk="1" hangingPunct="1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用一个双字存储单元表示要跳转的目标地址。这个目标地址存放在主存中连续的两个字单元中的，低位字送</a:t>
            </a:r>
            <a:r>
              <a:rPr lang="en-US" altLang="zh-CN" sz="3200">
                <a:latin typeface="宋体" panose="02010600030101010101" pitchFamily="2" charset="-122"/>
              </a:rPr>
              <a:t>IP</a:t>
            </a:r>
            <a:r>
              <a:rPr lang="zh-CN" altLang="en-US" sz="3200">
                <a:latin typeface="宋体" panose="02010600030101010101" pitchFamily="2" charset="-122"/>
              </a:rPr>
              <a:t>寄存器，高位字送</a:t>
            </a:r>
            <a:r>
              <a:rPr lang="en-US" altLang="zh-CN" sz="3200">
                <a:latin typeface="宋体" panose="02010600030101010101" pitchFamily="2" charset="-122"/>
              </a:rPr>
              <a:t>CS</a:t>
            </a:r>
            <a:r>
              <a:rPr lang="zh-CN" altLang="en-US" sz="3200">
                <a:latin typeface="宋体" panose="02010600030101010101" pitchFamily="2" charset="-122"/>
              </a:rPr>
              <a:t>寄存器</a:t>
            </a:r>
          </a:p>
          <a:p>
            <a:pPr marL="0" indent="390525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word ptr [bx],0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word ptr [bx+2],1500h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JMP far ptr [bx]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；转移到</a:t>
            </a:r>
            <a:r>
              <a:rPr lang="en-US" altLang="zh-CN" sz="2800">
                <a:latin typeface="宋体" panose="02010600030101010101" pitchFamily="2" charset="-122"/>
              </a:rPr>
              <a:t>1500h:0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21889">
            <a:extLst>
              <a:ext uri="{FF2B5EF4-FFF2-40B4-BE49-F238E27FC236}">
                <a16:creationId xmlns:a16="http://schemas.microsoft.com/office/drawing/2014/main" id="{89C53FE9-F55F-4DFD-8B03-8BA8E47D3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2.4.2  </a:t>
            </a:r>
            <a:r>
              <a:rPr lang="zh-CN" altLang="en-US"/>
              <a:t>条件转移指令</a:t>
            </a:r>
          </a:p>
        </p:txBody>
      </p:sp>
      <p:sp>
        <p:nvSpPr>
          <p:cNvPr id="46083" name="文本占位符 421890">
            <a:extLst>
              <a:ext uri="{FF2B5EF4-FFF2-40B4-BE49-F238E27FC236}">
                <a16:creationId xmlns:a16="http://schemas.microsoft.com/office/drawing/2014/main" id="{76CE3B43-F971-4353-8841-92CCE5040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016000"/>
            <a:ext cx="8691563" cy="5648325"/>
          </a:xfrm>
        </p:spPr>
        <p:txBody>
          <a:bodyPr/>
          <a:lstStyle/>
          <a:p>
            <a:pPr eaLnBrk="1" hangingPunct="1"/>
            <a:r>
              <a:rPr lang="zh-CN" altLang="zh-CN" sz="2800"/>
              <a:t>JA/JNBE     不小于或不等于时转移.  </a:t>
            </a:r>
          </a:p>
          <a:p>
            <a:pPr eaLnBrk="1" hangingPunct="1"/>
            <a:r>
              <a:rPr lang="zh-CN" altLang="zh-CN" sz="2800"/>
              <a:t>JAE/JNB     大于或等于转移.  </a:t>
            </a:r>
          </a:p>
          <a:p>
            <a:pPr eaLnBrk="1" hangingPunct="1"/>
            <a:r>
              <a:rPr lang="zh-CN" altLang="zh-CN" sz="2800"/>
              <a:t>JB/JNAE     小于转移.  </a:t>
            </a:r>
          </a:p>
          <a:p>
            <a:pPr eaLnBrk="1" hangingPunct="1"/>
            <a:r>
              <a:rPr lang="zh-CN" altLang="zh-CN" sz="2800"/>
              <a:t>JBE/JNA     小于或等于转移.  </a:t>
            </a:r>
          </a:p>
          <a:p>
            <a:pPr eaLnBrk="1" hangingPunct="1"/>
            <a:r>
              <a:rPr lang="zh-CN" altLang="zh-CN" sz="2800">
                <a:solidFill>
                  <a:srgbClr val="FF0000"/>
                </a:solidFill>
              </a:rPr>
              <a:t>以上四条, 测试无符号整数运算的结果(标志C和Z).  </a:t>
            </a:r>
          </a:p>
          <a:p>
            <a:pPr eaLnBrk="1" hangingPunct="1"/>
            <a:r>
              <a:rPr lang="zh-CN" altLang="zh-CN" sz="2800"/>
              <a:t>JG/JNLE     大于转移.  </a:t>
            </a:r>
          </a:p>
          <a:p>
            <a:pPr eaLnBrk="1" hangingPunct="1"/>
            <a:r>
              <a:rPr lang="zh-CN" altLang="zh-CN" sz="2800"/>
              <a:t>JGE/JNL     大于或等于转移.  </a:t>
            </a:r>
          </a:p>
          <a:p>
            <a:pPr eaLnBrk="1" hangingPunct="1"/>
            <a:r>
              <a:rPr lang="zh-CN" altLang="zh-CN" sz="2800"/>
              <a:t>JL/JNGE     小于转移.  </a:t>
            </a:r>
          </a:p>
          <a:p>
            <a:pPr eaLnBrk="1" hangingPunct="1"/>
            <a:r>
              <a:rPr lang="zh-CN" altLang="zh-CN" sz="2800"/>
              <a:t>JLE/JNG     小于或等于转移.  </a:t>
            </a:r>
          </a:p>
          <a:p>
            <a:pPr eaLnBrk="1" hangingPunct="1"/>
            <a:r>
              <a:rPr lang="zh-CN" altLang="zh-CN" sz="2800">
                <a:solidFill>
                  <a:srgbClr val="FF0000"/>
                </a:solidFill>
              </a:rPr>
              <a:t>以上四条,测试带符号整数运算的结果(标志S,O和Z).  </a:t>
            </a:r>
          </a:p>
          <a:p>
            <a:pPr eaLnBrk="1" hangingPunct="1"/>
            <a:endParaRPr lang="zh-CN" altLang="zh-CN" sz="2800"/>
          </a:p>
        </p:txBody>
      </p:sp>
    </p:spTree>
  </p:cSld>
  <p:clrMapOvr>
    <a:masterClrMapping/>
  </p:clrMapOvr>
  <p:transition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21889">
            <a:extLst>
              <a:ext uri="{FF2B5EF4-FFF2-40B4-BE49-F238E27FC236}">
                <a16:creationId xmlns:a16="http://schemas.microsoft.com/office/drawing/2014/main" id="{CDFAB538-A8AA-40B6-89C7-84F59F5A9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2.4.2  </a:t>
            </a:r>
            <a:r>
              <a:rPr lang="zh-CN" altLang="en-US"/>
              <a:t>条件转移指令</a:t>
            </a:r>
          </a:p>
        </p:txBody>
      </p:sp>
      <p:sp>
        <p:nvSpPr>
          <p:cNvPr id="47107" name="文本占位符 421890">
            <a:extLst>
              <a:ext uri="{FF2B5EF4-FFF2-40B4-BE49-F238E27FC236}">
                <a16:creationId xmlns:a16="http://schemas.microsoft.com/office/drawing/2014/main" id="{95FE6E42-66D0-4A3F-8491-309FD9DAB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2438" y="1128713"/>
            <a:ext cx="8353425" cy="5226050"/>
          </a:xfrm>
        </p:spPr>
        <p:txBody>
          <a:bodyPr/>
          <a:lstStyle/>
          <a:p>
            <a:pPr eaLnBrk="1" hangingPunct="1"/>
            <a:r>
              <a:rPr lang="zh-CN" altLang="zh-CN" sz="2800"/>
              <a:t>JE/JZ       等于转移.  </a:t>
            </a:r>
          </a:p>
          <a:p>
            <a:pPr eaLnBrk="1" hangingPunct="1"/>
            <a:r>
              <a:rPr lang="zh-CN" altLang="zh-CN" sz="2800"/>
              <a:t>JNE/JNZ     不等于时转移.  </a:t>
            </a:r>
          </a:p>
          <a:p>
            <a:pPr eaLnBrk="1" hangingPunct="1"/>
            <a:r>
              <a:rPr lang="zh-CN" altLang="zh-CN" sz="2800"/>
              <a:t>JC          有进位时转移.  </a:t>
            </a:r>
          </a:p>
          <a:p>
            <a:pPr eaLnBrk="1" hangingPunct="1"/>
            <a:r>
              <a:rPr lang="zh-CN" altLang="zh-CN" sz="2800"/>
              <a:t>JNC         无进位时转移.  </a:t>
            </a:r>
          </a:p>
          <a:p>
            <a:pPr eaLnBrk="1" hangingPunct="1"/>
            <a:r>
              <a:rPr lang="zh-CN" altLang="zh-CN" sz="2800"/>
              <a:t>JNO         不溢出时转移.  </a:t>
            </a:r>
          </a:p>
          <a:p>
            <a:pPr eaLnBrk="1" hangingPunct="1"/>
            <a:r>
              <a:rPr lang="zh-CN" altLang="zh-CN" sz="2800"/>
              <a:t>JNP/JPO     奇偶性为奇数时转移.  </a:t>
            </a:r>
          </a:p>
          <a:p>
            <a:pPr eaLnBrk="1" hangingPunct="1"/>
            <a:r>
              <a:rPr lang="zh-CN" altLang="zh-CN" sz="2800"/>
              <a:t>JNS         符号位为 "0" 时转移.  </a:t>
            </a:r>
          </a:p>
          <a:p>
            <a:pPr eaLnBrk="1" hangingPunct="1"/>
            <a:r>
              <a:rPr lang="zh-CN" altLang="zh-CN" sz="2800"/>
              <a:t>JO          溢出转移.  </a:t>
            </a:r>
          </a:p>
          <a:p>
            <a:pPr eaLnBrk="1" hangingPunct="1"/>
            <a:r>
              <a:rPr lang="zh-CN" altLang="zh-CN" sz="2800"/>
              <a:t>JP/JPE      奇偶性为偶数时转移.  </a:t>
            </a:r>
          </a:p>
          <a:p>
            <a:pPr eaLnBrk="1" hangingPunct="1"/>
            <a:r>
              <a:rPr lang="zh-CN" altLang="zh-CN" sz="2800"/>
              <a:t>JS          符号位为 "1" 时转移.</a:t>
            </a:r>
          </a:p>
        </p:txBody>
      </p:sp>
    </p:spTree>
  </p:cSld>
  <p:clrMapOvr>
    <a:masterClrMapping/>
  </p:clrMapOvr>
  <p:transition>
    <p:zoom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组合 427009">
            <a:extLst>
              <a:ext uri="{FF2B5EF4-FFF2-40B4-BE49-F238E27FC236}">
                <a16:creationId xmlns:a16="http://schemas.microsoft.com/office/drawing/2014/main" id="{60D0744C-12C1-4963-B0D6-07D64CACC332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48135" name="图片 427010" descr="D2b">
              <a:extLst>
                <a:ext uri="{FF2B5EF4-FFF2-40B4-BE49-F238E27FC236}">
                  <a16:creationId xmlns:a16="http://schemas.microsoft.com/office/drawing/2014/main" id="{82D27E27-59A0-4111-BD2D-96ED86A73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图片 427011" descr="D2a">
              <a:extLst>
                <a:ext uri="{FF2B5EF4-FFF2-40B4-BE49-F238E27FC236}">
                  <a16:creationId xmlns:a16="http://schemas.microsoft.com/office/drawing/2014/main" id="{5233DEDA-1A3B-42A7-BED6-ADDEB3588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7" name="图片 427012" descr="D2b">
              <a:extLst>
                <a:ext uri="{FF2B5EF4-FFF2-40B4-BE49-F238E27FC236}">
                  <a16:creationId xmlns:a16="http://schemas.microsoft.com/office/drawing/2014/main" id="{0322F13E-B797-426D-B4DA-A25C602E0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8" name="图片 427013" descr="D2c">
              <a:extLst>
                <a:ext uri="{FF2B5EF4-FFF2-40B4-BE49-F238E27FC236}">
                  <a16:creationId xmlns:a16="http://schemas.microsoft.com/office/drawing/2014/main" id="{248636D9-F686-4424-9A6F-215D29E4B3D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9" name="矩形 427014">
              <a:extLst>
                <a:ext uri="{FF2B5EF4-FFF2-40B4-BE49-F238E27FC236}">
                  <a16:creationId xmlns:a16="http://schemas.microsoft.com/office/drawing/2014/main" id="{58E069F9-082F-4DE3-9511-6B21FEE3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8131" name="标题 427015">
            <a:extLst>
              <a:ext uri="{FF2B5EF4-FFF2-40B4-BE49-F238E27FC236}">
                <a16:creationId xmlns:a16="http://schemas.microsoft.com/office/drawing/2014/main" id="{F58C099E-1158-484B-AC82-9B9B07A5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noProof="1">
                <a:solidFill>
                  <a:schemeClr val="tx1"/>
                </a:solidFill>
              </a:rPr>
              <a:t>例</a:t>
            </a:r>
            <a:r>
              <a:rPr lang="zh-CN" altLang="zh-CN" sz="2400" b="1" noProof="1">
                <a:solidFill>
                  <a:schemeClr val="tx1"/>
                </a:solidFill>
              </a:rPr>
              <a:t>2.38</a:t>
            </a:r>
            <a:r>
              <a:rPr lang="zh-CN" altLang="en-US" sz="2400" b="1" noProof="1">
                <a:solidFill>
                  <a:schemeClr val="tx1"/>
                </a:solidFill>
              </a:rPr>
              <a:t>：</a:t>
            </a:r>
            <a:r>
              <a:rPr lang="en-US" altLang="zh-CN" sz="2400" b="1" noProof="1">
                <a:solidFill>
                  <a:schemeClr val="tx1"/>
                </a:solidFill>
              </a:rPr>
              <a:t>JZ/JNZ</a:t>
            </a:r>
            <a:r>
              <a:rPr lang="zh-CN" altLang="en-US" sz="2400" b="1" noProof="1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48132" name="文本占位符 427016">
            <a:extLst>
              <a:ext uri="{FF2B5EF4-FFF2-40B4-BE49-F238E27FC236}">
                <a16:creationId xmlns:a16="http://schemas.microsoft.com/office/drawing/2014/main" id="{B78BDD82-1120-43AA-ABDB-B6BF3306E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696200" cy="46482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test al,80h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；测试最高位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jz next0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D7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ZF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），转移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mov ah,0ffh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D7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，顺序执行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jmp done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；无条件转向</a:t>
            </a: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next0: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mov ah,0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done:	...</a:t>
            </a:r>
          </a:p>
          <a:p>
            <a:pPr marL="0" indent="0" eaLnBrk="1" hangingPunct="1">
              <a:lnSpc>
                <a:spcPct val="80000"/>
              </a:lnSpc>
              <a:spcBef>
                <a:spcPct val="80000"/>
              </a:spcBef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test al,80h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；测试最高位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jnz next1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D7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ZF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），转移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mov ah,0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D7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，顺序执行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jmp done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；无条件转向</a:t>
            </a: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next1: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mov ah,0ffh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done:	...</a:t>
            </a:r>
          </a:p>
        </p:txBody>
      </p:sp>
      <p:pic>
        <p:nvPicPr>
          <p:cNvPr id="48133" name="图片 427017" descr="142">
            <a:extLst>
              <a:ext uri="{FF2B5EF4-FFF2-40B4-BE49-F238E27FC236}">
                <a16:creationId xmlns:a16="http://schemas.microsoft.com/office/drawing/2014/main" id="{360CDDA6-5B56-4A43-A7D6-C8C3198E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686175"/>
            <a:ext cx="78486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图片 427018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82DE93B-EAA8-4020-9300-14116A4B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组合 428033">
            <a:extLst>
              <a:ext uri="{FF2B5EF4-FFF2-40B4-BE49-F238E27FC236}">
                <a16:creationId xmlns:a16="http://schemas.microsoft.com/office/drawing/2014/main" id="{D67F2999-F283-4443-873C-0E9F21BF53BB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49158" name="图片 428034" descr="D2b">
              <a:extLst>
                <a:ext uri="{FF2B5EF4-FFF2-40B4-BE49-F238E27FC236}">
                  <a16:creationId xmlns:a16="http://schemas.microsoft.com/office/drawing/2014/main" id="{3B9377A9-1A5D-4D29-8306-6B6AF6D1B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9" name="图片 428035" descr="D2a">
              <a:extLst>
                <a:ext uri="{FF2B5EF4-FFF2-40B4-BE49-F238E27FC236}">
                  <a16:creationId xmlns:a16="http://schemas.microsoft.com/office/drawing/2014/main" id="{09A4017B-CEB7-4322-85A1-FEAF03862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0" name="图片 428036" descr="D2b">
              <a:extLst>
                <a:ext uri="{FF2B5EF4-FFF2-40B4-BE49-F238E27FC236}">
                  <a16:creationId xmlns:a16="http://schemas.microsoft.com/office/drawing/2014/main" id="{1D464F29-1510-4F42-B661-F3869E38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1" name="图片 428037" descr="D2c">
              <a:extLst>
                <a:ext uri="{FF2B5EF4-FFF2-40B4-BE49-F238E27FC236}">
                  <a16:creationId xmlns:a16="http://schemas.microsoft.com/office/drawing/2014/main" id="{6FCB0FF1-A993-47DF-95A1-19681AFDD41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2" name="矩形 428038">
              <a:extLst>
                <a:ext uri="{FF2B5EF4-FFF2-40B4-BE49-F238E27FC236}">
                  <a16:creationId xmlns:a16="http://schemas.microsoft.com/office/drawing/2014/main" id="{B245371D-549C-45B1-BA3B-A60AE53C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9155" name="标题 428039">
            <a:extLst>
              <a:ext uri="{FF2B5EF4-FFF2-40B4-BE49-F238E27FC236}">
                <a16:creationId xmlns:a16="http://schemas.microsoft.com/office/drawing/2014/main" id="{A630FBDB-724F-428B-B087-2D330F08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noProof="1">
                <a:solidFill>
                  <a:schemeClr val="tx1"/>
                </a:solidFill>
              </a:rPr>
              <a:t>例</a:t>
            </a:r>
            <a:r>
              <a:rPr lang="zh-CN" altLang="zh-CN" sz="2400" b="1" noProof="1">
                <a:solidFill>
                  <a:schemeClr val="tx1"/>
                </a:solidFill>
              </a:rPr>
              <a:t>2.39</a:t>
            </a:r>
            <a:r>
              <a:rPr lang="zh-CN" altLang="en-US" sz="2400" b="1" noProof="1">
                <a:solidFill>
                  <a:schemeClr val="tx1"/>
                </a:solidFill>
              </a:rPr>
              <a:t>：</a:t>
            </a:r>
            <a:r>
              <a:rPr lang="en-US" altLang="zh-CN" sz="2400" b="1" noProof="1">
                <a:solidFill>
                  <a:schemeClr val="tx1"/>
                </a:solidFill>
              </a:rPr>
              <a:t>JS/JNS</a:t>
            </a:r>
            <a:r>
              <a:rPr lang="zh-CN" altLang="en-US" sz="2400" b="1" noProof="1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49156" name="文本占位符 428040">
            <a:extLst>
              <a:ext uri="{FF2B5EF4-FFF2-40B4-BE49-F238E27FC236}">
                <a16:creationId xmlns:a16="http://schemas.microsoft.com/office/drawing/2014/main" id="{6B4B939D-A88A-4BFE-B999-EDECF415F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696200" cy="46482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zh-CN" altLang="en-US" sz="3200"/>
              <a:t>；</a:t>
            </a:r>
            <a:r>
              <a:rPr lang="zh-CN" altLang="en-US" sz="2800"/>
              <a:t>计算</a:t>
            </a:r>
            <a:r>
              <a:rPr lang="en-US" altLang="zh-CN" sz="2800"/>
              <a:t>|X</a:t>
            </a:r>
            <a:r>
              <a:rPr lang="zh-CN" altLang="en-US" sz="2800"/>
              <a:t>－</a:t>
            </a:r>
            <a:r>
              <a:rPr lang="en-US" altLang="zh-CN" sz="2800"/>
              <a:t>Y|</a:t>
            </a:r>
            <a:r>
              <a:rPr lang="zh-CN" altLang="en-US" sz="2800"/>
              <a:t>（绝对值）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zh-CN" altLang="en-US" sz="2800"/>
              <a:t>；</a:t>
            </a:r>
            <a:r>
              <a:rPr lang="en-US" altLang="zh-CN" sz="2800"/>
              <a:t>X</a:t>
            </a:r>
            <a:r>
              <a:rPr lang="zh-CN" altLang="en-US" sz="2800"/>
              <a:t>和</a:t>
            </a:r>
            <a:r>
              <a:rPr lang="en-US" altLang="zh-CN" sz="2800"/>
              <a:t>Y</a:t>
            </a:r>
            <a:r>
              <a:rPr lang="zh-CN" altLang="en-US" sz="2800"/>
              <a:t>为存放于</a:t>
            </a:r>
            <a:r>
              <a:rPr lang="en-US" altLang="zh-CN" sz="2800"/>
              <a:t>X</a:t>
            </a:r>
            <a:r>
              <a:rPr lang="zh-CN" altLang="en-US" sz="2800"/>
              <a:t>单元和</a:t>
            </a:r>
            <a:r>
              <a:rPr lang="en-US" altLang="zh-CN" sz="2800"/>
              <a:t>Y</a:t>
            </a:r>
            <a:r>
              <a:rPr lang="zh-CN" altLang="en-US" sz="2800"/>
              <a:t>单元的</a:t>
            </a:r>
            <a:r>
              <a:rPr lang="en-US" altLang="zh-CN" sz="2800"/>
              <a:t>16</a:t>
            </a:r>
            <a:r>
              <a:rPr lang="zh-CN" altLang="en-US" sz="2800"/>
              <a:t>位操作数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zh-CN" altLang="en-US" sz="2800"/>
              <a:t>；结果存入</a:t>
            </a:r>
            <a:r>
              <a:rPr lang="en-US" altLang="zh-CN" sz="2800"/>
              <a:t>result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ax,X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sub ax,Y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jns nonneg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neg ax	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neg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是求补指令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nonneg: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result,ax</a:t>
            </a:r>
          </a:p>
        </p:txBody>
      </p:sp>
      <p:pic>
        <p:nvPicPr>
          <p:cNvPr id="49157" name="图片 428041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362B242-6C2A-4195-80D1-E27DCCA2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组合 438273">
            <a:extLst>
              <a:ext uri="{FF2B5EF4-FFF2-40B4-BE49-F238E27FC236}">
                <a16:creationId xmlns:a16="http://schemas.microsoft.com/office/drawing/2014/main" id="{9F227108-5EEF-46B9-90AB-C766DB231C17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50187" name="图片 438274" descr="D2b">
              <a:extLst>
                <a:ext uri="{FF2B5EF4-FFF2-40B4-BE49-F238E27FC236}">
                  <a16:creationId xmlns:a16="http://schemas.microsoft.com/office/drawing/2014/main" id="{20863760-CE5F-4871-8C39-33C435239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8" name="图片 438275" descr="D2a">
              <a:extLst>
                <a:ext uri="{FF2B5EF4-FFF2-40B4-BE49-F238E27FC236}">
                  <a16:creationId xmlns:a16="http://schemas.microsoft.com/office/drawing/2014/main" id="{D2B1A096-9131-42D3-9B42-68D4168E6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9" name="图片 438276" descr="D2b">
              <a:extLst>
                <a:ext uri="{FF2B5EF4-FFF2-40B4-BE49-F238E27FC236}">
                  <a16:creationId xmlns:a16="http://schemas.microsoft.com/office/drawing/2014/main" id="{6D2A7556-2C04-4FEB-9FD6-80C00A7BA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0" name="图片 438277" descr="D2c">
              <a:extLst>
                <a:ext uri="{FF2B5EF4-FFF2-40B4-BE49-F238E27FC236}">
                  <a16:creationId xmlns:a16="http://schemas.microsoft.com/office/drawing/2014/main" id="{773318C0-42A3-4F2D-918C-B625FB735E2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1" name="矩形 438278">
              <a:extLst>
                <a:ext uri="{FF2B5EF4-FFF2-40B4-BE49-F238E27FC236}">
                  <a16:creationId xmlns:a16="http://schemas.microsoft.com/office/drawing/2014/main" id="{4B41F52E-3CE4-4C9B-AFB7-D4D576D6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0179" name="标题 438279">
            <a:extLst>
              <a:ext uri="{FF2B5EF4-FFF2-40B4-BE49-F238E27FC236}">
                <a16:creationId xmlns:a16="http://schemas.microsoft.com/office/drawing/2014/main" id="{6401FF5D-449B-4E2D-8800-3D046199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noProof="1">
                <a:solidFill>
                  <a:schemeClr val="tx1"/>
                </a:solidFill>
              </a:rPr>
              <a:t>例</a:t>
            </a:r>
            <a:r>
              <a:rPr lang="zh-CN" altLang="zh-CN" sz="2400" b="1" noProof="1">
                <a:solidFill>
                  <a:schemeClr val="tx1"/>
                </a:solidFill>
              </a:rPr>
              <a:t>2.45</a:t>
            </a:r>
            <a:r>
              <a:rPr lang="zh-CN" altLang="en-US" sz="2400" b="1" noProof="1">
                <a:solidFill>
                  <a:schemeClr val="tx1"/>
                </a:solidFill>
              </a:rPr>
              <a:t>：记录空格个数</a:t>
            </a:r>
          </a:p>
        </p:txBody>
      </p:sp>
      <p:sp>
        <p:nvSpPr>
          <p:cNvPr id="50180" name="文本占位符 438280">
            <a:extLst>
              <a:ext uri="{FF2B5EF4-FFF2-40B4-BE49-F238E27FC236}">
                <a16:creationId xmlns:a16="http://schemas.microsoft.com/office/drawing/2014/main" id="{A82E4758-7DAC-4AB4-84DD-45C4541A5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341438"/>
            <a:ext cx="7696200" cy="4754562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cx,count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；设置循环次数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si,offset string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xor bx,bx	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bx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，记录空格数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jcxz done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al,20h	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；如果长度为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，退出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again: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cmp al,es:[si]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jnz next	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ZF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非空格，转移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inc bx	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ZF=1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是空格，个数加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next:	inc si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loop again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；字符个数减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，不为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继续循环</a:t>
            </a:r>
          </a:p>
        </p:txBody>
      </p:sp>
      <p:grpSp>
        <p:nvGrpSpPr>
          <p:cNvPr id="438282" name="组合 438281">
            <a:extLst>
              <a:ext uri="{FF2B5EF4-FFF2-40B4-BE49-F238E27FC236}">
                <a16:creationId xmlns:a16="http://schemas.microsoft.com/office/drawing/2014/main" id="{D8298339-0D56-4E41-B554-9ABEB928F804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724400"/>
            <a:ext cx="3135313" cy="914400"/>
            <a:chOff x="2608" y="3040"/>
            <a:chExt cx="1975" cy="576"/>
          </a:xfrm>
        </p:grpSpPr>
        <p:sp>
          <p:nvSpPr>
            <p:cNvPr id="50185" name="矩形 438282">
              <a:extLst>
                <a:ext uri="{FF2B5EF4-FFF2-40B4-BE49-F238E27FC236}">
                  <a16:creationId xmlns:a16="http://schemas.microsoft.com/office/drawing/2014/main" id="{E3BB1515-1269-48EF-8526-31EBA239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3040"/>
              <a:ext cx="120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indent="1841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0">
                  <a:solidFill>
                    <a:schemeClr val="tx2"/>
                  </a:solidFill>
                </a:rPr>
                <a:t>dec cx</a:t>
              </a:r>
            </a:p>
            <a:p>
              <a:pPr algn="just" eaLnBrk="1" hangingPunct="1"/>
              <a:r>
                <a:rPr lang="en-US" altLang="zh-CN" i="0">
                  <a:solidFill>
                    <a:schemeClr val="tx2"/>
                  </a:solidFill>
                </a:rPr>
                <a:t>jnz again</a:t>
              </a:r>
            </a:p>
          </p:txBody>
        </p:sp>
        <p:sp>
          <p:nvSpPr>
            <p:cNvPr id="50186" name="任意多边形 438283">
              <a:extLst>
                <a:ext uri="{FF2B5EF4-FFF2-40B4-BE49-F238E27FC236}">
                  <a16:creationId xmlns:a16="http://schemas.microsoft.com/office/drawing/2014/main" id="{BB202C7F-1884-411E-81C6-D40BC569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385"/>
              <a:ext cx="726" cy="45"/>
            </a:xfrm>
            <a:custGeom>
              <a:avLst/>
              <a:gdLst>
                <a:gd name="T0" fmla="*/ 0 w 104"/>
                <a:gd name="T1" fmla="*/ 5 h 136"/>
                <a:gd name="T2" fmla="*/ 32307 w 104"/>
                <a:gd name="T3" fmla="*/ 0 h 136"/>
                <a:gd name="T4" fmla="*/ 35379 w 104"/>
                <a:gd name="T5" fmla="*/ 0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" h="136">
                  <a:moveTo>
                    <a:pt x="0" y="136"/>
                  </a:moveTo>
                  <a:lnTo>
                    <a:pt x="95" y="13"/>
                  </a:lnTo>
                  <a:lnTo>
                    <a:pt x="104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8285" name="组合 438284">
            <a:extLst>
              <a:ext uri="{FF2B5EF4-FFF2-40B4-BE49-F238E27FC236}">
                <a16:creationId xmlns:a16="http://schemas.microsoft.com/office/drawing/2014/main" id="{2031534C-F050-4D69-8783-4EEA39BED711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296863"/>
            <a:ext cx="1905000" cy="2555875"/>
            <a:chOff x="296" y="187"/>
            <a:chExt cx="1200" cy="1610"/>
          </a:xfrm>
        </p:grpSpPr>
        <p:sp>
          <p:nvSpPr>
            <p:cNvPr id="50183" name="矩形 438285">
              <a:extLst>
                <a:ext uri="{FF2B5EF4-FFF2-40B4-BE49-F238E27FC236}">
                  <a16:creationId xmlns:a16="http://schemas.microsoft.com/office/drawing/2014/main" id="{76F00B8A-1513-4559-9AD0-68ED68B2C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" y="187"/>
              <a:ext cx="120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indent="1841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0">
                  <a:solidFill>
                    <a:schemeClr val="tx2"/>
                  </a:solidFill>
                </a:rPr>
                <a:t>cmp cx,0</a:t>
              </a:r>
            </a:p>
            <a:p>
              <a:pPr algn="just" eaLnBrk="1" hangingPunct="1"/>
              <a:r>
                <a:rPr lang="en-US" altLang="zh-CN" i="0">
                  <a:solidFill>
                    <a:schemeClr val="tx2"/>
                  </a:solidFill>
                </a:rPr>
                <a:t>jz next</a:t>
              </a:r>
            </a:p>
          </p:txBody>
        </p:sp>
        <p:sp>
          <p:nvSpPr>
            <p:cNvPr id="50184" name="任意多边形 438286">
              <a:extLst>
                <a:ext uri="{FF2B5EF4-FFF2-40B4-BE49-F238E27FC236}">
                  <a16:creationId xmlns:a16="http://schemas.microsoft.com/office/drawing/2014/main" id="{B01F1C3A-96D4-4CA6-BCF0-0B6721B2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799"/>
              <a:ext cx="659" cy="998"/>
            </a:xfrm>
            <a:custGeom>
              <a:avLst/>
              <a:gdLst>
                <a:gd name="T0" fmla="*/ 0 w 977"/>
                <a:gd name="T1" fmla="*/ 0 h 590"/>
                <a:gd name="T2" fmla="*/ 133 w 977"/>
                <a:gd name="T3" fmla="*/ 2351 h 590"/>
                <a:gd name="T4" fmla="*/ 300 w 977"/>
                <a:gd name="T5" fmla="*/ 2855 h 5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7" h="590">
                  <a:moveTo>
                    <a:pt x="0" y="0"/>
                  </a:moveTo>
                  <a:lnTo>
                    <a:pt x="433" y="486"/>
                  </a:lnTo>
                  <a:lnTo>
                    <a:pt x="977" y="59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439297">
            <a:extLst>
              <a:ext uri="{FF2B5EF4-FFF2-40B4-BE49-F238E27FC236}">
                <a16:creationId xmlns:a16="http://schemas.microsoft.com/office/drawing/2014/main" id="{F97C5C13-98C6-40C7-BAFB-C14CD32C8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2.4.4  </a:t>
            </a:r>
            <a:r>
              <a:rPr lang="zh-CN" altLang="en-US"/>
              <a:t>子程序指令</a:t>
            </a:r>
          </a:p>
        </p:txBody>
      </p:sp>
      <p:sp>
        <p:nvSpPr>
          <p:cNvPr id="51203" name="文本占位符 439298">
            <a:extLst>
              <a:ext uri="{FF2B5EF4-FFF2-40B4-BE49-F238E27FC236}">
                <a16:creationId xmlns:a16="http://schemas.microsoft.com/office/drawing/2014/main" id="{D8B30DAF-892A-45B6-9E89-A3D6A55596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971925"/>
          </a:xfrm>
        </p:spPr>
        <p:txBody>
          <a:bodyPr/>
          <a:lstStyle/>
          <a:p>
            <a:pPr eaLnBrk="1" hangingPunct="1"/>
            <a:r>
              <a:rPr lang="zh-CN" altLang="en-US" sz="3200"/>
              <a:t>子程序是完成特定功能的一段程序</a:t>
            </a:r>
          </a:p>
          <a:p>
            <a:pPr eaLnBrk="1" hangingPunct="1"/>
            <a:r>
              <a:rPr lang="zh-CN" altLang="en-US" sz="3200"/>
              <a:t>当主程序（调用程序）需要执行这个功能时，采用</a:t>
            </a:r>
            <a:r>
              <a:rPr lang="en-US" altLang="zh-CN" sz="3200">
                <a:solidFill>
                  <a:schemeClr val="tx2"/>
                </a:solidFill>
              </a:rPr>
              <a:t>CALL</a:t>
            </a:r>
            <a:r>
              <a:rPr lang="zh-CN" altLang="en-US" sz="3200"/>
              <a:t>调用指令转移到该子程序的起始处执行</a:t>
            </a:r>
          </a:p>
          <a:p>
            <a:pPr eaLnBrk="1" hangingPunct="1"/>
            <a:r>
              <a:rPr lang="zh-CN" altLang="en-US" sz="3200"/>
              <a:t>当运行完子程序功能后，采用</a:t>
            </a:r>
            <a:r>
              <a:rPr lang="en-US" altLang="zh-CN" sz="3200">
                <a:solidFill>
                  <a:schemeClr val="tx2"/>
                </a:solidFill>
              </a:rPr>
              <a:t>RET</a:t>
            </a:r>
            <a:r>
              <a:rPr lang="zh-CN" altLang="en-US" sz="3200"/>
              <a:t>返回指令回到主程序继续执行</a:t>
            </a:r>
          </a:p>
        </p:txBody>
      </p:sp>
      <p:sp>
        <p:nvSpPr>
          <p:cNvPr id="439300" name="圆角矩形 439299">
            <a:hlinkClick r:id="rId2" action="ppaction://hlinksldjump"/>
            <a:extLst>
              <a:ext uri="{FF2B5EF4-FFF2-40B4-BE49-F238E27FC236}">
                <a16:creationId xmlns:a16="http://schemas.microsoft.com/office/drawing/2014/main" id="{1EF0DFF6-722D-4EC4-A9D5-974426FC51AE}"/>
              </a:ext>
            </a:extLst>
          </p:cNvPr>
          <p:cNvSpPr/>
          <p:nvPr/>
        </p:nvSpPr>
        <p:spPr>
          <a:xfrm>
            <a:off x="7019925" y="4876800"/>
            <a:ext cx="904875" cy="3524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 b="1" i="0" noProof="1">
                <a:effectLst>
                  <a:outerShdw blurRad="38100" dist="38100" dir="2700000">
                    <a:srgbClr val="FFFFFF"/>
                  </a:outerShdw>
                </a:effectLst>
              </a:rPr>
              <a:t>演示</a:t>
            </a:r>
          </a:p>
        </p:txBody>
      </p:sp>
    </p:spTree>
  </p:cSld>
  <p:clrMapOvr>
    <a:masterClrMapping/>
  </p:clrMapOvr>
  <p:transition>
    <p:zoom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440321">
            <a:extLst>
              <a:ext uri="{FF2B5EF4-FFF2-40B4-BE49-F238E27FC236}">
                <a16:creationId xmlns:a16="http://schemas.microsoft.com/office/drawing/2014/main" id="{E5942D7D-43D6-4167-8EC7-F96D9AC02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主程序与子程序</a:t>
            </a:r>
          </a:p>
        </p:txBody>
      </p:sp>
      <p:sp>
        <p:nvSpPr>
          <p:cNvPr id="52227" name="文本框 440322">
            <a:extLst>
              <a:ext uri="{FF2B5EF4-FFF2-40B4-BE49-F238E27FC236}">
                <a16:creationId xmlns:a16="http://schemas.microsoft.com/office/drawing/2014/main" id="{1CA851F8-6235-441B-9640-269D6314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76400"/>
            <a:ext cx="2076450" cy="3856038"/>
          </a:xfrm>
          <a:prstGeom prst="rect">
            <a:avLst/>
          </a:prstGeom>
          <a:noFill/>
          <a:ln w="1905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i="0">
                <a:solidFill>
                  <a:schemeClr val="tx2"/>
                </a:solidFill>
                <a:latin typeface="Times New Roman" panose="02020603050405020304" pitchFamily="18" charset="0"/>
              </a:rPr>
              <a:t>CALL label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文本框 440323">
            <a:extLst>
              <a:ext uri="{FF2B5EF4-FFF2-40B4-BE49-F238E27FC236}">
                <a16:creationId xmlns:a16="http://schemas.microsoft.com/office/drawing/2014/main" id="{9C370EBE-397C-48F8-83D5-E4EB5F90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143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</a:rPr>
              <a:t>主程序</a:t>
            </a:r>
          </a:p>
        </p:txBody>
      </p:sp>
      <p:sp>
        <p:nvSpPr>
          <p:cNvPr id="440325" name="直接连接符 440324">
            <a:extLst>
              <a:ext uri="{FF2B5EF4-FFF2-40B4-BE49-F238E27FC236}">
                <a16:creationId xmlns:a16="http://schemas.microsoft.com/office/drawing/2014/main" id="{D14458DE-781D-4BEC-AA8C-12D87E217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16002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26" name="直接连接符 440325">
            <a:extLst>
              <a:ext uri="{FF2B5EF4-FFF2-40B4-BE49-F238E27FC236}">
                <a16:creationId xmlns:a16="http://schemas.microsoft.com/office/drawing/2014/main" id="{24F9863E-54CB-4D0D-B3A7-8E0991618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0" cy="16002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27" name="直接连接符 440326">
            <a:extLst>
              <a:ext uri="{FF2B5EF4-FFF2-40B4-BE49-F238E27FC236}">
                <a16:creationId xmlns:a16="http://schemas.microsoft.com/office/drawing/2014/main" id="{9D2B620A-018F-4B20-87BB-1C75DB7D4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14600"/>
            <a:ext cx="0" cy="20574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28" name="直接连接符 440327">
            <a:extLst>
              <a:ext uri="{FF2B5EF4-FFF2-40B4-BE49-F238E27FC236}">
                <a16:creationId xmlns:a16="http://schemas.microsoft.com/office/drawing/2014/main" id="{A5FA20A1-307B-4A15-B3D2-3D243820D4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62200"/>
            <a:ext cx="1981200" cy="990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3" name="文本框 440328">
            <a:extLst>
              <a:ext uri="{FF2B5EF4-FFF2-40B4-BE49-F238E27FC236}">
                <a16:creationId xmlns:a16="http://schemas.microsoft.com/office/drawing/2014/main" id="{CADAA7CC-84FC-4A72-A84B-20AA05F0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16150"/>
            <a:ext cx="1447800" cy="2760663"/>
          </a:xfrm>
          <a:prstGeom prst="rect">
            <a:avLst/>
          </a:prstGeom>
          <a:noFill/>
          <a:ln w="1905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i="0">
                <a:solidFill>
                  <a:schemeClr val="tx2"/>
                </a:solidFill>
                <a:latin typeface="Times New Roman" panose="02020603050405020304" pitchFamily="18" charset="0"/>
              </a:rPr>
              <a:t>RET</a:t>
            </a:r>
          </a:p>
        </p:txBody>
      </p:sp>
      <p:sp>
        <p:nvSpPr>
          <p:cNvPr id="52234" name="文本框 440329">
            <a:extLst>
              <a:ext uri="{FF2B5EF4-FFF2-40B4-BE49-F238E27FC236}">
                <a16:creationId xmlns:a16="http://schemas.microsoft.com/office/drawing/2014/main" id="{57D5336A-8903-4A40-B8B1-12D4702E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827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i="0">
                <a:latin typeface="Times New Roman" panose="02020603050405020304" pitchFamily="18" charset="0"/>
              </a:rPr>
              <a:t>子程序</a:t>
            </a:r>
          </a:p>
        </p:txBody>
      </p:sp>
      <p:sp>
        <p:nvSpPr>
          <p:cNvPr id="440331" name="直接连接符 440330">
            <a:extLst>
              <a:ext uri="{FF2B5EF4-FFF2-40B4-BE49-F238E27FC236}">
                <a16:creationId xmlns:a16="http://schemas.microsoft.com/office/drawing/2014/main" id="{22A132AD-28AF-4C7F-BF88-E2C2B227B6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733800"/>
            <a:ext cx="1905000" cy="762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32" name="线形标注 1(带强调线) 440331">
            <a:extLst>
              <a:ext uri="{FF2B5EF4-FFF2-40B4-BE49-F238E27FC236}">
                <a16:creationId xmlns:a16="http://schemas.microsoft.com/office/drawing/2014/main" id="{43EE3E17-47DB-4C53-B6E9-1AE89A5BB08E}"/>
              </a:ext>
            </a:extLst>
          </p:cNvPr>
          <p:cNvSpPr>
            <a:spLocks/>
          </p:cNvSpPr>
          <p:nvPr/>
        </p:nvSpPr>
        <p:spPr bwMode="auto">
          <a:xfrm>
            <a:off x="4211638" y="5405438"/>
            <a:ext cx="4537075" cy="958850"/>
          </a:xfrm>
          <a:prstGeom prst="accentCallout1">
            <a:avLst>
              <a:gd name="adj1" fmla="val 11921"/>
              <a:gd name="adj2" fmla="val -1681"/>
              <a:gd name="adj3" fmla="val -168708"/>
              <a:gd name="adj4" fmla="val -43667"/>
            </a:avLst>
          </a:prstGeom>
          <a:solidFill>
            <a:schemeClr val="accent1"/>
          </a:soli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latin typeface="Times New Roman" panose="02020603050405020304" pitchFamily="18" charset="0"/>
              </a:rPr>
              <a:t>回到</a:t>
            </a:r>
            <a:r>
              <a:rPr lang="en-US" altLang="zh-CN" b="1" i="0">
                <a:latin typeface="Times New Roman" panose="02020603050405020304" pitchFamily="18" charset="0"/>
              </a:rPr>
              <a:t>CALL</a:t>
            </a:r>
            <a:r>
              <a:rPr lang="zh-CN" altLang="en-US" b="1" i="0">
                <a:latin typeface="Times New Roman" panose="02020603050405020304" pitchFamily="18" charset="0"/>
              </a:rPr>
              <a:t>指令后的指令处</a:t>
            </a:r>
          </a:p>
          <a:p>
            <a:pPr eaLnBrk="1" hangingPunct="1"/>
            <a:r>
              <a:rPr lang="en-US" altLang="zh-CN" b="1" i="0">
                <a:latin typeface="Times New Roman" panose="02020603050405020304" pitchFamily="18" charset="0"/>
              </a:rPr>
              <a:t>——</a:t>
            </a:r>
            <a:r>
              <a:rPr lang="zh-CN" altLang="en-US" b="1" i="0">
                <a:latin typeface="Times New Roman" panose="02020603050405020304" pitchFamily="18" charset="0"/>
              </a:rPr>
              <a:t>返回地址</a:t>
            </a:r>
          </a:p>
        </p:txBody>
      </p:sp>
      <p:pic>
        <p:nvPicPr>
          <p:cNvPr id="52237" name="图片 440332" descr="14_6">
            <a:extLst>
              <a:ext uri="{FF2B5EF4-FFF2-40B4-BE49-F238E27FC236}">
                <a16:creationId xmlns:a16="http://schemas.microsoft.com/office/drawing/2014/main" id="{0EDB5D4D-628B-4F8F-AA7B-DD68127CF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38" name="组合 440333">
            <a:extLst>
              <a:ext uri="{FF2B5EF4-FFF2-40B4-BE49-F238E27FC236}">
                <a16:creationId xmlns:a16="http://schemas.microsoft.com/office/drawing/2014/main" id="{8ADD499E-A2FE-4208-A1AB-0D5318B82F42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44450"/>
            <a:ext cx="6629400" cy="1295400"/>
            <a:chOff x="8" y="28"/>
            <a:chExt cx="4176" cy="816"/>
          </a:xfrm>
        </p:grpSpPr>
        <p:grpSp>
          <p:nvGrpSpPr>
            <p:cNvPr id="52239" name="组合 440334">
              <a:extLst>
                <a:ext uri="{FF2B5EF4-FFF2-40B4-BE49-F238E27FC236}">
                  <a16:creationId xmlns:a16="http://schemas.microsoft.com/office/drawing/2014/main" id="{B9CF4124-54E9-40E6-85FC-AA1E32472C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" y="28"/>
              <a:ext cx="4176" cy="816"/>
              <a:chOff x="8" y="28"/>
              <a:chExt cx="4176" cy="816"/>
            </a:xfrm>
          </p:grpSpPr>
          <p:sp>
            <p:nvSpPr>
              <p:cNvPr id="52241" name="矩形 440335">
                <a:extLst>
                  <a:ext uri="{FF2B5EF4-FFF2-40B4-BE49-F238E27FC236}">
                    <a16:creationId xmlns:a16="http://schemas.microsoft.com/office/drawing/2014/main" id="{3DDBBD85-73EF-47DB-9D59-7D0877E9B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436"/>
                <a:ext cx="4176" cy="5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 i="0"/>
              </a:p>
            </p:txBody>
          </p:sp>
          <p:sp>
            <p:nvSpPr>
              <p:cNvPr id="52242" name="矩形 440336">
                <a:extLst>
                  <a:ext uri="{FF2B5EF4-FFF2-40B4-BE49-F238E27FC236}">
                    <a16:creationId xmlns:a16="http://schemas.microsoft.com/office/drawing/2014/main" id="{3571BA94-AF6F-4B86-BB63-C180256D4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268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43" name="矩形 440337">
                <a:extLst>
                  <a:ext uri="{FF2B5EF4-FFF2-40B4-BE49-F238E27FC236}">
                    <a16:creationId xmlns:a16="http://schemas.microsoft.com/office/drawing/2014/main" id="{AAC9836C-4522-409C-BE92-2D010252A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604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44" name="矩形 440338">
                <a:extLst>
                  <a:ext uri="{FF2B5EF4-FFF2-40B4-BE49-F238E27FC236}">
                    <a16:creationId xmlns:a16="http://schemas.microsoft.com/office/drawing/2014/main" id="{F3C93E1D-5637-424A-BCDB-EADA3753D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64"/>
                <a:ext cx="240" cy="24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45" name="矩形 440339">
                <a:extLst>
                  <a:ext uri="{FF2B5EF4-FFF2-40B4-BE49-F238E27FC236}">
                    <a16:creationId xmlns:a16="http://schemas.microsoft.com/office/drawing/2014/main" id="{6966C21F-CA58-4335-8F3E-145CB95B0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28"/>
                <a:ext cx="240" cy="240"/>
              </a:xfrm>
              <a:prstGeom prst="rect">
                <a:avLst/>
              </a:prstGeom>
              <a:solidFill>
                <a:srgbClr val="CC00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5556" name="文本框 440340">
              <a:extLst>
                <a:ext uri="{FF2B5EF4-FFF2-40B4-BE49-F238E27FC236}">
                  <a16:creationId xmlns:a16="http://schemas.microsoft.com/office/drawing/2014/main" id="{DEB3A18D-6485-47A6-BED1-018FA14E7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50"/>
              <a:ext cx="680" cy="250"/>
            </a:xfrm>
            <a:prstGeom prst="rect">
              <a:avLst/>
            </a:prstGeom>
            <a:gradFill rotWithShape="0">
              <a:gsLst>
                <a:gs pos="0">
                  <a:srgbClr val="5E5E00"/>
                </a:gs>
                <a:gs pos="50000">
                  <a:schemeClr val="accent1"/>
                </a:gs>
                <a:gs pos="100000">
                  <a:srgbClr val="5E5E00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0" presetID="7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441345">
            <a:extLst>
              <a:ext uri="{FF2B5EF4-FFF2-40B4-BE49-F238E27FC236}">
                <a16:creationId xmlns:a16="http://schemas.microsoft.com/office/drawing/2014/main" id="{118724A1-FA33-4C6B-BE3B-6CBD25C3D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子程序调用指令</a:t>
            </a:r>
          </a:p>
        </p:txBody>
      </p:sp>
      <p:sp>
        <p:nvSpPr>
          <p:cNvPr id="53251" name="文本占位符 441346">
            <a:extLst>
              <a:ext uri="{FF2B5EF4-FFF2-40B4-BE49-F238E27FC236}">
                <a16:creationId xmlns:a16="http://schemas.microsoft.com/office/drawing/2014/main" id="{7B27D2BA-4785-4C2B-BB9D-AB4A9BC6F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4988" y="981075"/>
            <a:ext cx="8213725" cy="5543550"/>
          </a:xfrm>
        </p:spPr>
        <p:txBody>
          <a:bodyPr/>
          <a:lstStyle/>
          <a:p>
            <a:pPr eaLnBrk="1" hangingPunct="1">
              <a:tabLst>
                <a:tab pos="1438275" algn="l"/>
              </a:tabLst>
            </a:pPr>
            <a:r>
              <a:rPr lang="en-US" altLang="zh-CN" sz="3200"/>
              <a:t>CALL</a:t>
            </a:r>
            <a:r>
              <a:rPr lang="zh-CN" altLang="en-US" sz="3200"/>
              <a:t>指令分成</a:t>
            </a:r>
            <a:r>
              <a:rPr lang="en-US" altLang="zh-CN" sz="3200"/>
              <a:t>4</a:t>
            </a:r>
            <a:r>
              <a:rPr lang="zh-CN" altLang="en-US" sz="3200"/>
              <a:t>种类型（类似</a:t>
            </a:r>
            <a:r>
              <a:rPr lang="en-US" altLang="zh-CN" sz="3200"/>
              <a:t>JMP</a:t>
            </a:r>
            <a:r>
              <a:rPr lang="zh-CN" altLang="en-US" sz="3200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CALL label</a:t>
            </a:r>
            <a:r>
              <a:rPr lang="en-US" altLang="zh-CN" sz="2800"/>
              <a:t>		</a:t>
            </a:r>
            <a:r>
              <a:rPr lang="zh-CN" altLang="en-US" sz="2800"/>
              <a:t>；段内调用、相对寻址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CALL r16/m16</a:t>
            </a:r>
            <a:r>
              <a:rPr lang="en-US" altLang="zh-CN" sz="2800"/>
              <a:t>	</a:t>
            </a:r>
            <a:r>
              <a:rPr lang="zh-CN" altLang="en-US" sz="2800"/>
              <a:t>；段内调用、间接寻址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CALL far ptr label	</a:t>
            </a:r>
            <a:r>
              <a:rPr lang="zh-CN" altLang="en-US" sz="2800"/>
              <a:t>；段间调用、直接寻址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CALL far ptr mem</a:t>
            </a:r>
            <a:r>
              <a:rPr lang="en-US" altLang="zh-CN" sz="2800"/>
              <a:t>	</a:t>
            </a:r>
            <a:r>
              <a:rPr lang="zh-CN" altLang="en-US" sz="2800"/>
              <a:t>；段间调用、间接寻址</a:t>
            </a:r>
          </a:p>
          <a:p>
            <a:pPr eaLnBrk="1" hangingPunct="1">
              <a:tabLst>
                <a:tab pos="1438275" algn="l"/>
              </a:tabLst>
            </a:pPr>
            <a:r>
              <a:rPr lang="en-US" altLang="zh-CN" sz="3200"/>
              <a:t>CALL</a:t>
            </a:r>
            <a:r>
              <a:rPr lang="zh-CN" altLang="en-US" sz="3200"/>
              <a:t>指令需要保存返回地址：</a:t>
            </a:r>
          </a:p>
          <a:p>
            <a:pPr lvl="1" eaLnBrk="1" hangingPunct="1">
              <a:tabLst>
                <a:tab pos="1438275" algn="l"/>
              </a:tabLst>
            </a:pPr>
            <a:r>
              <a:rPr lang="zh-CN" altLang="en-US" sz="2800">
                <a:solidFill>
                  <a:schemeClr val="accent2"/>
                </a:solidFill>
              </a:rPr>
              <a:t>段内调用</a:t>
            </a:r>
            <a:r>
              <a:rPr lang="en-US" altLang="zh-CN" sz="2800"/>
              <a:t>——</a:t>
            </a:r>
            <a:r>
              <a:rPr lang="zh-CN" altLang="en-US" sz="2800"/>
              <a:t>入栈偏移地址</a:t>
            </a:r>
            <a:r>
              <a:rPr lang="en-US" altLang="zh-CN" sz="2800"/>
              <a:t>IP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</a:tabLst>
            </a:pPr>
            <a:r>
              <a:rPr lang="en-US" altLang="zh-CN" sz="2800"/>
              <a:t>		SP←SP</a:t>
            </a:r>
            <a:r>
              <a:rPr lang="zh-CN" altLang="en-US" sz="2800"/>
              <a:t>－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SS:[SP]←IP</a:t>
            </a:r>
          </a:p>
          <a:p>
            <a:pPr lvl="1" eaLnBrk="1" hangingPunct="1">
              <a:tabLst>
                <a:tab pos="1438275" algn="l"/>
              </a:tabLst>
            </a:pPr>
            <a:r>
              <a:rPr lang="zh-CN" altLang="en-US" sz="2800">
                <a:solidFill>
                  <a:schemeClr val="accent2"/>
                </a:solidFill>
              </a:rPr>
              <a:t>段间调用</a:t>
            </a:r>
            <a:r>
              <a:rPr lang="en-US" altLang="zh-CN" sz="2800"/>
              <a:t>——</a:t>
            </a:r>
            <a:r>
              <a:rPr lang="zh-CN" altLang="en-US" sz="2800"/>
              <a:t>入栈偏移地址</a:t>
            </a:r>
            <a:r>
              <a:rPr lang="en-US" altLang="zh-CN" sz="2800"/>
              <a:t>IP</a:t>
            </a:r>
            <a:r>
              <a:rPr lang="zh-CN" altLang="en-US" sz="2800"/>
              <a:t>和段地址</a:t>
            </a:r>
            <a:r>
              <a:rPr lang="en-US" altLang="zh-CN" sz="2800"/>
              <a:t>CS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</a:tabLst>
            </a:pPr>
            <a:r>
              <a:rPr lang="en-US" altLang="zh-CN" sz="2800"/>
              <a:t>		SP←SP</a:t>
            </a:r>
            <a:r>
              <a:rPr lang="zh-CN" altLang="en-US" sz="2800"/>
              <a:t>－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SS:[SP]←IP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</a:tabLst>
            </a:pPr>
            <a:r>
              <a:rPr lang="en-US" altLang="zh-CN" sz="2800"/>
              <a:t>		SP←SP</a:t>
            </a:r>
            <a:r>
              <a:rPr lang="zh-CN" altLang="en-US" sz="2800"/>
              <a:t>－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SS:[SP]←CS</a:t>
            </a:r>
          </a:p>
        </p:txBody>
      </p:sp>
    </p:spTree>
  </p:cSld>
  <p:clrMapOvr>
    <a:masterClrMapping/>
  </p:clrMapOvr>
  <p:transition>
    <p:zoom dir="in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442369">
            <a:extLst>
              <a:ext uri="{FF2B5EF4-FFF2-40B4-BE49-F238E27FC236}">
                <a16:creationId xmlns:a16="http://schemas.microsoft.com/office/drawing/2014/main" id="{A6365356-6978-41B6-920D-221258D36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子程序返回指令</a:t>
            </a:r>
          </a:p>
        </p:txBody>
      </p:sp>
      <p:sp>
        <p:nvSpPr>
          <p:cNvPr id="54275" name="文本占位符 442370">
            <a:extLst>
              <a:ext uri="{FF2B5EF4-FFF2-40B4-BE49-F238E27FC236}">
                <a16:creationId xmlns:a16="http://schemas.microsoft.com/office/drawing/2014/main" id="{D53E4D1C-DBF9-4604-BF9F-0FD20FA99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439150" cy="5616575"/>
          </a:xfrm>
        </p:spPr>
        <p:txBody>
          <a:bodyPr/>
          <a:lstStyle/>
          <a:p>
            <a:pPr eaLnBrk="1" hangingPunct="1">
              <a:tabLst>
                <a:tab pos="1438275" algn="l"/>
                <a:tab pos="2863850" algn="l"/>
              </a:tabLst>
            </a:pPr>
            <a:r>
              <a:rPr lang="zh-CN" altLang="en-US" sz="3200"/>
              <a:t>根据段内和段间、有无参数，分成</a:t>
            </a:r>
            <a:r>
              <a:rPr lang="en-US" altLang="zh-CN" sz="3200"/>
              <a:t>4</a:t>
            </a:r>
            <a:r>
              <a:rPr lang="zh-CN" altLang="en-US" sz="3200"/>
              <a:t>种类型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  <a:tab pos="2863850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RET</a:t>
            </a:r>
            <a:r>
              <a:rPr lang="en-US" altLang="zh-CN" sz="2800"/>
              <a:t>		</a:t>
            </a:r>
            <a:r>
              <a:rPr lang="zh-CN" altLang="en-US" sz="2800"/>
              <a:t>；无参数段内返回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  <a:tab pos="2863850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RET i16</a:t>
            </a:r>
            <a:r>
              <a:rPr lang="en-US" altLang="zh-CN" sz="2800"/>
              <a:t>	</a:t>
            </a:r>
            <a:r>
              <a:rPr lang="zh-CN" altLang="en-US" sz="2800"/>
              <a:t>；有参数段内返回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  <a:tab pos="2863850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RET</a:t>
            </a:r>
            <a:r>
              <a:rPr lang="en-US" altLang="zh-CN" sz="2800"/>
              <a:t>		</a:t>
            </a:r>
            <a:r>
              <a:rPr lang="zh-CN" altLang="en-US" sz="2800"/>
              <a:t>；无参数段间返回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438275" algn="l"/>
                <a:tab pos="2863850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RET i16</a:t>
            </a:r>
            <a:r>
              <a:rPr lang="en-US" altLang="zh-CN" sz="2800"/>
              <a:t>	</a:t>
            </a:r>
            <a:r>
              <a:rPr lang="zh-CN" altLang="en-US" sz="2800"/>
              <a:t>；有参数段间返回</a:t>
            </a:r>
          </a:p>
          <a:p>
            <a:pPr eaLnBrk="1" hangingPunct="1">
              <a:tabLst>
                <a:tab pos="1438275" algn="l"/>
                <a:tab pos="2863850" algn="l"/>
              </a:tabLst>
            </a:pPr>
            <a:r>
              <a:rPr lang="zh-CN" altLang="en-US" sz="3200"/>
              <a:t>需要弹出</a:t>
            </a:r>
            <a:r>
              <a:rPr lang="en-US" altLang="zh-CN" sz="3200"/>
              <a:t>CALL</a:t>
            </a:r>
            <a:r>
              <a:rPr lang="zh-CN" altLang="en-US" sz="3200"/>
              <a:t>指令压入堆栈的返回地址</a:t>
            </a:r>
          </a:p>
          <a:p>
            <a:pPr lvl="1" eaLnBrk="1" hangingPunct="1">
              <a:tabLst>
                <a:tab pos="1438275" algn="l"/>
                <a:tab pos="2863850" algn="l"/>
              </a:tabLst>
            </a:pPr>
            <a:r>
              <a:rPr lang="zh-CN" altLang="en-US" sz="2800">
                <a:solidFill>
                  <a:schemeClr val="accent2"/>
                </a:solidFill>
              </a:rPr>
              <a:t>段内返回</a:t>
            </a:r>
            <a:r>
              <a:rPr lang="en-US" altLang="zh-CN" sz="2800"/>
              <a:t>——</a:t>
            </a:r>
            <a:r>
              <a:rPr lang="zh-CN" altLang="en-US" sz="2800"/>
              <a:t>出栈偏移地址</a:t>
            </a:r>
            <a:r>
              <a:rPr lang="en-US" altLang="zh-CN" sz="2800"/>
              <a:t>IP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2863850" algn="l"/>
              </a:tabLst>
            </a:pPr>
            <a:r>
              <a:rPr lang="en-US" altLang="zh-CN" sz="2800"/>
              <a:t>		IP←SS:[SP]</a:t>
            </a:r>
            <a:r>
              <a:rPr lang="zh-CN" altLang="en-US" sz="2800"/>
              <a:t>， </a:t>
            </a:r>
            <a:r>
              <a:rPr lang="en-US" altLang="zh-CN" sz="2800"/>
              <a:t>SP←SP</a:t>
            </a:r>
            <a:r>
              <a:rPr lang="zh-CN" altLang="en-US" sz="2800"/>
              <a:t>＋</a:t>
            </a:r>
            <a:r>
              <a:rPr lang="en-US" altLang="zh-CN" sz="2800"/>
              <a:t>2</a:t>
            </a:r>
          </a:p>
          <a:p>
            <a:pPr lvl="1" eaLnBrk="1" hangingPunct="1">
              <a:tabLst>
                <a:tab pos="1438275" algn="l"/>
                <a:tab pos="2863850" algn="l"/>
              </a:tabLst>
            </a:pPr>
            <a:r>
              <a:rPr lang="zh-CN" altLang="en-US" sz="2800">
                <a:solidFill>
                  <a:schemeClr val="accent2"/>
                </a:solidFill>
              </a:rPr>
              <a:t>段间返回</a:t>
            </a:r>
            <a:r>
              <a:rPr lang="en-US" altLang="zh-CN" sz="2800"/>
              <a:t>——</a:t>
            </a:r>
            <a:r>
              <a:rPr lang="zh-CN" altLang="en-US" sz="2800"/>
              <a:t>出栈偏移地址</a:t>
            </a:r>
            <a:r>
              <a:rPr lang="en-US" altLang="zh-CN" sz="2800"/>
              <a:t>IP</a:t>
            </a:r>
            <a:r>
              <a:rPr lang="zh-CN" altLang="en-US" sz="2800"/>
              <a:t>和段地址</a:t>
            </a:r>
            <a:r>
              <a:rPr lang="en-US" altLang="zh-CN" sz="2800"/>
              <a:t>CS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2863850" algn="l"/>
              </a:tabLst>
            </a:pPr>
            <a:r>
              <a:rPr lang="en-US" altLang="zh-CN" sz="2800"/>
              <a:t>		IP←SS:[SP]</a:t>
            </a:r>
            <a:r>
              <a:rPr lang="zh-CN" altLang="en-US" sz="2800"/>
              <a:t>，</a:t>
            </a:r>
            <a:r>
              <a:rPr lang="en-US" altLang="zh-CN" sz="2800"/>
              <a:t>SP←SP</a:t>
            </a:r>
            <a:r>
              <a:rPr lang="zh-CN" altLang="en-US" sz="2800"/>
              <a:t>＋</a:t>
            </a:r>
            <a:r>
              <a:rPr lang="en-US" altLang="zh-CN" sz="2800"/>
              <a:t>2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2863850" algn="l"/>
              </a:tabLst>
            </a:pPr>
            <a:r>
              <a:rPr lang="en-US" altLang="zh-CN" sz="2800"/>
              <a:t>		CS←SS:[SP]</a:t>
            </a:r>
            <a:r>
              <a:rPr lang="zh-CN" altLang="en-US" sz="2800"/>
              <a:t>，</a:t>
            </a:r>
            <a:r>
              <a:rPr lang="en-US" altLang="zh-CN" sz="2800"/>
              <a:t>SP←SP</a:t>
            </a:r>
            <a:r>
              <a:rPr lang="zh-CN" altLang="en-US" sz="2800"/>
              <a:t>＋</a:t>
            </a:r>
            <a:r>
              <a:rPr lang="en-US" altLang="zh-CN" sz="2800"/>
              <a:t>2</a:t>
            </a:r>
          </a:p>
        </p:txBody>
      </p:sp>
      <p:sp>
        <p:nvSpPr>
          <p:cNvPr id="54276" name="矩形标注 442371">
            <a:hlinkClick r:id="rId2" action="ppaction://hlinksldjump"/>
            <a:extLst>
              <a:ext uri="{FF2B5EF4-FFF2-40B4-BE49-F238E27FC236}">
                <a16:creationId xmlns:a16="http://schemas.microsoft.com/office/drawing/2014/main" id="{D620D051-C533-462F-8D9D-E2CEEE627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2060575"/>
            <a:ext cx="2209800" cy="504825"/>
          </a:xfrm>
          <a:prstGeom prst="wedgeRectCallout">
            <a:avLst>
              <a:gd name="adj1" fmla="val -83190"/>
              <a:gd name="adj2" fmla="val 5032"/>
            </a:avLst>
          </a:prstGeom>
          <a:pattFill prst="zigZag">
            <a:fgClr>
              <a:schemeClr val="accent1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solidFill>
                  <a:schemeClr val="tx2"/>
                </a:solidFill>
                <a:latin typeface="Times New Roman" panose="02020603050405020304" pitchFamily="18" charset="0"/>
              </a:rPr>
              <a:t>i16</a:t>
            </a:r>
            <a:r>
              <a:rPr lang="zh-CN" altLang="en-US" sz="2400" b="1" i="0">
                <a:solidFill>
                  <a:schemeClr val="tx2"/>
                </a:solidFill>
                <a:latin typeface="Times New Roman" panose="02020603050405020304" pitchFamily="18" charset="0"/>
              </a:rPr>
              <a:t>参数的作用</a:t>
            </a: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75809">
            <a:extLst>
              <a:ext uri="{FF2B5EF4-FFF2-40B4-BE49-F238E27FC236}">
                <a16:creationId xmlns:a16="http://schemas.microsoft.com/office/drawing/2014/main" id="{FE2CFFD1-294D-4EF3-8E11-DD67725A8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学习指令的注意事项</a:t>
            </a:r>
          </a:p>
        </p:txBody>
      </p:sp>
      <p:sp>
        <p:nvSpPr>
          <p:cNvPr id="9219" name="文本占位符 375810">
            <a:extLst>
              <a:ext uri="{FF2B5EF4-FFF2-40B4-BE49-F238E27FC236}">
                <a16:creationId xmlns:a16="http://schemas.microsoft.com/office/drawing/2014/main" id="{01BA8667-E021-48B4-B9D2-6FB35A2DC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指令的功能</a:t>
            </a:r>
            <a:r>
              <a:rPr lang="en-US" altLang="zh-CN" sz="3200"/>
              <a:t>——</a:t>
            </a:r>
            <a:r>
              <a:rPr lang="zh-CN" altLang="en-US" sz="3200">
                <a:latin typeface="宋体" panose="02010600030101010101" pitchFamily="2" charset="-122"/>
              </a:rPr>
              <a:t>该指令能够实现何种操作。通常指令助记符就是指令功能的英文单词或其缩写形式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指令支持的寻址方式</a:t>
            </a:r>
            <a:r>
              <a:rPr lang="en-US" altLang="zh-CN" sz="3200"/>
              <a:t>——</a:t>
            </a:r>
            <a:r>
              <a:rPr lang="zh-CN" altLang="en-US" sz="3200">
                <a:latin typeface="宋体" panose="02010600030101010101" pitchFamily="2" charset="-122"/>
              </a:rPr>
              <a:t>该指令中的操作数可以采用何种寻址方式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指令对标志的影响</a:t>
            </a:r>
            <a:r>
              <a:rPr lang="en-US" altLang="zh-CN" sz="3200"/>
              <a:t>——</a:t>
            </a:r>
            <a:r>
              <a:rPr lang="zh-CN" altLang="en-US" sz="3200">
                <a:latin typeface="宋体" panose="02010600030101010101" pitchFamily="2" charset="-122"/>
              </a:rPr>
              <a:t>该指令执行后是否对各个标志位有影响，以及如何影响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其他方面</a:t>
            </a:r>
            <a:r>
              <a:rPr lang="en-US" altLang="zh-CN" sz="3200"/>
              <a:t>——</a:t>
            </a:r>
            <a:r>
              <a:rPr lang="zh-CN" altLang="en-US" sz="3200">
                <a:latin typeface="宋体" panose="02010600030101010101" pitchFamily="2" charset="-122"/>
              </a:rPr>
              <a:t>该指令其他需要特别注意的地方，如指令执行时的约定设置、必须预置的参数、隐含使用的寄存器等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443393">
            <a:extLst>
              <a:ext uri="{FF2B5EF4-FFF2-40B4-BE49-F238E27FC236}">
                <a16:creationId xmlns:a16="http://schemas.microsoft.com/office/drawing/2014/main" id="{4BB2C709-83DE-4FFF-8E9D-7B7534640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返回指令</a:t>
            </a:r>
            <a:r>
              <a:rPr lang="en-US" altLang="zh-CN"/>
              <a:t>RET</a:t>
            </a:r>
            <a:r>
              <a:rPr lang="zh-CN" altLang="en-US"/>
              <a:t>的参数</a:t>
            </a:r>
          </a:p>
        </p:txBody>
      </p:sp>
      <p:sp>
        <p:nvSpPr>
          <p:cNvPr id="55299" name="文本占位符 443394">
            <a:extLst>
              <a:ext uri="{FF2B5EF4-FFF2-40B4-BE49-F238E27FC236}">
                <a16:creationId xmlns:a16="http://schemas.microsoft.com/office/drawing/2014/main" id="{A6B9BBA9-D540-4F62-B2BD-73C26D65A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353425" cy="50403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	</a:t>
            </a:r>
            <a:r>
              <a:rPr lang="en-US" altLang="zh-CN">
                <a:solidFill>
                  <a:schemeClr val="tx2"/>
                </a:solidFill>
              </a:rPr>
              <a:t>RET i16</a:t>
            </a:r>
            <a:r>
              <a:rPr lang="en-US" altLang="zh-CN"/>
              <a:t>	</a:t>
            </a:r>
            <a:r>
              <a:rPr lang="zh-CN" altLang="en-US">
                <a:solidFill>
                  <a:schemeClr val="accent2"/>
                </a:solidFill>
              </a:rPr>
              <a:t>；有参数返回</a:t>
            </a:r>
          </a:p>
          <a:p>
            <a:pPr eaLnBrk="1" hangingPunct="1"/>
            <a:r>
              <a:rPr lang="en-US" altLang="zh-CN"/>
              <a:t>RET</a:t>
            </a:r>
            <a:r>
              <a:rPr lang="zh-CN" altLang="en-US"/>
              <a:t>指令可以带有一个立即数</a:t>
            </a:r>
            <a:r>
              <a:rPr lang="en-US" altLang="zh-CN"/>
              <a:t>i16</a:t>
            </a:r>
            <a:r>
              <a:rPr lang="zh-CN" altLang="en-US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则堆栈指针</a:t>
            </a:r>
            <a:r>
              <a:rPr lang="en-US" altLang="zh-CN"/>
              <a:t>SP</a:t>
            </a:r>
            <a:r>
              <a:rPr lang="zh-CN" altLang="en-US"/>
              <a:t>将增加，即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SP←SP+i16</a:t>
            </a:r>
          </a:p>
          <a:p>
            <a:pPr eaLnBrk="1" hangingPunct="1"/>
            <a:r>
              <a:rPr lang="zh-CN" altLang="en-US"/>
              <a:t>这个特点使得程序可以方便地废除若干执行</a:t>
            </a:r>
            <a:r>
              <a:rPr lang="en-US" altLang="zh-CN"/>
              <a:t>CALL</a:t>
            </a:r>
            <a:r>
              <a:rPr lang="zh-CN" altLang="en-US"/>
              <a:t>指令以前入栈的参数</a:t>
            </a:r>
            <a:endParaRPr lang="zh-CN" altLang="zh-CN"/>
          </a:p>
        </p:txBody>
      </p:sp>
      <p:pic>
        <p:nvPicPr>
          <p:cNvPr id="55300" name="图片 443395" descr="14_6">
            <a:extLst>
              <a:ext uri="{FF2B5EF4-FFF2-40B4-BE49-F238E27FC236}">
                <a16:creationId xmlns:a16="http://schemas.microsoft.com/office/drawing/2014/main" id="{4CA6B708-7E5F-48EB-ABEB-C4AAD130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1" name="组合 443396">
            <a:extLst>
              <a:ext uri="{FF2B5EF4-FFF2-40B4-BE49-F238E27FC236}">
                <a16:creationId xmlns:a16="http://schemas.microsoft.com/office/drawing/2014/main" id="{109D5801-0E5A-4744-9947-0C33A4F6627F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44450"/>
            <a:ext cx="6629400" cy="1295400"/>
            <a:chOff x="8" y="28"/>
            <a:chExt cx="4176" cy="816"/>
          </a:xfrm>
        </p:grpSpPr>
        <p:grpSp>
          <p:nvGrpSpPr>
            <p:cNvPr id="55302" name="组合 443397">
              <a:extLst>
                <a:ext uri="{FF2B5EF4-FFF2-40B4-BE49-F238E27FC236}">
                  <a16:creationId xmlns:a16="http://schemas.microsoft.com/office/drawing/2014/main" id="{F0BE8088-45AE-491B-87A0-906AA8921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" y="28"/>
              <a:ext cx="4176" cy="816"/>
              <a:chOff x="8" y="28"/>
              <a:chExt cx="4176" cy="816"/>
            </a:xfrm>
          </p:grpSpPr>
          <p:sp>
            <p:nvSpPr>
              <p:cNvPr id="55304" name="矩形 443398">
                <a:extLst>
                  <a:ext uri="{FF2B5EF4-FFF2-40B4-BE49-F238E27FC236}">
                    <a16:creationId xmlns:a16="http://schemas.microsoft.com/office/drawing/2014/main" id="{EDC4D9AE-CB87-48F6-A044-49D3403E0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436"/>
                <a:ext cx="4176" cy="5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 i="0"/>
              </a:p>
            </p:txBody>
          </p:sp>
          <p:sp>
            <p:nvSpPr>
              <p:cNvPr id="55305" name="矩形 443399">
                <a:extLst>
                  <a:ext uri="{FF2B5EF4-FFF2-40B4-BE49-F238E27FC236}">
                    <a16:creationId xmlns:a16="http://schemas.microsoft.com/office/drawing/2014/main" id="{4F37440F-21EA-4CBA-8BDC-93C9F2E72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268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06" name="矩形 443400">
                <a:extLst>
                  <a:ext uri="{FF2B5EF4-FFF2-40B4-BE49-F238E27FC236}">
                    <a16:creationId xmlns:a16="http://schemas.microsoft.com/office/drawing/2014/main" id="{DC16F9C5-F581-4103-9834-BE9C9E7A0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604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07" name="矩形 443401">
                <a:extLst>
                  <a:ext uri="{FF2B5EF4-FFF2-40B4-BE49-F238E27FC236}">
                    <a16:creationId xmlns:a16="http://schemas.microsoft.com/office/drawing/2014/main" id="{8F034289-8BC8-464B-B709-D071D8B10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64"/>
                <a:ext cx="240" cy="24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08" name="矩形 443402">
                <a:extLst>
                  <a:ext uri="{FF2B5EF4-FFF2-40B4-BE49-F238E27FC236}">
                    <a16:creationId xmlns:a16="http://schemas.microsoft.com/office/drawing/2014/main" id="{68C9E2AD-A7C9-47F1-8A75-F2518EE32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28"/>
                <a:ext cx="240" cy="240"/>
              </a:xfrm>
              <a:prstGeom prst="rect">
                <a:avLst/>
              </a:prstGeom>
              <a:solidFill>
                <a:srgbClr val="CC00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8619" name="文本框 443403">
              <a:extLst>
                <a:ext uri="{FF2B5EF4-FFF2-40B4-BE49-F238E27FC236}">
                  <a16:creationId xmlns:a16="http://schemas.microsoft.com/office/drawing/2014/main" id="{46B30CD2-4BA7-419A-92C1-14412DEE2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50"/>
              <a:ext cx="680" cy="250"/>
            </a:xfrm>
            <a:prstGeom prst="rect">
              <a:avLst/>
            </a:prstGeom>
            <a:gradFill rotWithShape="0">
              <a:gsLst>
                <a:gs pos="0">
                  <a:srgbClr val="5E5E00"/>
                </a:gs>
                <a:gs pos="50000">
                  <a:schemeClr val="accent1"/>
                </a:gs>
                <a:gs pos="100000">
                  <a:srgbClr val="5E5E00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spd="med" advClick="0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组合 444417">
            <a:extLst>
              <a:ext uri="{FF2B5EF4-FFF2-40B4-BE49-F238E27FC236}">
                <a16:creationId xmlns:a16="http://schemas.microsoft.com/office/drawing/2014/main" id="{6957E2C2-6BD9-4F2A-BBC5-7B9C9917929A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56325" name="图片 444418" descr="D2b">
              <a:extLst>
                <a:ext uri="{FF2B5EF4-FFF2-40B4-BE49-F238E27FC236}">
                  <a16:creationId xmlns:a16="http://schemas.microsoft.com/office/drawing/2014/main" id="{80C234A1-44C3-4102-89C9-EEC3CA21E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6" name="图片 444419" descr="D2a">
              <a:extLst>
                <a:ext uri="{FF2B5EF4-FFF2-40B4-BE49-F238E27FC236}">
                  <a16:creationId xmlns:a16="http://schemas.microsoft.com/office/drawing/2014/main" id="{5A035B30-E3D4-422B-A9CA-F2FC4F21A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7" name="图片 444420" descr="D2b">
              <a:extLst>
                <a:ext uri="{FF2B5EF4-FFF2-40B4-BE49-F238E27FC236}">
                  <a16:creationId xmlns:a16="http://schemas.microsoft.com/office/drawing/2014/main" id="{27C97D80-BC54-46D8-85DD-CA13038E3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8" name="图片 444421" descr="D2c">
              <a:extLst>
                <a:ext uri="{FF2B5EF4-FFF2-40B4-BE49-F238E27FC236}">
                  <a16:creationId xmlns:a16="http://schemas.microsoft.com/office/drawing/2014/main" id="{30ADED2F-742E-47BD-9557-F4AD6EB7E0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9" name="矩形 444422">
              <a:extLst>
                <a:ext uri="{FF2B5EF4-FFF2-40B4-BE49-F238E27FC236}">
                  <a16:creationId xmlns:a16="http://schemas.microsoft.com/office/drawing/2014/main" id="{D07CB0EB-1069-4013-B9A6-A05A66EE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6323" name="标题 444423">
            <a:extLst>
              <a:ext uri="{FF2B5EF4-FFF2-40B4-BE49-F238E27FC236}">
                <a16:creationId xmlns:a16="http://schemas.microsoft.com/office/drawing/2014/main" id="{3CBC04D6-9C0C-4792-BFC2-B7AD983F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noProof="1">
                <a:solidFill>
                  <a:schemeClr val="tx1"/>
                </a:solidFill>
              </a:rPr>
              <a:t>例</a:t>
            </a:r>
            <a:r>
              <a:rPr lang="zh-CN" altLang="zh-CN" sz="2400" b="1" noProof="1">
                <a:solidFill>
                  <a:schemeClr val="tx1"/>
                </a:solidFill>
              </a:rPr>
              <a:t>2.46</a:t>
            </a:r>
            <a:r>
              <a:rPr lang="zh-CN" altLang="en-US" sz="2400" b="1" noProof="1">
                <a:solidFill>
                  <a:schemeClr val="tx1"/>
                </a:solidFill>
              </a:rPr>
              <a:t>：子程序</a:t>
            </a:r>
          </a:p>
        </p:txBody>
      </p:sp>
      <p:sp>
        <p:nvSpPr>
          <p:cNvPr id="56324" name="文本占位符 444424">
            <a:extLst>
              <a:ext uri="{FF2B5EF4-FFF2-40B4-BE49-F238E27FC236}">
                <a16:creationId xmlns:a16="http://schemas.microsoft.com/office/drawing/2014/main" id="{AEB07D8A-5D49-4B32-A8A2-48689DF329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696200" cy="46482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；主程序</a:t>
            </a:r>
          </a:p>
          <a:p>
            <a:pPr marL="0" indent="0" eaLnBrk="1" hangingPunct="1">
              <a:lnSpc>
                <a:spcPct val="5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al,0fh	</a:t>
            </a:r>
            <a:r>
              <a:rPr lang="zh-CN" altLang="en-US" sz="2800">
                <a:latin typeface="宋体" panose="02010600030101010101" pitchFamily="2" charset="-122"/>
              </a:rPr>
              <a:t>；提供参数</a:t>
            </a:r>
            <a:r>
              <a:rPr lang="en-US" altLang="zh-CN" sz="2800">
                <a:latin typeface="宋体" panose="02010600030101010101" pitchFamily="2" charset="-122"/>
              </a:rPr>
              <a:t>AL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call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htoasc	</a:t>
            </a:r>
            <a:r>
              <a:rPr lang="zh-CN" altLang="en-US" sz="2800">
                <a:latin typeface="宋体" panose="02010600030101010101" pitchFamily="2" charset="-122"/>
              </a:rPr>
              <a:t>；调用子程序</a:t>
            </a:r>
          </a:p>
          <a:p>
            <a:pPr marL="0" indent="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...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；子程序</a:t>
            </a:r>
            <a:r>
              <a:rPr lang="zh-CN" altLang="en-US" sz="2400">
                <a:latin typeface="宋体" panose="02010600030101010101" pitchFamily="2" charset="-122"/>
              </a:rPr>
              <a:t>：将</a:t>
            </a:r>
            <a:r>
              <a:rPr lang="en-US" altLang="zh-CN" sz="2400">
                <a:latin typeface="宋体" panose="02010600030101010101" pitchFamily="2" charset="-122"/>
              </a:rPr>
              <a:t>AL</a:t>
            </a:r>
            <a:r>
              <a:rPr lang="zh-CN" altLang="en-US" sz="2400">
                <a:latin typeface="宋体" panose="02010600030101010101" pitchFamily="2" charset="-122"/>
              </a:rPr>
              <a:t>低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位的一位</a:t>
            </a:r>
            <a:r>
              <a:rPr lang="en-US" altLang="zh-CN" sz="2400">
                <a:latin typeface="宋体" panose="02010600030101010101" pitchFamily="2" charset="-122"/>
              </a:rPr>
              <a:t>16</a:t>
            </a:r>
            <a:r>
              <a:rPr lang="zh-CN" altLang="en-US" sz="2400">
                <a:latin typeface="宋体" panose="02010600030101010101" pitchFamily="2" charset="-122"/>
              </a:rPr>
              <a:t>进制数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转换</a:t>
            </a:r>
            <a:r>
              <a:rPr lang="zh-CN" altLang="en-US" sz="2400">
                <a:latin typeface="宋体" panose="02010600030101010101" pitchFamily="2" charset="-122"/>
              </a:rPr>
              <a:t>成</a:t>
            </a:r>
            <a:r>
              <a:rPr lang="en-US" altLang="zh-CN" sz="2400">
                <a:latin typeface="宋体" panose="02010600030101010101" pitchFamily="2" charset="-122"/>
              </a:rPr>
              <a:t>ASCII</a:t>
            </a:r>
            <a:r>
              <a:rPr lang="zh-CN" altLang="en-US" sz="2400">
                <a:latin typeface="宋体" panose="02010600030101010101" pitchFamily="2" charset="-122"/>
              </a:rPr>
              <a:t>码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htoasc:	and al,0fh	</a:t>
            </a:r>
            <a:r>
              <a:rPr lang="zh-CN" altLang="en-US" sz="2800">
                <a:latin typeface="宋体" panose="02010600030101010101" pitchFamily="2" charset="-122"/>
              </a:rPr>
              <a:t>；只取</a:t>
            </a:r>
            <a:r>
              <a:rPr lang="en-US" altLang="zh-CN" sz="2800">
                <a:latin typeface="宋体" panose="02010600030101010101" pitchFamily="2" charset="-122"/>
              </a:rPr>
              <a:t>al</a:t>
            </a:r>
            <a:r>
              <a:rPr lang="zh-CN" altLang="en-US" sz="2800">
                <a:latin typeface="宋体" panose="02010600030101010101" pitchFamily="2" charset="-122"/>
              </a:rPr>
              <a:t>的低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位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or al,30h	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en-US" altLang="zh-CN" sz="2800">
                <a:latin typeface="宋体" panose="02010600030101010101" pitchFamily="2" charset="-122"/>
              </a:rPr>
              <a:t>al</a:t>
            </a:r>
            <a:r>
              <a:rPr lang="zh-CN" altLang="en-US" sz="2800">
                <a:latin typeface="宋体" panose="02010600030101010101" pitchFamily="2" charset="-122"/>
              </a:rPr>
              <a:t>高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位变成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cmp al,39h	</a:t>
            </a:r>
            <a:r>
              <a:rPr lang="zh-CN" altLang="en-US" sz="2800">
                <a:latin typeface="宋体" panose="02010600030101010101" pitchFamily="2" charset="-122"/>
              </a:rPr>
              <a:t>；是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9</a:t>
            </a:r>
            <a:r>
              <a:rPr lang="zh-CN" altLang="en-US" sz="2800">
                <a:latin typeface="宋体" panose="02010600030101010101" pitchFamily="2" charset="-122"/>
              </a:rPr>
              <a:t>，还是</a:t>
            </a:r>
            <a:r>
              <a:rPr lang="en-US" altLang="zh-CN" sz="2800">
                <a:latin typeface="宋体" panose="02010600030101010101" pitchFamily="2" charset="-122"/>
              </a:rPr>
              <a:t>0Ah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0Fh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jbe htoend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add al,7	</a:t>
            </a:r>
            <a:r>
              <a:rPr lang="zh-CN" altLang="en-US" sz="2800">
                <a:latin typeface="宋体" panose="02010600030101010101" pitchFamily="2" charset="-122"/>
              </a:rPr>
              <a:t>；是</a:t>
            </a:r>
            <a:r>
              <a:rPr lang="en-US" altLang="zh-CN" sz="2800">
                <a:latin typeface="宋体" panose="02010600030101010101" pitchFamily="2" charset="-122"/>
              </a:rPr>
              <a:t>0Ah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0Fh</a:t>
            </a:r>
            <a:r>
              <a:rPr lang="zh-CN" altLang="en-US" sz="2800">
                <a:latin typeface="宋体" panose="02010600030101010101" pitchFamily="2" charset="-122"/>
              </a:rPr>
              <a:t>，加上</a:t>
            </a:r>
            <a:r>
              <a:rPr lang="en-US" altLang="zh-CN" sz="2800">
                <a:latin typeface="宋体" panose="02010600030101010101" pitchFamily="2" charset="-122"/>
              </a:rPr>
              <a:t>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4258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htoend: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ret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；子程序返回</a:t>
            </a: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445441">
            <a:extLst>
              <a:ext uri="{FF2B5EF4-FFF2-40B4-BE49-F238E27FC236}">
                <a16:creationId xmlns:a16="http://schemas.microsoft.com/office/drawing/2014/main" id="{EE50E640-1AB7-47FA-9F36-D8FA09CBB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2.4.5  </a:t>
            </a:r>
            <a:r>
              <a:rPr lang="zh-CN" altLang="en-US"/>
              <a:t>中断指令</a:t>
            </a:r>
          </a:p>
        </p:txBody>
      </p:sp>
      <p:sp>
        <p:nvSpPr>
          <p:cNvPr id="57347" name="文本占位符 445442">
            <a:extLst>
              <a:ext uri="{FF2B5EF4-FFF2-40B4-BE49-F238E27FC236}">
                <a16:creationId xmlns:a16="http://schemas.microsoft.com/office/drawing/2014/main" id="{9C7B7CAD-4A77-4380-89F0-421D645AE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hlinkClick r:id="rId2" action="ppaction://hlinksldjump"/>
              </a:rPr>
              <a:t>中断</a:t>
            </a:r>
            <a:r>
              <a:rPr lang="zh-CN" altLang="en-US"/>
              <a:t>（</a:t>
            </a:r>
            <a:r>
              <a:rPr lang="en-US" altLang="zh-CN"/>
              <a:t>Interrupt </a:t>
            </a:r>
            <a:r>
              <a:rPr lang="zh-CN" altLang="en-US"/>
              <a:t>）是又一种改变程序执行顺序的方法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中断具有多种中断类型</a:t>
            </a:r>
            <a:endParaRPr lang="zh-CN" altLang="en-US">
              <a:hlinkClick r:id="rId3" action="ppaction://hlinksldjump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中断的指令有</a:t>
            </a:r>
            <a:r>
              <a:rPr lang="en-US" altLang="zh-CN"/>
              <a:t>3</a:t>
            </a:r>
            <a:r>
              <a:rPr lang="zh-CN" altLang="en-US"/>
              <a:t>条：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INT i8        IRET        INTO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本节主要掌握类似子程序调用指令的中断调用指令</a:t>
            </a:r>
            <a:r>
              <a:rPr lang="en-US" altLang="zh-CN"/>
              <a:t>INT i8</a:t>
            </a:r>
            <a:r>
              <a:rPr lang="zh-CN" altLang="en-US"/>
              <a:t>，进而学习使用</a:t>
            </a:r>
            <a:r>
              <a:rPr lang="en-US" altLang="zh-CN"/>
              <a:t>DOS</a:t>
            </a:r>
            <a:r>
              <a:rPr lang="zh-CN" altLang="en-US"/>
              <a:t>功能调用</a:t>
            </a:r>
          </a:p>
        </p:txBody>
      </p:sp>
    </p:spTree>
  </p:cSld>
  <p:clrMapOvr>
    <a:masterClrMapping/>
  </p:clrMapOvr>
  <p:transition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446465">
            <a:extLst>
              <a:ext uri="{FF2B5EF4-FFF2-40B4-BE49-F238E27FC236}">
                <a16:creationId xmlns:a16="http://schemas.microsoft.com/office/drawing/2014/main" id="{617C8496-60E9-43C7-9D4E-063783E55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中断的过程</a:t>
            </a:r>
          </a:p>
        </p:txBody>
      </p:sp>
      <p:sp>
        <p:nvSpPr>
          <p:cNvPr id="58371" name="文本框 446466">
            <a:extLst>
              <a:ext uri="{FF2B5EF4-FFF2-40B4-BE49-F238E27FC236}">
                <a16:creationId xmlns:a16="http://schemas.microsoft.com/office/drawing/2014/main" id="{B4F47787-2F2E-418B-9AB2-876C1FB13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>
                <a:latin typeface="Times New Roman" panose="02020603050405020304" pitchFamily="18" charset="0"/>
              </a:rPr>
              <a:t>主程序</a:t>
            </a:r>
          </a:p>
        </p:txBody>
      </p:sp>
      <p:sp>
        <p:nvSpPr>
          <p:cNvPr id="446468" name="直接连接符 446467">
            <a:extLst>
              <a:ext uri="{FF2B5EF4-FFF2-40B4-BE49-F238E27FC236}">
                <a16:creationId xmlns:a16="http://schemas.microsoft.com/office/drawing/2014/main" id="{36D527C8-40B7-4FEF-91AB-92383A355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0" cy="16002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69" name="直接连接符 446468">
            <a:extLst>
              <a:ext uri="{FF2B5EF4-FFF2-40B4-BE49-F238E27FC236}">
                <a16:creationId xmlns:a16="http://schemas.microsoft.com/office/drawing/2014/main" id="{D4333930-D195-416B-ADFB-8B8B4EFCD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0" cy="16002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70" name="直接连接符 446469">
            <a:extLst>
              <a:ext uri="{FF2B5EF4-FFF2-40B4-BE49-F238E27FC236}">
                <a16:creationId xmlns:a16="http://schemas.microsoft.com/office/drawing/2014/main" id="{310F2055-1469-450C-8930-C76136478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14600"/>
            <a:ext cx="0" cy="20574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71" name="直接连接符 446470">
            <a:extLst>
              <a:ext uri="{FF2B5EF4-FFF2-40B4-BE49-F238E27FC236}">
                <a16:creationId xmlns:a16="http://schemas.microsoft.com/office/drawing/2014/main" id="{839601CA-2B24-4D92-A39A-5E089AAEC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362200"/>
            <a:ext cx="1981200" cy="990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文本框 446471">
            <a:extLst>
              <a:ext uri="{FF2B5EF4-FFF2-40B4-BE49-F238E27FC236}">
                <a16:creationId xmlns:a16="http://schemas.microsoft.com/office/drawing/2014/main" id="{7C33A665-CAE7-4508-81AF-8689E0B0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16150"/>
            <a:ext cx="1447800" cy="2660650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zh-CN" sz="2400" b="1" i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i="0">
                <a:solidFill>
                  <a:schemeClr val="tx2"/>
                </a:solidFill>
                <a:latin typeface="Times New Roman" panose="02020603050405020304" pitchFamily="18" charset="0"/>
              </a:rPr>
              <a:t>IRET</a:t>
            </a:r>
          </a:p>
        </p:txBody>
      </p:sp>
      <p:sp>
        <p:nvSpPr>
          <p:cNvPr id="58377" name="文本框 446472">
            <a:extLst>
              <a:ext uri="{FF2B5EF4-FFF2-40B4-BE49-F238E27FC236}">
                <a16:creationId xmlns:a16="http://schemas.microsoft.com/office/drawing/2014/main" id="{FEFFD302-C314-439F-BB63-D193A6917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8275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>
                <a:latin typeface="Times New Roman" panose="02020603050405020304" pitchFamily="18" charset="0"/>
              </a:rPr>
              <a:t>中断服务程序</a:t>
            </a:r>
          </a:p>
        </p:txBody>
      </p:sp>
      <p:sp>
        <p:nvSpPr>
          <p:cNvPr id="446474" name="直接连接符 446473">
            <a:extLst>
              <a:ext uri="{FF2B5EF4-FFF2-40B4-BE49-F238E27FC236}">
                <a16:creationId xmlns:a16="http://schemas.microsoft.com/office/drawing/2014/main" id="{799B236B-B496-425C-A305-31FA8918D8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3733800"/>
            <a:ext cx="1905000" cy="762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75" name="线形标注 1(带强调线) 446474">
            <a:extLst>
              <a:ext uri="{FF2B5EF4-FFF2-40B4-BE49-F238E27FC236}">
                <a16:creationId xmlns:a16="http://schemas.microsoft.com/office/drawing/2014/main" id="{D01A6D19-8C4E-4E48-86DE-2C9002CA2C14}"/>
              </a:ext>
            </a:extLst>
          </p:cNvPr>
          <p:cNvSpPr>
            <a:spLocks/>
          </p:cNvSpPr>
          <p:nvPr/>
        </p:nvSpPr>
        <p:spPr bwMode="auto">
          <a:xfrm>
            <a:off x="457200" y="3962400"/>
            <a:ext cx="914400" cy="469900"/>
          </a:xfrm>
          <a:prstGeom prst="accentCallout1">
            <a:avLst>
              <a:gd name="adj1" fmla="val 24324"/>
              <a:gd name="adj2" fmla="val 108333"/>
              <a:gd name="adj3" fmla="val -72972"/>
              <a:gd name="adj4" fmla="val 267537"/>
            </a:avLst>
          </a:prstGeom>
          <a:solidFill>
            <a:schemeClr val="accent1"/>
          </a:soli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i="0">
                <a:latin typeface="Times New Roman" panose="02020603050405020304" pitchFamily="18" charset="0"/>
              </a:rPr>
              <a:t>断点</a:t>
            </a:r>
          </a:p>
        </p:txBody>
      </p:sp>
      <p:sp>
        <p:nvSpPr>
          <p:cNvPr id="446476" name="直接连接符 446475">
            <a:extLst>
              <a:ext uri="{FF2B5EF4-FFF2-40B4-BE49-F238E27FC236}">
                <a16:creationId xmlns:a16="http://schemas.microsoft.com/office/drawing/2014/main" id="{F0A9ED5F-A637-4A53-930F-6DAA0DD4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16764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77" name="文本框 446476">
            <a:extLst>
              <a:ext uri="{FF2B5EF4-FFF2-40B4-BE49-F238E27FC236}">
                <a16:creationId xmlns:a16="http://schemas.microsoft.com/office/drawing/2014/main" id="{49617ACB-7043-48DA-B43E-3B8DCFC0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8605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>
                <a:solidFill>
                  <a:schemeClr val="tx2"/>
                </a:solidFill>
                <a:latin typeface="Times New Roman" panose="02020603050405020304" pitchFamily="18" charset="0"/>
              </a:rPr>
              <a:t>中断请求</a:t>
            </a:r>
          </a:p>
        </p:txBody>
      </p:sp>
      <p:sp>
        <p:nvSpPr>
          <p:cNvPr id="58382" name="文本框 446477">
            <a:extLst>
              <a:ext uri="{FF2B5EF4-FFF2-40B4-BE49-F238E27FC236}">
                <a16:creationId xmlns:a16="http://schemas.microsoft.com/office/drawing/2014/main" id="{695BA3EA-F050-4735-9042-5309FAF2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57800"/>
            <a:ext cx="5562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>
                <a:latin typeface="Times New Roman" panose="02020603050405020304" pitchFamily="18" charset="0"/>
              </a:rPr>
              <a:t>中断请求可以来自处理器外部的中断源，也可以由处理器执行指令引起：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i="0">
                <a:latin typeface="Times New Roman" panose="02020603050405020304" pitchFamily="18" charset="0"/>
              </a:rPr>
              <a:t>例如执行</a:t>
            </a:r>
            <a:r>
              <a:rPr lang="en-US" altLang="zh-CN" sz="2400" b="1" i="0">
                <a:latin typeface="Times New Roman" panose="02020603050405020304" pitchFamily="18" charset="0"/>
              </a:rPr>
              <a:t>INT i8</a:t>
            </a:r>
            <a:r>
              <a:rPr lang="zh-CN" altLang="en-US" sz="2400" b="1" i="0">
                <a:latin typeface="Times New Roman" panose="02020603050405020304" pitchFamily="18" charset="0"/>
              </a:rPr>
              <a:t>指令。</a:t>
            </a:r>
          </a:p>
        </p:txBody>
      </p:sp>
      <p:pic>
        <p:nvPicPr>
          <p:cNvPr id="58383" name="图片 446478" descr="14_6">
            <a:extLst>
              <a:ext uri="{FF2B5EF4-FFF2-40B4-BE49-F238E27FC236}">
                <a16:creationId xmlns:a16="http://schemas.microsoft.com/office/drawing/2014/main" id="{A58C8097-DB02-41D1-8F6E-E921660B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84" name="组合 446488">
            <a:extLst>
              <a:ext uri="{FF2B5EF4-FFF2-40B4-BE49-F238E27FC236}">
                <a16:creationId xmlns:a16="http://schemas.microsoft.com/office/drawing/2014/main" id="{0284A0C6-D400-4C6B-B4AE-06947E99E271}"/>
              </a:ext>
            </a:extLst>
          </p:cNvPr>
          <p:cNvGrpSpPr>
            <a:grpSpLocks/>
          </p:cNvGrpSpPr>
          <p:nvPr/>
        </p:nvGrpSpPr>
        <p:grpSpPr bwMode="auto">
          <a:xfrm>
            <a:off x="12700" y="44450"/>
            <a:ext cx="6629400" cy="1295400"/>
            <a:chOff x="8" y="28"/>
            <a:chExt cx="4176" cy="816"/>
          </a:xfrm>
        </p:grpSpPr>
        <p:grpSp>
          <p:nvGrpSpPr>
            <p:cNvPr id="58385" name="组合 446489">
              <a:extLst>
                <a:ext uri="{FF2B5EF4-FFF2-40B4-BE49-F238E27FC236}">
                  <a16:creationId xmlns:a16="http://schemas.microsoft.com/office/drawing/2014/main" id="{F3D0F8DA-7287-4BF9-B139-18CF0DD70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" y="28"/>
              <a:ext cx="4176" cy="816"/>
              <a:chOff x="8" y="28"/>
              <a:chExt cx="4176" cy="816"/>
            </a:xfrm>
          </p:grpSpPr>
          <p:sp>
            <p:nvSpPr>
              <p:cNvPr id="58387" name="矩形 446490">
                <a:extLst>
                  <a:ext uri="{FF2B5EF4-FFF2-40B4-BE49-F238E27FC236}">
                    <a16:creationId xmlns:a16="http://schemas.microsoft.com/office/drawing/2014/main" id="{D1F42689-CD32-439B-88F8-2EDD3D97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436"/>
                <a:ext cx="4176" cy="52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 i="0"/>
              </a:p>
            </p:txBody>
          </p:sp>
          <p:sp>
            <p:nvSpPr>
              <p:cNvPr id="58388" name="矩形 446491">
                <a:extLst>
                  <a:ext uri="{FF2B5EF4-FFF2-40B4-BE49-F238E27FC236}">
                    <a16:creationId xmlns:a16="http://schemas.microsoft.com/office/drawing/2014/main" id="{DDE288E4-2348-49D3-8CDC-ADD94B472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268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389" name="矩形 446492">
                <a:extLst>
                  <a:ext uri="{FF2B5EF4-FFF2-40B4-BE49-F238E27FC236}">
                    <a16:creationId xmlns:a16="http://schemas.microsoft.com/office/drawing/2014/main" id="{C86A36DA-13E2-4CC1-A709-BDE47B903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604"/>
                <a:ext cx="240" cy="240"/>
              </a:xfrm>
              <a:prstGeom prst="rect">
                <a:avLst/>
              </a:prstGeom>
              <a:solidFill>
                <a:srgbClr val="3333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390" name="矩形 446493">
                <a:extLst>
                  <a:ext uri="{FF2B5EF4-FFF2-40B4-BE49-F238E27FC236}">
                    <a16:creationId xmlns:a16="http://schemas.microsoft.com/office/drawing/2014/main" id="{415A8D98-9E7F-426B-8A88-5BC424035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64"/>
                <a:ext cx="240" cy="24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391" name="矩形 446494">
                <a:extLst>
                  <a:ext uri="{FF2B5EF4-FFF2-40B4-BE49-F238E27FC236}">
                    <a16:creationId xmlns:a16="http://schemas.microsoft.com/office/drawing/2014/main" id="{DADC632D-F611-4384-85A1-89E456CAD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28"/>
                <a:ext cx="240" cy="240"/>
              </a:xfrm>
              <a:prstGeom prst="rect">
                <a:avLst/>
              </a:prstGeom>
              <a:solidFill>
                <a:srgbClr val="CC0000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702" name="文本框 446495">
              <a:extLst>
                <a:ext uri="{FF2B5EF4-FFF2-40B4-BE49-F238E27FC236}">
                  <a16:creationId xmlns:a16="http://schemas.microsoft.com/office/drawing/2014/main" id="{06919997-B6BF-4129-9DD2-365CC30D6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50"/>
              <a:ext cx="680" cy="250"/>
            </a:xfrm>
            <a:prstGeom prst="rect">
              <a:avLst/>
            </a:prstGeom>
            <a:gradFill rotWithShape="0">
              <a:gsLst>
                <a:gs pos="0">
                  <a:srgbClr val="5E5E00"/>
                </a:gs>
                <a:gs pos="50000">
                  <a:schemeClr val="accent1"/>
                </a:gs>
                <a:gs pos="100000">
                  <a:srgbClr val="5E5E00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lang="zh-CN" altLang="en-US" sz="2000" i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5" grpId="0" animBg="1"/>
      <p:bldP spid="44647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447489">
            <a:extLst>
              <a:ext uri="{FF2B5EF4-FFF2-40B4-BE49-F238E27FC236}">
                <a16:creationId xmlns:a16="http://schemas.microsoft.com/office/drawing/2014/main" id="{7455E9AD-0722-468A-8867-62137A692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8086</a:t>
            </a:r>
            <a:r>
              <a:rPr lang="zh-CN" altLang="en-US"/>
              <a:t>的外部中断</a:t>
            </a:r>
          </a:p>
        </p:txBody>
      </p:sp>
      <p:sp>
        <p:nvSpPr>
          <p:cNvPr id="59395" name="文本占位符 447490">
            <a:extLst>
              <a:ext uri="{FF2B5EF4-FFF2-40B4-BE49-F238E27FC236}">
                <a16:creationId xmlns:a16="http://schemas.microsoft.com/office/drawing/2014/main" id="{E90754E8-29C5-46B2-AA7D-B08D76E87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8086</a:t>
            </a:r>
            <a:r>
              <a:rPr lang="zh-CN" altLang="en-US" sz="3200"/>
              <a:t>可以管理</a:t>
            </a:r>
            <a:r>
              <a:rPr lang="en-US" altLang="zh-CN" sz="3200"/>
              <a:t>256</a:t>
            </a:r>
            <a:r>
              <a:rPr lang="zh-CN" altLang="en-US" sz="3200"/>
              <a:t>个中断</a:t>
            </a:r>
          </a:p>
          <a:p>
            <a:pPr eaLnBrk="1" hangingPunct="1"/>
            <a:r>
              <a:rPr lang="zh-CN" altLang="en-US" sz="3200"/>
              <a:t>各种中断用一个向量编号来区别</a:t>
            </a:r>
          </a:p>
          <a:p>
            <a:pPr eaLnBrk="1" hangingPunct="1"/>
            <a:r>
              <a:rPr lang="zh-CN" altLang="en-US" sz="3200"/>
              <a:t>主要分成外部中断和内部中断</a:t>
            </a:r>
          </a:p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外部中断</a:t>
            </a:r>
            <a:r>
              <a:rPr lang="en-US" altLang="zh-CN" sz="3200"/>
              <a:t>——</a:t>
            </a:r>
            <a:r>
              <a:rPr lang="zh-CN" altLang="en-US" sz="3200"/>
              <a:t>来自</a:t>
            </a:r>
            <a:r>
              <a:rPr lang="en-US" altLang="zh-CN" sz="3200"/>
              <a:t>CPU</a:t>
            </a:r>
            <a:r>
              <a:rPr lang="zh-CN" altLang="en-US" sz="3200"/>
              <a:t>之外的原因引起的中断，又可以分成</a:t>
            </a:r>
          </a:p>
          <a:p>
            <a:pPr lvl="1" eaLnBrk="1" hangingPunct="1"/>
            <a:r>
              <a:rPr lang="zh-CN" altLang="en-US" sz="2800">
                <a:solidFill>
                  <a:schemeClr val="tx2"/>
                </a:solidFill>
              </a:rPr>
              <a:t>可屏蔽中断</a:t>
            </a:r>
            <a:r>
              <a:rPr lang="zh-CN" altLang="en-US" sz="2800"/>
              <a:t>：可由</a:t>
            </a:r>
            <a:r>
              <a:rPr lang="en-US" altLang="zh-CN" sz="2800"/>
              <a:t>CPU</a:t>
            </a:r>
            <a:r>
              <a:rPr lang="zh-CN" altLang="en-US" sz="2800"/>
              <a:t>的中断允许标志</a:t>
            </a:r>
            <a:r>
              <a:rPr lang="en-US" altLang="zh-CN" sz="2800"/>
              <a:t>IF</a:t>
            </a:r>
            <a:r>
              <a:rPr lang="zh-CN" altLang="en-US" sz="2800"/>
              <a:t>控制</a:t>
            </a:r>
          </a:p>
          <a:p>
            <a:pPr lvl="1" eaLnBrk="1" hangingPunct="1"/>
            <a:r>
              <a:rPr lang="zh-CN" altLang="en-US" sz="2800">
                <a:solidFill>
                  <a:schemeClr val="tx2"/>
                </a:solidFill>
              </a:rPr>
              <a:t>非屏蔽中断</a:t>
            </a:r>
            <a:r>
              <a:rPr lang="zh-CN" altLang="en-US" sz="2800"/>
              <a:t>：不受</a:t>
            </a:r>
            <a:r>
              <a:rPr lang="en-US" altLang="zh-CN" sz="2800"/>
              <a:t>CPU</a:t>
            </a:r>
            <a:r>
              <a:rPr lang="zh-CN" altLang="en-US" sz="2800"/>
              <a:t>的中断允许标志</a:t>
            </a:r>
            <a:r>
              <a:rPr lang="en-US" altLang="zh-CN" sz="2800"/>
              <a:t>IF</a:t>
            </a:r>
            <a:r>
              <a:rPr lang="zh-CN" altLang="en-US" sz="2800"/>
              <a:t>控制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448513">
            <a:extLst>
              <a:ext uri="{FF2B5EF4-FFF2-40B4-BE49-F238E27FC236}">
                <a16:creationId xmlns:a16="http://schemas.microsoft.com/office/drawing/2014/main" id="{1014229D-60E3-4B08-9A59-505998C3B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8086</a:t>
            </a:r>
            <a:r>
              <a:rPr lang="zh-CN" altLang="en-US"/>
              <a:t>的内部中断</a:t>
            </a:r>
          </a:p>
        </p:txBody>
      </p:sp>
      <p:sp>
        <p:nvSpPr>
          <p:cNvPr id="60419" name="文本占位符 448514">
            <a:extLst>
              <a:ext uri="{FF2B5EF4-FFF2-40B4-BE49-F238E27FC236}">
                <a16:creationId xmlns:a16="http://schemas.microsoft.com/office/drawing/2014/main" id="{A1B73A0D-DE00-46CA-8B72-407A5D3BA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80400" cy="5495925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内部中断</a:t>
            </a:r>
            <a:r>
              <a:rPr lang="en-US" altLang="zh-CN" sz="3200"/>
              <a:t>——CPU</a:t>
            </a:r>
            <a:r>
              <a:rPr lang="zh-CN" altLang="en-US" sz="3200"/>
              <a:t>内部执行程序引起的中断，又可以分成：</a:t>
            </a:r>
          </a:p>
          <a:p>
            <a:pPr lvl="1" eaLnBrk="1" hangingPunct="1"/>
            <a:r>
              <a:rPr lang="zh-CN" altLang="en-US" sz="2800">
                <a:solidFill>
                  <a:schemeClr val="tx2"/>
                </a:solidFill>
              </a:rPr>
              <a:t>除法错中断</a:t>
            </a:r>
            <a:r>
              <a:rPr lang="zh-CN" altLang="en-US" sz="2800"/>
              <a:t>：执行除法指令，结果溢出产生的 </a:t>
            </a:r>
            <a:r>
              <a:rPr lang="en-US" altLang="zh-CN" sz="2800"/>
              <a:t>0 </a:t>
            </a:r>
            <a:r>
              <a:rPr lang="zh-CN" altLang="en-US" sz="2800"/>
              <a:t>号中断</a:t>
            </a:r>
          </a:p>
          <a:p>
            <a:pPr lvl="1" eaLnBrk="1" hangingPunct="1"/>
            <a:r>
              <a:rPr lang="zh-CN" altLang="en-US" sz="2800">
                <a:solidFill>
                  <a:schemeClr val="accent2"/>
                </a:solidFill>
              </a:rPr>
              <a:t>指令中断</a:t>
            </a:r>
            <a:r>
              <a:rPr lang="zh-CN" altLang="en-US" sz="2800"/>
              <a:t>：执行中断调用指令</a:t>
            </a:r>
            <a:r>
              <a:rPr lang="en-US" altLang="zh-CN" sz="2800"/>
              <a:t>INT i8</a:t>
            </a:r>
            <a:r>
              <a:rPr lang="zh-CN" altLang="en-US" sz="2800"/>
              <a:t>产生的 </a:t>
            </a:r>
            <a:r>
              <a:rPr lang="en-US" altLang="zh-CN" sz="2800"/>
              <a:t>i8 </a:t>
            </a:r>
            <a:r>
              <a:rPr lang="zh-CN" altLang="en-US" sz="2800"/>
              <a:t>号中断</a:t>
            </a:r>
          </a:p>
          <a:p>
            <a:pPr lvl="1" eaLnBrk="1" hangingPunct="1"/>
            <a:r>
              <a:rPr lang="zh-CN" altLang="en-US" sz="2800">
                <a:solidFill>
                  <a:schemeClr val="tx2"/>
                </a:solidFill>
              </a:rPr>
              <a:t>断点中断</a:t>
            </a:r>
            <a:r>
              <a:rPr lang="zh-CN" altLang="en-US" sz="2800"/>
              <a:t>：用于断点调试（</a:t>
            </a:r>
            <a:r>
              <a:rPr lang="en-US" altLang="zh-CN" sz="2800"/>
              <a:t>INT 3</a:t>
            </a:r>
            <a:r>
              <a:rPr lang="zh-CN" altLang="en-US" sz="2800"/>
              <a:t>）的 </a:t>
            </a:r>
            <a:r>
              <a:rPr lang="en-US" altLang="zh-CN" sz="2800"/>
              <a:t>3 </a:t>
            </a:r>
            <a:r>
              <a:rPr lang="zh-CN" altLang="en-US" sz="2800"/>
              <a:t>号中断</a:t>
            </a:r>
          </a:p>
          <a:p>
            <a:pPr lvl="1" eaLnBrk="1" hangingPunct="1"/>
            <a:r>
              <a:rPr lang="zh-CN" altLang="en-US" sz="2800">
                <a:solidFill>
                  <a:schemeClr val="tx2"/>
                </a:solidFill>
              </a:rPr>
              <a:t>溢出中断</a:t>
            </a:r>
            <a:r>
              <a:rPr lang="zh-CN" altLang="en-US" sz="2800"/>
              <a:t>：执行溢出中断指令，</a:t>
            </a:r>
            <a:r>
              <a:rPr lang="en-US" altLang="zh-CN" sz="2800"/>
              <a:t>OF</a:t>
            </a:r>
            <a:r>
              <a:rPr lang="zh-CN" altLang="en-US" sz="2800"/>
              <a:t>＝</a:t>
            </a:r>
            <a:r>
              <a:rPr lang="en-US" altLang="zh-CN" sz="2800"/>
              <a:t>1</a:t>
            </a:r>
            <a:r>
              <a:rPr lang="zh-CN" altLang="en-US" sz="2800"/>
              <a:t>产生的 </a:t>
            </a:r>
            <a:r>
              <a:rPr lang="en-US" altLang="zh-CN" sz="2800"/>
              <a:t>4 </a:t>
            </a:r>
            <a:r>
              <a:rPr lang="zh-CN" altLang="en-US" sz="2800"/>
              <a:t>号中断</a:t>
            </a:r>
          </a:p>
          <a:p>
            <a:pPr lvl="1" eaLnBrk="1" hangingPunct="1"/>
            <a:r>
              <a:rPr lang="zh-CN" altLang="en-US" sz="2800">
                <a:solidFill>
                  <a:schemeClr val="tx2"/>
                </a:solidFill>
              </a:rPr>
              <a:t>单步中断</a:t>
            </a:r>
            <a:r>
              <a:rPr lang="zh-CN" altLang="en-US" sz="2800"/>
              <a:t>：</a:t>
            </a:r>
            <a:r>
              <a:rPr lang="en-US" altLang="zh-CN" sz="2800"/>
              <a:t>TF</a:t>
            </a:r>
            <a:r>
              <a:rPr lang="zh-CN" altLang="en-US" sz="2800"/>
              <a:t>＝</a:t>
            </a:r>
            <a:r>
              <a:rPr lang="en-US" altLang="zh-CN" sz="2800"/>
              <a:t>1</a:t>
            </a:r>
            <a:r>
              <a:rPr lang="zh-CN" altLang="en-US" sz="2800"/>
              <a:t>在每条指令执行后产生的 </a:t>
            </a:r>
            <a:r>
              <a:rPr lang="en-US" altLang="zh-CN" sz="2800"/>
              <a:t>1 </a:t>
            </a:r>
            <a:r>
              <a:rPr lang="zh-CN" altLang="en-US" sz="2800"/>
              <a:t>号中断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449537">
            <a:extLst>
              <a:ext uri="{FF2B5EF4-FFF2-40B4-BE49-F238E27FC236}">
                <a16:creationId xmlns:a16="http://schemas.microsoft.com/office/drawing/2014/main" id="{40A066FE-59B5-4E3F-93BC-9BA9A7C18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中断指令</a:t>
            </a:r>
            <a:r>
              <a:rPr lang="en-US" altLang="zh-CN"/>
              <a:t>INT</a:t>
            </a:r>
          </a:p>
        </p:txBody>
      </p:sp>
      <p:sp>
        <p:nvSpPr>
          <p:cNvPr id="61443" name="文本占位符 449538">
            <a:extLst>
              <a:ext uri="{FF2B5EF4-FFF2-40B4-BE49-F238E27FC236}">
                <a16:creationId xmlns:a16="http://schemas.microsoft.com/office/drawing/2014/main" id="{04F741FE-49A4-4F46-987C-62B0DC08E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8538" y="981075"/>
            <a:ext cx="7664450" cy="54721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INT i8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；中断调用指令：产生</a:t>
            </a:r>
            <a:r>
              <a:rPr lang="en-US" altLang="zh-CN" sz="2800">
                <a:latin typeface="宋体" panose="02010600030101010101" pitchFamily="2" charset="-122"/>
              </a:rPr>
              <a:t>i8</a:t>
            </a:r>
            <a:r>
              <a:rPr lang="zh-CN" altLang="en-US" sz="2800">
                <a:latin typeface="宋体" panose="02010600030101010101" pitchFamily="2" charset="-122"/>
              </a:rPr>
              <a:t>号中断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IRET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；中断返回指令：实现中断返回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INTO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；溢出中断指令：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；若溢出标志</a:t>
            </a:r>
            <a:r>
              <a:rPr lang="en-US" altLang="zh-CN" sz="2800">
                <a:latin typeface="宋体" panose="02010600030101010101" pitchFamily="2" charset="-122"/>
              </a:rPr>
              <a:t>OF=1</a:t>
            </a:r>
            <a:r>
              <a:rPr lang="zh-CN" altLang="en-US" sz="2800">
                <a:latin typeface="宋体" panose="02010600030101010101" pitchFamily="2" charset="-122"/>
              </a:rPr>
              <a:t>，产生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号中断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050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；否则顺序执行</a:t>
            </a:r>
            <a:endParaRPr lang="zh-CN" altLang="en-US" sz="2800"/>
          </a:p>
        </p:txBody>
      </p:sp>
    </p:spTree>
  </p:cSld>
  <p:clrMapOvr>
    <a:masterClrMapping/>
  </p:clrMapOvr>
  <p:transition>
    <p:zoom dir="in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468993" descr="biaoti2">
            <a:extLst>
              <a:ext uri="{FF2B5EF4-FFF2-40B4-BE49-F238E27FC236}">
                <a16:creationId xmlns:a16="http://schemas.microsoft.com/office/drawing/2014/main" id="{DCFC4BFF-8855-42A8-9A04-9EA02E0FB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标题 468994">
            <a:extLst>
              <a:ext uri="{FF2B5EF4-FFF2-40B4-BE49-F238E27FC236}">
                <a16:creationId xmlns:a16="http://schemas.microsoft.com/office/drawing/2014/main" id="{5AA112FA-6CB6-42E4-A7E9-21B68CC8F8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/>
              <a:t>教学提示</a:t>
            </a:r>
          </a:p>
        </p:txBody>
      </p:sp>
      <p:sp>
        <p:nvSpPr>
          <p:cNvPr id="62468" name="副标题 468995">
            <a:extLst>
              <a:ext uri="{FF2B5EF4-FFF2-40B4-BE49-F238E27FC236}">
                <a16:creationId xmlns:a16="http://schemas.microsoft.com/office/drawing/2014/main" id="{B535227E-8A89-4078-9BF6-7BCF8D7D27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4495800" cy="2133600"/>
          </a:xfrm>
        </p:spPr>
        <p:txBody>
          <a:bodyPr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在学习和应用汇编语言进行程序设计时，有一些经常遇到的问题，例如算术运算、代码转换等，需要掌握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62469" name="组合 468996">
            <a:extLst>
              <a:ext uri="{FF2B5EF4-FFF2-40B4-BE49-F238E27FC236}">
                <a16:creationId xmlns:a16="http://schemas.microsoft.com/office/drawing/2014/main" id="{455365F3-C6EB-44E7-B112-C1D7EF83C77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62471" name="直接连接符 468997">
              <a:extLst>
                <a:ext uri="{FF2B5EF4-FFF2-40B4-BE49-F238E27FC236}">
                  <a16:creationId xmlns:a16="http://schemas.microsoft.com/office/drawing/2014/main" id="{A044604B-12EA-45C6-A2D0-02298E1B4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矩形 468998">
              <a:extLst>
                <a:ext uri="{FF2B5EF4-FFF2-40B4-BE49-F238E27FC236}">
                  <a16:creationId xmlns:a16="http://schemas.microsoft.com/office/drawing/2014/main" id="{56DBF889-7FAE-4055-A21E-F543A08C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62473" name="矩形 468999">
              <a:extLst>
                <a:ext uri="{FF2B5EF4-FFF2-40B4-BE49-F238E27FC236}">
                  <a16:creationId xmlns:a16="http://schemas.microsoft.com/office/drawing/2014/main" id="{1748E493-7C25-4267-B728-07BD98212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62474" name="矩形 469000">
              <a:extLst>
                <a:ext uri="{FF2B5EF4-FFF2-40B4-BE49-F238E27FC236}">
                  <a16:creationId xmlns:a16="http://schemas.microsoft.com/office/drawing/2014/main" id="{6957DD11-25E9-40FD-954B-E8703CE11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</p:grpSp>
      <p:sp>
        <p:nvSpPr>
          <p:cNvPr id="469002" name="矩形 469001">
            <a:extLst>
              <a:ext uri="{FF2B5EF4-FFF2-40B4-BE49-F238E27FC236}">
                <a16:creationId xmlns:a16="http://schemas.microsoft.com/office/drawing/2014/main" id="{7255F46C-8CDE-4C90-8B84-61A8A1F53FF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" y="4495800"/>
            <a:ext cx="419100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总结常见编程问题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96641">
            <a:extLst>
              <a:ext uri="{FF2B5EF4-FFF2-40B4-BE49-F238E27FC236}">
                <a16:creationId xmlns:a16="http://schemas.microsoft.com/office/drawing/2014/main" id="{44F2BD80-1DAC-4FB7-A6C1-E9C2BF28E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 </a:t>
            </a:r>
            <a:r>
              <a:rPr lang="zh-CN" altLang="en-US"/>
              <a:t>处理机控制类指令</a:t>
            </a:r>
          </a:p>
        </p:txBody>
      </p:sp>
      <p:sp>
        <p:nvSpPr>
          <p:cNvPr id="63491" name="文本占位符 496642">
            <a:extLst>
              <a:ext uri="{FF2B5EF4-FFF2-40B4-BE49-F238E27FC236}">
                <a16:creationId xmlns:a16="http://schemas.microsoft.com/office/drawing/2014/main" id="{832C44F5-2E34-4F51-887A-BFEBB0990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CPU</a:t>
            </a:r>
            <a:r>
              <a:rPr lang="zh-CN" altLang="en-US"/>
              <a:t>状态进行控制的指令</a:t>
            </a:r>
          </a:p>
          <a:p>
            <a:pPr lvl="1" eaLnBrk="1" hangingPunct="1"/>
            <a:r>
              <a:rPr lang="en-US" altLang="zh-CN">
                <a:solidFill>
                  <a:schemeClr val="tx2"/>
                </a:solidFill>
              </a:rPr>
              <a:t>NOP    CS:  SS:  DS:  ES:</a:t>
            </a:r>
          </a:p>
          <a:p>
            <a:pPr lvl="1" eaLnBrk="1" hangingPunct="1"/>
            <a:r>
              <a:rPr lang="en-US" altLang="zh-CN"/>
              <a:t>LOCK    HLT    ESC    WAIT</a:t>
            </a:r>
          </a:p>
        </p:txBody>
      </p:sp>
    </p:spTree>
  </p:cSld>
  <p:clrMapOvr>
    <a:masterClrMapping/>
  </p:clrMapOvr>
  <p:transition>
    <p:blind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497665">
            <a:extLst>
              <a:ext uri="{FF2B5EF4-FFF2-40B4-BE49-F238E27FC236}">
                <a16:creationId xmlns:a16="http://schemas.microsoft.com/office/drawing/2014/main" id="{9614BF3C-C357-462F-A0A6-85D833C8F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空操作指令</a:t>
            </a:r>
          </a:p>
        </p:txBody>
      </p:sp>
      <p:sp>
        <p:nvSpPr>
          <p:cNvPr id="64515" name="文本占位符 497666">
            <a:extLst>
              <a:ext uri="{FF2B5EF4-FFF2-40B4-BE49-F238E27FC236}">
                <a16:creationId xmlns:a16="http://schemas.microsoft.com/office/drawing/2014/main" id="{B5884CCB-284C-448E-8924-80595E847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NOP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不执行任何操作，但占用一个字节存储单元，空耗一个指令执行周期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NOP</a:t>
            </a:r>
            <a:r>
              <a:rPr lang="zh-CN" altLang="en-US" sz="3200"/>
              <a:t>常用于程序调试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在需要预留指令空间时用</a:t>
            </a:r>
            <a:r>
              <a:rPr lang="en-US" altLang="zh-CN" sz="2800"/>
              <a:t>NOP</a:t>
            </a:r>
            <a:r>
              <a:rPr lang="zh-CN" altLang="en-US" sz="2800"/>
              <a:t>填充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代码空间多余时也可以用</a:t>
            </a:r>
            <a:r>
              <a:rPr lang="en-US" altLang="zh-CN" sz="2800"/>
              <a:t>NOP</a:t>
            </a:r>
            <a:r>
              <a:rPr lang="zh-CN" altLang="en-US" sz="2800"/>
              <a:t>填充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还可以用</a:t>
            </a:r>
            <a:r>
              <a:rPr lang="en-US" altLang="zh-CN" sz="2800"/>
              <a:t>NOP</a:t>
            </a:r>
            <a:r>
              <a:rPr lang="zh-CN" altLang="en-US" sz="2800"/>
              <a:t>实现软件延时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事实上，</a:t>
            </a:r>
            <a:r>
              <a:rPr lang="en-US" altLang="zh-CN" sz="3200">
                <a:solidFill>
                  <a:schemeClr val="tx2"/>
                </a:solidFill>
              </a:rPr>
              <a:t>NOP</a:t>
            </a:r>
            <a:r>
              <a:rPr lang="zh-CN" altLang="en-US" sz="3200"/>
              <a:t>和</a:t>
            </a:r>
            <a:r>
              <a:rPr lang="en-US" altLang="zh-CN" sz="3200">
                <a:solidFill>
                  <a:schemeClr val="tx2"/>
                </a:solidFill>
              </a:rPr>
              <a:t>XCHG AX,AX</a:t>
            </a:r>
            <a:r>
              <a:rPr lang="zh-CN" altLang="en-US" sz="3200"/>
              <a:t>的指令代码一样，都是 </a:t>
            </a:r>
            <a:r>
              <a:rPr lang="en-US" altLang="zh-CN" sz="3200"/>
              <a:t>90H</a:t>
            </a:r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76833">
            <a:extLst>
              <a:ext uri="{FF2B5EF4-FFF2-40B4-BE49-F238E27FC236}">
                <a16:creationId xmlns:a16="http://schemas.microsoft.com/office/drawing/2014/main" id="{B8187F43-9841-49FD-9F55-96364C2DC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汇编语言指令格式</a:t>
            </a:r>
          </a:p>
        </p:txBody>
      </p:sp>
      <p:sp>
        <p:nvSpPr>
          <p:cNvPr id="10243" name="文本占位符 376834">
            <a:extLst>
              <a:ext uri="{FF2B5EF4-FFF2-40B4-BE49-F238E27FC236}">
                <a16:creationId xmlns:a16="http://schemas.microsoft.com/office/drawing/2014/main" id="{636B4364-EA22-40FA-AFA8-D08B3926E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47800"/>
            <a:ext cx="8424862" cy="17526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由</a:t>
            </a:r>
            <a:r>
              <a:rPr lang="en-US" altLang="zh-CN" sz="3200">
                <a:latin typeface="宋体" panose="02010600030101010101" pitchFamily="2" charset="-122"/>
              </a:rPr>
              <a:t>4</a:t>
            </a:r>
            <a:r>
              <a:rPr lang="zh-CN" altLang="en-US" sz="3200">
                <a:latin typeface="宋体" panose="02010600030101010101" pitchFamily="2" charset="-122"/>
              </a:rPr>
              <a:t>部分组成：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标号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指令助记符 目的操作数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源操作数  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;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注释</a:t>
            </a:r>
            <a:endParaRPr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376836" name="横卷形 376835" descr="蓝色砂纸">
            <a:extLst>
              <a:ext uri="{FF2B5EF4-FFF2-40B4-BE49-F238E27FC236}">
                <a16:creationId xmlns:a16="http://schemas.microsoft.com/office/drawing/2014/main" id="{28856E81-F36E-4375-AB6A-93C5BF4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7620000" cy="990600"/>
          </a:xfrm>
          <a:prstGeom prst="horizont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 i="0">
                <a:latin typeface="宋体" panose="02010600030101010101" pitchFamily="2" charset="-122"/>
              </a:rPr>
              <a:t> </a:t>
            </a:r>
            <a:r>
              <a:rPr lang="zh-CN" altLang="en-US" sz="3200" b="1" i="0">
                <a:latin typeface="宋体" panose="02010600030101010101" pitchFamily="2" charset="-122"/>
              </a:rPr>
              <a:t>标号</a:t>
            </a:r>
            <a:r>
              <a:rPr lang="zh-CN" altLang="en-US" sz="3200" b="1" i="0">
                <a:solidFill>
                  <a:schemeClr val="tx2"/>
                </a:solidFill>
                <a:latin typeface="宋体" panose="02010600030101010101" pitchFamily="2" charset="-122"/>
              </a:rPr>
              <a:t>表示该指令在主存中的逻辑地址</a:t>
            </a:r>
          </a:p>
        </p:txBody>
      </p:sp>
      <p:sp>
        <p:nvSpPr>
          <p:cNvPr id="376837" name="横卷形 376836" descr="蓝色砂纸">
            <a:extLst>
              <a:ext uri="{FF2B5EF4-FFF2-40B4-BE49-F238E27FC236}">
                <a16:creationId xmlns:a16="http://schemas.microsoft.com/office/drawing/2014/main" id="{C3A64935-E70D-4410-822B-38E088AB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0"/>
            <a:ext cx="7620000" cy="990600"/>
          </a:xfrm>
          <a:prstGeom prst="horizont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 i="0">
                <a:latin typeface="宋体" panose="02010600030101010101" pitchFamily="2" charset="-122"/>
              </a:rPr>
              <a:t> </a:t>
            </a:r>
            <a:r>
              <a:rPr lang="zh-CN" altLang="en-US" sz="3200" b="1" i="0">
                <a:solidFill>
                  <a:schemeClr val="tx2"/>
                </a:solidFill>
                <a:latin typeface="宋体" panose="02010600030101010101" pitchFamily="2" charset="-122"/>
              </a:rPr>
              <a:t>每个指令</a:t>
            </a:r>
            <a:r>
              <a:rPr lang="zh-CN" altLang="en-US" sz="3200" b="1" i="0">
                <a:latin typeface="宋体" panose="02010600030101010101" pitchFamily="2" charset="-122"/>
              </a:rPr>
              <a:t>助记符</a:t>
            </a:r>
            <a:r>
              <a:rPr lang="zh-CN" altLang="en-US" sz="3200" b="1" i="0">
                <a:solidFill>
                  <a:schemeClr val="tx2"/>
                </a:solidFill>
                <a:latin typeface="宋体" panose="02010600030101010101" pitchFamily="2" charset="-122"/>
              </a:rPr>
              <a:t>就代表一种指令</a:t>
            </a:r>
          </a:p>
        </p:txBody>
      </p:sp>
      <p:sp>
        <p:nvSpPr>
          <p:cNvPr id="376838" name="横卷形 376837" descr="蓝色砂纸">
            <a:extLst>
              <a:ext uri="{FF2B5EF4-FFF2-40B4-BE49-F238E27FC236}">
                <a16:creationId xmlns:a16="http://schemas.microsoft.com/office/drawing/2014/main" id="{D271605C-0EF0-4D25-B4E9-4C3B183D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7620000" cy="990600"/>
          </a:xfrm>
          <a:prstGeom prst="horizont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 i="0">
                <a:latin typeface="宋体" panose="02010600030101010101" pitchFamily="2" charset="-122"/>
              </a:rPr>
              <a:t> </a:t>
            </a:r>
            <a:r>
              <a:rPr lang="zh-CN" altLang="en-US" sz="3200" b="1" i="0">
                <a:solidFill>
                  <a:schemeClr val="tx2"/>
                </a:solidFill>
                <a:latin typeface="宋体" panose="02010600030101010101" pitchFamily="2" charset="-122"/>
              </a:rPr>
              <a:t>目的和源</a:t>
            </a:r>
            <a:r>
              <a:rPr lang="zh-CN" altLang="en-US" sz="3200" b="1" i="0">
                <a:latin typeface="宋体" panose="02010600030101010101" pitchFamily="2" charset="-122"/>
              </a:rPr>
              <a:t>操作数</a:t>
            </a:r>
            <a:r>
              <a:rPr lang="zh-CN" altLang="en-US" sz="3200" b="1" i="0">
                <a:solidFill>
                  <a:schemeClr val="tx2"/>
                </a:solidFill>
                <a:latin typeface="宋体" panose="02010600030101010101" pitchFamily="2" charset="-122"/>
              </a:rPr>
              <a:t>表示参与操作的对象</a:t>
            </a:r>
          </a:p>
        </p:txBody>
      </p:sp>
      <p:sp>
        <p:nvSpPr>
          <p:cNvPr id="376839" name="横卷形 376838" descr="蓝色砂纸">
            <a:extLst>
              <a:ext uri="{FF2B5EF4-FFF2-40B4-BE49-F238E27FC236}">
                <a16:creationId xmlns:a16="http://schemas.microsoft.com/office/drawing/2014/main" id="{F36FD724-ABA9-44B1-8305-712DFE161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7620000" cy="990600"/>
          </a:xfrm>
          <a:prstGeom prst="horizont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 i="0">
                <a:latin typeface="宋体" panose="02010600030101010101" pitchFamily="2" charset="-122"/>
              </a:rPr>
              <a:t> </a:t>
            </a:r>
            <a:r>
              <a:rPr lang="zh-CN" altLang="en-US" sz="3200" b="1" i="0">
                <a:latin typeface="宋体" panose="02010600030101010101" pitchFamily="2" charset="-122"/>
              </a:rPr>
              <a:t>注释</a:t>
            </a:r>
            <a:r>
              <a:rPr lang="zh-CN" altLang="en-US" sz="3200" b="1" i="0">
                <a:solidFill>
                  <a:schemeClr val="tx2"/>
                </a:solidFill>
                <a:latin typeface="宋体" panose="02010600030101010101" pitchFamily="2" charset="-122"/>
              </a:rPr>
              <a:t>是对该指令或程序段功能的说明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  <p:bldP spid="376837" grpId="0" animBg="1"/>
      <p:bldP spid="376838" grpId="0" animBg="1"/>
      <p:bldP spid="3768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498689">
            <a:extLst>
              <a:ext uri="{FF2B5EF4-FFF2-40B4-BE49-F238E27FC236}">
                <a16:creationId xmlns:a16="http://schemas.microsoft.com/office/drawing/2014/main" id="{A682A76B-56A1-4737-857B-4437196B6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段超越前缀指令</a:t>
            </a:r>
            <a:endParaRPr lang="zh-CN" altLang="zh-CN"/>
          </a:p>
        </p:txBody>
      </p:sp>
      <p:sp>
        <p:nvSpPr>
          <p:cNvPr id="65539" name="文本占位符 498690">
            <a:extLst>
              <a:ext uri="{FF2B5EF4-FFF2-40B4-BE49-F238E27FC236}">
                <a16:creationId xmlns:a16="http://schemas.microsoft.com/office/drawing/2014/main" id="{6194C67C-3DBC-4904-9508-79B7A2F04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289175" algn="l"/>
              </a:tabLst>
            </a:pPr>
            <a:r>
              <a:rPr lang="zh-CN" altLang="en-US"/>
              <a:t>在允许段超越的存储器操作数之前，使用段超越前缀指令，将采用指定的段寄存器寻址操作数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chemeClr val="tx2"/>
                </a:solidFill>
              </a:rPr>
              <a:t>CS:</a:t>
            </a:r>
            <a:r>
              <a:rPr lang="en-US" altLang="zh-CN"/>
              <a:t>	</a:t>
            </a:r>
            <a:r>
              <a:rPr lang="zh-CN" altLang="en-US" sz="3200"/>
              <a:t>；使用代码段的数据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chemeClr val="tx2"/>
                </a:solidFill>
              </a:rPr>
              <a:t>SS:</a:t>
            </a:r>
            <a:r>
              <a:rPr lang="en-US" altLang="zh-CN"/>
              <a:t>	</a:t>
            </a:r>
            <a:r>
              <a:rPr lang="zh-CN" altLang="en-US" sz="3200"/>
              <a:t>；使用堆栈段的数据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chemeClr val="tx2"/>
                </a:solidFill>
              </a:rPr>
              <a:t>DS:</a:t>
            </a:r>
            <a:r>
              <a:rPr lang="en-US" altLang="zh-CN"/>
              <a:t>	</a:t>
            </a:r>
            <a:r>
              <a:rPr lang="zh-CN" altLang="en-US" sz="3200"/>
              <a:t>；使用数据段的数据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chemeClr val="tx2"/>
                </a:solidFill>
              </a:rPr>
              <a:t>ES:</a:t>
            </a:r>
            <a:r>
              <a:rPr lang="en-US" altLang="zh-CN"/>
              <a:t>	</a:t>
            </a:r>
            <a:r>
              <a:rPr lang="zh-CN" altLang="en-US" sz="3200"/>
              <a:t>；使用附加段的数据</a:t>
            </a:r>
          </a:p>
        </p:txBody>
      </p:sp>
    </p:spTree>
  </p:cSld>
  <p:clrMapOvr>
    <a:masterClrMapping/>
  </p:clrMapOvr>
  <p:transition>
    <p:split orient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499713">
            <a:extLst>
              <a:ext uri="{FF2B5EF4-FFF2-40B4-BE49-F238E27FC236}">
                <a16:creationId xmlns:a16="http://schemas.microsoft.com/office/drawing/2014/main" id="{62C8F9F8-2C47-4276-AE79-85D37980F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封锁前缀指令</a:t>
            </a:r>
            <a:endParaRPr lang="zh-CN" altLang="zh-CN"/>
          </a:p>
        </p:txBody>
      </p:sp>
      <p:sp>
        <p:nvSpPr>
          <p:cNvPr id="66563" name="文本占位符 499714">
            <a:extLst>
              <a:ext uri="{FF2B5EF4-FFF2-40B4-BE49-F238E27FC236}">
                <a16:creationId xmlns:a16="http://schemas.microsoft.com/office/drawing/2014/main" id="{59731BED-5FB6-4405-BBD9-8862385D1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chemeClr val="bg2"/>
                </a:solidFill>
              </a:rPr>
              <a:t>	</a:t>
            </a:r>
            <a:r>
              <a:rPr lang="en-US" altLang="zh-CN">
                <a:solidFill>
                  <a:schemeClr val="tx2"/>
                </a:solidFill>
              </a:rPr>
              <a:t>LOCK</a:t>
            </a:r>
            <a:r>
              <a:rPr lang="en-US" altLang="zh-CN"/>
              <a:t>	</a:t>
            </a:r>
            <a:r>
              <a:rPr lang="zh-CN" altLang="en-US" sz="3200"/>
              <a:t>；封锁总线</a:t>
            </a:r>
          </a:p>
          <a:p>
            <a:pPr eaLnBrk="1" hangingPunct="1">
              <a:tabLst>
                <a:tab pos="2289175" algn="l"/>
              </a:tabLst>
            </a:pPr>
            <a:r>
              <a:rPr lang="zh-CN" altLang="en-US"/>
              <a:t>这是一个指令前缀，可放在任何指令前</a:t>
            </a:r>
          </a:p>
          <a:p>
            <a:pPr eaLnBrk="1" hangingPunct="1">
              <a:tabLst>
                <a:tab pos="2289175" algn="l"/>
              </a:tabLst>
            </a:pPr>
            <a:r>
              <a:rPr lang="zh-CN" altLang="en-US"/>
              <a:t>这个前缀使得在这个指令执行时间内，</a:t>
            </a:r>
            <a:r>
              <a:rPr lang="en-US" altLang="zh-CN"/>
              <a:t>8086 </a:t>
            </a:r>
            <a:r>
              <a:rPr lang="zh-CN" altLang="en-US"/>
              <a:t>处理器的封锁输出引脚有效，即把总线封锁，使别的控制器不能控制总线；直到该指令执行完后，总线封锁解除</a:t>
            </a:r>
          </a:p>
        </p:txBody>
      </p:sp>
    </p:spTree>
  </p:cSld>
  <p:clrMapOvr>
    <a:masterClrMapping/>
  </p:clrMapOvr>
  <p:transition>
    <p:split orient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500737">
            <a:extLst>
              <a:ext uri="{FF2B5EF4-FFF2-40B4-BE49-F238E27FC236}">
                <a16:creationId xmlns:a16="http://schemas.microsoft.com/office/drawing/2014/main" id="{5C6C61CD-E83E-4514-AD4A-0BEF31E59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暂停指令</a:t>
            </a:r>
            <a:endParaRPr lang="zh-CN" altLang="zh-CN"/>
          </a:p>
        </p:txBody>
      </p:sp>
      <p:sp>
        <p:nvSpPr>
          <p:cNvPr id="67587" name="文本占位符 500738">
            <a:extLst>
              <a:ext uri="{FF2B5EF4-FFF2-40B4-BE49-F238E27FC236}">
                <a16:creationId xmlns:a16="http://schemas.microsoft.com/office/drawing/2014/main" id="{6784C5A5-0FE2-4173-B0BC-F33D09E7E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 sz="3200">
                <a:solidFill>
                  <a:schemeClr val="tx2"/>
                </a:solidFill>
              </a:rPr>
              <a:t>	HLT</a:t>
            </a:r>
            <a:r>
              <a:rPr lang="en-US" altLang="zh-CN" sz="3200"/>
              <a:t>	</a:t>
            </a:r>
            <a:r>
              <a:rPr lang="zh-CN" altLang="en-US" sz="2800"/>
              <a:t>；进入暂停状态</a:t>
            </a:r>
          </a:p>
          <a:p>
            <a:pPr eaLnBrk="1" hangingPunct="1">
              <a:lnSpc>
                <a:spcPct val="90000"/>
              </a:lnSpc>
              <a:tabLst>
                <a:tab pos="2289175" algn="l"/>
              </a:tabLst>
            </a:pPr>
            <a:r>
              <a:rPr lang="zh-CN" altLang="en-US" sz="3200"/>
              <a:t>暂停指令使</a:t>
            </a:r>
            <a:r>
              <a:rPr lang="en-US" altLang="zh-CN" sz="3200"/>
              <a:t>CPU</a:t>
            </a:r>
            <a:r>
              <a:rPr lang="zh-CN" altLang="en-US" sz="3200"/>
              <a:t>进入暂停状态，这时</a:t>
            </a:r>
            <a:r>
              <a:rPr lang="en-US" altLang="zh-CN" sz="3200"/>
              <a:t>CPU</a:t>
            </a:r>
            <a:r>
              <a:rPr lang="zh-CN" altLang="en-US" sz="3200"/>
              <a:t>不进行任何操作。当</a:t>
            </a:r>
            <a:r>
              <a:rPr lang="en-US" altLang="zh-CN" sz="3200"/>
              <a:t>CPU</a:t>
            </a:r>
            <a:r>
              <a:rPr lang="zh-CN" altLang="en-US" sz="3200"/>
              <a:t>发生复位或来自外部的中断时，</a:t>
            </a:r>
            <a:r>
              <a:rPr lang="en-US" altLang="zh-CN" sz="3200"/>
              <a:t>CPU</a:t>
            </a:r>
            <a:r>
              <a:rPr lang="zh-CN" altLang="en-US" sz="3200"/>
              <a:t>脱离暂停状态</a:t>
            </a:r>
          </a:p>
          <a:p>
            <a:pPr eaLnBrk="1" hangingPunct="1">
              <a:lnSpc>
                <a:spcPct val="90000"/>
              </a:lnSpc>
              <a:tabLst>
                <a:tab pos="2289175" algn="l"/>
              </a:tabLst>
            </a:pPr>
            <a:r>
              <a:rPr lang="en-US" altLang="zh-CN" sz="3200"/>
              <a:t>HLT</a:t>
            </a:r>
            <a:r>
              <a:rPr lang="zh-CN" altLang="en-US" sz="3200"/>
              <a:t>指令可用于程序中等待中断。当程序中必须等待中断时，可用</a:t>
            </a:r>
            <a:r>
              <a:rPr lang="en-US" altLang="zh-CN" sz="3200"/>
              <a:t>HLT</a:t>
            </a:r>
            <a:r>
              <a:rPr lang="zh-CN" altLang="en-US" sz="3200"/>
              <a:t>，而不必用软件死循环。然后，中断使</a:t>
            </a:r>
            <a:r>
              <a:rPr lang="en-US" altLang="zh-CN" sz="3200"/>
              <a:t>CPU</a:t>
            </a:r>
            <a:r>
              <a:rPr lang="zh-CN" altLang="en-US" sz="3200"/>
              <a:t>脱离暂停状态，返回执行</a:t>
            </a:r>
            <a:r>
              <a:rPr lang="en-US" altLang="zh-CN" sz="3200"/>
              <a:t>HLT</a:t>
            </a:r>
            <a:r>
              <a:rPr lang="zh-CN" altLang="en-US" sz="3200"/>
              <a:t>的下一条指令</a:t>
            </a:r>
          </a:p>
        </p:txBody>
      </p:sp>
    </p:spTree>
  </p:cSld>
  <p:clrMapOvr>
    <a:masterClrMapping/>
  </p:clrMapOvr>
  <p:transition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501761">
            <a:extLst>
              <a:ext uri="{FF2B5EF4-FFF2-40B4-BE49-F238E27FC236}">
                <a16:creationId xmlns:a16="http://schemas.microsoft.com/office/drawing/2014/main" id="{A46E445C-8967-4950-95E3-B0E40EA3F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交权指令</a:t>
            </a:r>
            <a:endParaRPr lang="zh-CN" altLang="zh-CN"/>
          </a:p>
        </p:txBody>
      </p:sp>
      <p:sp>
        <p:nvSpPr>
          <p:cNvPr id="68611" name="文本占位符 501762">
            <a:extLst>
              <a:ext uri="{FF2B5EF4-FFF2-40B4-BE49-F238E27FC236}">
                <a16:creationId xmlns:a16="http://schemas.microsoft.com/office/drawing/2014/main" id="{DBF39F17-43DB-481F-A2A9-8FC61EA4A8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419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en-US" altLang="zh-CN" sz="2800">
                <a:solidFill>
                  <a:schemeClr val="tx2"/>
                </a:solidFill>
              </a:rPr>
              <a:t>ESC 6</a:t>
            </a:r>
            <a:r>
              <a:rPr lang="zh-CN" altLang="en-US" sz="2800">
                <a:solidFill>
                  <a:schemeClr val="tx2"/>
                </a:solidFill>
              </a:rPr>
              <a:t>位立即数</a:t>
            </a:r>
            <a:r>
              <a:rPr lang="en-US" altLang="zh-CN" sz="2800">
                <a:solidFill>
                  <a:schemeClr val="tx2"/>
                </a:solidFill>
              </a:rPr>
              <a:t>,reg/mem</a:t>
            </a:r>
          </a:p>
          <a:p>
            <a:pPr lvl="1" algn="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；把浮点指令交给浮点处理器执行</a:t>
            </a:r>
          </a:p>
          <a:p>
            <a:pPr eaLnBrk="1" hangingPunct="1"/>
            <a:r>
              <a:rPr lang="zh-CN" altLang="en-US" sz="2800"/>
              <a:t>浮点协处理器</a:t>
            </a:r>
            <a:r>
              <a:rPr lang="en-US" altLang="zh-CN" sz="2800"/>
              <a:t>8087</a:t>
            </a:r>
            <a:r>
              <a:rPr lang="zh-CN" altLang="en-US" sz="2800"/>
              <a:t>指令是与</a:t>
            </a:r>
            <a:r>
              <a:rPr lang="en-US" altLang="zh-CN" sz="2800"/>
              <a:t>8086</a:t>
            </a:r>
            <a:r>
              <a:rPr lang="zh-CN" altLang="en-US" sz="2800"/>
              <a:t>的整数指令组合在一起的，当</a:t>
            </a:r>
            <a:r>
              <a:rPr lang="en-US" altLang="zh-CN" sz="2800"/>
              <a:t>8086</a:t>
            </a:r>
            <a:r>
              <a:rPr lang="zh-CN" altLang="en-US" sz="2800"/>
              <a:t>发现是一条浮点指令时，就利用</a:t>
            </a:r>
            <a:r>
              <a:rPr lang="en-US" altLang="zh-CN" sz="2800"/>
              <a:t>ESC</a:t>
            </a:r>
            <a:r>
              <a:rPr lang="zh-CN" altLang="en-US" sz="2800"/>
              <a:t>指令将浮点指令交给</a:t>
            </a:r>
            <a:r>
              <a:rPr lang="en-US" altLang="zh-CN" sz="2800"/>
              <a:t>8087</a:t>
            </a:r>
            <a:r>
              <a:rPr lang="zh-CN" altLang="en-US" sz="2800"/>
              <a:t>执行</a:t>
            </a:r>
          </a:p>
          <a:p>
            <a:pPr eaLnBrk="1" hangingPunct="1"/>
            <a:r>
              <a:rPr lang="zh-CN" altLang="en-US" sz="2800"/>
              <a:t>实际编写程序时，一般采用易于理解的浮点指令助记符格式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ESC 6,[SI]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；实数除法指令：</a:t>
            </a:r>
            <a:r>
              <a:rPr lang="en-US" altLang="zh-CN" sz="2800">
                <a:solidFill>
                  <a:schemeClr val="accent2"/>
                </a:solidFill>
              </a:rPr>
              <a:t>FDIV dword ptr [SI]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ESC 20H,AL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；整数加法指令：</a:t>
            </a:r>
            <a:r>
              <a:rPr lang="en-US" altLang="zh-CN" sz="2800">
                <a:solidFill>
                  <a:schemeClr val="accent2"/>
                </a:solidFill>
              </a:rPr>
              <a:t>FADD ST(0),ST</a:t>
            </a:r>
          </a:p>
        </p:txBody>
      </p:sp>
    </p:spTree>
  </p:cSld>
  <p:clrMapOvr>
    <a:masterClrMapping/>
  </p:clrMapOvr>
  <p:transition>
    <p:split orient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502785">
            <a:extLst>
              <a:ext uri="{FF2B5EF4-FFF2-40B4-BE49-F238E27FC236}">
                <a16:creationId xmlns:a16="http://schemas.microsoft.com/office/drawing/2014/main" id="{29648D77-3BF4-436C-9AF1-2EB48DDD9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等待指令</a:t>
            </a:r>
            <a:endParaRPr lang="zh-CN" altLang="zh-CN"/>
          </a:p>
        </p:txBody>
      </p:sp>
      <p:sp>
        <p:nvSpPr>
          <p:cNvPr id="69635" name="文本占位符 502786">
            <a:extLst>
              <a:ext uri="{FF2B5EF4-FFF2-40B4-BE49-F238E27FC236}">
                <a16:creationId xmlns:a16="http://schemas.microsoft.com/office/drawing/2014/main" id="{2CCA7C43-E680-4E47-A922-975F048C1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chemeClr val="bg2"/>
                </a:solidFill>
              </a:rPr>
              <a:t>	</a:t>
            </a:r>
            <a:r>
              <a:rPr lang="en-US" altLang="zh-CN">
                <a:solidFill>
                  <a:schemeClr val="tx2"/>
                </a:solidFill>
              </a:rPr>
              <a:t>WAIT</a:t>
            </a:r>
            <a:r>
              <a:rPr lang="en-US" altLang="zh-CN"/>
              <a:t>	</a:t>
            </a:r>
            <a:r>
              <a:rPr lang="zh-CN" altLang="en-US" sz="3200"/>
              <a:t>；进入等待状态</a:t>
            </a:r>
          </a:p>
          <a:p>
            <a:pPr eaLnBrk="1" hangingPunct="1">
              <a:tabLst>
                <a:tab pos="2289175" algn="l"/>
              </a:tabLst>
            </a:pPr>
            <a:r>
              <a:rPr lang="en-US" altLang="zh-CN" sz="3200"/>
              <a:t>8086</a:t>
            </a:r>
            <a:r>
              <a:rPr lang="zh-CN" altLang="en-US" sz="3200"/>
              <a:t>利用</a:t>
            </a:r>
            <a:r>
              <a:rPr lang="en-US" altLang="zh-CN" sz="3200"/>
              <a:t>WAIT</a:t>
            </a:r>
            <a:r>
              <a:rPr lang="zh-CN" altLang="en-US" sz="3200"/>
              <a:t>指令和测试引脚实现与</a:t>
            </a:r>
            <a:r>
              <a:rPr lang="en-US" altLang="zh-CN" sz="3200"/>
              <a:t>8087</a:t>
            </a:r>
            <a:r>
              <a:rPr lang="zh-CN" altLang="en-US" sz="3200"/>
              <a:t>同步运行</a:t>
            </a:r>
          </a:p>
          <a:p>
            <a:pPr eaLnBrk="1" hangingPunct="1">
              <a:tabLst>
                <a:tab pos="2289175" algn="l"/>
              </a:tabLst>
            </a:pPr>
            <a:r>
              <a:rPr lang="zh-CN" altLang="en-US" sz="3200"/>
              <a:t>浮点指令经由</a:t>
            </a:r>
            <a:r>
              <a:rPr lang="en-US" altLang="zh-CN" sz="3200"/>
              <a:t>8086</a:t>
            </a:r>
            <a:r>
              <a:rPr lang="zh-CN" altLang="en-US" sz="3200"/>
              <a:t>处理发往</a:t>
            </a:r>
            <a:r>
              <a:rPr lang="en-US" altLang="zh-CN" sz="3200"/>
              <a:t>8087</a:t>
            </a:r>
            <a:r>
              <a:rPr lang="zh-CN" altLang="en-US" sz="3200"/>
              <a:t>，并与</a:t>
            </a:r>
            <a:r>
              <a:rPr lang="en-US" altLang="zh-CN" sz="3200"/>
              <a:t>8086</a:t>
            </a:r>
            <a:r>
              <a:rPr lang="zh-CN" altLang="en-US" sz="3200"/>
              <a:t>本身的整数指令在同一个指令序列；而</a:t>
            </a:r>
            <a:r>
              <a:rPr lang="en-US" altLang="zh-CN" sz="3200"/>
              <a:t>8087</a:t>
            </a:r>
            <a:r>
              <a:rPr lang="zh-CN" altLang="en-US" sz="3200"/>
              <a:t>执行浮点指令较慢，所以</a:t>
            </a:r>
            <a:r>
              <a:rPr lang="en-US" altLang="zh-CN" sz="3200"/>
              <a:t>8086</a:t>
            </a:r>
            <a:r>
              <a:rPr lang="zh-CN" altLang="en-US" sz="3200"/>
              <a:t>必须与</a:t>
            </a:r>
            <a:r>
              <a:rPr lang="en-US" altLang="zh-CN" sz="3200"/>
              <a:t>8087</a:t>
            </a:r>
            <a:r>
              <a:rPr lang="zh-CN" altLang="en-US" sz="3200"/>
              <a:t>保持同步</a:t>
            </a:r>
          </a:p>
        </p:txBody>
      </p:sp>
    </p:spTree>
  </p:cSld>
  <p:clrMapOvr>
    <a:masterClrMapping/>
  </p:clrMapOvr>
  <p:transition>
    <p:split orient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503809">
            <a:extLst>
              <a:ext uri="{FF2B5EF4-FFF2-40B4-BE49-F238E27FC236}">
                <a16:creationId xmlns:a16="http://schemas.microsoft.com/office/drawing/2014/main" id="{8947E227-10F0-40E1-9AA6-5685DA62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 总结</a:t>
            </a:r>
          </a:p>
        </p:txBody>
      </p:sp>
      <p:sp>
        <p:nvSpPr>
          <p:cNvPr id="70659" name="文本占位符 503810">
            <a:extLst>
              <a:ext uri="{FF2B5EF4-FFF2-40B4-BE49-F238E27FC236}">
                <a16:creationId xmlns:a16="http://schemas.microsoft.com/office/drawing/2014/main" id="{2D77A465-E91F-4CBF-A1F7-907B5BAB9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520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本章详细而完整地介绍了</a:t>
            </a:r>
            <a:r>
              <a:rPr lang="zh-CN" altLang="zh-CN" sz="3200"/>
              <a:t>8086</a:t>
            </a:r>
            <a:r>
              <a:rPr lang="zh-CN" altLang="en-US" sz="3200"/>
              <a:t>的</a:t>
            </a:r>
            <a:r>
              <a:rPr lang="en-US" altLang="zh-CN" sz="3200"/>
              <a:t>16</a:t>
            </a:r>
            <a:r>
              <a:rPr lang="zh-CN" altLang="en-US" sz="3200"/>
              <a:t>位指令系统的指令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希望大家进行一下整理（总结）：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寻址方式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指令支持的操作数形式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指令对标志的影响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常见编程问题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通过复习整理，形成指令系统的整体概念，进而掌握常用指令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360449">
            <a:extLst>
              <a:ext uri="{FF2B5EF4-FFF2-40B4-BE49-F238E27FC236}">
                <a16:creationId xmlns:a16="http://schemas.microsoft.com/office/drawing/2014/main" id="{7E2A3D1D-AFA3-4BA5-9760-B4175B3B00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教学要求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</p:txBody>
      </p:sp>
      <p:sp>
        <p:nvSpPr>
          <p:cNvPr id="71683" name="副标题 360450">
            <a:extLst>
              <a:ext uri="{FF2B5EF4-FFF2-40B4-BE49-F238E27FC236}">
                <a16:creationId xmlns:a16="http://schemas.microsoft.com/office/drawing/2014/main" id="{ECC4911D-BAB9-419C-8487-22C539CC58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1773238"/>
            <a:ext cx="8351838" cy="4392612"/>
          </a:xfrm>
        </p:spPr>
        <p:txBody>
          <a:bodyPr anchor="t"/>
          <a:lstStyle/>
          <a:p>
            <a:pPr marL="609600" indent="-609600" algn="just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熟悉</a:t>
            </a:r>
            <a:r>
              <a:rPr lang="en-US" altLang="zh-CN" sz="2800">
                <a:solidFill>
                  <a:schemeClr val="tx1"/>
                </a:solidFill>
              </a:rPr>
              <a:t>8086</a:t>
            </a:r>
            <a:r>
              <a:rPr lang="zh-CN" altLang="en-US" sz="2800">
                <a:solidFill>
                  <a:schemeClr val="tx1"/>
                </a:solidFill>
              </a:rPr>
              <a:t>的基本参数、堆栈工作原理、常用状态标志及指令对其影响、符号扩展的含义、压缩和非压缩</a:t>
            </a:r>
            <a:r>
              <a:rPr lang="en-US" altLang="zh-CN" sz="2800">
                <a:solidFill>
                  <a:schemeClr val="tx1"/>
                </a:solidFill>
              </a:rPr>
              <a:t>BCD</a:t>
            </a:r>
            <a:r>
              <a:rPr lang="zh-CN" altLang="en-US" sz="2800">
                <a:solidFill>
                  <a:schemeClr val="tx1"/>
                </a:solidFill>
              </a:rPr>
              <a:t>的格式、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串操作寻址特点</a:t>
            </a:r>
            <a:endParaRPr lang="zh-CN" altLang="en-US" sz="2800">
              <a:solidFill>
                <a:schemeClr val="tx1"/>
              </a:solidFill>
            </a:endParaRPr>
          </a:p>
          <a:p>
            <a:pPr marL="609600" indent="-609600" algn="just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掌握基本指令：</a:t>
            </a:r>
            <a:r>
              <a:rPr lang="en-US" altLang="zh-CN" sz="2800">
                <a:solidFill>
                  <a:schemeClr val="tx1"/>
                </a:solidFill>
              </a:rPr>
              <a:t>MOV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XCHG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PUSH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POP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LEA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r>
              <a:rPr lang="en-US" altLang="zh-CN" sz="2800">
                <a:solidFill>
                  <a:schemeClr val="tx1"/>
                </a:solidFill>
              </a:rPr>
              <a:t>ADD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ADC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INC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SUB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SBB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DEC 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NEG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CMP 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r>
              <a:rPr lang="en-US" altLang="zh-CN" sz="2800">
                <a:solidFill>
                  <a:schemeClr val="tx1"/>
                </a:solidFill>
              </a:rPr>
              <a:t>AND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OR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XOR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NOT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TEST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SHL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SHR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SAR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ROL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ROR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RCL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RCR</a:t>
            </a:r>
            <a:r>
              <a:rPr lang="zh-CN" altLang="en-US" sz="2800">
                <a:solidFill>
                  <a:schemeClr val="tx1"/>
                </a:solidFill>
              </a:rPr>
              <a:t>； </a:t>
            </a:r>
            <a:r>
              <a:rPr lang="en-US" altLang="zh-CN" sz="2800">
                <a:solidFill>
                  <a:schemeClr val="tx1"/>
                </a:solidFill>
              </a:rPr>
              <a:t>JMP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Jcc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LOOP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CALL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RET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INT n</a:t>
            </a:r>
          </a:p>
        </p:txBody>
      </p:sp>
      <p:grpSp>
        <p:nvGrpSpPr>
          <p:cNvPr id="71684" name="组合 360451">
            <a:extLst>
              <a:ext uri="{FF2B5EF4-FFF2-40B4-BE49-F238E27FC236}">
                <a16:creationId xmlns:a16="http://schemas.microsoft.com/office/drawing/2014/main" id="{395B2294-30CF-4195-B4D0-7DBF87CCC77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71685" name="直接连接符 360452">
              <a:extLst>
                <a:ext uri="{FF2B5EF4-FFF2-40B4-BE49-F238E27FC236}">
                  <a16:creationId xmlns:a16="http://schemas.microsoft.com/office/drawing/2014/main" id="{28DC3B42-BBA1-4CFB-926D-0ACCC795F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矩形 360453">
              <a:extLst>
                <a:ext uri="{FF2B5EF4-FFF2-40B4-BE49-F238E27FC236}">
                  <a16:creationId xmlns:a16="http://schemas.microsoft.com/office/drawing/2014/main" id="{8E4F6CB2-5CD2-4AC6-869A-F018A60E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71687" name="矩形 360454">
              <a:extLst>
                <a:ext uri="{FF2B5EF4-FFF2-40B4-BE49-F238E27FC236}">
                  <a16:creationId xmlns:a16="http://schemas.microsoft.com/office/drawing/2014/main" id="{D7B4EEEC-680A-47F4-8975-305AF2A5A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71688" name="矩形 360455">
              <a:extLst>
                <a:ext uri="{FF2B5EF4-FFF2-40B4-BE49-F238E27FC236}">
                  <a16:creationId xmlns:a16="http://schemas.microsoft.com/office/drawing/2014/main" id="{048A9298-11FB-4DE5-81F9-E12AA540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</p:grp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364545">
            <a:extLst>
              <a:ext uri="{FF2B5EF4-FFF2-40B4-BE49-F238E27FC236}">
                <a16:creationId xmlns:a16="http://schemas.microsoft.com/office/drawing/2014/main" id="{D28452C3-00CE-41E2-BD9C-1EEE7F509F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教学要求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</p:txBody>
      </p:sp>
      <p:sp>
        <p:nvSpPr>
          <p:cNvPr id="72707" name="副标题 364546">
            <a:extLst>
              <a:ext uri="{FF2B5EF4-FFF2-40B4-BE49-F238E27FC236}">
                <a16:creationId xmlns:a16="http://schemas.microsoft.com/office/drawing/2014/main" id="{C256A0AA-CE5F-41A8-AD33-8DC22E812A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1773238"/>
            <a:ext cx="8280400" cy="4392612"/>
          </a:xfrm>
        </p:spPr>
        <p:txBody>
          <a:bodyPr anchor="t"/>
          <a:lstStyle/>
          <a:p>
            <a:pPr marL="609600" indent="-609600" algn="just" eaLnBrk="1" hangingPunct="1">
              <a:lnSpc>
                <a:spcPct val="100000"/>
              </a:lnSpc>
              <a:buFont typeface="Wingdings" panose="05000000000000000000" pitchFamily="2" charset="2"/>
              <a:buAutoNum type="arabicPeriod" startAt="3"/>
            </a:pPr>
            <a:r>
              <a:rPr lang="zh-CN" altLang="en-US" sz="2800">
                <a:solidFill>
                  <a:schemeClr val="tx1"/>
                </a:solidFill>
              </a:rPr>
              <a:t>熟悉特色指令：</a:t>
            </a:r>
            <a:r>
              <a:rPr lang="en-US" altLang="en-US" sz="2800">
                <a:solidFill>
                  <a:schemeClr val="tx1"/>
                </a:solidFill>
              </a:rPr>
              <a:t>XLAT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r>
              <a:rPr lang="en-US" altLang="zh-CN" sz="2800">
                <a:solidFill>
                  <a:schemeClr val="tx1"/>
                </a:solidFill>
              </a:rPr>
              <a:t>MUL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IMUL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DIV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IDIV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en-US" sz="2800">
                <a:solidFill>
                  <a:schemeClr val="tx1"/>
                </a:solidFill>
              </a:rPr>
              <a:t>CBW／CWD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r>
              <a:rPr lang="en-US" altLang="zh-CN" sz="2800">
                <a:solidFill>
                  <a:schemeClr val="tx1"/>
                </a:solidFill>
              </a:rPr>
              <a:t>NOP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CLC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STC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STC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CLD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STD</a:t>
            </a:r>
          </a:p>
          <a:p>
            <a:pPr marL="609600" indent="-609600" algn="just" eaLnBrk="1" hangingPunct="1">
              <a:lnSpc>
                <a:spcPct val="100000"/>
              </a:lnSpc>
              <a:buFont typeface="Wingdings" panose="05000000000000000000" pitchFamily="2" charset="2"/>
              <a:buAutoNum type="arabicPeriod" startAt="3"/>
            </a:pPr>
            <a:r>
              <a:rPr lang="zh-CN" altLang="en-US" sz="2800">
                <a:solidFill>
                  <a:schemeClr val="tx1"/>
                </a:solidFill>
              </a:rPr>
              <a:t>了解其他指令：</a:t>
            </a:r>
            <a:r>
              <a:rPr lang="en-US" altLang="zh-CN" sz="2800">
                <a:solidFill>
                  <a:schemeClr val="tx1"/>
                </a:solidFill>
              </a:rPr>
              <a:t>LAHF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SAHF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PUSHF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POPF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LDS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LES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r>
              <a:rPr lang="en-US" altLang="zh-CN" sz="2800">
                <a:solidFill>
                  <a:schemeClr val="tx1"/>
                </a:solidFill>
              </a:rPr>
              <a:t>DAA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DAS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AAA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AAS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AAM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AAD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r>
              <a:rPr lang="en-US" altLang="zh-CN" sz="2800">
                <a:solidFill>
                  <a:schemeClr val="tx1"/>
                </a:solidFill>
              </a:rPr>
              <a:t>IRET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LOOPZ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LOOPNZ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INTO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r>
              <a:rPr lang="en-US" altLang="zh-CN" sz="2800">
                <a:solidFill>
                  <a:schemeClr val="tx1"/>
                </a:solidFill>
              </a:rPr>
              <a:t>HLT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CLI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STI</a:t>
            </a:r>
          </a:p>
          <a:p>
            <a:pPr marL="609600" indent="-609600" algn="just" eaLnBrk="1" hangingPunct="1">
              <a:lnSpc>
                <a:spcPct val="100000"/>
              </a:lnSpc>
              <a:buSzTx/>
            </a:pPr>
            <a:r>
              <a:rPr lang="zh-CN" altLang="en-US" sz="2800">
                <a:solidFill>
                  <a:schemeClr val="accent2"/>
                </a:solidFill>
              </a:rPr>
              <a:t>习题：</a:t>
            </a:r>
            <a:r>
              <a:rPr lang="en-US" altLang="zh-CN" sz="2800"/>
              <a:t>2.1   2.6    2.8    2.10</a:t>
            </a:r>
          </a:p>
          <a:p>
            <a:pPr marL="1066800" lvl="1" indent="-609600" algn="just" eaLnBrk="1" hangingPunct="1">
              <a:lnSpc>
                <a:spcPct val="100000"/>
              </a:lnSpc>
              <a:buSzTx/>
            </a:pPr>
            <a:r>
              <a:rPr lang="en-US" altLang="zh-CN" sz="2800">
                <a:solidFill>
                  <a:schemeClr val="tx1"/>
                </a:solidFill>
              </a:rPr>
              <a:t>	2.20    2.22    2.24 ⑶ ⑹ ⑺</a:t>
            </a:r>
          </a:p>
        </p:txBody>
      </p:sp>
      <p:grpSp>
        <p:nvGrpSpPr>
          <p:cNvPr id="72708" name="组合 364547">
            <a:extLst>
              <a:ext uri="{FF2B5EF4-FFF2-40B4-BE49-F238E27FC236}">
                <a16:creationId xmlns:a16="http://schemas.microsoft.com/office/drawing/2014/main" id="{56227675-AAD8-4098-978C-E83D3DD92F3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72709" name="直接连接符 364548">
              <a:extLst>
                <a:ext uri="{FF2B5EF4-FFF2-40B4-BE49-F238E27FC236}">
                  <a16:creationId xmlns:a16="http://schemas.microsoft.com/office/drawing/2014/main" id="{14846278-8DE7-4E50-87D0-52188AD72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0" name="矩形 364549">
              <a:extLst>
                <a:ext uri="{FF2B5EF4-FFF2-40B4-BE49-F238E27FC236}">
                  <a16:creationId xmlns:a16="http://schemas.microsoft.com/office/drawing/2014/main" id="{E6EF78F5-5250-4C4E-B09E-9347D189A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72711" name="矩形 364550">
              <a:extLst>
                <a:ext uri="{FF2B5EF4-FFF2-40B4-BE49-F238E27FC236}">
                  <a16:creationId xmlns:a16="http://schemas.microsoft.com/office/drawing/2014/main" id="{4D3CBB3F-19FE-4F92-B9E4-D6B49C6A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72712" name="矩形 364551">
              <a:extLst>
                <a:ext uri="{FF2B5EF4-FFF2-40B4-BE49-F238E27FC236}">
                  <a16:creationId xmlns:a16="http://schemas.microsoft.com/office/drawing/2014/main" id="{83236050-38CF-4F72-A409-6F8712F58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</p:grp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086" descr="biaoti2">
            <a:extLst>
              <a:ext uri="{FF2B5EF4-FFF2-40B4-BE49-F238E27FC236}">
                <a16:creationId xmlns:a16="http://schemas.microsoft.com/office/drawing/2014/main" id="{ADF90750-59B7-42FA-9CDE-8AFFA7A9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2655888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标题 3083">
            <a:extLst>
              <a:ext uri="{FF2B5EF4-FFF2-40B4-BE49-F238E27FC236}">
                <a16:creationId xmlns:a16="http://schemas.microsoft.com/office/drawing/2014/main" id="{06744517-B606-4052-90A4-7C8C945A4E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 sz="3600"/>
              <a:t>教学提示</a:t>
            </a:r>
          </a:p>
        </p:txBody>
      </p:sp>
      <p:sp>
        <p:nvSpPr>
          <p:cNvPr id="11268" name="副标题 3084">
            <a:extLst>
              <a:ext uri="{FF2B5EF4-FFF2-40B4-BE49-F238E27FC236}">
                <a16:creationId xmlns:a16="http://schemas.microsoft.com/office/drawing/2014/main" id="{10ABC723-91F7-489B-9935-CEB7C3D0DC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773238"/>
            <a:ext cx="5303837" cy="3311525"/>
          </a:xfrm>
        </p:spPr>
        <p:txBody>
          <a:bodyPr anchor="t"/>
          <a:lstStyle/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全面而准确地理解每条指令的功能和应用，是编写汇编语言程序的关键</a:t>
            </a:r>
            <a:endParaRPr lang="en-US" altLang="zh-CN">
              <a:solidFill>
                <a:schemeClr val="tx1"/>
              </a:solidFill>
            </a:endParaRP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什么时候用什么指令是个技巧问题</a:t>
            </a:r>
            <a:endParaRPr lang="zh-CN" altLang="en-US">
              <a:latin typeface="宋体" panose="02010600030101010101" pitchFamily="2" charset="-122"/>
            </a:endParaRPr>
          </a:p>
        </p:txBody>
      </p:sp>
      <p:grpSp>
        <p:nvGrpSpPr>
          <p:cNvPr id="11269" name="组合 3078">
            <a:extLst>
              <a:ext uri="{FF2B5EF4-FFF2-40B4-BE49-F238E27FC236}">
                <a16:creationId xmlns:a16="http://schemas.microsoft.com/office/drawing/2014/main" id="{E5C7807A-9A41-481D-BA8B-48965165AABB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5665788"/>
            <a:ext cx="3276600" cy="211137"/>
            <a:chOff x="1824" y="2640"/>
            <a:chExt cx="2064" cy="133"/>
          </a:xfrm>
        </p:grpSpPr>
        <p:sp>
          <p:nvSpPr>
            <p:cNvPr id="11271" name="直接连接符 3079">
              <a:extLst>
                <a:ext uri="{FF2B5EF4-FFF2-40B4-BE49-F238E27FC236}">
                  <a16:creationId xmlns:a16="http://schemas.microsoft.com/office/drawing/2014/main" id="{24D1E521-224E-4FF0-A121-B4993F580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矩形 3080">
              <a:extLst>
                <a:ext uri="{FF2B5EF4-FFF2-40B4-BE49-F238E27FC236}">
                  <a16:creationId xmlns:a16="http://schemas.microsoft.com/office/drawing/2014/main" id="{E3D45AF7-D7FB-4DF5-9405-2E9DCA5E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11273" name="矩形 3081">
              <a:extLst>
                <a:ext uri="{FF2B5EF4-FFF2-40B4-BE49-F238E27FC236}">
                  <a16:creationId xmlns:a16="http://schemas.microsoft.com/office/drawing/2014/main" id="{047F9132-1EF7-4588-AE6A-161795A1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  <p:sp>
          <p:nvSpPr>
            <p:cNvPr id="11274" name="矩形 3082">
              <a:extLst>
                <a:ext uri="{FF2B5EF4-FFF2-40B4-BE49-F238E27FC236}">
                  <a16:creationId xmlns:a16="http://schemas.microsoft.com/office/drawing/2014/main" id="{C89A6E59-74A1-4EB6-8C63-B69A3ACD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i="0"/>
            </a:p>
          </p:txBody>
        </p:sp>
      </p:grpSp>
      <p:sp>
        <p:nvSpPr>
          <p:cNvPr id="3088" name="矩形 3087">
            <a:extLst>
              <a:ext uri="{FF2B5EF4-FFF2-40B4-BE49-F238E27FC236}">
                <a16:creationId xmlns:a16="http://schemas.microsoft.com/office/drawing/2014/main" id="{4659638C-323C-4829-B6FE-C5880F89FDF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1038" y="5245100"/>
            <a:ext cx="3962400" cy="631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逐个展开指令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94565">
            <a:extLst>
              <a:ext uri="{FF2B5EF4-FFF2-40B4-BE49-F238E27FC236}">
                <a16:creationId xmlns:a16="http://schemas.microsoft.com/office/drawing/2014/main" id="{F2407F10-13DB-451F-A2A2-C49DAA533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 </a:t>
            </a:r>
            <a:r>
              <a:rPr lang="zh-CN" altLang="en-US"/>
              <a:t>数据传送类指令</a:t>
            </a:r>
          </a:p>
        </p:txBody>
      </p:sp>
      <p:sp>
        <p:nvSpPr>
          <p:cNvPr id="12291" name="文本占位符 194566">
            <a:extLst>
              <a:ext uri="{FF2B5EF4-FFF2-40B4-BE49-F238E27FC236}">
                <a16:creationId xmlns:a16="http://schemas.microsoft.com/office/drawing/2014/main" id="{EC30CF85-0555-4298-9B4D-631F1204E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数据传送是计算机中最基本、最重要的一种操作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传送指令也是最常使用的一类指令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传送指令把数据从一个位置传送到另一个位置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除标志寄存器传送指令外，均</a:t>
            </a:r>
            <a:r>
              <a:rPr lang="zh-CN" altLang="en-US" sz="3200">
                <a:solidFill>
                  <a:schemeClr val="accent2"/>
                </a:solidFill>
              </a:rPr>
              <a:t>不影响标志</a:t>
            </a:r>
            <a:r>
              <a:rPr lang="zh-CN" altLang="en-US" sz="3200"/>
              <a:t>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重点掌握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MOV   XCHG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PUSH   POP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</a:rPr>
              <a:t>LEA</a:t>
            </a: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94565">
            <a:extLst>
              <a:ext uri="{FF2B5EF4-FFF2-40B4-BE49-F238E27FC236}">
                <a16:creationId xmlns:a16="http://schemas.microsoft.com/office/drawing/2014/main" id="{C7C0513C-F55C-4F9F-AA10-3975A3A5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 </a:t>
            </a:r>
            <a:r>
              <a:rPr lang="zh-CN" altLang="en-US"/>
              <a:t>数据传送类指令</a:t>
            </a:r>
          </a:p>
        </p:txBody>
      </p:sp>
      <p:sp>
        <p:nvSpPr>
          <p:cNvPr id="13315" name="文本占位符 194566">
            <a:extLst>
              <a:ext uri="{FF2B5EF4-FFF2-40B4-BE49-F238E27FC236}">
                <a16:creationId xmlns:a16="http://schemas.microsoft.com/office/drawing/2014/main" id="{1DEEAC95-1371-467B-B227-23F17DA68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FF0000"/>
                </a:solidFill>
              </a:rPr>
              <a:t>MOV</a:t>
            </a:r>
            <a:r>
              <a:rPr lang="en-US" altLang="zh-CN" sz="1900">
                <a:solidFill>
                  <a:schemeClr val="tx2"/>
                </a:solidFill>
              </a:rPr>
              <a:t>         传送字或字节.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MOVSX    先符号扩展,再传送.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MOVZX    先零扩展,再传送.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FF0000"/>
                </a:solidFill>
              </a:rPr>
              <a:t>PUSH</a:t>
            </a:r>
            <a:r>
              <a:rPr lang="en-US" altLang="zh-CN" sz="1900">
                <a:solidFill>
                  <a:schemeClr val="tx2"/>
                </a:solidFill>
              </a:rPr>
              <a:t>       把字压入堆栈.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FF0000"/>
                </a:solidFill>
              </a:rPr>
              <a:t>POP</a:t>
            </a:r>
            <a:r>
              <a:rPr lang="en-US" altLang="zh-CN" sz="1900">
                <a:solidFill>
                  <a:schemeClr val="tx2"/>
                </a:solidFill>
              </a:rPr>
              <a:t>         把字弹出堆栈.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PUSHA    把AX,CX,DX,BX,SP,BP,SI,DI依次压入堆栈.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POPA       把DI,SI,BP,SP,BX,DX,CX,AX依次弹出堆栈.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PUSHAD  把EAX,ECX,EDX,EBX,ESP,EBP,ESI,EDI依次压入堆栈.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POPAD    把EDI,ESI,EBP,ESP,EBX,EDX,ECX,EAX依次弹出堆栈.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BSWAP   交换32位寄存器里字节的顺序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FF0000"/>
                </a:solidFill>
              </a:rPr>
              <a:t>XCHG</a:t>
            </a:r>
            <a:r>
              <a:rPr lang="en-US" altLang="zh-CN" sz="1900">
                <a:solidFill>
                  <a:schemeClr val="tx2"/>
                </a:solidFill>
              </a:rPr>
              <a:t>      交换字或字节.(至少有一个操作数为寄存器,段寄存器不可作为操作数)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CMPXCHG 比较并交换操作数.(第二个操作数必须为累加器AL/AX/EAX)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chemeClr val="tx2"/>
                </a:solidFill>
              </a:rPr>
              <a:t>XADD      先交换再累加.(结果在第一个操作数里)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FF0000"/>
                </a:solidFill>
              </a:rPr>
              <a:t>XLAT </a:t>
            </a:r>
            <a:r>
              <a:rPr lang="en-US" altLang="zh-CN" sz="1900">
                <a:solidFill>
                  <a:schemeClr val="tx2"/>
                </a:solidFill>
              </a:rPr>
              <a:t>      字节查表转换.----BX指向一张256字节的表的起点,AL为表的索引值(0-255,即0-FFH);返回AL为查表结果.([BX+AL]-&gt;AL)  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推荐策略">
  <a:themeElements>
    <a:clrScheme name="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7"/>
      </a:accent6>
      <a:hlink>
        <a:srgbClr val="000000"/>
      </a:hlink>
      <a:folHlink>
        <a:srgbClr val="808080"/>
      </a:folHlink>
    </a:clrScheme>
    <a:fontScheme name="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推荐策略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推荐策略">
  <a:themeElements>
    <a:clrScheme name="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7"/>
      </a:accent6>
      <a:hlink>
        <a:srgbClr val="000000"/>
      </a:hlink>
      <a:folHlink>
        <a:srgbClr val="808080"/>
      </a:folHlink>
    </a:clrScheme>
    <a:fontScheme name="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推荐策略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推荐策略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推荐策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推荐策略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推荐策略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推荐策略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推荐策略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推荐策略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Data\Microsoft\Templates\推荐策略.pot</Template>
  <TotalTime>183</TotalTime>
  <Words>3407</Words>
  <Application>Microsoft Office PowerPoint</Application>
  <PresentationFormat>全屏显示(4:3)</PresentationFormat>
  <Paragraphs>547</Paragraphs>
  <Slides>67</Slides>
  <Notes>7</Notes>
  <HiddenSlides>7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Arial</vt:lpstr>
      <vt:lpstr>宋体</vt:lpstr>
      <vt:lpstr>Tahoma</vt:lpstr>
      <vt:lpstr>黑体</vt:lpstr>
      <vt:lpstr>Wingdings</vt:lpstr>
      <vt:lpstr>Times New Roman</vt:lpstr>
      <vt:lpstr>华文新魏</vt:lpstr>
      <vt:lpstr>Verdana</vt:lpstr>
      <vt:lpstr>Courier New</vt:lpstr>
      <vt:lpstr>推荐策略</vt:lpstr>
      <vt:lpstr>1_推荐策略</vt:lpstr>
      <vt:lpstr>第 2 章</vt:lpstr>
      <vt:lpstr>教学重点</vt:lpstr>
      <vt:lpstr>什么是指令系统</vt:lpstr>
      <vt:lpstr>8086指令系统概述</vt:lpstr>
      <vt:lpstr>学习指令的注意事项</vt:lpstr>
      <vt:lpstr>汇编语言指令格式</vt:lpstr>
      <vt:lpstr>教学提示</vt:lpstr>
      <vt:lpstr>2.1  数据传送类指令</vt:lpstr>
      <vt:lpstr>2.1  数据传送类指令</vt:lpstr>
      <vt:lpstr>2.1.1通用数据传送指令</vt:lpstr>
      <vt:lpstr>非法传送种种</vt:lpstr>
      <vt:lpstr>2.1.2 堆栈操作指令</vt:lpstr>
      <vt:lpstr>堆栈和队列</vt:lpstr>
      <vt:lpstr>堆栈的操作</vt:lpstr>
      <vt:lpstr>2.1.3  标志传送指令</vt:lpstr>
      <vt:lpstr>2.1.3  标志传送指令</vt:lpstr>
      <vt:lpstr>2.1.4  地址传送指令</vt:lpstr>
      <vt:lpstr>2.2  算术运算类指令</vt:lpstr>
      <vt:lpstr>2.2  算术运算类指令</vt:lpstr>
      <vt:lpstr>2.2  算术运算类指令</vt:lpstr>
      <vt:lpstr>溢出和进位</vt:lpstr>
      <vt:lpstr>溢出和进位的对比</vt:lpstr>
      <vt:lpstr>如何运用溢出和进位</vt:lpstr>
      <vt:lpstr>溢出的判断</vt:lpstr>
      <vt:lpstr>习题2.9</vt:lpstr>
      <vt:lpstr>习题2.9：算术运算1</vt:lpstr>
      <vt:lpstr>习题2.9：算术运算2</vt:lpstr>
      <vt:lpstr>教学提示</vt:lpstr>
      <vt:lpstr>2.3  位操作类指令</vt:lpstr>
      <vt:lpstr>逻辑与指令AND</vt:lpstr>
      <vt:lpstr>2.4  控制转移类指令</vt:lpstr>
      <vt:lpstr>2.4.1  无条件转移</vt:lpstr>
      <vt:lpstr>2.4.1  无条件转移指令</vt:lpstr>
      <vt:lpstr>目标地址的寻址方式</vt:lpstr>
      <vt:lpstr>目标地址的范围：段内</vt:lpstr>
      <vt:lpstr>目标地址的范围：段间</vt:lpstr>
      <vt:lpstr>段内转移、相对寻址</vt:lpstr>
      <vt:lpstr>段内转移、间接寻址</vt:lpstr>
      <vt:lpstr>段间转移、直接寻址</vt:lpstr>
      <vt:lpstr>段间转移、间接寻址</vt:lpstr>
      <vt:lpstr>2.4.2  条件转移指令</vt:lpstr>
      <vt:lpstr>2.4.2  条件转移指令</vt:lpstr>
      <vt:lpstr>例2.38：JZ/JNZ指令</vt:lpstr>
      <vt:lpstr>例2.39：JS/JNS指令</vt:lpstr>
      <vt:lpstr>例2.45：记录空格个数</vt:lpstr>
      <vt:lpstr>2.4.4  子程序指令</vt:lpstr>
      <vt:lpstr>主程序与子程序</vt:lpstr>
      <vt:lpstr>子程序调用指令</vt:lpstr>
      <vt:lpstr>子程序返回指令</vt:lpstr>
      <vt:lpstr>返回指令RET的参数</vt:lpstr>
      <vt:lpstr>例2.46：子程序</vt:lpstr>
      <vt:lpstr>2.4.5  中断指令</vt:lpstr>
      <vt:lpstr>中断的过程</vt:lpstr>
      <vt:lpstr>8086的外部中断</vt:lpstr>
      <vt:lpstr>8086的内部中断</vt:lpstr>
      <vt:lpstr>中断指令INT</vt:lpstr>
      <vt:lpstr>教学提示</vt:lpstr>
      <vt:lpstr>2.5  处理机控制类指令</vt:lpstr>
      <vt:lpstr>空操作指令</vt:lpstr>
      <vt:lpstr>段超越前缀指令</vt:lpstr>
      <vt:lpstr>封锁前缀指令</vt:lpstr>
      <vt:lpstr>暂停指令</vt:lpstr>
      <vt:lpstr>交权指令</vt:lpstr>
      <vt:lpstr>等待指令</vt:lpstr>
      <vt:lpstr>第2章  总结</vt:lpstr>
      <vt:lpstr>第2章 教学要求（1）</vt:lpstr>
      <vt:lpstr>第2章 教学要求（2）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汇编语言第2章</dc:title>
  <dc:creator>qxj</dc:creator>
  <cp:lastModifiedBy>Wang Zhengru</cp:lastModifiedBy>
  <cp:revision>131</cp:revision>
  <dcterms:created xsi:type="dcterms:W3CDTF">2002-07-02T07:48:12Z</dcterms:created>
  <dcterms:modified xsi:type="dcterms:W3CDTF">2019-11-18T07:03:34Z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