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0"/>
  </p:notesMasterIdLst>
  <p:handoutMasterIdLst>
    <p:handoutMasterId r:id="rId131"/>
  </p:handoutMasterIdLst>
  <p:sldIdLst>
    <p:sldId id="261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4" r:id="rId16"/>
    <p:sldId id="303" r:id="rId17"/>
    <p:sldId id="394" r:id="rId18"/>
    <p:sldId id="396" r:id="rId19"/>
    <p:sldId id="305" r:id="rId20"/>
    <p:sldId id="395" r:id="rId21"/>
    <p:sldId id="308" r:id="rId22"/>
    <p:sldId id="309" r:id="rId23"/>
    <p:sldId id="431" r:id="rId24"/>
    <p:sldId id="310" r:id="rId25"/>
    <p:sldId id="311" r:id="rId26"/>
    <p:sldId id="312" r:id="rId27"/>
    <p:sldId id="313" r:id="rId28"/>
    <p:sldId id="413" r:id="rId29"/>
    <p:sldId id="414" r:id="rId30"/>
    <p:sldId id="415" r:id="rId31"/>
    <p:sldId id="416" r:id="rId32"/>
    <p:sldId id="417" r:id="rId33"/>
    <p:sldId id="419" r:id="rId34"/>
    <p:sldId id="420" r:id="rId35"/>
    <p:sldId id="421" r:id="rId36"/>
    <p:sldId id="422" r:id="rId37"/>
    <p:sldId id="425" r:id="rId38"/>
    <p:sldId id="426" r:id="rId39"/>
    <p:sldId id="427" r:id="rId40"/>
    <p:sldId id="428" r:id="rId41"/>
    <p:sldId id="429" r:id="rId42"/>
    <p:sldId id="314" r:id="rId43"/>
    <p:sldId id="315" r:id="rId44"/>
    <p:sldId id="316" r:id="rId45"/>
    <p:sldId id="317" r:id="rId46"/>
    <p:sldId id="318" r:id="rId47"/>
    <p:sldId id="319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97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98" r:id="rId73"/>
    <p:sldId id="345" r:id="rId74"/>
    <p:sldId id="432" r:id="rId75"/>
    <p:sldId id="399" r:id="rId76"/>
    <p:sldId id="346" r:id="rId77"/>
    <p:sldId id="347" r:id="rId78"/>
    <p:sldId id="348" r:id="rId79"/>
    <p:sldId id="400" r:id="rId80"/>
    <p:sldId id="349" r:id="rId81"/>
    <p:sldId id="350" r:id="rId82"/>
    <p:sldId id="351" r:id="rId83"/>
    <p:sldId id="353" r:id="rId84"/>
    <p:sldId id="401" r:id="rId85"/>
    <p:sldId id="404" r:id="rId86"/>
    <p:sldId id="402" r:id="rId87"/>
    <p:sldId id="405" r:id="rId88"/>
    <p:sldId id="403" r:id="rId89"/>
    <p:sldId id="354" r:id="rId90"/>
    <p:sldId id="355" r:id="rId91"/>
    <p:sldId id="356" r:id="rId92"/>
    <p:sldId id="357" r:id="rId93"/>
    <p:sldId id="358" r:id="rId94"/>
    <p:sldId id="406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371" r:id="rId107"/>
    <p:sldId id="372" r:id="rId108"/>
    <p:sldId id="373" r:id="rId109"/>
    <p:sldId id="374" r:id="rId110"/>
    <p:sldId id="375" r:id="rId111"/>
    <p:sldId id="408" r:id="rId112"/>
    <p:sldId id="407" r:id="rId113"/>
    <p:sldId id="378" r:id="rId114"/>
    <p:sldId id="379" r:id="rId115"/>
    <p:sldId id="380" r:id="rId116"/>
    <p:sldId id="381" r:id="rId117"/>
    <p:sldId id="382" r:id="rId118"/>
    <p:sldId id="383" r:id="rId119"/>
    <p:sldId id="384" r:id="rId120"/>
    <p:sldId id="385" r:id="rId121"/>
    <p:sldId id="386" r:id="rId122"/>
    <p:sldId id="411" r:id="rId123"/>
    <p:sldId id="387" r:id="rId124"/>
    <p:sldId id="388" r:id="rId125"/>
    <p:sldId id="389" r:id="rId126"/>
    <p:sldId id="390" r:id="rId127"/>
    <p:sldId id="289" r:id="rId128"/>
    <p:sldId id="409" r:id="rId1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72.xml"/><Relationship Id="rId13" Type="http://schemas.openxmlformats.org/officeDocument/2006/relationships/slide" Target="slides/slide86.xml"/><Relationship Id="rId3" Type="http://schemas.openxmlformats.org/officeDocument/2006/relationships/slide" Target="slides/slide8.xml"/><Relationship Id="rId7" Type="http://schemas.openxmlformats.org/officeDocument/2006/relationships/slide" Target="slides/slide71.xml"/><Relationship Id="rId12" Type="http://schemas.openxmlformats.org/officeDocument/2006/relationships/slide" Target="slides/slide84.xml"/><Relationship Id="rId17" Type="http://schemas.openxmlformats.org/officeDocument/2006/relationships/slide" Target="slides/slide127.xml"/><Relationship Id="rId2" Type="http://schemas.openxmlformats.org/officeDocument/2006/relationships/slide" Target="slides/slide3.xml"/><Relationship Id="rId16" Type="http://schemas.openxmlformats.org/officeDocument/2006/relationships/slide" Target="slides/slide121.xml"/><Relationship Id="rId1" Type="http://schemas.openxmlformats.org/officeDocument/2006/relationships/slide" Target="slides/slide2.xml"/><Relationship Id="rId6" Type="http://schemas.openxmlformats.org/officeDocument/2006/relationships/slide" Target="slides/slide61.xml"/><Relationship Id="rId11" Type="http://schemas.openxmlformats.org/officeDocument/2006/relationships/slide" Target="slides/slide75.xml"/><Relationship Id="rId5" Type="http://schemas.openxmlformats.org/officeDocument/2006/relationships/slide" Target="slides/slide19.xml"/><Relationship Id="rId15" Type="http://schemas.openxmlformats.org/officeDocument/2006/relationships/slide" Target="slides/slide111.xml"/><Relationship Id="rId10" Type="http://schemas.openxmlformats.org/officeDocument/2006/relationships/slide" Target="slides/slide74.xml"/><Relationship Id="rId4" Type="http://schemas.openxmlformats.org/officeDocument/2006/relationships/slide" Target="slides/slide15.xml"/><Relationship Id="rId9" Type="http://schemas.openxmlformats.org/officeDocument/2006/relationships/slide" Target="slides/slide73.xml"/><Relationship Id="rId14" Type="http://schemas.openxmlformats.org/officeDocument/2006/relationships/slide" Target="slides/slide9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87B880C-2823-4CD0-A12E-6B837A98BC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C15B233-96AC-4FCC-8B33-224D599251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F6991602-A058-4934-B7F0-18265D311F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30EB2CAF-A245-4902-83E8-F3459CF830A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1552D-BAFE-4FE8-867D-1D78DF3C2F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1B29F0C-908C-473F-ADEF-59BE13B7C3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CC6AB78-28F4-4AD7-A4B3-8CF026E612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F875BC49-E4B0-4FB7-92E1-BF1183A7A24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05758CB-EA0E-4B1D-B91D-2E40CD121C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8040D2D5-A9BA-4E03-BCF5-3D001DE915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85D8AC34-DF7A-4E2E-B55A-0B0736D6AE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69D269-75F5-4C9E-89C8-AF7E454AAA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1D02B66-0D6F-40B7-8428-F756D22A5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90C99A-90CE-42FC-9237-7BE3E0B84F52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C8410052-4ED5-40FD-94E0-261F753E11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5045B8E7-8BC0-4FD9-B530-D53234F35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AF45B5DF-A306-4F08-98DC-8855686AA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9FEE68-536D-4752-816B-1D4367428170}" type="slidenum">
              <a:rPr lang="en-US" altLang="zh-CN" sz="1200"/>
              <a:pPr eaLnBrk="1" hangingPunct="1"/>
              <a:t>127</a:t>
            </a:fld>
            <a:endParaRPr lang="en-US" altLang="zh-CN" sz="1200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BEA5716A-1A32-40DF-AFEE-23984304C4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32AFD907-4AFC-47E0-9E5F-3671D496D09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411A1AFA-BB05-4BAE-802C-F073F5237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3C74CC-53EC-49E9-8CF7-42127E28C470}" type="slidenum">
              <a:rPr lang="en-US" altLang="zh-CN" sz="1200"/>
              <a:pPr eaLnBrk="1" hangingPunct="1"/>
              <a:t>128</a:t>
            </a:fld>
            <a:endParaRPr lang="en-US" altLang="zh-CN" sz="12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9201174D-E759-4A9C-BA57-260032D6AD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2D5AC272-A0F5-44F6-9CE5-82AE9F765AB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>
            <a:extLst>
              <a:ext uri="{FF2B5EF4-FFF2-40B4-BE49-F238E27FC236}">
                <a16:creationId xmlns:a16="http://schemas.microsoft.com/office/drawing/2014/main" id="{9A243C02-6084-4164-B7D1-FA8FC01B691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" y="25400"/>
            <a:ext cx="8686800" cy="1600200"/>
            <a:chOff x="0" y="0"/>
            <a:chExt cx="5472" cy="1008"/>
          </a:xfrm>
        </p:grpSpPr>
        <p:sp>
          <p:nvSpPr>
            <p:cNvPr id="5" name="Rectangle 28">
              <a:extLst>
                <a:ext uri="{FF2B5EF4-FFF2-40B4-BE49-F238E27FC236}">
                  <a16:creationId xmlns:a16="http://schemas.microsoft.com/office/drawing/2014/main" id="{74498031-5E0F-440C-8909-BBADF0D8A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72"/>
              <a:ext cx="5472" cy="336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98794734-F959-4538-ADD3-AD9442DBEA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6" y="0"/>
              <a:ext cx="336" cy="336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68FE197F-87AA-4338-BA2C-474DE3E568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" y="336"/>
              <a:ext cx="336" cy="33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31">
              <a:extLst>
                <a:ext uri="{FF2B5EF4-FFF2-40B4-BE49-F238E27FC236}">
                  <a16:creationId xmlns:a16="http://schemas.microsoft.com/office/drawing/2014/main" id="{60DEE928-F735-4974-8F90-5425795DB2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8" y="672"/>
              <a:ext cx="336" cy="336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32">
              <a:extLst>
                <a:ext uri="{FF2B5EF4-FFF2-40B4-BE49-F238E27FC236}">
                  <a16:creationId xmlns:a16="http://schemas.microsoft.com/office/drawing/2014/main" id="{C3FF70B3-890C-42F9-8E01-230079E28C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64" y="672"/>
              <a:ext cx="336" cy="336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90FF4958-C6E8-421C-89E8-A1CDACA829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28" y="336"/>
              <a:ext cx="336" cy="336"/>
            </a:xfrm>
            <a:prstGeom prst="rect">
              <a:avLst/>
            </a:prstGeom>
            <a:solidFill>
              <a:srgbClr val="CCCC00">
                <a:alpha val="50195"/>
              </a:srgbClr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 anchor="t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524000"/>
          </a:xfrm>
        </p:spPr>
        <p:txBody>
          <a:bodyPr anchor="ctr"/>
          <a:lstStyle>
            <a:lvl1pPr marL="0" indent="0" algn="ctr">
              <a:lnSpc>
                <a:spcPct val="80000"/>
              </a:lnSpc>
              <a:buFont typeface="Wingdings" pitchFamily="2" charset="2"/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4D38E31C-76CD-413B-96BC-7C618E30CF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6A38F40D-6DAE-4724-A875-46FD83821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74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EE867D3B-0E9D-4EB5-8F3C-3E33BEFAF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B0C79958-2DEF-4379-8276-21D29D8720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86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76200"/>
            <a:ext cx="2087563" cy="6338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76200"/>
            <a:ext cx="6113462" cy="6338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4A741F82-7464-4E46-A36B-1513A9C65E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1235EEE-B17C-4EE3-A608-17044D749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45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FCD6FB39-9B8B-40B0-A908-E6E786F3B6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D768A986-275E-4B8F-B48C-80BD21A0C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5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07058DD-3335-4F26-9265-2453C7122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4F4ED02-4797-4CEE-A359-8253A978DB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08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42975"/>
            <a:ext cx="4100512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42975"/>
            <a:ext cx="4100513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12E9543-16D5-49C2-AF8D-90D059032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2D8A891-EB1D-4E6A-BBA0-BA51F9017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897ABA5A-22A0-4B2C-919B-424BFAADB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C70E31E5-7BA8-4C56-BA83-C76E3FF2E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7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D543606-E46D-4969-A68B-BEF5D8BC2E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C30B347-F270-4A1D-91A3-A3081B99D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4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B3C10CFA-6309-44CC-89FC-F4683D11D2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FD0A50F7-B823-40B8-9216-3E90BC529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38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631FD53-31F9-4FD3-8A00-F362217042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19B703E-7DD1-42E3-B9C9-0594212A67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18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269C8CE-733A-4B56-97F7-F03275CC5E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C26587C7-024B-4FBC-B0EF-348E9DA06D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50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C52FD46-8893-48B3-8035-B1FF5AA2A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42975"/>
            <a:ext cx="8353425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1027" name="Rectangle 17">
            <a:extLst>
              <a:ext uri="{FF2B5EF4-FFF2-40B4-BE49-F238E27FC236}">
                <a16:creationId xmlns:a16="http://schemas.microsoft.com/office/drawing/2014/main" id="{CF728DEE-52ED-438A-9D13-B5BFC27E5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20888" y="76200"/>
            <a:ext cx="601980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B0BC0893-B659-4C55-83ED-1FFC8949A8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507163"/>
            <a:ext cx="1828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>
                <a:solidFill>
                  <a:schemeClr val="folHlink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9F15ED48-F6EF-45B5-A72D-454C38953B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507163"/>
            <a:ext cx="289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 smtClean="0">
                <a:solidFill>
                  <a:schemeClr val="folHlink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1030" name="Group 38">
            <a:extLst>
              <a:ext uri="{FF2B5EF4-FFF2-40B4-BE49-F238E27FC236}">
                <a16:creationId xmlns:a16="http://schemas.microsoft.com/office/drawing/2014/main" id="{23001A6A-35D4-4990-A542-3AA6CF51ADB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5875" y="11113"/>
            <a:ext cx="9118600" cy="6794500"/>
            <a:chOff x="0" y="28"/>
            <a:chExt cx="5744" cy="4280"/>
          </a:xfrm>
        </p:grpSpPr>
        <p:sp>
          <p:nvSpPr>
            <p:cNvPr id="1032" name="Rectangle 39">
              <a:extLst>
                <a:ext uri="{FF2B5EF4-FFF2-40B4-BE49-F238E27FC236}">
                  <a16:creationId xmlns:a16="http://schemas.microsoft.com/office/drawing/2014/main" id="{5EB7C8BC-535E-46AF-A298-9B716C902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6"/>
              <a:ext cx="4176" cy="5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033" name="Rectangle 40">
              <a:extLst>
                <a:ext uri="{FF2B5EF4-FFF2-40B4-BE49-F238E27FC236}">
                  <a16:creationId xmlns:a16="http://schemas.microsoft.com/office/drawing/2014/main" id="{177C39BD-92E1-46AD-83FC-DF32A03A3A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0" y="4068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034" name="Rectangle 41">
              <a:extLst>
                <a:ext uri="{FF2B5EF4-FFF2-40B4-BE49-F238E27FC236}">
                  <a16:creationId xmlns:a16="http://schemas.microsoft.com/office/drawing/2014/main" id="{A2DC3DAA-2CD5-41DD-BCE5-E4E76CBB1C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04" y="3876"/>
              <a:ext cx="240" cy="240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035" name="Rectangle 42">
              <a:extLst>
                <a:ext uri="{FF2B5EF4-FFF2-40B4-BE49-F238E27FC236}">
                  <a16:creationId xmlns:a16="http://schemas.microsoft.com/office/drawing/2014/main" id="{6AE46AC6-CCB7-4172-BF75-8732670A2C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0" y="268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Rectangle 43">
              <a:extLst>
                <a:ext uri="{FF2B5EF4-FFF2-40B4-BE49-F238E27FC236}">
                  <a16:creationId xmlns:a16="http://schemas.microsoft.com/office/drawing/2014/main" id="{8373A9D4-B428-4B95-A008-D117043F11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" y="604"/>
              <a:ext cx="240" cy="240"/>
            </a:xfrm>
            <a:prstGeom prst="rect">
              <a:avLst/>
            </a:prstGeom>
            <a:solidFill>
              <a:srgbClr val="3333CC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Rectangle 44">
              <a:extLst>
                <a:ext uri="{FF2B5EF4-FFF2-40B4-BE49-F238E27FC236}">
                  <a16:creationId xmlns:a16="http://schemas.microsoft.com/office/drawing/2014/main" id="{4D48BA68-993C-4735-8D8E-013610968D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62" y="364"/>
              <a:ext cx="240" cy="24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Rectangle 45">
              <a:extLst>
                <a:ext uri="{FF2B5EF4-FFF2-40B4-BE49-F238E27FC236}">
                  <a16:creationId xmlns:a16="http://schemas.microsoft.com/office/drawing/2014/main" id="{3FB4CA19-9C2A-4BC9-BE6D-5673063FD5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0" y="28"/>
              <a:ext cx="240" cy="240"/>
            </a:xfrm>
            <a:prstGeom prst="rect">
              <a:avLst/>
            </a:prstGeom>
            <a:solidFill>
              <a:srgbClr val="CC0000">
                <a:alpha val="50195"/>
              </a:srgb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478" name="Text Box 46">
            <a:extLst>
              <a:ext uri="{FF2B5EF4-FFF2-40B4-BE49-F238E27FC236}">
                <a16:creationId xmlns:a16="http://schemas.microsoft.com/office/drawing/2014/main" id="{E36E662C-43FA-4B05-A1EC-61B1BD1BD5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813" y="46038"/>
            <a:ext cx="1036637" cy="39687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第 </a:t>
            </a:r>
            <a:r>
              <a:rPr lang="en-US" altLang="zh-CN" sz="200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2000">
                <a:solidFill>
                  <a:schemeClr val="accent2"/>
                </a:solidFill>
                <a:latin typeface="华文新魏" pitchFamily="2" charset="-122"/>
                <a:ea typeface="华文新魏" pitchFamily="2" charset="-122"/>
              </a:rPr>
              <a:t>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Ø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n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7" Type="http://schemas.openxmlformats.org/officeDocument/2006/relationships/image" Target="../media/image21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48.xml"/><Relationship Id="rId4" Type="http://schemas.openxmlformats.org/officeDocument/2006/relationships/slide" Target="slide4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slide" Target="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slide" Target="sl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slide" Target="slide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slide" Target="slide4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slide" Target="slide44.xml"/><Relationship Id="rId4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7" Type="http://schemas.openxmlformats.org/officeDocument/2006/relationships/image" Target="../media/image21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5" Type="http://schemas.openxmlformats.org/officeDocument/2006/relationships/slide" Target="slide56.xml"/><Relationship Id="rId4" Type="http://schemas.openxmlformats.org/officeDocument/2006/relationships/slide" Target="slide5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slide" Target="slide52.xml"/><Relationship Id="rId4" Type="http://schemas.openxmlformats.org/officeDocument/2006/relationships/image" Target="../media/image6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slide" Target="slide52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slide" Target="slide5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slide" Target="slide5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slide" Target="slide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FC25FB-5D04-4B9A-929B-D49BCEC31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2514600" cy="990600"/>
          </a:xfrm>
        </p:spPr>
        <p:txBody>
          <a:bodyPr/>
          <a:lstStyle/>
          <a:p>
            <a:pPr eaLnBrk="1" hangingPunct="1"/>
            <a:r>
              <a:rPr lang="zh-CN" altLang="en-US" sz="4800" b="1" u="sng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 </a:t>
            </a:r>
            <a:r>
              <a:rPr lang="en-US" altLang="zh-CN" sz="4800" b="1" u="sng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4800" b="1" u="sng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>
            <a:extLst>
              <a:ext uri="{FF2B5EF4-FFF2-40B4-BE49-F238E27FC236}">
                <a16:creationId xmlns:a16="http://schemas.microsoft.com/office/drawing/2014/main" id="{93015D24-AC25-470C-8025-21FF1DC7A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操作数与参数</a:t>
            </a:r>
          </a:p>
        </p:txBody>
      </p:sp>
      <p:sp>
        <p:nvSpPr>
          <p:cNvPr id="12291" name="Rectangle 11">
            <a:extLst>
              <a:ext uri="{FF2B5EF4-FFF2-40B4-BE49-F238E27FC236}">
                <a16:creationId xmlns:a16="http://schemas.microsoft.com/office/drawing/2014/main" id="{42511347-4992-41FB-AAAF-FBA06B283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处理器指令的</a:t>
            </a:r>
            <a:r>
              <a:rPr lang="zh-CN" altLang="en-US">
                <a:solidFill>
                  <a:schemeClr val="accent2"/>
                </a:solidFill>
              </a:rPr>
              <a:t>操作数</a:t>
            </a:r>
            <a:r>
              <a:rPr lang="zh-CN" altLang="en-US"/>
              <a:t>可以是立即数、寄存器和存储单元</a:t>
            </a:r>
          </a:p>
        </p:txBody>
      </p:sp>
      <p:pic>
        <p:nvPicPr>
          <p:cNvPr id="12292" name="Picture 7" descr="0438">
            <a:extLst>
              <a:ext uri="{FF2B5EF4-FFF2-40B4-BE49-F238E27FC236}">
                <a16:creationId xmlns:a16="http://schemas.microsoft.com/office/drawing/2014/main" id="{384DBE3B-06EF-494B-954A-83556714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995613"/>
            <a:ext cx="161131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8">
            <a:extLst>
              <a:ext uri="{FF2B5EF4-FFF2-40B4-BE49-F238E27FC236}">
                <a16:creationId xmlns:a16="http://schemas.microsoft.com/office/drawing/2014/main" id="{460B1708-04BE-4698-B214-D6B324561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0"/>
            <a:ext cx="4729163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3600" b="1"/>
              <a:t>伪指令的</a:t>
            </a:r>
            <a:r>
              <a:rPr lang="zh-CN" altLang="en-US" sz="3600" b="1">
                <a:solidFill>
                  <a:schemeClr val="accent2"/>
                </a:solidFill>
              </a:rPr>
              <a:t>参数</a:t>
            </a:r>
            <a:r>
              <a:rPr lang="zh-CN" altLang="en-US" sz="3600" b="1"/>
              <a:t>可以是常数、变量名、表达式等，可以有多个，参数之间用逗号分隔</a:t>
            </a:r>
          </a:p>
        </p:txBody>
      </p:sp>
    </p:spTree>
  </p:cSld>
  <p:clrMapOvr>
    <a:masterClrMapping/>
  </p:clrMapOvr>
  <p:transition spd="slow">
    <p:rand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8">
            <a:extLst>
              <a:ext uri="{FF2B5EF4-FFF2-40B4-BE49-F238E27FC236}">
                <a16:creationId xmlns:a16="http://schemas.microsoft.com/office/drawing/2014/main" id="{3EC8059E-9302-41B2-A753-2C88BB86498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04455" name="Rectangle 9">
              <a:extLst>
                <a:ext uri="{FF2B5EF4-FFF2-40B4-BE49-F238E27FC236}">
                  <a16:creationId xmlns:a16="http://schemas.microsoft.com/office/drawing/2014/main" id="{C36A1F74-13D5-48DC-AC3E-87A8E1B2B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4456" name="Picture 10" descr="minispir">
              <a:extLst>
                <a:ext uri="{FF2B5EF4-FFF2-40B4-BE49-F238E27FC236}">
                  <a16:creationId xmlns:a16="http://schemas.microsoft.com/office/drawing/2014/main" id="{06C1AAAC-EC43-401A-B16F-703690B57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4451" name="Rectangle 3" descr="花束">
            <a:extLst>
              <a:ext uri="{FF2B5EF4-FFF2-40B4-BE49-F238E27FC236}">
                <a16:creationId xmlns:a16="http://schemas.microsoft.com/office/drawing/2014/main" id="{E2C803BF-B208-486F-A8DC-B98FF8FFD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LARGE</a:t>
            </a:r>
            <a:r>
              <a:rPr lang="zh-CN" altLang="en-US" sz="2800"/>
              <a:t>大型模型</a:t>
            </a:r>
            <a:endParaRPr lang="zh-CN" altLang="en-US"/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13EFEA9D-EBE9-4CC3-8E45-0BEF4C8FF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838200"/>
            <a:ext cx="8005763" cy="5253038"/>
          </a:xfrm>
          <a:noFill/>
        </p:spPr>
        <p:txBody>
          <a:bodyPr/>
          <a:lstStyle/>
          <a:p>
            <a:pPr marL="0" indent="384175" eaLnBrk="1" hangingPunct="1"/>
            <a:r>
              <a:rPr lang="zh-CN" altLang="en-US" sz="3200">
                <a:solidFill>
                  <a:srgbClr val="0000FF"/>
                </a:solidFill>
              </a:rPr>
              <a:t>较大型程序通常采用的存储模型</a:t>
            </a:r>
            <a:endParaRPr lang="zh-CN" altLang="en-US" sz="3200"/>
          </a:p>
          <a:p>
            <a:pPr marL="0" indent="384175" eaLnBrk="1" hangingPunct="1"/>
            <a:r>
              <a:rPr lang="zh-CN" altLang="en-US" sz="3200">
                <a:latin typeface="宋体" panose="02010600030101010101" pitchFamily="2" charset="-122"/>
              </a:rPr>
              <a:t>大型模型</a:t>
            </a: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允许的代码段和数据段都有多个，</a:t>
            </a:r>
            <a:r>
              <a:rPr lang="zh-CN" altLang="en-US" sz="3200">
                <a:latin typeface="宋体" panose="02010600030101010101" pitchFamily="2" charset="-122"/>
              </a:rPr>
              <a:t>都可以超过</a:t>
            </a:r>
            <a:r>
              <a:rPr lang="en-US" altLang="zh-CN" sz="3200">
                <a:latin typeface="宋体" panose="02010600030101010101" pitchFamily="2" charset="-122"/>
              </a:rPr>
              <a:t>64KB</a:t>
            </a:r>
            <a:r>
              <a:rPr lang="zh-CN" altLang="en-US" sz="3200">
                <a:latin typeface="宋体" panose="02010600030101010101" pitchFamily="2" charset="-122"/>
              </a:rPr>
              <a:t>；但全部的静态数据（不能改变的数据）仍限制在</a:t>
            </a:r>
            <a:r>
              <a:rPr lang="en-US" altLang="zh-CN" sz="3200">
                <a:latin typeface="宋体" panose="02010600030101010101" pitchFamily="2" charset="-122"/>
              </a:rPr>
              <a:t>64K</a:t>
            </a:r>
            <a:r>
              <a:rPr lang="zh-CN" altLang="en-US" sz="3200">
                <a:latin typeface="宋体" panose="02010600030101010101" pitchFamily="2" charset="-122"/>
              </a:rPr>
              <a:t>字节内</a:t>
            </a: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大型模型下的调用类型和数据指针缺省分别为远调用和远指针</a:t>
            </a:r>
          </a:p>
          <a:p>
            <a:pPr marL="0" indent="384175" eaLnBrk="1" hangingPunct="1">
              <a:spcBef>
                <a:spcPct val="15000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FF"/>
                </a:solidFill>
              </a:rPr>
              <a:t>HUGE</a:t>
            </a:r>
            <a:r>
              <a:rPr lang="zh-CN" altLang="en-US" sz="3200">
                <a:solidFill>
                  <a:srgbClr val="0000FF"/>
                </a:solidFill>
              </a:rPr>
              <a:t>（巨型模型）</a:t>
            </a:r>
            <a:r>
              <a:rPr lang="zh-CN" altLang="en-US" sz="3200"/>
              <a:t>与大型模型基本相同，只是静态数据不再被限制在</a:t>
            </a:r>
            <a:r>
              <a:rPr lang="en-US" altLang="zh-CN" sz="3200"/>
              <a:t>64K</a:t>
            </a:r>
            <a:r>
              <a:rPr lang="zh-CN" altLang="en-US" sz="3200"/>
              <a:t>字节之内</a:t>
            </a:r>
          </a:p>
        </p:txBody>
      </p:sp>
      <p:sp>
        <p:nvSpPr>
          <p:cNvPr id="104453" name="Line 6">
            <a:extLst>
              <a:ext uri="{FF2B5EF4-FFF2-40B4-BE49-F238E27FC236}">
                <a16:creationId xmlns:a16="http://schemas.microsoft.com/office/drawing/2014/main" id="{1F596091-6BB0-488C-A1D5-BC60C9EBCA3A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4" name="Line 7">
            <a:extLst>
              <a:ext uri="{FF2B5EF4-FFF2-40B4-BE49-F238E27FC236}">
                <a16:creationId xmlns:a16="http://schemas.microsoft.com/office/drawing/2014/main" id="{B83529A1-E4F5-46C6-A0D5-31DCAA5FF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4405313"/>
            <a:ext cx="802005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8">
            <a:extLst>
              <a:ext uri="{FF2B5EF4-FFF2-40B4-BE49-F238E27FC236}">
                <a16:creationId xmlns:a16="http://schemas.microsoft.com/office/drawing/2014/main" id="{BB280E6C-35A4-4965-837D-07F0F135A8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05479" name="Rectangle 9">
              <a:extLst>
                <a:ext uri="{FF2B5EF4-FFF2-40B4-BE49-F238E27FC236}">
                  <a16:creationId xmlns:a16="http://schemas.microsoft.com/office/drawing/2014/main" id="{017C2852-877B-4870-A784-E9F895433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5480" name="Picture 10" descr="minispir">
              <a:extLst>
                <a:ext uri="{FF2B5EF4-FFF2-40B4-BE49-F238E27FC236}">
                  <a16:creationId xmlns:a16="http://schemas.microsoft.com/office/drawing/2014/main" id="{52F49AE0-FF99-4A4F-967A-F8B722081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5475" name="Rectangle 3" descr="花束">
            <a:extLst>
              <a:ext uri="{FF2B5EF4-FFF2-40B4-BE49-F238E27FC236}">
                <a16:creationId xmlns:a16="http://schemas.microsoft.com/office/drawing/2014/main" id="{8CBD8C2C-1829-4A83-961D-117B79ECB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FLAT</a:t>
            </a:r>
            <a:r>
              <a:rPr lang="zh-CN" altLang="en-US" sz="2800"/>
              <a:t>平展模型</a:t>
            </a:r>
            <a:endParaRPr lang="zh-CN" altLang="en-US"/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DD0A10D9-F271-48BA-B80A-25EB3A1A1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762000"/>
            <a:ext cx="8005763" cy="5791200"/>
          </a:xfrm>
          <a:noFill/>
        </p:spPr>
        <p:txBody>
          <a:bodyPr/>
          <a:lstStyle/>
          <a:p>
            <a:pPr marL="0" indent="576263" eaLnBrk="1" hangingPunct="1"/>
            <a:r>
              <a:rPr lang="zh-CN" altLang="en-US" sz="3200"/>
              <a:t>平展模型用于</a:t>
            </a:r>
            <a:r>
              <a:rPr lang="zh-CN" altLang="en-US" sz="3200">
                <a:solidFill>
                  <a:srgbClr val="0000FF"/>
                </a:solidFill>
              </a:rPr>
              <a:t>创建一个</a:t>
            </a:r>
            <a:r>
              <a:rPr lang="en-US" altLang="zh-CN" sz="3200">
                <a:solidFill>
                  <a:srgbClr val="0000FF"/>
                </a:solidFill>
              </a:rPr>
              <a:t>32</a:t>
            </a:r>
            <a:r>
              <a:rPr lang="zh-CN" altLang="en-US" sz="3200">
                <a:solidFill>
                  <a:srgbClr val="0000FF"/>
                </a:solidFill>
              </a:rPr>
              <a:t>位的程序</a:t>
            </a:r>
            <a:r>
              <a:rPr lang="zh-CN" altLang="en-US" sz="3200"/>
              <a:t>，</a:t>
            </a: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它只能运行在</a:t>
            </a:r>
            <a:r>
              <a:rPr lang="en-US" altLang="zh-CN" sz="3200"/>
              <a:t>32</a:t>
            </a:r>
            <a:r>
              <a:rPr lang="zh-CN" altLang="en-US" sz="3200"/>
              <a:t>位</a:t>
            </a:r>
            <a:r>
              <a:rPr lang="en-US" altLang="zh-CN" sz="3200"/>
              <a:t>x86 CPU</a:t>
            </a:r>
            <a:r>
              <a:rPr lang="zh-CN" altLang="en-US" sz="3200"/>
              <a:t>上。</a:t>
            </a:r>
          </a:p>
          <a:p>
            <a:pPr marL="0" indent="576263" eaLnBrk="1" hangingPunct="1"/>
            <a:r>
              <a:rPr lang="en-US" altLang="zh-CN" sz="3200">
                <a:solidFill>
                  <a:srgbClr val="0000FF"/>
                </a:solidFill>
              </a:rPr>
              <a:t>DOS</a:t>
            </a:r>
            <a:r>
              <a:rPr lang="zh-CN" altLang="en-US" sz="3200">
                <a:solidFill>
                  <a:srgbClr val="0000FF"/>
                </a:solidFill>
              </a:rPr>
              <a:t>下不能使用</a:t>
            </a:r>
            <a:r>
              <a:rPr lang="en-US" altLang="zh-CN" sz="3200"/>
              <a:t>FLAT</a:t>
            </a:r>
            <a:r>
              <a:rPr lang="zh-CN" altLang="en-US" sz="3200"/>
              <a:t>模型，</a:t>
            </a: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而编写</a:t>
            </a:r>
            <a:r>
              <a:rPr lang="en-US" altLang="zh-CN" sz="3200"/>
              <a:t>32</a:t>
            </a:r>
            <a:r>
              <a:rPr lang="zh-CN" altLang="en-US" sz="3200"/>
              <a:t>位</a:t>
            </a:r>
            <a:r>
              <a:rPr lang="en-US" altLang="zh-CN" sz="3200"/>
              <a:t>Windows 9.x</a:t>
            </a:r>
            <a:r>
              <a:rPr lang="zh-CN" altLang="en-US" sz="3200"/>
              <a:t>或</a:t>
            </a:r>
            <a:r>
              <a:rPr lang="en-US" altLang="zh-CN" sz="3200"/>
              <a:t>Windows-NT</a:t>
            </a:r>
            <a:r>
              <a:rPr lang="zh-CN" altLang="en-US" sz="3200"/>
              <a:t>的程序时，必须采用</a:t>
            </a:r>
            <a:r>
              <a:rPr lang="en-US" altLang="zh-CN" sz="3200"/>
              <a:t>FLAT</a:t>
            </a:r>
            <a:r>
              <a:rPr lang="zh-CN" altLang="en-US" sz="3200"/>
              <a:t>模型。</a:t>
            </a:r>
          </a:p>
          <a:p>
            <a:pPr marL="0" indent="576263" eaLnBrk="1" hangingPunct="1">
              <a:spcBef>
                <a:spcPct val="15000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hlink"/>
                </a:solidFill>
              </a:rPr>
              <a:t>DOS</a:t>
            </a:r>
            <a:r>
              <a:rPr lang="zh-CN" altLang="en-US" sz="3200">
                <a:solidFill>
                  <a:schemeClr val="hlink"/>
                </a:solidFill>
              </a:rPr>
              <a:t>下编程可选择前六种模型，一般可以选用</a:t>
            </a:r>
            <a:r>
              <a:rPr lang="en-US" altLang="zh-CN" sz="3200">
                <a:solidFill>
                  <a:schemeClr val="hlink"/>
                </a:solidFill>
              </a:rPr>
              <a:t>SMALL</a:t>
            </a:r>
            <a:r>
              <a:rPr lang="zh-CN" altLang="en-US" sz="3200">
                <a:solidFill>
                  <a:schemeClr val="hlink"/>
                </a:solidFill>
              </a:rPr>
              <a:t>模型</a:t>
            </a: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hlink"/>
                </a:solidFill>
              </a:rPr>
              <a:t>TINY</a:t>
            </a:r>
            <a:r>
              <a:rPr lang="zh-CN" altLang="en-US" sz="3200">
                <a:solidFill>
                  <a:schemeClr val="hlink"/>
                </a:solidFill>
              </a:rPr>
              <a:t>模型产生</a:t>
            </a:r>
            <a:r>
              <a:rPr lang="en-US" altLang="zh-CN" sz="3200">
                <a:solidFill>
                  <a:schemeClr val="hlink"/>
                </a:solidFill>
              </a:rPr>
              <a:t>COM</a:t>
            </a:r>
            <a:r>
              <a:rPr lang="zh-CN" altLang="en-US" sz="3200">
                <a:solidFill>
                  <a:schemeClr val="hlink"/>
                </a:solidFill>
              </a:rPr>
              <a:t>程序，其他模型产生</a:t>
            </a:r>
            <a:r>
              <a:rPr lang="en-US" altLang="zh-CN" sz="3200">
                <a:solidFill>
                  <a:schemeClr val="hlink"/>
                </a:solidFill>
              </a:rPr>
              <a:t>EXE</a:t>
            </a:r>
            <a:r>
              <a:rPr lang="zh-CN" altLang="en-US" sz="3200">
                <a:solidFill>
                  <a:schemeClr val="hlink"/>
                </a:solidFill>
              </a:rPr>
              <a:t>程序，</a:t>
            </a:r>
            <a:r>
              <a:rPr lang="en-US" altLang="zh-CN" sz="3200">
                <a:solidFill>
                  <a:schemeClr val="hlink"/>
                </a:solidFill>
              </a:rPr>
              <a:t>FLAT</a:t>
            </a:r>
            <a:r>
              <a:rPr lang="zh-CN" altLang="en-US" sz="3200">
                <a:solidFill>
                  <a:schemeClr val="hlink"/>
                </a:solidFill>
              </a:rPr>
              <a:t>模型只能用于</a:t>
            </a:r>
            <a:r>
              <a:rPr lang="en-US" altLang="zh-CN" sz="3200">
                <a:solidFill>
                  <a:schemeClr val="hlink"/>
                </a:solidFill>
              </a:rPr>
              <a:t>32</a:t>
            </a:r>
            <a:r>
              <a:rPr lang="zh-CN" altLang="en-US" sz="3200">
                <a:solidFill>
                  <a:schemeClr val="hlink"/>
                </a:solidFill>
              </a:rPr>
              <a:t>位程序</a:t>
            </a:r>
          </a:p>
        </p:txBody>
      </p:sp>
      <p:sp>
        <p:nvSpPr>
          <p:cNvPr id="105477" name="Line 6">
            <a:extLst>
              <a:ext uri="{FF2B5EF4-FFF2-40B4-BE49-F238E27FC236}">
                <a16:creationId xmlns:a16="http://schemas.microsoft.com/office/drawing/2014/main" id="{C1256D94-BC37-4DFF-B7E6-DBC996FCFEE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8" name="Line 7">
            <a:extLst>
              <a:ext uri="{FF2B5EF4-FFF2-40B4-BE49-F238E27FC236}">
                <a16:creationId xmlns:a16="http://schemas.microsoft.com/office/drawing/2014/main" id="{3B6D09B0-A612-48AF-9D0D-CA391F498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4024313"/>
            <a:ext cx="802005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C47ACD2-2A52-4652-811C-7568A6F54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4888" y="76200"/>
            <a:ext cx="3035300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zh-CN" altLang="en-US" sz="2000"/>
              <a:t>简化段定义伪指令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13B9711-03EE-4B58-BC81-3455DEC555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615950"/>
            <a:ext cx="8235950" cy="1474788"/>
          </a:xfrm>
          <a:noFill/>
        </p:spPr>
        <p:txBody>
          <a:bodyPr/>
          <a:lstStyle/>
          <a:p>
            <a:pPr marL="482600" indent="-2968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141663" algn="l"/>
              </a:tabLst>
            </a:pPr>
            <a:r>
              <a:rPr lang="en-US" altLang="zh-CN">
                <a:solidFill>
                  <a:schemeClr val="accent2"/>
                </a:solidFill>
              </a:rPr>
              <a:t>.STACK [</a:t>
            </a:r>
            <a:r>
              <a:rPr lang="zh-CN" altLang="en-US">
                <a:solidFill>
                  <a:schemeClr val="accent2"/>
                </a:solidFill>
              </a:rPr>
              <a:t>大小</a:t>
            </a:r>
            <a:r>
              <a:rPr lang="en-US" altLang="zh-CN">
                <a:solidFill>
                  <a:schemeClr val="accent2"/>
                </a:solidFill>
              </a:rPr>
              <a:t>]</a:t>
            </a:r>
            <a:r>
              <a:rPr lang="en-US" altLang="zh-CN"/>
              <a:t>	</a:t>
            </a:r>
            <a:r>
              <a:rPr lang="zh-CN" altLang="en-US"/>
              <a:t>；堆栈段开始</a:t>
            </a:r>
          </a:p>
          <a:p>
            <a:pPr marL="482600" indent="-2968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141663" algn="l"/>
              </a:tabLst>
            </a:pPr>
            <a:r>
              <a:rPr lang="en-US" altLang="zh-CN">
                <a:solidFill>
                  <a:schemeClr val="accent2"/>
                </a:solidFill>
              </a:rPr>
              <a:t>.DATA</a:t>
            </a:r>
            <a:r>
              <a:rPr lang="en-US" altLang="zh-CN"/>
              <a:t>	</a:t>
            </a:r>
            <a:r>
              <a:rPr lang="zh-CN" altLang="en-US"/>
              <a:t>；数据段开始</a:t>
            </a:r>
          </a:p>
          <a:p>
            <a:pPr marL="482600" indent="-2968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3141663" algn="l"/>
              </a:tabLst>
            </a:pPr>
            <a:r>
              <a:rPr lang="en-US" altLang="zh-CN">
                <a:solidFill>
                  <a:schemeClr val="accent2"/>
                </a:solidFill>
              </a:rPr>
              <a:t>.CODE [</a:t>
            </a:r>
            <a:r>
              <a:rPr lang="zh-CN" altLang="en-US">
                <a:solidFill>
                  <a:schemeClr val="accent2"/>
                </a:solidFill>
              </a:rPr>
              <a:t>段名</a:t>
            </a:r>
            <a:r>
              <a:rPr lang="en-US" altLang="zh-CN">
                <a:solidFill>
                  <a:schemeClr val="accent2"/>
                </a:solidFill>
              </a:rPr>
              <a:t>]</a:t>
            </a:r>
            <a:r>
              <a:rPr lang="en-US" altLang="zh-CN"/>
              <a:t>	</a:t>
            </a:r>
            <a:r>
              <a:rPr lang="zh-CN" altLang="en-US"/>
              <a:t>；代码段开始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E713A8DF-B1B9-4A56-96CA-E454C853CF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2608263"/>
            <a:ext cx="8191500" cy="3471862"/>
          </a:xfrm>
          <a:noFill/>
        </p:spPr>
        <p:txBody>
          <a:bodyPr/>
          <a:lstStyle/>
          <a:p>
            <a:pPr marL="0" indent="390525" eaLnBrk="1" hangingPunct="1"/>
            <a:r>
              <a:rPr lang="zh-CN" altLang="en-US"/>
              <a:t>简化段定义伪指令指明一个逻辑段的开始，同时自动结束前面的一个段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zh-CN" altLang="en-US"/>
              <a:t>采用简化段定义伪指令前，需有</a:t>
            </a:r>
            <a:r>
              <a:rPr lang="en-US" altLang="zh-CN"/>
              <a:t>.model</a:t>
            </a:r>
            <a:r>
              <a:rPr lang="zh-CN" altLang="en-US"/>
              <a:t>语句</a:t>
            </a:r>
          </a:p>
          <a:p>
            <a:pPr marL="0" indent="390525" eaLnBrk="1" hangingPunct="1">
              <a:spcBef>
                <a:spcPct val="50000"/>
              </a:spcBef>
            </a:pPr>
            <a:r>
              <a:rPr lang="zh-CN" altLang="en-US"/>
              <a:t>使用简化段定义，各段名称和其他用户所需的信息可以使用</a:t>
            </a:r>
            <a:r>
              <a:rPr lang="en-US" altLang="zh-CN"/>
              <a:t>MASM</a:t>
            </a:r>
            <a:r>
              <a:rPr lang="zh-CN" altLang="en-US">
                <a:solidFill>
                  <a:srgbClr val="0000FF"/>
                </a:solidFill>
              </a:rPr>
              <a:t>预定义符号</a:t>
            </a:r>
            <a:r>
              <a:rPr lang="zh-CN" altLang="en-US"/>
              <a:t>，例如：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@data</a:t>
            </a:r>
            <a:r>
              <a:rPr lang="zh-CN" altLang="en-US"/>
              <a:t>表示由</a:t>
            </a:r>
            <a:r>
              <a:rPr lang="en-US" altLang="zh-CN"/>
              <a:t>.data</a:t>
            </a:r>
            <a:r>
              <a:rPr lang="zh-CN" altLang="en-US"/>
              <a:t>等定义的数据段的段名</a:t>
            </a:r>
          </a:p>
        </p:txBody>
      </p:sp>
      <p:pic>
        <p:nvPicPr>
          <p:cNvPr id="106501" name="Picture 6" descr="BD15034_">
            <a:extLst>
              <a:ext uri="{FF2B5EF4-FFF2-40B4-BE49-F238E27FC236}">
                <a16:creationId xmlns:a16="http://schemas.microsoft.com/office/drawing/2014/main" id="{464D6533-D442-4C19-8044-1756C717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6858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8">
            <a:extLst>
              <a:ext uri="{FF2B5EF4-FFF2-40B4-BE49-F238E27FC236}">
                <a16:creationId xmlns:a16="http://schemas.microsoft.com/office/drawing/2014/main" id="{AC7BEDF7-F75C-4E77-8E51-5C5725BBDD9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07526" name="Rectangle 9">
              <a:extLst>
                <a:ext uri="{FF2B5EF4-FFF2-40B4-BE49-F238E27FC236}">
                  <a16:creationId xmlns:a16="http://schemas.microsoft.com/office/drawing/2014/main" id="{BAE53123-2016-48F1-A308-A8AF6759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7527" name="Picture 10" descr="minispir">
              <a:extLst>
                <a:ext uri="{FF2B5EF4-FFF2-40B4-BE49-F238E27FC236}">
                  <a16:creationId xmlns:a16="http://schemas.microsoft.com/office/drawing/2014/main" id="{07088F4F-7656-4A62-BE79-7ABE53EE00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523" name="Rectangle 3" descr="花束">
            <a:extLst>
              <a:ext uri="{FF2B5EF4-FFF2-40B4-BE49-F238E27FC236}">
                <a16:creationId xmlns:a16="http://schemas.microsoft.com/office/drawing/2014/main" id="{904B2162-3DE3-4A44-98F4-EC3A0BA88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堆栈段伪指令</a:t>
            </a:r>
            <a:endParaRPr lang="zh-CN" altLang="en-US"/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B565F09A-965A-47EC-9415-A064E1B21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625" y="1146175"/>
            <a:ext cx="7470775" cy="5110163"/>
          </a:xfrm>
          <a:noFill/>
        </p:spPr>
        <p:txBody>
          <a:bodyPr/>
          <a:lstStyle/>
          <a:p>
            <a:pPr marL="1227138" lvl="1" indent="-274638" eaLnBrk="1" hangingPunct="1">
              <a:spcAft>
                <a:spcPct val="100000"/>
              </a:spcAft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00FF"/>
                </a:solidFill>
              </a:rPr>
              <a:t>.STACK [</a:t>
            </a:r>
            <a:r>
              <a:rPr lang="zh-CN" altLang="en-US" sz="3600">
                <a:solidFill>
                  <a:srgbClr val="0000FF"/>
                </a:solidFill>
              </a:rPr>
              <a:t>大小</a:t>
            </a:r>
            <a:r>
              <a:rPr lang="en-US" altLang="zh-CN" sz="3600">
                <a:solidFill>
                  <a:srgbClr val="0000FF"/>
                </a:solidFill>
              </a:rPr>
              <a:t>]</a:t>
            </a:r>
          </a:p>
          <a:p>
            <a:pPr marL="0" indent="384175" eaLnBrk="1" hangingPunct="1"/>
            <a:r>
              <a:rPr lang="zh-CN" altLang="en-US" sz="3200"/>
              <a:t>堆栈段伪指令</a:t>
            </a:r>
            <a:r>
              <a:rPr lang="en-US" altLang="zh-CN" sz="3200"/>
              <a:t>.STACK</a:t>
            </a:r>
            <a:r>
              <a:rPr lang="zh-CN" altLang="en-US" sz="3200"/>
              <a:t>创建一个堆栈段，段名是：</a:t>
            </a:r>
            <a:r>
              <a:rPr lang="en-US" altLang="zh-CN" sz="3200"/>
              <a:t>stack</a:t>
            </a:r>
          </a:p>
          <a:p>
            <a:pPr marL="0" indent="384175" eaLnBrk="1" hangingPunct="1"/>
            <a:r>
              <a:rPr lang="zh-CN" altLang="en-US" sz="3200"/>
              <a:t>它的参数指定堆栈段所占存储区的字节数，默认是</a:t>
            </a:r>
            <a:r>
              <a:rPr lang="en-US" altLang="zh-CN" sz="3200"/>
              <a:t>1KB</a:t>
            </a:r>
            <a:r>
              <a:rPr lang="zh-CN" altLang="en-US" sz="3200"/>
              <a:t>（</a:t>
            </a:r>
            <a:r>
              <a:rPr lang="en-US" altLang="zh-CN" sz="3200"/>
              <a:t>= 1024 = 400h</a:t>
            </a:r>
            <a:r>
              <a:rPr lang="zh-CN" altLang="en-US" sz="3200"/>
              <a:t>字节）</a:t>
            </a:r>
          </a:p>
        </p:txBody>
      </p:sp>
      <p:sp>
        <p:nvSpPr>
          <p:cNvPr id="107525" name="Line 6">
            <a:extLst>
              <a:ext uri="{FF2B5EF4-FFF2-40B4-BE49-F238E27FC236}">
                <a16:creationId xmlns:a16="http://schemas.microsoft.com/office/drawing/2014/main" id="{70AB7530-5CE3-4242-8B36-9ACAE6BC5D18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7">
            <a:extLst>
              <a:ext uri="{FF2B5EF4-FFF2-40B4-BE49-F238E27FC236}">
                <a16:creationId xmlns:a16="http://schemas.microsoft.com/office/drawing/2014/main" id="{E3C9D45A-6917-47F5-B1D2-193A381CC1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08550" name="Rectangle 8">
              <a:extLst>
                <a:ext uri="{FF2B5EF4-FFF2-40B4-BE49-F238E27FC236}">
                  <a16:creationId xmlns:a16="http://schemas.microsoft.com/office/drawing/2014/main" id="{CB197F09-699E-49E8-95E5-9DB8DD995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8551" name="Picture 9" descr="minispir">
              <a:extLst>
                <a:ext uri="{FF2B5EF4-FFF2-40B4-BE49-F238E27FC236}">
                  <a16:creationId xmlns:a16="http://schemas.microsoft.com/office/drawing/2014/main" id="{1CA2C639-3E5B-4093-ACE6-34E0AFAF6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8547" name="Rectangle 3" descr="花束">
            <a:extLst>
              <a:ext uri="{FF2B5EF4-FFF2-40B4-BE49-F238E27FC236}">
                <a16:creationId xmlns:a16="http://schemas.microsoft.com/office/drawing/2014/main" id="{BB6292B7-812B-45AC-83F4-B42E540A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数据段伪指令</a:t>
            </a:r>
            <a:endParaRPr lang="zh-CN" altLang="en-US"/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F442B854-EBC7-4DCD-8322-7FFEB92C5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625" y="1114425"/>
            <a:ext cx="7775575" cy="5057775"/>
          </a:xfrm>
          <a:noFill/>
        </p:spPr>
        <p:txBody>
          <a:bodyPr/>
          <a:lstStyle/>
          <a:p>
            <a:pPr marL="1227138" lvl="1" indent="-274638" eaLnBrk="1" hangingPunct="1">
              <a:spcAft>
                <a:spcPct val="100000"/>
              </a:spcAft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00FF"/>
                </a:solidFill>
              </a:rPr>
              <a:t>.DATA</a:t>
            </a:r>
          </a:p>
          <a:p>
            <a:pPr marL="0" indent="384175" eaLnBrk="1" hangingPunct="1"/>
            <a:r>
              <a:rPr lang="zh-CN" altLang="en-US" sz="3200"/>
              <a:t>数据段伪指令</a:t>
            </a:r>
            <a:r>
              <a:rPr lang="en-US" altLang="zh-CN" sz="3200"/>
              <a:t>.data</a:t>
            </a:r>
            <a:r>
              <a:rPr lang="zh-CN" altLang="en-US" sz="3200"/>
              <a:t>创建一个数据段，段名是：</a:t>
            </a:r>
            <a:r>
              <a:rPr lang="en-US" altLang="zh-CN" sz="3200"/>
              <a:t>_DATA</a:t>
            </a:r>
            <a:r>
              <a:rPr lang="zh-CN" altLang="en-US" sz="3200"/>
              <a:t>。它用于定义具有初值的变量，当然也允许定义无初值的变量</a:t>
            </a:r>
          </a:p>
          <a:p>
            <a:pPr marL="0" indent="384175" eaLnBrk="1" hangingPunct="1"/>
            <a:r>
              <a:rPr lang="zh-CN" altLang="en-US" sz="3200"/>
              <a:t>无初值变量可以安排在另一个段中，它用</a:t>
            </a:r>
            <a:r>
              <a:rPr lang="en-US" altLang="zh-CN" sz="3200"/>
              <a:t>.data?</a:t>
            </a:r>
            <a:r>
              <a:rPr lang="zh-CN" altLang="en-US" sz="3200"/>
              <a:t>伪指令创建，数据段名是：</a:t>
            </a:r>
            <a:r>
              <a:rPr lang="en-US" altLang="zh-CN" sz="3200"/>
              <a:t>_BSS</a:t>
            </a:r>
          </a:p>
          <a:p>
            <a:pPr marL="0" indent="384175" eaLnBrk="1" hangingPunct="1"/>
            <a:r>
              <a:rPr lang="en-US" altLang="zh-CN" sz="3200"/>
              <a:t>. const</a:t>
            </a:r>
            <a:r>
              <a:rPr lang="zh-CN" altLang="en-US" sz="3200"/>
              <a:t>伪指令用于建立只读的常量数据段（段名：</a:t>
            </a:r>
            <a:r>
              <a:rPr lang="en-US" altLang="zh-CN" sz="3200"/>
              <a:t>CONST</a:t>
            </a:r>
            <a:r>
              <a:rPr lang="zh-CN" altLang="en-US" sz="3200"/>
              <a:t>）</a:t>
            </a:r>
            <a:endParaRPr lang="zh-CN" altLang="en-US"/>
          </a:p>
        </p:txBody>
      </p:sp>
      <p:sp>
        <p:nvSpPr>
          <p:cNvPr id="108549" name="Line 6">
            <a:extLst>
              <a:ext uri="{FF2B5EF4-FFF2-40B4-BE49-F238E27FC236}">
                <a16:creationId xmlns:a16="http://schemas.microsoft.com/office/drawing/2014/main" id="{C921A0F1-FF4D-4999-85A4-321CF00D3CF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70" name="Group 7">
            <a:extLst>
              <a:ext uri="{FF2B5EF4-FFF2-40B4-BE49-F238E27FC236}">
                <a16:creationId xmlns:a16="http://schemas.microsoft.com/office/drawing/2014/main" id="{85CAFC15-DA0B-4ECB-A1CA-5FAFB3D72D7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09574" name="Rectangle 8">
              <a:extLst>
                <a:ext uri="{FF2B5EF4-FFF2-40B4-BE49-F238E27FC236}">
                  <a16:creationId xmlns:a16="http://schemas.microsoft.com/office/drawing/2014/main" id="{97BC2F9C-9806-49A2-9A89-F5D9D4BF7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9575" name="Picture 9" descr="minispir">
              <a:extLst>
                <a:ext uri="{FF2B5EF4-FFF2-40B4-BE49-F238E27FC236}">
                  <a16:creationId xmlns:a16="http://schemas.microsoft.com/office/drawing/2014/main" id="{1A081D12-79AA-4297-ADA8-6DE3362DE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9571" name="Rectangle 3" descr="花束">
            <a:extLst>
              <a:ext uri="{FF2B5EF4-FFF2-40B4-BE49-F238E27FC236}">
                <a16:creationId xmlns:a16="http://schemas.microsoft.com/office/drawing/2014/main" id="{EE577765-2E8A-4CF2-86A8-8EDAA86FE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24765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代码段伪指令</a:t>
            </a:r>
            <a:endParaRPr lang="zh-CN" altLang="en-US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7CD93359-78F2-4540-9908-3EB6CF5EA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1114425"/>
            <a:ext cx="8005763" cy="5178425"/>
          </a:xfrm>
          <a:noFill/>
        </p:spPr>
        <p:txBody>
          <a:bodyPr/>
          <a:lstStyle/>
          <a:p>
            <a:pPr marL="1227138" lvl="1" indent="-274638" eaLnBrk="1" hangingPunct="1">
              <a:spcAft>
                <a:spcPct val="100000"/>
              </a:spcAft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00FF"/>
                </a:solidFill>
              </a:rPr>
              <a:t>.CODE [</a:t>
            </a:r>
            <a:r>
              <a:rPr lang="zh-CN" altLang="en-US" sz="3600">
                <a:solidFill>
                  <a:srgbClr val="0000FF"/>
                </a:solidFill>
              </a:rPr>
              <a:t>段名</a:t>
            </a:r>
            <a:r>
              <a:rPr lang="en-US" altLang="zh-CN" sz="3600">
                <a:solidFill>
                  <a:srgbClr val="0000FF"/>
                </a:solidFill>
              </a:rPr>
              <a:t>]</a:t>
            </a:r>
          </a:p>
          <a:p>
            <a:pPr marL="0" indent="384175" eaLnBrk="1" hangingPunct="1"/>
            <a:r>
              <a:rPr lang="zh-CN" altLang="en-US" sz="3200"/>
              <a:t>代码段伪指令</a:t>
            </a:r>
            <a:r>
              <a:rPr lang="en-US" altLang="zh-CN" sz="3200"/>
              <a:t>.code</a:t>
            </a:r>
            <a:r>
              <a:rPr lang="zh-CN" altLang="en-US" sz="3200"/>
              <a:t>创建一个代码段，它的参数指定该代码段的段名</a:t>
            </a:r>
          </a:p>
          <a:p>
            <a:pPr marL="0" indent="384175" eaLnBrk="1" hangingPunct="1"/>
            <a:r>
              <a:rPr lang="zh-CN" altLang="en-US" sz="3200"/>
              <a:t>如果没有给出段名，则采用默认段名：</a:t>
            </a: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在</a:t>
            </a:r>
            <a:r>
              <a:rPr lang="en-US" altLang="zh-CN" sz="3200"/>
              <a:t>TINY</a:t>
            </a:r>
            <a:r>
              <a:rPr lang="zh-CN" altLang="en-US" sz="3200"/>
              <a:t>、</a:t>
            </a:r>
            <a:r>
              <a:rPr lang="en-US" altLang="zh-CN" sz="3200"/>
              <a:t>SMALL</a:t>
            </a:r>
            <a:r>
              <a:rPr lang="zh-CN" altLang="en-US" sz="3200"/>
              <a:t>、</a:t>
            </a:r>
            <a:r>
              <a:rPr lang="en-US" altLang="zh-CN" sz="3200"/>
              <a:t>COMPACT</a:t>
            </a:r>
            <a:r>
              <a:rPr lang="zh-CN" altLang="en-US" sz="3200"/>
              <a:t>和</a:t>
            </a:r>
            <a:r>
              <a:rPr lang="en-US" altLang="zh-CN" sz="3200"/>
              <a:t>FLAT</a:t>
            </a:r>
            <a:r>
              <a:rPr lang="zh-CN" altLang="en-US" sz="3200"/>
              <a:t>模式下，默认的代码段名是：</a:t>
            </a:r>
            <a:r>
              <a:rPr lang="en-US" altLang="zh-CN" sz="3200"/>
              <a:t>_TEXT</a:t>
            </a: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在</a:t>
            </a:r>
            <a:r>
              <a:rPr lang="en-US" altLang="zh-CN" sz="3200"/>
              <a:t>MEDIUM</a:t>
            </a:r>
            <a:r>
              <a:rPr lang="zh-CN" altLang="en-US" sz="3200"/>
              <a:t>、</a:t>
            </a:r>
            <a:r>
              <a:rPr lang="en-US" altLang="zh-CN" sz="3200"/>
              <a:t>LARGE</a:t>
            </a:r>
            <a:r>
              <a:rPr lang="zh-CN" altLang="en-US" sz="3200"/>
              <a:t>和</a:t>
            </a:r>
            <a:r>
              <a:rPr lang="en-US" altLang="zh-CN" sz="3200"/>
              <a:t>HUGE</a:t>
            </a:r>
            <a:r>
              <a:rPr lang="zh-CN" altLang="en-US" sz="3200"/>
              <a:t>模式下，默认的代码段名是：模块名</a:t>
            </a:r>
            <a:r>
              <a:rPr lang="en-US" altLang="zh-CN" sz="3200"/>
              <a:t>_TEXT</a:t>
            </a:r>
          </a:p>
        </p:txBody>
      </p:sp>
      <p:sp>
        <p:nvSpPr>
          <p:cNvPr id="109573" name="Line 6">
            <a:extLst>
              <a:ext uri="{FF2B5EF4-FFF2-40B4-BE49-F238E27FC236}">
                <a16:creationId xmlns:a16="http://schemas.microsoft.com/office/drawing/2014/main" id="{A6E097D5-5DEC-44C9-B382-3EE0CE8AA3E4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50BE02C-0076-434D-8780-DD88FFDAD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7913" y="76200"/>
            <a:ext cx="2924175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zh-CN" altLang="en-US" sz="2000"/>
              <a:t>程序开始伪指令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B4592377-854D-4ED8-9B10-5CA50D1F02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225425"/>
            <a:ext cx="3313113" cy="563563"/>
          </a:xfrm>
          <a:noFill/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FF"/>
                </a:solidFill>
              </a:rPr>
              <a:t>.STARTUP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296CA961-B2D0-40BD-87F5-85D954BA604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14313" y="1220788"/>
            <a:ext cx="3862387" cy="3275012"/>
          </a:xfrm>
          <a:noFill/>
        </p:spPr>
        <p:txBody>
          <a:bodyPr/>
          <a:lstStyle/>
          <a:p>
            <a:pPr marL="0" indent="390525" eaLnBrk="1" hangingPunct="1"/>
            <a:r>
              <a:rPr lang="zh-CN" altLang="en-US"/>
              <a:t>按照</a:t>
            </a:r>
            <a:r>
              <a:rPr lang="en-US" altLang="zh-CN"/>
              <a:t>CPU</a:t>
            </a:r>
            <a:r>
              <a:rPr lang="zh-CN" altLang="en-US"/>
              <a:t>类型、存储模型、操作系统和堆栈类型，产生程序开始执行的代码；同时还指定程序开始执行的起始点</a:t>
            </a:r>
          </a:p>
          <a:p>
            <a:pPr marL="0" indent="390525" eaLnBrk="1" hangingPunct="1"/>
            <a:r>
              <a:rPr lang="zh-CN" altLang="en-US"/>
              <a:t>在</a:t>
            </a:r>
            <a:r>
              <a:rPr lang="en-US" altLang="zh-CN"/>
              <a:t>DOS</a:t>
            </a:r>
            <a:r>
              <a:rPr lang="zh-CN" altLang="en-US"/>
              <a:t>下，还将设置</a:t>
            </a:r>
            <a:r>
              <a:rPr lang="en-US" altLang="zh-CN"/>
              <a:t>DS</a:t>
            </a:r>
            <a:r>
              <a:rPr lang="zh-CN" altLang="en-US"/>
              <a:t>值，调整</a:t>
            </a:r>
            <a:r>
              <a:rPr lang="en-US" altLang="zh-CN"/>
              <a:t>SS</a:t>
            </a:r>
            <a:r>
              <a:rPr lang="zh-CN" altLang="en-US"/>
              <a:t>和</a:t>
            </a:r>
            <a:r>
              <a:rPr lang="en-US" altLang="zh-CN"/>
              <a:t>SP</a:t>
            </a:r>
            <a:r>
              <a:rPr lang="zh-CN" altLang="en-US"/>
              <a:t>值</a:t>
            </a:r>
          </a:p>
        </p:txBody>
      </p:sp>
      <p:sp>
        <p:nvSpPr>
          <p:cNvPr id="110597" name="Rectangle 6">
            <a:extLst>
              <a:ext uri="{FF2B5EF4-FFF2-40B4-BE49-F238E27FC236}">
                <a16:creationId xmlns:a16="http://schemas.microsoft.com/office/drawing/2014/main" id="{7F297DD5-E63E-4592-9C61-64EAFA2DE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676275"/>
            <a:ext cx="4287838" cy="5805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indent="184150" eaLnBrk="0" hangingPunct="0">
              <a:tabLst>
                <a:tab pos="19050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9050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9050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9050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9050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mov dx,dgroup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mov ds,dx	</a:t>
            </a:r>
            <a:r>
              <a:rPr lang="en-US" altLang="zh-CN" sz="2800" b="1">
                <a:latin typeface="宋体" panose="02010600030101010101" pitchFamily="2" charset="-122"/>
              </a:rPr>
              <a:t>;</a:t>
            </a:r>
            <a:r>
              <a:rPr lang="zh-CN" altLang="en-US" sz="2800" b="1">
                <a:latin typeface="宋体" panose="02010600030101010101" pitchFamily="2" charset="-122"/>
              </a:rPr>
              <a:t>设置</a:t>
            </a:r>
            <a:r>
              <a:rPr lang="en-US" altLang="zh-CN" sz="2800" b="1">
                <a:latin typeface="宋体" panose="02010600030101010101" pitchFamily="2" charset="-122"/>
              </a:rPr>
              <a:t>DS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mov bx,ss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sub bx,dx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shl bx,1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shl bx,1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shl bx,1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shl bx,1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cli	</a:t>
            </a:r>
            <a:r>
              <a:rPr lang="en-US" altLang="zh-CN" sz="2800" b="1">
                <a:latin typeface="宋体" panose="02010600030101010101" pitchFamily="2" charset="-122"/>
              </a:rPr>
              <a:t>;</a:t>
            </a:r>
            <a:r>
              <a:rPr lang="zh-CN" altLang="en-US" sz="2800" b="1">
                <a:latin typeface="宋体" panose="02010600030101010101" pitchFamily="2" charset="-122"/>
              </a:rPr>
              <a:t>关中断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mov ss,dx	</a:t>
            </a:r>
            <a:r>
              <a:rPr lang="en-US" altLang="zh-CN" sz="2800" b="1">
                <a:latin typeface="宋体" panose="02010600030101010101" pitchFamily="2" charset="-122"/>
              </a:rPr>
              <a:t>;</a:t>
            </a:r>
            <a:r>
              <a:rPr lang="zh-CN" altLang="en-US" sz="2800" b="1">
                <a:latin typeface="宋体" panose="02010600030101010101" pitchFamily="2" charset="-122"/>
              </a:rPr>
              <a:t>调整</a:t>
            </a:r>
            <a:r>
              <a:rPr lang="en-US" altLang="zh-CN" sz="2800" b="1">
                <a:latin typeface="宋体" panose="02010600030101010101" pitchFamily="2" charset="-122"/>
              </a:rPr>
              <a:t>SS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</a:rPr>
              <a:t>SP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add sp,bx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sti	</a:t>
            </a:r>
            <a:r>
              <a:rPr lang="en-US" altLang="zh-CN" sz="2800" b="1">
                <a:latin typeface="宋体" panose="02010600030101010101" pitchFamily="2" charset="-122"/>
              </a:rPr>
              <a:t>;</a:t>
            </a:r>
            <a:r>
              <a:rPr lang="zh-CN" altLang="en-US" sz="2800" b="1">
                <a:latin typeface="宋体" panose="02010600030101010101" pitchFamily="2" charset="-122"/>
              </a:rPr>
              <a:t>开中断</a:t>
            </a:r>
          </a:p>
        </p:txBody>
      </p:sp>
      <p:sp>
        <p:nvSpPr>
          <p:cNvPr id="110598" name="Line 7">
            <a:extLst>
              <a:ext uri="{FF2B5EF4-FFF2-40B4-BE49-F238E27FC236}">
                <a16:creationId xmlns:a16="http://schemas.microsoft.com/office/drawing/2014/main" id="{39F961A3-F30C-4349-8550-7AC2D56A0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563" y="762000"/>
            <a:ext cx="723900" cy="819150"/>
          </a:xfrm>
          <a:prstGeom prst="line">
            <a:avLst/>
          </a:prstGeom>
          <a:noFill/>
          <a:ln w="28575">
            <a:solidFill>
              <a:srgbClr val="FFA347"/>
            </a:solidFill>
            <a:round/>
            <a:headEnd/>
            <a:tailEnd type="triangle" w="med" len="med"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9" name="Rectangle 8">
            <a:extLst>
              <a:ext uri="{FF2B5EF4-FFF2-40B4-BE49-F238E27FC236}">
                <a16:creationId xmlns:a16="http://schemas.microsoft.com/office/drawing/2014/main" id="{44C63D83-DEF6-4B3D-9D75-327D657AB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4675188"/>
            <a:ext cx="3378200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 indent="1841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宋体" panose="02010600030101010101" pitchFamily="2" charset="-122"/>
              </a:rPr>
              <a:t>mov dx,@data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宋体" panose="02010600030101010101" pitchFamily="2" charset="-122"/>
              </a:rPr>
              <a:t>mov ds,dx	</a:t>
            </a:r>
          </a:p>
        </p:txBody>
      </p:sp>
      <p:sp>
        <p:nvSpPr>
          <p:cNvPr id="110600" name="Line 9">
            <a:extLst>
              <a:ext uri="{FF2B5EF4-FFF2-40B4-BE49-F238E27FC236}">
                <a16:creationId xmlns:a16="http://schemas.microsoft.com/office/drawing/2014/main" id="{CC357C9D-9F86-4C1C-B950-89B2F6F07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975" y="3049588"/>
            <a:ext cx="688975" cy="1801812"/>
          </a:xfrm>
          <a:prstGeom prst="line">
            <a:avLst/>
          </a:prstGeom>
          <a:noFill/>
          <a:ln w="28575">
            <a:solidFill>
              <a:srgbClr val="FFA347"/>
            </a:solidFill>
            <a:round/>
            <a:headEnd/>
            <a:tailEnd type="triangle" w="med" len="med"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0601" name="Picture 10" descr="BD15034_">
            <a:extLst>
              <a:ext uri="{FF2B5EF4-FFF2-40B4-BE49-F238E27FC236}">
                <a16:creationId xmlns:a16="http://schemas.microsoft.com/office/drawing/2014/main" id="{B3CF039C-AB3D-456C-BBA8-7972DE828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3429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2932203-DA88-4A9A-B6F3-0FDCA8DD2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32363" y="549275"/>
            <a:ext cx="2886075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zh-CN" altLang="en-US" sz="2000"/>
              <a:t>程序终止伪指令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F41FEFC-24C1-49AF-AFFD-097DC2D9F0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3913" y="338138"/>
            <a:ext cx="4167187" cy="620712"/>
          </a:xfrm>
          <a:noFill/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00FF"/>
                </a:solidFill>
              </a:rPr>
              <a:t>.EXIT [</a:t>
            </a:r>
            <a:r>
              <a:rPr lang="zh-CN" altLang="en-US" sz="3600">
                <a:solidFill>
                  <a:srgbClr val="0000FF"/>
                </a:solidFill>
              </a:rPr>
              <a:t>返回参数</a:t>
            </a:r>
            <a:r>
              <a:rPr lang="en-US" altLang="zh-CN" sz="3600">
                <a:solidFill>
                  <a:srgbClr val="0000FF"/>
                </a:solidFill>
              </a:rPr>
              <a:t>]</a:t>
            </a:r>
            <a:endParaRPr lang="en-US" altLang="zh-CN" sz="3600">
              <a:solidFill>
                <a:srgbClr val="FF3300"/>
              </a:solidFill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C7F14A3D-BEBE-4E1D-BE5C-D493B2E2AE6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3863" y="1406525"/>
            <a:ext cx="8378825" cy="4856163"/>
          </a:xfrm>
          <a:noFill/>
        </p:spPr>
        <p:txBody>
          <a:bodyPr/>
          <a:lstStyle/>
          <a:p>
            <a:pPr marL="0" indent="390525" eaLnBrk="1" hangingPunct="1"/>
            <a:r>
              <a:rPr lang="zh-CN" altLang="en-US" sz="3200"/>
              <a:t>产生终止程序执行返回操作系统的指令代码</a:t>
            </a:r>
          </a:p>
          <a:p>
            <a:pPr marL="0" indent="390525" eaLnBrk="1" hangingPunct="1"/>
            <a:r>
              <a:rPr lang="zh-CN" altLang="en-US" sz="3200"/>
              <a:t>它的可选参数是一个返回的数码，通常用</a:t>
            </a:r>
            <a:r>
              <a:rPr lang="en-US" altLang="zh-CN" sz="3200"/>
              <a:t>0</a:t>
            </a:r>
            <a:r>
              <a:rPr lang="zh-CN" altLang="en-US" sz="3200"/>
              <a:t>表示没有错误。例如</a:t>
            </a:r>
            <a:r>
              <a:rPr lang="en-US" altLang="zh-CN" sz="3200"/>
              <a:t>.exit 0</a:t>
            </a:r>
            <a:r>
              <a:rPr lang="zh-CN" altLang="en-US" sz="3200"/>
              <a:t>对应的代码是：</a:t>
            </a:r>
          </a:p>
          <a:p>
            <a:pPr marL="1227138" lvl="1" indent="-274638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mov ax,4c00h</a:t>
            </a:r>
          </a:p>
          <a:p>
            <a:pPr marL="1227138" lvl="1" indent="-274638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int 21h</a:t>
            </a:r>
          </a:p>
          <a:p>
            <a:pPr marL="0" indent="390525" eaLnBrk="1" hangingPunct="1">
              <a:spcBef>
                <a:spcPct val="50000"/>
              </a:spcBef>
            </a:pPr>
            <a:r>
              <a:rPr lang="en-US" altLang="zh-CN" sz="3200"/>
              <a:t>DOS</a:t>
            </a:r>
            <a:r>
              <a:rPr lang="zh-CN" altLang="en-US" sz="3200"/>
              <a:t>功能调用的</a:t>
            </a:r>
            <a:r>
              <a:rPr lang="en-US" altLang="zh-CN" sz="3200"/>
              <a:t>4ch</a:t>
            </a:r>
            <a:r>
              <a:rPr lang="zh-CN" altLang="en-US" sz="3200"/>
              <a:t>子功能（返回</a:t>
            </a:r>
            <a:r>
              <a:rPr lang="en-US" altLang="zh-CN" sz="3200"/>
              <a:t>DOS</a:t>
            </a:r>
            <a:r>
              <a:rPr lang="zh-CN" altLang="en-US" sz="3200"/>
              <a:t>）：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入口参数：</a:t>
            </a:r>
            <a:r>
              <a:rPr lang="en-US" altLang="zh-CN" sz="3200"/>
              <a:t>AH</a:t>
            </a:r>
            <a:r>
              <a:rPr lang="zh-CN" altLang="en-US" sz="3200"/>
              <a:t>＝</a:t>
            </a:r>
            <a:r>
              <a:rPr lang="en-US" altLang="zh-CN" sz="3200"/>
              <a:t>4ch</a:t>
            </a:r>
            <a:r>
              <a:rPr lang="zh-CN" altLang="en-US" sz="3200"/>
              <a:t>，</a:t>
            </a:r>
            <a:r>
              <a:rPr lang="en-US" altLang="zh-CN" sz="3200"/>
              <a:t>AL</a:t>
            </a:r>
            <a:r>
              <a:rPr lang="zh-CN" altLang="en-US" sz="3200"/>
              <a:t>＝返回数码</a:t>
            </a:r>
          </a:p>
        </p:txBody>
      </p:sp>
      <p:pic>
        <p:nvPicPr>
          <p:cNvPr id="111621" name="Picture 6" descr="BD15034_">
            <a:extLst>
              <a:ext uri="{FF2B5EF4-FFF2-40B4-BE49-F238E27FC236}">
                <a16:creationId xmlns:a16="http://schemas.microsoft.com/office/drawing/2014/main" id="{A5B4D4BC-3D13-42EE-9D3A-5A6E998C9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858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4E25084-CD02-415A-85BB-3D215DE5F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6300" y="476250"/>
            <a:ext cx="2886075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zh-CN" altLang="en-US" sz="2000"/>
              <a:t>汇编结束伪指令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9AD0446-998F-445E-BA30-3A067F71B5C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3913" y="338138"/>
            <a:ext cx="4167187" cy="620712"/>
          </a:xfrm>
          <a:noFill/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00FF"/>
                </a:solidFill>
              </a:rPr>
              <a:t>END [</a:t>
            </a:r>
            <a:r>
              <a:rPr lang="zh-CN" altLang="en-US" sz="3600">
                <a:solidFill>
                  <a:srgbClr val="0000FF"/>
                </a:solidFill>
              </a:rPr>
              <a:t>标号</a:t>
            </a:r>
            <a:r>
              <a:rPr lang="en-US" altLang="zh-CN" sz="3600">
                <a:solidFill>
                  <a:srgbClr val="0000FF"/>
                </a:solidFill>
              </a:rPr>
              <a:t>]</a:t>
            </a:r>
            <a:endParaRPr lang="en-US" altLang="zh-CN" sz="3600">
              <a:solidFill>
                <a:srgbClr val="FF3300"/>
              </a:solidFill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BE7D8B5A-5EEE-42E5-AAA9-36F66F94E95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3863" y="1406525"/>
            <a:ext cx="8378825" cy="3546475"/>
          </a:xfrm>
          <a:noFill/>
        </p:spPr>
        <p:txBody>
          <a:bodyPr/>
          <a:lstStyle/>
          <a:p>
            <a:pPr marL="0" indent="390525" eaLnBrk="1" hangingPunct="1"/>
            <a:r>
              <a:rPr lang="zh-CN" altLang="en-US" sz="3200"/>
              <a:t>指示汇编程序</a:t>
            </a:r>
            <a:r>
              <a:rPr lang="en-US" altLang="zh-CN" sz="3200"/>
              <a:t>MASM</a:t>
            </a:r>
            <a:r>
              <a:rPr lang="zh-CN" altLang="en-US" sz="3200"/>
              <a:t>到此结束汇编过程</a:t>
            </a:r>
          </a:p>
          <a:p>
            <a:pPr marL="0" indent="390525" eaLnBrk="1" hangingPunct="1"/>
            <a:r>
              <a:rPr lang="zh-CN" altLang="en-US" sz="3200"/>
              <a:t>源程序的最后必须有一条</a:t>
            </a:r>
            <a:r>
              <a:rPr lang="en-US" altLang="zh-CN" sz="3200"/>
              <a:t>END</a:t>
            </a:r>
            <a:r>
              <a:rPr lang="zh-CN" altLang="en-US" sz="3200"/>
              <a:t>语句</a:t>
            </a:r>
          </a:p>
          <a:p>
            <a:pPr marL="0" indent="390525" eaLnBrk="1" hangingPunct="1"/>
            <a:r>
              <a:rPr lang="zh-CN" altLang="en-US" sz="3200"/>
              <a:t>可选的标号用于指定程序开始执行点，连接程序将据此设置</a:t>
            </a:r>
            <a:r>
              <a:rPr lang="en-US" altLang="zh-CN" sz="3200"/>
              <a:t>CS : IP</a:t>
            </a:r>
            <a:r>
              <a:rPr lang="zh-CN" altLang="en-US" sz="3200"/>
              <a:t>值</a:t>
            </a:r>
          </a:p>
          <a:p>
            <a:pPr marL="0" indent="390525" eaLnBrk="1" hangingPunct="1"/>
            <a:r>
              <a:rPr lang="zh-CN" altLang="en-US" sz="3200"/>
              <a:t>采用了</a:t>
            </a:r>
            <a:r>
              <a:rPr lang="en-US" altLang="zh-CN" sz="3200"/>
              <a:t>.startup</a:t>
            </a:r>
            <a:r>
              <a:rPr lang="zh-CN" altLang="en-US" sz="3200"/>
              <a:t>伪指令就不需要再用“</a:t>
            </a:r>
            <a:r>
              <a:rPr lang="en-US" altLang="zh-CN" sz="3200"/>
              <a:t>end </a:t>
            </a:r>
            <a:r>
              <a:rPr lang="zh-CN" altLang="en-US" sz="3200"/>
              <a:t>标号”指明开始执行点，但还要有</a:t>
            </a:r>
            <a:r>
              <a:rPr lang="en-US" altLang="zh-CN" sz="3200"/>
              <a:t>end</a:t>
            </a:r>
            <a:r>
              <a:rPr lang="zh-CN" altLang="en-US" sz="3200"/>
              <a:t>伪指令</a:t>
            </a:r>
          </a:p>
        </p:txBody>
      </p:sp>
      <p:pic>
        <p:nvPicPr>
          <p:cNvPr id="112645" name="Picture 7" descr="BD15034_">
            <a:extLst>
              <a:ext uri="{FF2B5EF4-FFF2-40B4-BE49-F238E27FC236}">
                <a16:creationId xmlns:a16="http://schemas.microsoft.com/office/drawing/2014/main" id="{BF55A66E-37B3-4CB5-AAD0-AB85EFA8A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6858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AutoShape 8" descr="纸莎草纸">
            <a:extLst>
              <a:ext uri="{FF2B5EF4-FFF2-40B4-BE49-F238E27FC236}">
                <a16:creationId xmlns:a16="http://schemas.microsoft.com/office/drawing/2014/main" id="{7B603C3C-AD50-4315-BDD3-E0458A09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05400"/>
            <a:ext cx="6781800" cy="11430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————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不要糊涂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————</a:t>
            </a:r>
            <a:endParaRPr lang="en-US" altLang="zh-CN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20000"/>
              </a:spcBef>
            </a:pP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程序终止和汇编结束是两码事</a:t>
            </a:r>
            <a:endParaRPr lang="zh-CN" altLang="en-US" sz="36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9">
            <a:extLst>
              <a:ext uri="{FF2B5EF4-FFF2-40B4-BE49-F238E27FC236}">
                <a16:creationId xmlns:a16="http://schemas.microsoft.com/office/drawing/2014/main" id="{F6E9DA3D-34D1-4B4A-82C0-57165A67F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</a:t>
            </a:r>
            <a:r>
              <a:rPr lang="zh-CN" altLang="en-US"/>
              <a:t>程序的编写</a:t>
            </a:r>
          </a:p>
        </p:txBody>
      </p:sp>
      <p:sp>
        <p:nvSpPr>
          <p:cNvPr id="113667" name="Rectangle 10">
            <a:extLst>
              <a:ext uri="{FF2B5EF4-FFF2-40B4-BE49-F238E27FC236}">
                <a16:creationId xmlns:a16="http://schemas.microsoft.com/office/drawing/2014/main" id="{96114182-DFD7-4F62-BB7D-BCFEE3B54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利用</a:t>
            </a:r>
            <a:r>
              <a:rPr lang="en-US" altLang="zh-CN" sz="3200"/>
              <a:t>MASM 6.x</a:t>
            </a:r>
            <a:r>
              <a:rPr lang="zh-CN" altLang="en-US" sz="3200"/>
              <a:t>的简化段定义格式，可以非常容易地创建一个</a:t>
            </a:r>
            <a:r>
              <a:rPr lang="en-US" altLang="zh-CN" sz="3200"/>
              <a:t>COM</a:t>
            </a:r>
            <a:r>
              <a:rPr lang="zh-CN" altLang="en-US" sz="3200"/>
              <a:t>程序</a:t>
            </a:r>
          </a:p>
          <a:p>
            <a:pPr eaLnBrk="1" hangingPunct="1"/>
            <a:r>
              <a:rPr lang="zh-CN" altLang="en-US" sz="3200"/>
              <a:t>遵循的规则：</a:t>
            </a:r>
          </a:p>
          <a:p>
            <a:pPr lvl="1" eaLnBrk="1" hangingPunct="1"/>
            <a:r>
              <a:rPr lang="zh-CN" altLang="en-US" sz="2800"/>
              <a:t>采用</a:t>
            </a:r>
            <a:r>
              <a:rPr lang="en-US" altLang="zh-CN" sz="2800"/>
              <a:t>TINY</a:t>
            </a:r>
            <a:r>
              <a:rPr lang="zh-CN" altLang="en-US" sz="2800"/>
              <a:t>模型</a:t>
            </a:r>
          </a:p>
          <a:p>
            <a:pPr lvl="1" eaLnBrk="1" hangingPunct="1"/>
            <a:r>
              <a:rPr lang="zh-CN" altLang="en-US" sz="2800"/>
              <a:t>源程序只设置代码段，无数据、堆栈等段</a:t>
            </a:r>
          </a:p>
          <a:p>
            <a:pPr lvl="1" eaLnBrk="1" hangingPunct="1"/>
            <a:r>
              <a:rPr lang="zh-CN" altLang="en-US" sz="2800"/>
              <a:t>程序必须从偏移地址</a:t>
            </a:r>
            <a:r>
              <a:rPr lang="en-US" altLang="zh-CN" sz="2800"/>
              <a:t>100h</a:t>
            </a:r>
            <a:r>
              <a:rPr lang="zh-CN" altLang="en-US" sz="2800"/>
              <a:t>处开始执行</a:t>
            </a:r>
          </a:p>
          <a:p>
            <a:pPr lvl="1" eaLnBrk="1" hangingPunct="1"/>
            <a:r>
              <a:rPr lang="zh-CN" altLang="en-US" sz="2800"/>
              <a:t>数据只能安排在代码段中，注意不能与可执行代码相冲突，通常在程序最后</a:t>
            </a: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>
            <a:extLst>
              <a:ext uri="{FF2B5EF4-FFF2-40B4-BE49-F238E27FC236}">
                <a16:creationId xmlns:a16="http://schemas.microsoft.com/office/drawing/2014/main" id="{BFF090B7-9852-4430-9D5D-06509C2DD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注释</a:t>
            </a:r>
          </a:p>
        </p:txBody>
      </p:sp>
      <p:sp>
        <p:nvSpPr>
          <p:cNvPr id="13315" name="Rectangle 9">
            <a:extLst>
              <a:ext uri="{FF2B5EF4-FFF2-40B4-BE49-F238E27FC236}">
                <a16:creationId xmlns:a16="http://schemas.microsoft.com/office/drawing/2014/main" id="{942886B8-B586-4A86-BF95-868353970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语句中由分号“；”开始的部分为注释内容，用以增加源程序的可读性</a:t>
            </a:r>
          </a:p>
          <a:p>
            <a:pPr eaLnBrk="1" hangingPunct="1"/>
            <a:r>
              <a:rPr lang="zh-CN" altLang="en-US"/>
              <a:t>必要时，一个语句行也可以由分号开始作为阶段性注释</a:t>
            </a:r>
          </a:p>
          <a:p>
            <a:pPr eaLnBrk="1" hangingPunct="1"/>
            <a:r>
              <a:rPr lang="zh-CN" altLang="en-US"/>
              <a:t>汇编程序在翻译源程序时将跳过该部分，不对它们做任何处理</a:t>
            </a:r>
          </a:p>
        </p:txBody>
      </p:sp>
    </p:spTree>
  </p:cSld>
  <p:clrMapOvr>
    <a:masterClrMapping/>
  </p:clrMapOvr>
  <p:transition spd="slow">
    <p:rand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7A9F8D87-8A8F-4107-8CD1-8BE61D987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33375"/>
            <a:ext cx="8382000" cy="6372225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.model tiny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微型存储模型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.code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只有代码段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.startup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程序起始点，＝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ORG 100H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mov dx,offset string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mov ah,9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显示信息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int 21h	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mov ah,01h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等待按键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int 21h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mov ah,02h	;</a:t>
            </a:r>
            <a:r>
              <a:rPr lang="zh-CN" altLang="en-US" sz="2800">
                <a:latin typeface="宋体" panose="02010600030101010101" pitchFamily="2" charset="-122"/>
              </a:rPr>
              <a:t>响铃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mov dl,07h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int 21h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.exit 0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程序结束点，返回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string	db </a:t>
            </a:r>
            <a:r>
              <a:rPr lang="en-US" altLang="zh-CN" sz="2800">
                <a:solidFill>
                  <a:srgbClr val="0000FF"/>
                </a:solidFill>
              </a:rPr>
              <a:t>‘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Press any key to continue !$</a:t>
            </a:r>
            <a:r>
              <a:rPr lang="en-US" altLang="zh-CN" sz="2800">
                <a:solidFill>
                  <a:srgbClr val="0000FF"/>
                </a:solidFill>
              </a:rPr>
              <a:t>’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数据安排在此</a:t>
            </a:r>
          </a:p>
          <a:p>
            <a:pPr marL="0" indent="0" defTabSz="939800" eaLnBrk="1" hangingPunct="1">
              <a:lnSpc>
                <a:spcPct val="75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end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汇编结束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C1572E2-7ECE-47AA-9306-66214CEF6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9518715">
            <a:off x="5749925" y="2990850"/>
            <a:ext cx="2860675" cy="455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3.5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com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程序</a:t>
            </a:r>
            <a:endParaRPr lang="zh-CN" altLang="en-US" sz="2400" b="1"/>
          </a:p>
        </p:txBody>
      </p:sp>
      <p:grpSp>
        <p:nvGrpSpPr>
          <p:cNvPr id="165893" name="Group 5">
            <a:extLst>
              <a:ext uri="{FF2B5EF4-FFF2-40B4-BE49-F238E27FC236}">
                <a16:creationId xmlns:a16="http://schemas.microsoft.com/office/drawing/2014/main" id="{27BD4178-4BAC-4DF8-B6B7-ABFA733AA92D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14702" name="Rectangle 6">
              <a:extLst>
                <a:ext uri="{FF2B5EF4-FFF2-40B4-BE49-F238E27FC236}">
                  <a16:creationId xmlns:a16="http://schemas.microsoft.com/office/drawing/2014/main" id="{1A61902A-2DF2-4696-AF35-9F91B46E91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703" name="Rectangle 7">
              <a:extLst>
                <a:ext uri="{FF2B5EF4-FFF2-40B4-BE49-F238E27FC236}">
                  <a16:creationId xmlns:a16="http://schemas.microsoft.com/office/drawing/2014/main" id="{B28DC938-BCD2-48AC-B3AA-FEE2E29D50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65896" name="Group 8">
            <a:extLst>
              <a:ext uri="{FF2B5EF4-FFF2-40B4-BE49-F238E27FC236}">
                <a16:creationId xmlns:a16="http://schemas.microsoft.com/office/drawing/2014/main" id="{00BB382E-6DC0-420F-8364-596AE8EDA203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14700" name="Rectangle 9">
              <a:extLst>
                <a:ext uri="{FF2B5EF4-FFF2-40B4-BE49-F238E27FC236}">
                  <a16:creationId xmlns:a16="http://schemas.microsoft.com/office/drawing/2014/main" id="{D29E80DB-37E8-481E-A7E9-850D14744C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701" name="Rectangle 10">
              <a:extLst>
                <a:ext uri="{FF2B5EF4-FFF2-40B4-BE49-F238E27FC236}">
                  <a16:creationId xmlns:a16="http://schemas.microsoft.com/office/drawing/2014/main" id="{F3552AC7-D070-49D2-B344-B979C8102E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65899" name="Group 11">
            <a:extLst>
              <a:ext uri="{FF2B5EF4-FFF2-40B4-BE49-F238E27FC236}">
                <a16:creationId xmlns:a16="http://schemas.microsoft.com/office/drawing/2014/main" id="{EDE6E062-468D-4985-BA3B-9CD390B6B32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14698" name="Rectangle 12">
              <a:extLst>
                <a:ext uri="{FF2B5EF4-FFF2-40B4-BE49-F238E27FC236}">
                  <a16:creationId xmlns:a16="http://schemas.microsoft.com/office/drawing/2014/main" id="{BCCB1BFA-0C04-4F44-BB90-CCEBC8EE33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699" name="Rectangle 13">
              <a:extLst>
                <a:ext uri="{FF2B5EF4-FFF2-40B4-BE49-F238E27FC236}">
                  <a16:creationId xmlns:a16="http://schemas.microsoft.com/office/drawing/2014/main" id="{96E77294-8354-401F-B525-867359D401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65902" name="Group 14">
            <a:extLst>
              <a:ext uri="{FF2B5EF4-FFF2-40B4-BE49-F238E27FC236}">
                <a16:creationId xmlns:a16="http://schemas.microsoft.com/office/drawing/2014/main" id="{BBD19211-ADF5-4408-81CF-BE78DBBC404B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14696" name="Rectangle 15">
              <a:extLst>
                <a:ext uri="{FF2B5EF4-FFF2-40B4-BE49-F238E27FC236}">
                  <a16:creationId xmlns:a16="http://schemas.microsoft.com/office/drawing/2014/main" id="{AC0CE49A-1488-40B0-B674-B08D06FEB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697" name="Rectangle 16">
              <a:extLst>
                <a:ext uri="{FF2B5EF4-FFF2-40B4-BE49-F238E27FC236}">
                  <a16:creationId xmlns:a16="http://schemas.microsoft.com/office/drawing/2014/main" id="{7E45A8CD-2043-4CB4-8660-E57659E62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D27BB7B7-6224-4107-8B1E-C335C6CCD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7772400" cy="586105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;examplec.asm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.model tiny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.code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只有代码段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.startup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＝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org 100h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填入指令序列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.exit 0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子程序代码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在此定义数据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end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8D4EE3DE-01EA-4CEC-90E8-8D4CD2030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381000"/>
            <a:ext cx="2743200" cy="838200"/>
          </a:xfr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2800">
                <a:latin typeface="黑体" panose="02010609060101010101" pitchFamily="49" charset="-122"/>
              </a:rPr>
              <a:t>COM</a:t>
            </a:r>
            <a:r>
              <a:rPr lang="zh-CN" altLang="en-US" sz="2800">
                <a:latin typeface="黑体" panose="02010609060101010101" pitchFamily="49" charset="-122"/>
              </a:rPr>
              <a:t>程序格式</a:t>
            </a:r>
            <a:br>
              <a:rPr lang="zh-CN" altLang="en-US" sz="28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/>
              <a:t>MASM 6.x</a:t>
            </a:r>
            <a:r>
              <a:rPr lang="zh-CN" altLang="en-US" sz="2400"/>
              <a:t>支持</a:t>
            </a:r>
          </a:p>
        </p:txBody>
      </p:sp>
      <p:grpSp>
        <p:nvGrpSpPr>
          <p:cNvPr id="202756" name="Group 4">
            <a:extLst>
              <a:ext uri="{FF2B5EF4-FFF2-40B4-BE49-F238E27FC236}">
                <a16:creationId xmlns:a16="http://schemas.microsoft.com/office/drawing/2014/main" id="{010B6206-7C14-4EAC-8E31-03E92AF6C142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15726" name="Rectangle 5">
              <a:extLst>
                <a:ext uri="{FF2B5EF4-FFF2-40B4-BE49-F238E27FC236}">
                  <a16:creationId xmlns:a16="http://schemas.microsoft.com/office/drawing/2014/main" id="{9FB715A4-756E-4183-B72F-9BBFB9794F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27" name="Rectangle 6">
              <a:extLst>
                <a:ext uri="{FF2B5EF4-FFF2-40B4-BE49-F238E27FC236}">
                  <a16:creationId xmlns:a16="http://schemas.microsoft.com/office/drawing/2014/main" id="{4161C913-1FAF-4CF3-BE43-20219E4B09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2759" name="Group 7">
            <a:extLst>
              <a:ext uri="{FF2B5EF4-FFF2-40B4-BE49-F238E27FC236}">
                <a16:creationId xmlns:a16="http://schemas.microsoft.com/office/drawing/2014/main" id="{20432A0A-3E54-4E3D-AE8C-60C5B3EBBF22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15724" name="Rectangle 8">
              <a:extLst>
                <a:ext uri="{FF2B5EF4-FFF2-40B4-BE49-F238E27FC236}">
                  <a16:creationId xmlns:a16="http://schemas.microsoft.com/office/drawing/2014/main" id="{954317B0-77BB-4093-B6E0-F7E9056510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25" name="Rectangle 9">
              <a:extLst>
                <a:ext uri="{FF2B5EF4-FFF2-40B4-BE49-F238E27FC236}">
                  <a16:creationId xmlns:a16="http://schemas.microsoft.com/office/drawing/2014/main" id="{685F9D49-4BA3-4AE2-8909-4917AB7804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2762" name="Group 10">
            <a:extLst>
              <a:ext uri="{FF2B5EF4-FFF2-40B4-BE49-F238E27FC236}">
                <a16:creationId xmlns:a16="http://schemas.microsoft.com/office/drawing/2014/main" id="{6FDED23B-991D-440E-B066-9B38D94C090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15722" name="Rectangle 11">
              <a:extLst>
                <a:ext uri="{FF2B5EF4-FFF2-40B4-BE49-F238E27FC236}">
                  <a16:creationId xmlns:a16="http://schemas.microsoft.com/office/drawing/2014/main" id="{E8909E3F-1030-49D3-B35C-3260E4B94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23" name="Rectangle 12">
              <a:extLst>
                <a:ext uri="{FF2B5EF4-FFF2-40B4-BE49-F238E27FC236}">
                  <a16:creationId xmlns:a16="http://schemas.microsoft.com/office/drawing/2014/main" id="{51FB546B-2D22-4ADC-8D52-38DDC20229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2765" name="Group 13">
            <a:extLst>
              <a:ext uri="{FF2B5EF4-FFF2-40B4-BE49-F238E27FC236}">
                <a16:creationId xmlns:a16="http://schemas.microsoft.com/office/drawing/2014/main" id="{6AFDB6FD-42A8-4498-BDBD-6D09DAEC6F50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15720" name="Rectangle 14">
              <a:extLst>
                <a:ext uri="{FF2B5EF4-FFF2-40B4-BE49-F238E27FC236}">
                  <a16:creationId xmlns:a16="http://schemas.microsoft.com/office/drawing/2014/main" id="{249A4AEA-C754-4485-AE5C-DD1F531EAB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21" name="Rectangle 15">
              <a:extLst>
                <a:ext uri="{FF2B5EF4-FFF2-40B4-BE49-F238E27FC236}">
                  <a16:creationId xmlns:a16="http://schemas.microsoft.com/office/drawing/2014/main" id="{E234CC3C-5411-4E54-9298-558E9812E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EA13E42-BA74-4A27-9D59-471B3639C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7772400" cy="6219825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examplea.asm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stack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segment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stack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dw 512 dup(?)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stack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ends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data	segment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在数据段定义数据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data	ends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code	segment </a:t>
            </a:r>
            <a:r>
              <a:rPr lang="en-US" altLang="zh-CN" sz="2800">
                <a:solidFill>
                  <a:srgbClr val="0000FF"/>
                </a:solidFill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code</a:t>
            </a:r>
            <a:r>
              <a:rPr lang="en-US" altLang="zh-CN" sz="2800">
                <a:solidFill>
                  <a:srgbClr val="0000FF"/>
                </a:solidFill>
                <a:latin typeface="Courier New" panose="02070309020205020404" pitchFamily="49" charset="0"/>
              </a:rPr>
              <a:t>’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assume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cs:code,ds:data,ss:stack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start:	mov ax,data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mov ds,ax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在代码段填入指令序列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mov ax,4c00h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int 21h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子程序代码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code	ends</a:t>
            </a:r>
          </a:p>
          <a:p>
            <a:pPr marL="0" indent="0" defTabSz="939800"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end start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30EF80A4-B43A-48C6-9039-923310DCC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381000"/>
            <a:ext cx="2743200" cy="838200"/>
          </a:xfr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>
                <a:latin typeface="黑体" panose="02010609060101010101" pitchFamily="49" charset="-122"/>
              </a:rPr>
              <a:t>完整段定义格式</a:t>
            </a:r>
            <a:b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/>
              <a:t>MASM 5.x</a:t>
            </a:r>
            <a:r>
              <a:rPr lang="zh-CN" altLang="en-US" sz="2400"/>
              <a:t>支持</a:t>
            </a:r>
          </a:p>
        </p:txBody>
      </p:sp>
      <p:grpSp>
        <p:nvGrpSpPr>
          <p:cNvPr id="201732" name="Group 4">
            <a:extLst>
              <a:ext uri="{FF2B5EF4-FFF2-40B4-BE49-F238E27FC236}">
                <a16:creationId xmlns:a16="http://schemas.microsoft.com/office/drawing/2014/main" id="{6962AEB6-8420-4DBA-9D54-B973FDAC4C80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16750" name="Rectangle 5">
              <a:extLst>
                <a:ext uri="{FF2B5EF4-FFF2-40B4-BE49-F238E27FC236}">
                  <a16:creationId xmlns:a16="http://schemas.microsoft.com/office/drawing/2014/main" id="{A4EB8C00-744F-41C9-B5D3-2CB8CB2A16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51" name="Rectangle 6">
              <a:extLst>
                <a:ext uri="{FF2B5EF4-FFF2-40B4-BE49-F238E27FC236}">
                  <a16:creationId xmlns:a16="http://schemas.microsoft.com/office/drawing/2014/main" id="{4476F37E-237E-47B0-A564-7C92CA7B5B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1735" name="Group 7">
            <a:extLst>
              <a:ext uri="{FF2B5EF4-FFF2-40B4-BE49-F238E27FC236}">
                <a16:creationId xmlns:a16="http://schemas.microsoft.com/office/drawing/2014/main" id="{429ADEBB-FA9B-49F8-B7DB-772378B6C2AF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16748" name="Rectangle 8">
              <a:extLst>
                <a:ext uri="{FF2B5EF4-FFF2-40B4-BE49-F238E27FC236}">
                  <a16:creationId xmlns:a16="http://schemas.microsoft.com/office/drawing/2014/main" id="{2A3AF872-E344-4E90-9DF5-12CEB508E1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49" name="Rectangle 9">
              <a:extLst>
                <a:ext uri="{FF2B5EF4-FFF2-40B4-BE49-F238E27FC236}">
                  <a16:creationId xmlns:a16="http://schemas.microsoft.com/office/drawing/2014/main" id="{0C42FF98-CECA-40A6-B9F8-093E0F9B42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1738" name="Group 10">
            <a:extLst>
              <a:ext uri="{FF2B5EF4-FFF2-40B4-BE49-F238E27FC236}">
                <a16:creationId xmlns:a16="http://schemas.microsoft.com/office/drawing/2014/main" id="{081182A4-36A3-4A58-A373-76C2E0E1595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16746" name="Rectangle 11">
              <a:extLst>
                <a:ext uri="{FF2B5EF4-FFF2-40B4-BE49-F238E27FC236}">
                  <a16:creationId xmlns:a16="http://schemas.microsoft.com/office/drawing/2014/main" id="{F4BDE226-9065-45FD-8AB8-1EC3DF7B8F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47" name="Rectangle 12">
              <a:extLst>
                <a:ext uri="{FF2B5EF4-FFF2-40B4-BE49-F238E27FC236}">
                  <a16:creationId xmlns:a16="http://schemas.microsoft.com/office/drawing/2014/main" id="{1DBAEC06-DBE8-49C2-BB26-9B098F33BB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1741" name="Group 13">
            <a:extLst>
              <a:ext uri="{FF2B5EF4-FFF2-40B4-BE49-F238E27FC236}">
                <a16:creationId xmlns:a16="http://schemas.microsoft.com/office/drawing/2014/main" id="{998E2DF3-B432-421E-B567-BFC4A3F31D2F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16744" name="Rectangle 14">
              <a:extLst>
                <a:ext uri="{FF2B5EF4-FFF2-40B4-BE49-F238E27FC236}">
                  <a16:creationId xmlns:a16="http://schemas.microsoft.com/office/drawing/2014/main" id="{5F76663E-9030-41BD-9B2F-01812F6BD7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45" name="Rectangle 15">
              <a:extLst>
                <a:ext uri="{FF2B5EF4-FFF2-40B4-BE49-F238E27FC236}">
                  <a16:creationId xmlns:a16="http://schemas.microsoft.com/office/drawing/2014/main" id="{0B5DC737-63A2-44AE-AD70-39A9D70C5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24112A47-16FF-471D-B46A-23CC91A99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1225" y="76200"/>
            <a:ext cx="3090863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zh-CN" altLang="en-US" sz="2000"/>
              <a:t>完整段定义伪指令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9BB20E2-537F-422E-B9CA-07CC4263D5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3863" y="685800"/>
            <a:ext cx="8235950" cy="1604963"/>
          </a:xfrm>
          <a:noFill/>
        </p:spPr>
        <p:txBody>
          <a:bodyPr/>
          <a:lstStyle/>
          <a:p>
            <a:pPr marL="482600" indent="-2968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244600" algn="l"/>
                <a:tab pos="2954338" algn="l"/>
              </a:tabLst>
            </a:pPr>
            <a:r>
              <a:rPr lang="zh-CN" altLang="en-US" sz="3200">
                <a:solidFill>
                  <a:srgbClr val="0000FF"/>
                </a:solidFill>
              </a:rPr>
              <a:t>段名	</a:t>
            </a:r>
            <a:r>
              <a:rPr lang="en-US" altLang="zh-CN" sz="3200">
                <a:solidFill>
                  <a:srgbClr val="0000FF"/>
                </a:solidFill>
              </a:rPr>
              <a:t>segment	 </a:t>
            </a:r>
            <a:r>
              <a:rPr lang="zh-CN" altLang="en-US" sz="3200">
                <a:solidFill>
                  <a:srgbClr val="0000FF"/>
                </a:solidFill>
              </a:rPr>
              <a:t>定位  组合  段字  </a:t>
            </a:r>
            <a:r>
              <a:rPr lang="en-US" altLang="zh-CN" sz="3200">
                <a:solidFill>
                  <a:srgbClr val="0000FF"/>
                </a:solidFill>
              </a:rPr>
              <a:t>'</a:t>
            </a:r>
            <a:r>
              <a:rPr lang="zh-CN" altLang="en-US" sz="3200">
                <a:solidFill>
                  <a:srgbClr val="0000FF"/>
                </a:solidFill>
              </a:rPr>
              <a:t>类别</a:t>
            </a:r>
            <a:r>
              <a:rPr lang="en-US" altLang="zh-CN" sz="3200">
                <a:solidFill>
                  <a:srgbClr val="0000FF"/>
                </a:solidFill>
              </a:rPr>
              <a:t>'</a:t>
            </a:r>
          </a:p>
          <a:p>
            <a:pPr marL="482600" indent="-2968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244600" algn="l"/>
                <a:tab pos="2954338" algn="l"/>
              </a:tabLst>
            </a:pPr>
            <a:r>
              <a:rPr lang="en-US" altLang="zh-CN" sz="3200">
                <a:solidFill>
                  <a:srgbClr val="0000FF"/>
                </a:solidFill>
              </a:rPr>
              <a:t>		...	</a:t>
            </a:r>
            <a:r>
              <a:rPr lang="en-US" altLang="zh-CN" sz="3200"/>
              <a:t>;</a:t>
            </a:r>
            <a:r>
              <a:rPr lang="zh-CN" altLang="en-US" sz="3200"/>
              <a:t>语句序列</a:t>
            </a:r>
          </a:p>
          <a:p>
            <a:pPr marL="482600" indent="-2968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244600" algn="l"/>
                <a:tab pos="2954338" algn="l"/>
              </a:tabLst>
            </a:pPr>
            <a:r>
              <a:rPr lang="zh-CN" altLang="en-US" sz="3200">
                <a:solidFill>
                  <a:srgbClr val="0000FF"/>
                </a:solidFill>
              </a:rPr>
              <a:t>段名	</a:t>
            </a:r>
            <a:r>
              <a:rPr lang="en-US" altLang="zh-CN" sz="3200">
                <a:solidFill>
                  <a:srgbClr val="0000FF"/>
                </a:solidFill>
              </a:rPr>
              <a:t>ends</a:t>
            </a:r>
            <a:endParaRPr lang="en-US" altLang="zh-CN" sz="3600">
              <a:solidFill>
                <a:srgbClr val="0000FF"/>
              </a:solidFill>
            </a:endParaRP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775FBC64-E199-406B-8501-E70C02FD78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3863" y="2632075"/>
            <a:ext cx="8378825" cy="3605213"/>
          </a:xfrm>
          <a:noFill/>
        </p:spPr>
        <p:txBody>
          <a:bodyPr/>
          <a:lstStyle/>
          <a:p>
            <a:pPr marL="0" indent="390525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完整段定义由</a:t>
            </a:r>
            <a:r>
              <a:rPr lang="en-US" altLang="zh-CN">
                <a:latin typeface="宋体" panose="02010600030101010101" pitchFamily="2" charset="-122"/>
              </a:rPr>
              <a:t>SEGMENT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ENDS</a:t>
            </a:r>
            <a:r>
              <a:rPr lang="zh-CN" altLang="en-US">
                <a:latin typeface="宋体" panose="02010600030101010101" pitchFamily="2" charset="-122"/>
              </a:rPr>
              <a:t>这一对伪指令实现，</a:t>
            </a:r>
            <a:r>
              <a:rPr lang="en-US" altLang="zh-CN">
                <a:latin typeface="宋体" panose="02010600030101010101" pitchFamily="2" charset="-122"/>
              </a:rPr>
              <a:t>SEGMENT</a:t>
            </a:r>
            <a:r>
              <a:rPr lang="zh-CN" altLang="en-US">
                <a:latin typeface="宋体" panose="02010600030101010101" pitchFamily="2" charset="-122"/>
              </a:rPr>
              <a:t>伪指令定义一个逻辑段的开始，</a:t>
            </a:r>
            <a:r>
              <a:rPr lang="en-US" altLang="zh-CN">
                <a:latin typeface="宋体" panose="02010600030101010101" pitchFamily="2" charset="-122"/>
              </a:rPr>
              <a:t>ENDS</a:t>
            </a:r>
            <a:r>
              <a:rPr lang="zh-CN" altLang="en-US">
                <a:latin typeface="宋体" panose="02010600030101010101" pitchFamily="2" charset="-122"/>
              </a:rPr>
              <a:t>伪指令表示一个段的结束</a:t>
            </a:r>
          </a:p>
          <a:p>
            <a:pPr marL="0" indent="390525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段定义指令后的</a:t>
            </a:r>
            <a:r>
              <a:rPr lang="en-US" altLang="zh-CN">
                <a:latin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</a:rPr>
              <a:t>个关键字用于确定段的各种属性，堆栈段要采用</a:t>
            </a:r>
            <a:r>
              <a:rPr lang="en-US" altLang="zh-CN">
                <a:latin typeface="宋体" panose="02010600030101010101" pitchFamily="2" charset="-122"/>
              </a:rPr>
              <a:t>stack</a:t>
            </a:r>
            <a:r>
              <a:rPr lang="zh-CN" altLang="en-US">
                <a:latin typeface="宋体" panose="02010600030101010101" pitchFamily="2" charset="-122"/>
              </a:rPr>
              <a:t>组合类型，代码段应具有</a:t>
            </a:r>
            <a:r>
              <a:rPr lang="zh-CN" altLang="en-US"/>
              <a:t>‘</a:t>
            </a:r>
            <a:r>
              <a:rPr lang="en-US" altLang="zh-CN">
                <a:latin typeface="宋体" panose="02010600030101010101" pitchFamily="2" charset="-122"/>
              </a:rPr>
              <a:t>code</a:t>
            </a:r>
            <a:r>
              <a:rPr lang="en-US" altLang="zh-CN"/>
              <a:t>’</a:t>
            </a:r>
            <a:r>
              <a:rPr lang="zh-CN" altLang="en-US">
                <a:latin typeface="宋体" panose="02010600030101010101" pitchFamily="2" charset="-122"/>
              </a:rPr>
              <a:t>类别，其他为可选属性参数</a:t>
            </a:r>
          </a:p>
          <a:p>
            <a:pPr marL="0" indent="390525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如果不指定，则采用默认参数；但如果指定，注意要按照上列次序</a:t>
            </a:r>
          </a:p>
        </p:txBody>
      </p:sp>
      <p:pic>
        <p:nvPicPr>
          <p:cNvPr id="117765" name="Picture 6" descr="BD15034_">
            <a:extLst>
              <a:ext uri="{FF2B5EF4-FFF2-40B4-BE49-F238E27FC236}">
                <a16:creationId xmlns:a16="http://schemas.microsoft.com/office/drawing/2014/main" id="{11F81370-EF52-401A-B892-863085E26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69620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6" name="Group 7">
            <a:extLst>
              <a:ext uri="{FF2B5EF4-FFF2-40B4-BE49-F238E27FC236}">
                <a16:creationId xmlns:a16="http://schemas.microsoft.com/office/drawing/2014/main" id="{096968AB-EBB0-4E64-B83A-441740F2590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18790" name="Rectangle 8">
              <a:extLst>
                <a:ext uri="{FF2B5EF4-FFF2-40B4-BE49-F238E27FC236}">
                  <a16:creationId xmlns:a16="http://schemas.microsoft.com/office/drawing/2014/main" id="{7A4F6E6F-1969-420C-A967-36276D47C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18791" name="Picture 9" descr="minispir">
              <a:extLst>
                <a:ext uri="{FF2B5EF4-FFF2-40B4-BE49-F238E27FC236}">
                  <a16:creationId xmlns:a16="http://schemas.microsoft.com/office/drawing/2014/main" id="{1278D6D6-D574-407B-B40D-8F375DB73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8787" name="Rectangle 3" descr="花束">
            <a:extLst>
              <a:ext uri="{FF2B5EF4-FFF2-40B4-BE49-F238E27FC236}">
                <a16:creationId xmlns:a16="http://schemas.microsoft.com/office/drawing/2014/main" id="{B7BF9BBD-2A4B-423A-BAB9-2D22966A7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段定位（</a:t>
            </a:r>
            <a:r>
              <a:rPr lang="en-US" altLang="zh-CN" sz="2800"/>
              <a:t>align</a:t>
            </a:r>
            <a:r>
              <a:rPr lang="zh-CN" altLang="en-US" sz="2800"/>
              <a:t>）属性</a:t>
            </a:r>
            <a:endParaRPr lang="zh-CN" altLang="en-US"/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D2F72239-1F61-442B-9A26-14B5174FE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762000"/>
            <a:ext cx="8077200" cy="5791200"/>
          </a:xfrm>
          <a:noFill/>
        </p:spPr>
        <p:txBody>
          <a:bodyPr/>
          <a:lstStyle/>
          <a:p>
            <a:pPr marL="0" indent="0" eaLnBrk="1" hangingPunct="1">
              <a:tabLst>
                <a:tab pos="1430338" algn="l"/>
              </a:tabLst>
            </a:pPr>
            <a:r>
              <a:rPr lang="zh-CN" altLang="en-US" sz="3200"/>
              <a:t>指定逻辑段在主存储器中的边界，可为：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BYTE </a:t>
            </a:r>
            <a:r>
              <a:rPr lang="zh-CN" altLang="en-US" sz="2400">
                <a:latin typeface="宋体" panose="02010600030101010101" pitchFamily="2" charset="-122"/>
              </a:rPr>
              <a:t>段开始为下一个可用的字节地址（</a:t>
            </a:r>
            <a:r>
              <a:rPr lang="en-US" altLang="zh-CN" sz="2400">
                <a:latin typeface="宋体" panose="02010600030101010101" pitchFamily="2" charset="-122"/>
              </a:rPr>
              <a:t>xxxx xxxxb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WORD 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段开始为下一个可用的偶数地址（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xxxx xxx0b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DWORD	</a:t>
            </a:r>
            <a:r>
              <a:rPr lang="zh-CN" altLang="en-US" sz="2400">
                <a:latin typeface="宋体" panose="02010600030101010101" pitchFamily="2" charset="-122"/>
              </a:rPr>
              <a:t>段开始为下一个可用的</a:t>
            </a:r>
            <a:r>
              <a:rPr lang="en-US" altLang="zh-CN" sz="2400">
                <a:latin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</a:rPr>
              <a:t>倍数地址（</a:t>
            </a:r>
            <a:r>
              <a:rPr lang="en-US" altLang="zh-CN" sz="2400">
                <a:latin typeface="宋体" panose="02010600030101010101" pitchFamily="2" charset="-122"/>
              </a:rPr>
              <a:t>xxxxxx00b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PARA 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段开始为下一个可用的节地址（</a:t>
            </a: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xxxx 0000b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PAGE </a:t>
            </a:r>
            <a:r>
              <a:rPr lang="zh-CN" altLang="en-US" sz="2400">
                <a:latin typeface="宋体" panose="02010600030101010101" pitchFamily="2" charset="-122"/>
              </a:rPr>
              <a:t>段开始为下一个可用的页地址（</a:t>
            </a:r>
            <a:r>
              <a:rPr lang="en-US" altLang="zh-CN" sz="2400">
                <a:latin typeface="宋体" panose="02010600030101010101" pitchFamily="2" charset="-122"/>
              </a:rPr>
              <a:t>0000 0000b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</a:p>
          <a:p>
            <a:pPr marL="0" indent="0" eaLnBrk="1" hangingPunct="1">
              <a:tabLst>
                <a:tab pos="1430338" algn="l"/>
              </a:tabLst>
            </a:pPr>
            <a:r>
              <a:rPr lang="zh-CN" altLang="en-US" sz="2800"/>
              <a:t>简化段定义伪指令的代码和数据段默认采用</a:t>
            </a:r>
            <a:r>
              <a:rPr lang="en-US" altLang="zh-CN" sz="2800">
                <a:latin typeface="宋体" panose="02010600030101010101" pitchFamily="2" charset="-122"/>
              </a:rPr>
              <a:t>WORD</a:t>
            </a:r>
            <a:r>
              <a:rPr lang="zh-CN" altLang="en-US" sz="2800">
                <a:latin typeface="宋体" panose="02010600030101010101" pitchFamily="2" charset="-122"/>
              </a:rPr>
              <a:t>定位，堆栈段默认采用</a:t>
            </a:r>
            <a:r>
              <a:rPr lang="en-US" altLang="zh-CN" sz="2800">
                <a:latin typeface="宋体" panose="02010600030101010101" pitchFamily="2" charset="-122"/>
              </a:rPr>
              <a:t>PARA</a:t>
            </a:r>
            <a:r>
              <a:rPr lang="zh-CN" altLang="en-US" sz="2800">
                <a:latin typeface="宋体" panose="02010600030101010101" pitchFamily="2" charset="-122"/>
              </a:rPr>
              <a:t>定位</a:t>
            </a:r>
            <a:endParaRPr lang="zh-CN" altLang="en-US" sz="2800"/>
          </a:p>
          <a:p>
            <a:pPr marL="0" indent="0" eaLnBrk="1" hangingPunct="1">
              <a:tabLst>
                <a:tab pos="1430338" algn="l"/>
              </a:tabLst>
            </a:pPr>
            <a:r>
              <a:rPr lang="zh-CN" altLang="en-US" sz="2800"/>
              <a:t>完整段定义伪指令的默认定位属性是</a:t>
            </a:r>
            <a:r>
              <a:rPr lang="en-US" altLang="zh-CN" sz="2800">
                <a:latin typeface="宋体" panose="02010600030101010101" pitchFamily="2" charset="-122"/>
              </a:rPr>
              <a:t>PARA</a:t>
            </a:r>
            <a:r>
              <a:rPr lang="zh-CN" altLang="en-US" sz="2800">
                <a:latin typeface="宋体" panose="02010600030101010101" pitchFamily="2" charset="-122"/>
              </a:rPr>
              <a:t>，其低</a:t>
            </a:r>
            <a:r>
              <a:rPr lang="en-US" altLang="zh-CN" sz="2800">
                <a:latin typeface="宋体" panose="02010600030101010101" pitchFamily="2" charset="-122"/>
              </a:rPr>
              <a:t>4</a:t>
            </a:r>
            <a:r>
              <a:rPr lang="zh-CN" altLang="en-US" sz="2800">
                <a:latin typeface="宋体" panose="02010600030101010101" pitchFamily="2" charset="-122"/>
              </a:rPr>
              <a:t>位已经是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，所以默认情况下数据段的偏移地址从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开始</a:t>
            </a:r>
          </a:p>
        </p:txBody>
      </p:sp>
      <p:sp>
        <p:nvSpPr>
          <p:cNvPr id="118789" name="Line 6">
            <a:extLst>
              <a:ext uri="{FF2B5EF4-FFF2-40B4-BE49-F238E27FC236}">
                <a16:creationId xmlns:a16="http://schemas.microsoft.com/office/drawing/2014/main" id="{54DCFC50-716D-4316-ABB9-997F022FC30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10" name="Group 7">
            <a:extLst>
              <a:ext uri="{FF2B5EF4-FFF2-40B4-BE49-F238E27FC236}">
                <a16:creationId xmlns:a16="http://schemas.microsoft.com/office/drawing/2014/main" id="{D06791AA-3DFF-4733-A121-30249FB3515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19814" name="Rectangle 8">
              <a:extLst>
                <a:ext uri="{FF2B5EF4-FFF2-40B4-BE49-F238E27FC236}">
                  <a16:creationId xmlns:a16="http://schemas.microsoft.com/office/drawing/2014/main" id="{EF0238E0-BF47-4C52-9D0F-202D12ADC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19815" name="Picture 9" descr="minispir">
              <a:extLst>
                <a:ext uri="{FF2B5EF4-FFF2-40B4-BE49-F238E27FC236}">
                  <a16:creationId xmlns:a16="http://schemas.microsoft.com/office/drawing/2014/main" id="{B6B55739-E624-43E1-AA53-91D437AD5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9811" name="Rectangle 3" descr="花束">
            <a:extLst>
              <a:ext uri="{FF2B5EF4-FFF2-40B4-BE49-F238E27FC236}">
                <a16:creationId xmlns:a16="http://schemas.microsoft.com/office/drawing/2014/main" id="{6176F9DA-D367-4792-82CB-6BF3B1817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段组合（</a:t>
            </a:r>
            <a:r>
              <a:rPr lang="en-US" altLang="zh-CN" sz="2800"/>
              <a:t>combine</a:t>
            </a:r>
            <a:r>
              <a:rPr lang="zh-CN" altLang="en-US" sz="2800"/>
              <a:t>）属性</a:t>
            </a:r>
            <a:endParaRPr lang="zh-CN" altLang="en-US"/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C48C1418-9F3F-493E-A007-0B4B0A37D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9825" y="762000"/>
            <a:ext cx="7546975" cy="5257800"/>
          </a:xfrm>
          <a:noFill/>
        </p:spPr>
        <p:txBody>
          <a:bodyPr/>
          <a:lstStyle/>
          <a:p>
            <a:pPr marL="0" indent="390525" eaLnBrk="1" hangingPunct="1">
              <a:tabLst>
                <a:tab pos="2289175" algn="l"/>
              </a:tabLst>
            </a:pPr>
            <a:r>
              <a:rPr lang="zh-CN" altLang="en-US" sz="3200"/>
              <a:t>指定多个逻辑段之间的关系，可为：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 sz="2800">
                <a:solidFill>
                  <a:srgbClr val="0000FF"/>
                </a:solidFill>
              </a:rPr>
              <a:t>PRIVATE	</a:t>
            </a:r>
            <a:r>
              <a:rPr lang="zh-CN" altLang="en-US" sz="2800">
                <a:solidFill>
                  <a:srgbClr val="0000FF"/>
                </a:solidFill>
              </a:rPr>
              <a:t>本段与其他段没有逻辑关系</a:t>
            </a:r>
            <a:r>
              <a:rPr lang="zh-CN" altLang="en-US" sz="2800"/>
              <a:t>，不与其他段合并，每段都有自己的段地址。这是</a:t>
            </a:r>
            <a:r>
              <a:rPr lang="zh-CN" altLang="en-US" sz="2800">
                <a:solidFill>
                  <a:srgbClr val="0000FF"/>
                </a:solidFill>
              </a:rPr>
              <a:t>完整段定义伪指令默认的段组合方式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 sz="2800">
                <a:solidFill>
                  <a:schemeClr val="tx2"/>
                </a:solidFill>
              </a:rPr>
              <a:t>PUBLIC	</a:t>
            </a:r>
            <a:r>
              <a:rPr lang="zh-CN" altLang="en-US" sz="2800">
                <a:solidFill>
                  <a:schemeClr val="tx2"/>
                </a:solidFill>
              </a:rPr>
              <a:t>连接程序把本段与所有同名同类型的其他段</a:t>
            </a:r>
            <a:r>
              <a:rPr lang="zh-CN" altLang="en-US" sz="2800"/>
              <a:t>相邻地连接在一起，然后为所有这些段指定一个共同的段地址，也就是</a:t>
            </a:r>
            <a:r>
              <a:rPr lang="zh-CN" altLang="en-US" sz="2800">
                <a:solidFill>
                  <a:schemeClr val="tx2"/>
                </a:solidFill>
              </a:rPr>
              <a:t>合成一个物理段</a:t>
            </a:r>
            <a:r>
              <a:rPr lang="zh-CN" altLang="en-US" sz="2800"/>
              <a:t>。这是</a:t>
            </a:r>
            <a:r>
              <a:rPr lang="zh-CN" altLang="en-US" sz="2800">
                <a:solidFill>
                  <a:schemeClr val="tx2"/>
                </a:solidFill>
              </a:rPr>
              <a:t>简化段定义伪指令默认的段组合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 sz="2800">
                <a:solidFill>
                  <a:srgbClr val="0000FF"/>
                </a:solidFill>
              </a:rPr>
              <a:t>STACK</a:t>
            </a:r>
            <a:r>
              <a:rPr lang="en-US" altLang="zh-CN" sz="2800"/>
              <a:t>	</a:t>
            </a:r>
            <a:r>
              <a:rPr lang="zh-CN" altLang="en-US" sz="2800"/>
              <a:t>本段是堆栈的一部分，连接程序将所有</a:t>
            </a:r>
            <a:r>
              <a:rPr lang="en-US" altLang="zh-CN" sz="2800"/>
              <a:t>STACK</a:t>
            </a:r>
            <a:r>
              <a:rPr lang="zh-CN" altLang="en-US" sz="2800"/>
              <a:t>段按照与</a:t>
            </a:r>
            <a:r>
              <a:rPr lang="en-US" altLang="zh-CN" sz="2800"/>
              <a:t>PUBLIC</a:t>
            </a:r>
            <a:r>
              <a:rPr lang="zh-CN" altLang="en-US" sz="2800"/>
              <a:t>段的同样方式进行合并。这是</a:t>
            </a:r>
            <a:r>
              <a:rPr lang="zh-CN" altLang="en-US" sz="2800">
                <a:solidFill>
                  <a:srgbClr val="0000FF"/>
                </a:solidFill>
              </a:rPr>
              <a:t>堆栈段必须具有的段组合</a:t>
            </a:r>
          </a:p>
        </p:txBody>
      </p:sp>
      <p:sp>
        <p:nvSpPr>
          <p:cNvPr id="119813" name="Line 6">
            <a:extLst>
              <a:ext uri="{FF2B5EF4-FFF2-40B4-BE49-F238E27FC236}">
                <a16:creationId xmlns:a16="http://schemas.microsoft.com/office/drawing/2014/main" id="{9DBC870C-E45B-41BD-876C-AFAE3226F00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4" name="Group 7">
            <a:extLst>
              <a:ext uri="{FF2B5EF4-FFF2-40B4-BE49-F238E27FC236}">
                <a16:creationId xmlns:a16="http://schemas.microsoft.com/office/drawing/2014/main" id="{FFD2B1DA-DEA9-4D0A-B810-71F9652B600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20838" name="Rectangle 8">
              <a:extLst>
                <a:ext uri="{FF2B5EF4-FFF2-40B4-BE49-F238E27FC236}">
                  <a16:creationId xmlns:a16="http://schemas.microsoft.com/office/drawing/2014/main" id="{EE5E44A1-CFB6-44A0-897F-95A8E3611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20839" name="Picture 9" descr="minispir">
              <a:extLst>
                <a:ext uri="{FF2B5EF4-FFF2-40B4-BE49-F238E27FC236}">
                  <a16:creationId xmlns:a16="http://schemas.microsoft.com/office/drawing/2014/main" id="{5E4AE336-7BB3-4281-A6E3-469086477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0835" name="Rectangle 3" descr="花束">
            <a:extLst>
              <a:ext uri="{FF2B5EF4-FFF2-40B4-BE49-F238E27FC236}">
                <a16:creationId xmlns:a16="http://schemas.microsoft.com/office/drawing/2014/main" id="{BC17BA09-2A14-4E89-B4B9-93C239091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段字（</a:t>
            </a:r>
            <a:r>
              <a:rPr lang="en-US" altLang="zh-CN" sz="2800"/>
              <a:t>use</a:t>
            </a:r>
            <a:r>
              <a:rPr lang="zh-CN" altLang="en-US" sz="2800"/>
              <a:t>）属性</a:t>
            </a:r>
            <a:endParaRPr lang="zh-CN" altLang="en-US"/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9857FA1F-FAF8-419D-BAB9-26790052A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3788" y="949325"/>
            <a:ext cx="7575550" cy="4752975"/>
          </a:xfrm>
          <a:noFill/>
        </p:spPr>
        <p:txBody>
          <a:bodyPr/>
          <a:lstStyle/>
          <a:p>
            <a:pPr marL="0" indent="390525" eaLnBrk="1" hangingPunct="1">
              <a:tabLst>
                <a:tab pos="1430338" algn="l"/>
              </a:tabLst>
            </a:pPr>
            <a:r>
              <a:rPr lang="zh-CN" altLang="en-US" sz="3200"/>
              <a:t>为支持</a:t>
            </a:r>
            <a:r>
              <a:rPr lang="en-US" altLang="zh-CN" sz="3200"/>
              <a:t>32</a:t>
            </a:r>
            <a:r>
              <a:rPr lang="zh-CN" altLang="en-US" sz="3200"/>
              <a:t>位段而设置的属性</a:t>
            </a:r>
          </a:p>
          <a:p>
            <a:pPr marL="0" indent="390525" eaLnBrk="1" hangingPunct="1">
              <a:tabLst>
                <a:tab pos="1430338" algn="l"/>
              </a:tabLst>
            </a:pPr>
            <a:r>
              <a:rPr lang="zh-CN" altLang="en-US" sz="3200"/>
              <a:t>对于</a:t>
            </a:r>
            <a:r>
              <a:rPr lang="en-US" altLang="zh-CN" sz="3200"/>
              <a:t>16</a:t>
            </a:r>
            <a:r>
              <a:rPr lang="zh-CN" altLang="en-US" sz="3200"/>
              <a:t>位</a:t>
            </a:r>
            <a:r>
              <a:rPr lang="en-US" altLang="zh-CN" sz="3200"/>
              <a:t>x86 CPU</a:t>
            </a:r>
            <a:r>
              <a:rPr lang="zh-CN" altLang="en-US" sz="3200"/>
              <a:t>来说，它默认是</a:t>
            </a:r>
            <a:r>
              <a:rPr lang="en-US" altLang="zh-CN" sz="3200"/>
              <a:t>16</a:t>
            </a:r>
            <a:r>
              <a:rPr lang="zh-CN" altLang="en-US" sz="3200"/>
              <a:t>位段，即</a:t>
            </a:r>
            <a:r>
              <a:rPr lang="en-US" altLang="zh-CN" sz="3200"/>
              <a:t>USE16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1430338" algn="l"/>
              </a:tabLst>
            </a:pPr>
            <a:r>
              <a:rPr lang="zh-CN" altLang="en-US" sz="3200"/>
              <a:t>而对于汇编</a:t>
            </a:r>
            <a:r>
              <a:rPr lang="en-US" altLang="zh-CN" sz="3200"/>
              <a:t>32</a:t>
            </a:r>
            <a:r>
              <a:rPr lang="zh-CN" altLang="en-US" sz="3200"/>
              <a:t>位</a:t>
            </a:r>
            <a:r>
              <a:rPr lang="en-US" altLang="zh-CN" sz="3200"/>
              <a:t>x86 CPU</a:t>
            </a:r>
            <a:r>
              <a:rPr lang="zh-CN" altLang="en-US" sz="3200"/>
              <a:t>指令时，它默认采用</a:t>
            </a:r>
            <a:r>
              <a:rPr lang="en-US" altLang="zh-CN" sz="3200"/>
              <a:t>32</a:t>
            </a:r>
            <a:r>
              <a:rPr lang="zh-CN" altLang="en-US" sz="3200"/>
              <a:t>位段，即</a:t>
            </a:r>
            <a:r>
              <a:rPr lang="en-US" altLang="zh-CN" sz="3200"/>
              <a:t>USE32</a:t>
            </a:r>
            <a:r>
              <a:rPr lang="zh-CN" altLang="en-US" sz="3200"/>
              <a:t>；但可以使用</a:t>
            </a:r>
            <a:r>
              <a:rPr lang="en-US" altLang="zh-CN" sz="3200"/>
              <a:t>USE16</a:t>
            </a:r>
            <a:r>
              <a:rPr lang="zh-CN" altLang="en-US" sz="3200"/>
              <a:t>指定标准的</a:t>
            </a:r>
            <a:r>
              <a:rPr lang="en-US" altLang="zh-CN" sz="3200"/>
              <a:t>16</a:t>
            </a:r>
            <a:r>
              <a:rPr lang="zh-CN" altLang="en-US" sz="3200"/>
              <a:t>位段</a:t>
            </a:r>
          </a:p>
          <a:p>
            <a:pPr marL="0" indent="390525" eaLnBrk="1" hangingPunct="1">
              <a:tabLst>
                <a:tab pos="1430338" algn="l"/>
              </a:tabLst>
            </a:pPr>
            <a:r>
              <a:rPr lang="zh-CN" altLang="en-US" sz="3200"/>
              <a:t>编写运行于实地址方式（</a:t>
            </a:r>
            <a:r>
              <a:rPr lang="en-US" altLang="zh-CN" sz="3200"/>
              <a:t>8086</a:t>
            </a:r>
            <a:r>
              <a:rPr lang="zh-CN" altLang="en-US" sz="3200"/>
              <a:t>工作方式）的汇编语言程序，必须采用</a:t>
            </a:r>
            <a:r>
              <a:rPr lang="en-US" altLang="zh-CN" sz="3200"/>
              <a:t>16</a:t>
            </a:r>
            <a:r>
              <a:rPr lang="zh-CN" altLang="en-US" sz="3200"/>
              <a:t>位段</a:t>
            </a:r>
            <a:endParaRPr lang="zh-CN" altLang="en-US"/>
          </a:p>
        </p:txBody>
      </p:sp>
      <p:sp>
        <p:nvSpPr>
          <p:cNvPr id="120837" name="Line 6">
            <a:extLst>
              <a:ext uri="{FF2B5EF4-FFF2-40B4-BE49-F238E27FC236}">
                <a16:creationId xmlns:a16="http://schemas.microsoft.com/office/drawing/2014/main" id="{2D51D854-A441-46EB-85C5-4E6E8B01958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8">
            <a:extLst>
              <a:ext uri="{FF2B5EF4-FFF2-40B4-BE49-F238E27FC236}">
                <a16:creationId xmlns:a16="http://schemas.microsoft.com/office/drawing/2014/main" id="{4DBE8827-3A63-4529-B211-70065581611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21862" name="Rectangle 9">
              <a:extLst>
                <a:ext uri="{FF2B5EF4-FFF2-40B4-BE49-F238E27FC236}">
                  <a16:creationId xmlns:a16="http://schemas.microsoft.com/office/drawing/2014/main" id="{1D2A94C2-869E-4D4B-8A82-861BF645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21863" name="Picture 10" descr="minispir">
              <a:extLst>
                <a:ext uri="{FF2B5EF4-FFF2-40B4-BE49-F238E27FC236}">
                  <a16:creationId xmlns:a16="http://schemas.microsoft.com/office/drawing/2014/main" id="{C075A6BC-709E-4944-90F1-3924B6BEEA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1859" name="Rectangle 3" descr="花束">
            <a:extLst>
              <a:ext uri="{FF2B5EF4-FFF2-40B4-BE49-F238E27FC236}">
                <a16:creationId xmlns:a16="http://schemas.microsoft.com/office/drawing/2014/main" id="{C4351C09-2431-4D07-8E76-11A780ABB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段类别（</a:t>
            </a:r>
            <a:r>
              <a:rPr lang="en-US" altLang="zh-CN" sz="2800"/>
              <a:t>class</a:t>
            </a:r>
            <a:r>
              <a:rPr lang="zh-CN" altLang="en-US" sz="2800"/>
              <a:t>）属性</a:t>
            </a:r>
            <a:endParaRPr lang="zh-CN" altLang="en-US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A27B75AE-DCB0-4A55-AD39-93671855F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100138"/>
            <a:ext cx="7391400" cy="4135437"/>
          </a:xfrm>
          <a:noFill/>
        </p:spPr>
        <p:txBody>
          <a:bodyPr/>
          <a:lstStyle/>
          <a:p>
            <a:pPr marL="0" indent="390525" eaLnBrk="1" hangingPunct="1">
              <a:tabLst>
                <a:tab pos="1430338" algn="l"/>
              </a:tabLst>
            </a:pPr>
            <a:r>
              <a:rPr lang="zh-CN" altLang="en-US" sz="3200"/>
              <a:t>当连接程序组织段时，将所有的同类别段相邻分配</a:t>
            </a:r>
          </a:p>
          <a:p>
            <a:pPr marL="0" indent="390525" eaLnBrk="1" hangingPunct="1">
              <a:tabLst>
                <a:tab pos="1430338" algn="l"/>
              </a:tabLst>
            </a:pPr>
            <a:r>
              <a:rPr lang="zh-CN" altLang="en-US" sz="3200"/>
              <a:t>段类别可以是任意名称，但必须位于单引号中</a:t>
            </a:r>
          </a:p>
          <a:p>
            <a:pPr marL="0" indent="390525" eaLnBrk="1" hangingPunct="1">
              <a:tabLst>
                <a:tab pos="1430338" algn="l"/>
              </a:tabLst>
            </a:pPr>
            <a:r>
              <a:rPr lang="zh-CN" altLang="en-US" sz="3200"/>
              <a:t>大多数</a:t>
            </a:r>
            <a:r>
              <a:rPr lang="en-US" altLang="zh-CN" sz="3200"/>
              <a:t>MASM</a:t>
            </a:r>
            <a:r>
              <a:rPr lang="zh-CN" altLang="en-US" sz="3200"/>
              <a:t>程序使用 </a:t>
            </a:r>
            <a:r>
              <a:rPr lang="en-US" altLang="zh-CN" sz="3200"/>
              <a:t>'code'</a:t>
            </a:r>
            <a:r>
              <a:rPr lang="zh-CN" altLang="en-US" sz="3200"/>
              <a:t>、</a:t>
            </a:r>
            <a:r>
              <a:rPr lang="en-US" altLang="zh-CN" sz="3200"/>
              <a:t>'data'</a:t>
            </a:r>
            <a:r>
              <a:rPr lang="zh-CN" altLang="en-US" sz="3200"/>
              <a:t>和</a:t>
            </a:r>
            <a:r>
              <a:rPr lang="en-US" altLang="zh-CN" sz="3200"/>
              <a:t>'stack’</a:t>
            </a:r>
            <a:r>
              <a:rPr lang="zh-CN" altLang="en-US" sz="3200"/>
              <a:t>来分别指名代码段、数据段和堆栈段，以保持所有代码和数据的连续</a:t>
            </a:r>
          </a:p>
        </p:txBody>
      </p:sp>
      <p:sp>
        <p:nvSpPr>
          <p:cNvPr id="121861" name="Line 6">
            <a:extLst>
              <a:ext uri="{FF2B5EF4-FFF2-40B4-BE49-F238E27FC236}">
                <a16:creationId xmlns:a16="http://schemas.microsoft.com/office/drawing/2014/main" id="{DEBC22BC-B95A-4D68-9B1C-11DDA979BDA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192DEEC-19A6-44B1-96BC-9CE163202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3088" y="76200"/>
            <a:ext cx="3429000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zh-CN" altLang="en-US" sz="2000"/>
              <a:t>指定段寄存器伪指令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13873C5-3068-456F-A1DB-42234C2A87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" y="687388"/>
            <a:ext cx="8659813" cy="730250"/>
          </a:xfrm>
          <a:noFill/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ASSUME  </a:t>
            </a:r>
            <a:r>
              <a:rPr lang="zh-CN" altLang="en-US">
                <a:solidFill>
                  <a:srgbClr val="0000FF"/>
                </a:solidFill>
              </a:rPr>
              <a:t>段寄存器：段名 </a:t>
            </a:r>
            <a:r>
              <a:rPr lang="en-US" altLang="zh-CN">
                <a:solidFill>
                  <a:srgbClr val="0000FF"/>
                </a:solidFill>
              </a:rPr>
              <a:t>[,</a:t>
            </a:r>
            <a:r>
              <a:rPr lang="zh-CN" altLang="en-US">
                <a:solidFill>
                  <a:srgbClr val="0000FF"/>
                </a:solidFill>
              </a:rPr>
              <a:t>段寄存器名：段名</a:t>
            </a:r>
            <a:r>
              <a:rPr lang="en-US" altLang="zh-CN">
                <a:solidFill>
                  <a:srgbClr val="0000FF"/>
                </a:solidFill>
              </a:rPr>
              <a:t>, ...]</a:t>
            </a:r>
            <a:endParaRPr lang="en-US" altLang="zh-CN" sz="3200">
              <a:solidFill>
                <a:srgbClr val="0000FF"/>
              </a:solidFill>
            </a:endParaRP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74C90EE5-6E57-456F-9CB7-51F5FC635E4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3863" y="1720850"/>
            <a:ext cx="8378825" cy="4541838"/>
          </a:xfrm>
          <a:noFill/>
        </p:spPr>
        <p:txBody>
          <a:bodyPr/>
          <a:lstStyle/>
          <a:p>
            <a:pPr marL="0" indent="390525" eaLnBrk="1" hangingPunct="1"/>
            <a:r>
              <a:rPr lang="zh-CN" altLang="en-US"/>
              <a:t>通知</a:t>
            </a:r>
            <a:r>
              <a:rPr lang="en-US" altLang="zh-CN"/>
              <a:t>MASM</a:t>
            </a:r>
            <a:r>
              <a:rPr lang="zh-CN" altLang="en-US"/>
              <a:t>用指定的段寄存器来寻址对应的逻辑段，即建立段寄存器与段的缺省关系</a:t>
            </a:r>
          </a:p>
          <a:p>
            <a:pPr marL="0" indent="390525" eaLnBrk="1" hangingPunct="1"/>
            <a:r>
              <a:rPr lang="zh-CN" altLang="en-US"/>
              <a:t>在明确了程序中各段与段寄存器之间的关系后，汇编程序会根据数据所在的逻辑段，在需要时自动插入段超越前缀。这是</a:t>
            </a:r>
            <a:r>
              <a:rPr lang="en-US" altLang="zh-CN"/>
              <a:t>ASSUME</a:t>
            </a:r>
            <a:r>
              <a:rPr lang="zh-CN" altLang="en-US"/>
              <a:t>伪指令的主要功能</a:t>
            </a:r>
          </a:p>
          <a:p>
            <a:pPr marL="0" indent="390525" eaLnBrk="1" hangingPunct="1"/>
            <a:r>
              <a:rPr lang="en-US" altLang="zh-CN"/>
              <a:t>ASSUME</a:t>
            </a:r>
            <a:r>
              <a:rPr lang="zh-CN" altLang="en-US"/>
              <a:t>伪指令并不为段寄存器设定初值，连接程序</a:t>
            </a:r>
            <a:r>
              <a:rPr lang="en-US" altLang="zh-CN"/>
              <a:t>LINK</a:t>
            </a:r>
            <a:r>
              <a:rPr lang="zh-CN" altLang="en-US"/>
              <a:t>将正确设置</a:t>
            </a:r>
            <a:r>
              <a:rPr lang="en-US" altLang="zh-CN"/>
              <a:t>CS : IP</a:t>
            </a:r>
            <a:r>
              <a:rPr lang="zh-CN" altLang="en-US"/>
              <a:t>和</a:t>
            </a:r>
            <a:r>
              <a:rPr lang="en-US" altLang="zh-CN"/>
              <a:t>SS : SP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zh-CN" altLang="en-US"/>
              <a:t>由于数据段通常都需要，所以在样板源程序中，首先为</a:t>
            </a:r>
            <a:r>
              <a:rPr lang="en-US" altLang="zh-CN"/>
              <a:t>DS</a:t>
            </a:r>
            <a:r>
              <a:rPr lang="zh-CN" altLang="en-US"/>
              <a:t>赋值；如果使用附加段，还要赋值</a:t>
            </a:r>
            <a:r>
              <a:rPr lang="en-US" altLang="zh-CN"/>
              <a:t>ES</a:t>
            </a:r>
          </a:p>
        </p:txBody>
      </p:sp>
      <p:pic>
        <p:nvPicPr>
          <p:cNvPr id="122885" name="Picture 6" descr="BD15034_">
            <a:extLst>
              <a:ext uri="{FF2B5EF4-FFF2-40B4-BE49-F238E27FC236}">
                <a16:creationId xmlns:a16="http://schemas.microsoft.com/office/drawing/2014/main" id="{5994DBCD-78D5-4B98-9C2C-50129D63E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63663"/>
            <a:ext cx="769620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D2EC3C44-64E1-4590-991A-A2BB238FD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5088" y="76200"/>
            <a:ext cx="2667000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zh-CN" altLang="en-US" sz="2000"/>
              <a:t>段组伪指令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BD2484AF-340C-4336-9089-449B1F304F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446088"/>
            <a:ext cx="6503988" cy="563562"/>
          </a:xfrm>
          <a:noFill/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FF"/>
                </a:solidFill>
              </a:rPr>
              <a:t>组名  </a:t>
            </a:r>
            <a:r>
              <a:rPr lang="en-US" altLang="zh-CN" sz="3200">
                <a:solidFill>
                  <a:srgbClr val="0000FF"/>
                </a:solidFill>
              </a:rPr>
              <a:t>GROUP  </a:t>
            </a:r>
            <a:r>
              <a:rPr lang="zh-CN" altLang="en-US" sz="3200">
                <a:solidFill>
                  <a:srgbClr val="0000FF"/>
                </a:solidFill>
              </a:rPr>
              <a:t>段名</a:t>
            </a:r>
            <a:r>
              <a:rPr lang="en-US" altLang="zh-CN" sz="3200">
                <a:solidFill>
                  <a:srgbClr val="0000FF"/>
                </a:solidFill>
              </a:rPr>
              <a:t>[,</a:t>
            </a:r>
            <a:r>
              <a:rPr lang="zh-CN" altLang="en-US" sz="3200">
                <a:solidFill>
                  <a:srgbClr val="0000FF"/>
                </a:solidFill>
              </a:rPr>
              <a:t>段名</a:t>
            </a:r>
            <a:r>
              <a:rPr lang="en-US" altLang="zh-CN" sz="3200">
                <a:solidFill>
                  <a:srgbClr val="0000FF"/>
                </a:solidFill>
              </a:rPr>
              <a:t>,...]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704F8630-A2C6-4C98-BCF8-3BDD385991F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3863" y="1400175"/>
            <a:ext cx="8034337" cy="4481513"/>
          </a:xfrm>
          <a:noFill/>
        </p:spPr>
        <p:txBody>
          <a:bodyPr/>
          <a:lstStyle/>
          <a:p>
            <a:pPr marL="0" indent="390525" eaLnBrk="1" hangingPunct="1"/>
            <a:r>
              <a:rPr lang="zh-CN" altLang="en-US"/>
              <a:t>把多个同类段合并为一个</a:t>
            </a:r>
            <a:r>
              <a:rPr lang="en-US" altLang="zh-CN"/>
              <a:t>64KB</a:t>
            </a:r>
            <a:r>
              <a:rPr lang="zh-CN" altLang="en-US"/>
              <a:t>物理段，并用一个组名统一存取它</a:t>
            </a:r>
          </a:p>
          <a:p>
            <a:pPr marL="0" indent="390525" eaLnBrk="1" hangingPunct="1"/>
            <a:r>
              <a:rPr lang="zh-CN" altLang="en-US"/>
              <a:t>定义段组后，段组内各段就统一为一个段地址，各段定义的变量和标号的偏移地址就相对于段组基地址计算</a:t>
            </a:r>
          </a:p>
          <a:p>
            <a:pPr marL="0" indent="390525" eaLnBrk="1" hangingPunct="1"/>
            <a:r>
              <a:rPr lang="en-US" altLang="zh-CN"/>
              <a:t>offset</a:t>
            </a:r>
            <a:r>
              <a:rPr lang="zh-CN" altLang="en-US"/>
              <a:t>操作符取变量和标号相对于段组的偏移地址，如果没有段组则取得相对于段的偏移地址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en-US" altLang="zh-CN"/>
              <a:t>offset</a:t>
            </a:r>
            <a:r>
              <a:rPr lang="zh-CN" altLang="en-US"/>
              <a:t>后可以跟段组中的某个段名，表示该段最后一个字节后面字节相对于段组的偏移地址</a:t>
            </a:r>
          </a:p>
        </p:txBody>
      </p:sp>
      <p:pic>
        <p:nvPicPr>
          <p:cNvPr id="123909" name="Picture 7" descr="BD15034_">
            <a:extLst>
              <a:ext uri="{FF2B5EF4-FFF2-40B4-BE49-F238E27FC236}">
                <a16:creationId xmlns:a16="http://schemas.microsoft.com/office/drawing/2014/main" id="{6B0482D2-A2A5-4D3D-8E47-6E292A5E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69620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>
            <a:extLst>
              <a:ext uri="{FF2B5EF4-FFF2-40B4-BE49-F238E27FC236}">
                <a16:creationId xmlns:a16="http://schemas.microsoft.com/office/drawing/2014/main" id="{0848387A-1F78-49EB-BDD2-E34BFF8DE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分隔符</a:t>
            </a:r>
          </a:p>
        </p:txBody>
      </p:sp>
      <p:sp>
        <p:nvSpPr>
          <p:cNvPr id="14339" name="Rectangle 9">
            <a:extLst>
              <a:ext uri="{FF2B5EF4-FFF2-40B4-BE49-F238E27FC236}">
                <a16:creationId xmlns:a16="http://schemas.microsoft.com/office/drawing/2014/main" id="{2B306A35-FE22-4A29-A330-F3D8B733A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语句的</a:t>
            </a:r>
            <a:r>
              <a:rPr lang="en-US" altLang="zh-CN" sz="3200"/>
              <a:t>4</a:t>
            </a:r>
            <a:r>
              <a:rPr lang="zh-CN" altLang="en-US" sz="3200"/>
              <a:t>个组成部分要用分隔符分开</a:t>
            </a:r>
          </a:p>
          <a:p>
            <a:pPr eaLnBrk="1" hangingPunct="1"/>
            <a:r>
              <a:rPr lang="zh-CN" altLang="en-US" sz="3200"/>
              <a:t>标号后用冒号，注释前用分号</a:t>
            </a:r>
          </a:p>
          <a:p>
            <a:pPr eaLnBrk="1" hangingPunct="1"/>
            <a:r>
              <a:rPr lang="zh-CN" altLang="en-US" sz="3200"/>
              <a:t>操作数之间和参数之间使用逗号分隔</a:t>
            </a:r>
          </a:p>
          <a:p>
            <a:pPr eaLnBrk="1" hangingPunct="1"/>
            <a:r>
              <a:rPr lang="zh-CN" altLang="en-US" sz="3200"/>
              <a:t>其他部分通常采用空格或制表符</a:t>
            </a:r>
          </a:p>
          <a:p>
            <a:pPr eaLnBrk="1" hangingPunct="1"/>
            <a:r>
              <a:rPr lang="zh-CN" altLang="en-US" sz="3200"/>
              <a:t>多个空格和制表符的作用与一个相同</a:t>
            </a:r>
          </a:p>
          <a:p>
            <a:pPr eaLnBrk="1" hangingPunct="1"/>
            <a:r>
              <a:rPr lang="en-US" altLang="zh-CN" sz="3200"/>
              <a:t>MASM</a:t>
            </a:r>
            <a:r>
              <a:rPr lang="zh-CN" altLang="en-US" sz="3200"/>
              <a:t>支持续行符 “</a:t>
            </a:r>
            <a:r>
              <a:rPr lang="en-US" altLang="zh-CN" sz="3200"/>
              <a:t>\”</a:t>
            </a:r>
          </a:p>
        </p:txBody>
      </p:sp>
    </p:spTree>
  </p:cSld>
  <p:clrMapOvr>
    <a:masterClrMapping/>
  </p:clrMapOvr>
  <p:transition spd="slow">
    <p:rand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31F35B7-8421-440A-8A68-C62F626A2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077200" cy="594360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stackseg	segment stack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db 256 dup(?)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stackseg	ends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data1	segment word public 'const'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const1	dw 100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data1	ends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data2	segment word public 'vars'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var1	dw ?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data2	ends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datagroup group data1,data2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进行段组合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codeseg 	segment para public 'code'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720850" algn="l"/>
                <a:tab pos="5815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assume cs:codeseg,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ds:datagroup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,ss:stackseg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4C0E7CC-913D-4C54-8B9C-0D520A88C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2500" y="396875"/>
            <a:ext cx="2716213" cy="368300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例题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3.6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－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1/3</a:t>
            </a:r>
            <a:endParaRPr lang="en-US" altLang="zh-CN" sz="2400" b="1"/>
          </a:p>
        </p:txBody>
      </p:sp>
      <p:grpSp>
        <p:nvGrpSpPr>
          <p:cNvPr id="176132" name="Group 4">
            <a:extLst>
              <a:ext uri="{FF2B5EF4-FFF2-40B4-BE49-F238E27FC236}">
                <a16:creationId xmlns:a16="http://schemas.microsoft.com/office/drawing/2014/main" id="{CA274461-25BC-4C82-9F4B-D24CE7FDE6CD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24943" name="Rectangle 5">
              <a:extLst>
                <a:ext uri="{FF2B5EF4-FFF2-40B4-BE49-F238E27FC236}">
                  <a16:creationId xmlns:a16="http://schemas.microsoft.com/office/drawing/2014/main" id="{45675356-FF87-46AB-A050-E454EFCAC0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944" name="Rectangle 6">
              <a:extLst>
                <a:ext uri="{FF2B5EF4-FFF2-40B4-BE49-F238E27FC236}">
                  <a16:creationId xmlns:a16="http://schemas.microsoft.com/office/drawing/2014/main" id="{4B683F34-C9F0-4F16-B37B-5CFD1DC6D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6135" name="Group 7">
            <a:extLst>
              <a:ext uri="{FF2B5EF4-FFF2-40B4-BE49-F238E27FC236}">
                <a16:creationId xmlns:a16="http://schemas.microsoft.com/office/drawing/2014/main" id="{81595B2A-B75F-46CD-A561-BEED98563789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24941" name="Rectangle 8">
              <a:extLst>
                <a:ext uri="{FF2B5EF4-FFF2-40B4-BE49-F238E27FC236}">
                  <a16:creationId xmlns:a16="http://schemas.microsoft.com/office/drawing/2014/main" id="{C4B856D6-EC82-40CE-B017-239BA9F47A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942" name="Rectangle 9">
              <a:extLst>
                <a:ext uri="{FF2B5EF4-FFF2-40B4-BE49-F238E27FC236}">
                  <a16:creationId xmlns:a16="http://schemas.microsoft.com/office/drawing/2014/main" id="{659754B6-FBAE-46C3-A177-6A0FA9BDE0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6138" name="Group 10">
            <a:extLst>
              <a:ext uri="{FF2B5EF4-FFF2-40B4-BE49-F238E27FC236}">
                <a16:creationId xmlns:a16="http://schemas.microsoft.com/office/drawing/2014/main" id="{6D0C359B-63CD-4973-903A-F3D7EC5745F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24939" name="Rectangle 11">
              <a:extLst>
                <a:ext uri="{FF2B5EF4-FFF2-40B4-BE49-F238E27FC236}">
                  <a16:creationId xmlns:a16="http://schemas.microsoft.com/office/drawing/2014/main" id="{031ED20B-E4A6-4FDC-A00F-D56E385E90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940" name="Rectangle 12">
              <a:extLst>
                <a:ext uri="{FF2B5EF4-FFF2-40B4-BE49-F238E27FC236}">
                  <a16:creationId xmlns:a16="http://schemas.microsoft.com/office/drawing/2014/main" id="{75BCE541-B1E3-4C2C-B7D0-DBB7357A31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6141" name="Group 13">
            <a:extLst>
              <a:ext uri="{FF2B5EF4-FFF2-40B4-BE49-F238E27FC236}">
                <a16:creationId xmlns:a16="http://schemas.microsoft.com/office/drawing/2014/main" id="{E75B7133-7373-4E3C-B768-7D902D6889AF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24937" name="Rectangle 14">
              <a:extLst>
                <a:ext uri="{FF2B5EF4-FFF2-40B4-BE49-F238E27FC236}">
                  <a16:creationId xmlns:a16="http://schemas.microsoft.com/office/drawing/2014/main" id="{7C41D91D-15AC-4F0E-AF1C-9522BA5EF5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4938" name="Rectangle 15">
              <a:extLst>
                <a:ext uri="{FF2B5EF4-FFF2-40B4-BE49-F238E27FC236}">
                  <a16:creationId xmlns:a16="http://schemas.microsoft.com/office/drawing/2014/main" id="{1779B69F-C0B2-4EB9-BF49-D752B132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124936" name="Picture 16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FB8DA1-2F12-49A5-8B67-777644D784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B43F3306-5888-473B-AAB1-5538FD3CA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8001000" cy="541020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5046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start: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ax,datagroup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5046663" algn="l"/>
              </a:tabLst>
            </a:pP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ds,ax</a:t>
            </a: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对段组寻址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5046663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ax,const1</a:t>
            </a:r>
            <a:r>
              <a:rPr lang="en-US" altLang="zh-CN" sz="2800">
                <a:latin typeface="宋体" panose="02010600030101010101" pitchFamily="2" charset="-122"/>
              </a:rPr>
              <a:t>	;ax=100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5046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var1,ax</a:t>
            </a:r>
            <a:r>
              <a:rPr lang="en-US" altLang="zh-CN" sz="2800">
                <a:latin typeface="宋体" panose="02010600030101010101" pitchFamily="2" charset="-122"/>
              </a:rPr>
              <a:t>	;var1=100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5046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ax,offset var1</a:t>
            </a:r>
            <a:r>
              <a:rPr lang="en-US" altLang="zh-CN" sz="2800">
                <a:latin typeface="宋体" panose="02010600030101010101" pitchFamily="2" charset="-122"/>
              </a:rPr>
              <a:t>	;ax=2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5046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ax,offset data1</a:t>
            </a:r>
            <a:r>
              <a:rPr lang="en-US" altLang="zh-CN" sz="2800">
                <a:latin typeface="宋体" panose="02010600030101010101" pitchFamily="2" charset="-122"/>
              </a:rPr>
              <a:t>	;ax=2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5046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ax,offset data2</a:t>
            </a:r>
            <a:r>
              <a:rPr lang="en-US" altLang="zh-CN" sz="2800">
                <a:latin typeface="宋体" panose="02010600030101010101" pitchFamily="2" charset="-122"/>
              </a:rPr>
              <a:t>	;ax=4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8EBD4E7-F7E2-49BA-8801-E24DCED80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1400" y="396875"/>
            <a:ext cx="2627313" cy="368300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例题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3.6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－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2/3</a:t>
            </a:r>
            <a:endParaRPr lang="en-US" altLang="zh-CN" sz="2400" b="1"/>
          </a:p>
        </p:txBody>
      </p:sp>
      <p:grpSp>
        <p:nvGrpSpPr>
          <p:cNvPr id="177156" name="Group 4">
            <a:extLst>
              <a:ext uri="{FF2B5EF4-FFF2-40B4-BE49-F238E27FC236}">
                <a16:creationId xmlns:a16="http://schemas.microsoft.com/office/drawing/2014/main" id="{0E197447-74C5-4C2E-AFA0-B2BB0FE1AD57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25968" name="Rectangle 5">
              <a:extLst>
                <a:ext uri="{FF2B5EF4-FFF2-40B4-BE49-F238E27FC236}">
                  <a16:creationId xmlns:a16="http://schemas.microsoft.com/office/drawing/2014/main" id="{607D0EB0-95A4-48C9-9134-1576D67B6C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69" name="Rectangle 6">
              <a:extLst>
                <a:ext uri="{FF2B5EF4-FFF2-40B4-BE49-F238E27FC236}">
                  <a16:creationId xmlns:a16="http://schemas.microsoft.com/office/drawing/2014/main" id="{0E2C2D21-87A6-4147-8D57-BACF49C448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7159" name="Group 7">
            <a:extLst>
              <a:ext uri="{FF2B5EF4-FFF2-40B4-BE49-F238E27FC236}">
                <a16:creationId xmlns:a16="http://schemas.microsoft.com/office/drawing/2014/main" id="{C553AC9F-D76C-4EE3-9841-BCA0F6143559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25966" name="Rectangle 8">
              <a:extLst>
                <a:ext uri="{FF2B5EF4-FFF2-40B4-BE49-F238E27FC236}">
                  <a16:creationId xmlns:a16="http://schemas.microsoft.com/office/drawing/2014/main" id="{B4DE158C-ADEC-4380-8761-D32EF66B4F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67" name="Rectangle 9">
              <a:extLst>
                <a:ext uri="{FF2B5EF4-FFF2-40B4-BE49-F238E27FC236}">
                  <a16:creationId xmlns:a16="http://schemas.microsoft.com/office/drawing/2014/main" id="{96C53902-77D4-4F8D-AA64-416C75E0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7162" name="Group 10">
            <a:extLst>
              <a:ext uri="{FF2B5EF4-FFF2-40B4-BE49-F238E27FC236}">
                <a16:creationId xmlns:a16="http://schemas.microsoft.com/office/drawing/2014/main" id="{395CF90C-D5D3-4740-BC38-C33F5EBE961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25964" name="Rectangle 11">
              <a:extLst>
                <a:ext uri="{FF2B5EF4-FFF2-40B4-BE49-F238E27FC236}">
                  <a16:creationId xmlns:a16="http://schemas.microsoft.com/office/drawing/2014/main" id="{C61DF8CC-B046-4610-8DD7-63B119B1AC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65" name="Rectangle 12">
              <a:extLst>
                <a:ext uri="{FF2B5EF4-FFF2-40B4-BE49-F238E27FC236}">
                  <a16:creationId xmlns:a16="http://schemas.microsoft.com/office/drawing/2014/main" id="{523D7CDF-51A2-411C-B1C9-297AB77F0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7165" name="Group 13">
            <a:extLst>
              <a:ext uri="{FF2B5EF4-FFF2-40B4-BE49-F238E27FC236}">
                <a16:creationId xmlns:a16="http://schemas.microsoft.com/office/drawing/2014/main" id="{8F9FC614-37B5-48AD-98AA-A19391140FAD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25962" name="Rectangle 14">
              <a:extLst>
                <a:ext uri="{FF2B5EF4-FFF2-40B4-BE49-F238E27FC236}">
                  <a16:creationId xmlns:a16="http://schemas.microsoft.com/office/drawing/2014/main" id="{518C74B2-9D0F-448D-8CF0-9773CD84D4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63" name="Rectangle 15">
              <a:extLst>
                <a:ext uri="{FF2B5EF4-FFF2-40B4-BE49-F238E27FC236}">
                  <a16:creationId xmlns:a16="http://schemas.microsoft.com/office/drawing/2014/main" id="{40E6BCFA-B3E5-4F91-B595-7D43B858E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125960" name="Picture 18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706DC9-EFD2-474E-9FC7-265D440A1B6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61" name="Picture 19" descr="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E3065E1-5865-4C24-AF9D-BE19222377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0501F5AF-3B2F-4F22-9CDC-61476C4F7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8153400" cy="586740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5046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assume ds:data2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5046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ax,data2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5046663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ds,ax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5046663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ax,var1</a:t>
            </a:r>
            <a:r>
              <a:rPr lang="en-US" altLang="zh-CN" sz="2800">
                <a:latin typeface="宋体" panose="02010600030101010101" pitchFamily="2" charset="-122"/>
              </a:rPr>
              <a:t>	;ax=100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5046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ax,offset var1</a:t>
            </a:r>
            <a:r>
              <a:rPr lang="en-US" altLang="zh-CN" sz="2800">
                <a:latin typeface="宋体" panose="02010600030101010101" pitchFamily="2" charset="-122"/>
              </a:rPr>
              <a:t>	;ax=2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5046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ax,4c00h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5046663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int 21h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5046663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codeseg 	ends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5046663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 start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348B6261-34B0-4D82-A1B2-766194E21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1400" y="396875"/>
            <a:ext cx="2627313" cy="368300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例题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3.6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－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3/3</a:t>
            </a:r>
            <a:endParaRPr lang="en-US" altLang="zh-CN" sz="2400" b="1"/>
          </a:p>
        </p:txBody>
      </p:sp>
      <p:grpSp>
        <p:nvGrpSpPr>
          <p:cNvPr id="207876" name="Group 4">
            <a:extLst>
              <a:ext uri="{FF2B5EF4-FFF2-40B4-BE49-F238E27FC236}">
                <a16:creationId xmlns:a16="http://schemas.microsoft.com/office/drawing/2014/main" id="{CCDA3B9B-8BCF-4957-B30B-F2C76A77DFC5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26991" name="Rectangle 5">
              <a:extLst>
                <a:ext uri="{FF2B5EF4-FFF2-40B4-BE49-F238E27FC236}">
                  <a16:creationId xmlns:a16="http://schemas.microsoft.com/office/drawing/2014/main" id="{511A5D4F-51DF-4C1D-90A2-7B1F40FC8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6992" name="Rectangle 6">
              <a:extLst>
                <a:ext uri="{FF2B5EF4-FFF2-40B4-BE49-F238E27FC236}">
                  <a16:creationId xmlns:a16="http://schemas.microsoft.com/office/drawing/2014/main" id="{65CE8286-4FE7-4A69-902F-E0E85761C0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7879" name="Group 7">
            <a:extLst>
              <a:ext uri="{FF2B5EF4-FFF2-40B4-BE49-F238E27FC236}">
                <a16:creationId xmlns:a16="http://schemas.microsoft.com/office/drawing/2014/main" id="{17CA22F1-88D6-4E41-8300-CC600CFA7BED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26989" name="Rectangle 8">
              <a:extLst>
                <a:ext uri="{FF2B5EF4-FFF2-40B4-BE49-F238E27FC236}">
                  <a16:creationId xmlns:a16="http://schemas.microsoft.com/office/drawing/2014/main" id="{05D43869-EFE6-40D0-B07B-D91153595E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6990" name="Rectangle 9">
              <a:extLst>
                <a:ext uri="{FF2B5EF4-FFF2-40B4-BE49-F238E27FC236}">
                  <a16:creationId xmlns:a16="http://schemas.microsoft.com/office/drawing/2014/main" id="{FF17DD59-1986-41FC-8DB3-AB512C4D8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7882" name="Group 10">
            <a:extLst>
              <a:ext uri="{FF2B5EF4-FFF2-40B4-BE49-F238E27FC236}">
                <a16:creationId xmlns:a16="http://schemas.microsoft.com/office/drawing/2014/main" id="{524057FF-9604-4FD6-8C10-7EA957F8EB34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26987" name="Rectangle 11">
              <a:extLst>
                <a:ext uri="{FF2B5EF4-FFF2-40B4-BE49-F238E27FC236}">
                  <a16:creationId xmlns:a16="http://schemas.microsoft.com/office/drawing/2014/main" id="{5B0C1F30-113C-4443-8972-45B76FA297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6988" name="Rectangle 12">
              <a:extLst>
                <a:ext uri="{FF2B5EF4-FFF2-40B4-BE49-F238E27FC236}">
                  <a16:creationId xmlns:a16="http://schemas.microsoft.com/office/drawing/2014/main" id="{F8B1E9B7-8303-42E4-845C-ACC462EBBF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7885" name="Group 13">
            <a:extLst>
              <a:ext uri="{FF2B5EF4-FFF2-40B4-BE49-F238E27FC236}">
                <a16:creationId xmlns:a16="http://schemas.microsoft.com/office/drawing/2014/main" id="{A23E229A-412A-48A1-8D0E-9251CD4FECD9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26985" name="Rectangle 14">
              <a:extLst>
                <a:ext uri="{FF2B5EF4-FFF2-40B4-BE49-F238E27FC236}">
                  <a16:creationId xmlns:a16="http://schemas.microsoft.com/office/drawing/2014/main" id="{E3F27552-188C-4114-8617-154F921334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6986" name="Rectangle 15">
              <a:extLst>
                <a:ext uri="{FF2B5EF4-FFF2-40B4-BE49-F238E27FC236}">
                  <a16:creationId xmlns:a16="http://schemas.microsoft.com/office/drawing/2014/main" id="{7331354A-0C74-40E8-8EFF-667B4293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126984" name="Picture 16" descr="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6ED861-8D61-4646-A7CF-E2066EB145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E1ED6E20-7AC8-40D7-8DEC-15BB2A4BC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68888" y="76200"/>
            <a:ext cx="2743200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zh-CN" altLang="en-US" sz="2000"/>
              <a:t>段顺序伪指令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D443AB75-45A9-43BB-8040-553F83E65B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33400"/>
            <a:ext cx="7772400" cy="1676400"/>
          </a:xfrm>
          <a:noFill/>
        </p:spPr>
        <p:txBody>
          <a:bodyPr/>
          <a:lstStyle/>
          <a:p>
            <a:pPr marL="482600" indent="-296863"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>
                <a:solidFill>
                  <a:srgbClr val="0000FF"/>
                </a:solidFill>
              </a:rPr>
              <a:t>.SEQ	</a:t>
            </a:r>
            <a:r>
              <a:rPr lang="en-US" altLang="zh-CN"/>
              <a:t>;</a:t>
            </a:r>
            <a:r>
              <a:rPr lang="zh-CN" altLang="en-US"/>
              <a:t>按照源程序的各段顺序</a:t>
            </a:r>
          </a:p>
          <a:p>
            <a:pPr marL="482600" indent="-296863"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>
                <a:solidFill>
                  <a:srgbClr val="0000FF"/>
                </a:solidFill>
              </a:rPr>
              <a:t>.DOSSEG	</a:t>
            </a:r>
            <a:r>
              <a:rPr lang="en-US" altLang="zh-CN"/>
              <a:t>;</a:t>
            </a:r>
            <a:r>
              <a:rPr lang="zh-CN" altLang="en-US"/>
              <a:t>按照微软使用的标准</a:t>
            </a:r>
            <a:r>
              <a:rPr lang="en-US" altLang="zh-CN"/>
              <a:t>DOS</a:t>
            </a:r>
            <a:r>
              <a:rPr lang="zh-CN" altLang="en-US"/>
              <a:t>规定</a:t>
            </a:r>
          </a:p>
          <a:p>
            <a:pPr marL="482600" indent="-296863" eaLnBrk="1" hangingPunct="1">
              <a:buFont typeface="Wingdings" panose="05000000000000000000" pitchFamily="2" charset="2"/>
              <a:buNone/>
              <a:tabLst>
                <a:tab pos="2289175" algn="l"/>
              </a:tabLst>
            </a:pPr>
            <a:r>
              <a:rPr lang="en-US" altLang="zh-CN">
                <a:solidFill>
                  <a:srgbClr val="0000FF"/>
                </a:solidFill>
              </a:rPr>
              <a:t>.ALPHA	</a:t>
            </a:r>
            <a:r>
              <a:rPr lang="en-US" altLang="zh-CN"/>
              <a:t>;</a:t>
            </a:r>
            <a:r>
              <a:rPr lang="zh-CN" altLang="en-US"/>
              <a:t>按照段名的字母顺序</a:t>
            </a:r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id="{EA089C71-944D-4297-A178-29D1505E285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362200"/>
            <a:ext cx="8378825" cy="4208463"/>
          </a:xfrm>
          <a:noFill/>
        </p:spPr>
        <p:txBody>
          <a:bodyPr/>
          <a:lstStyle/>
          <a:p>
            <a:pPr marL="0" indent="390525" eaLnBrk="1" hangingPunct="1">
              <a:tabLst>
                <a:tab pos="6375400" algn="l"/>
              </a:tabLst>
            </a:pPr>
            <a:r>
              <a:rPr lang="zh-CN" altLang="en-US"/>
              <a:t>段顺序伪指令确定各逻辑段在主存的前后位置</a:t>
            </a:r>
          </a:p>
          <a:p>
            <a:pPr marL="0" indent="390525" eaLnBrk="1" hangingPunct="1">
              <a:tabLst>
                <a:tab pos="6375400" algn="l"/>
              </a:tabLst>
            </a:pPr>
            <a:r>
              <a:rPr lang="zh-CN" altLang="en-US"/>
              <a:t>完整段定义格式中，默认按照源程序各段的书写顺序安排（即</a:t>
            </a:r>
            <a:r>
              <a:rPr lang="en-US" altLang="zh-CN"/>
              <a:t>.seq</a:t>
            </a:r>
            <a:r>
              <a:rPr lang="zh-CN" altLang="en-US"/>
              <a:t>）</a:t>
            </a:r>
          </a:p>
          <a:p>
            <a:pPr marL="0" indent="390525" eaLnBrk="1" hangingPunct="1">
              <a:tabLst>
                <a:tab pos="6375400" algn="l"/>
              </a:tabLst>
            </a:pPr>
            <a:r>
              <a:rPr lang="zh-CN" altLang="en-US"/>
              <a:t>采用</a:t>
            </a:r>
            <a:r>
              <a:rPr lang="en-US" altLang="zh-CN"/>
              <a:t>.model</a:t>
            </a:r>
            <a:r>
              <a:rPr lang="zh-CN" altLang="en-US"/>
              <a:t>伪指令的简化段定义格式，则是规定的标准</a:t>
            </a:r>
            <a:r>
              <a:rPr lang="en-US" altLang="zh-CN"/>
              <a:t>DOS</a:t>
            </a:r>
            <a:r>
              <a:rPr lang="zh-CN" altLang="en-US"/>
              <a:t>程序顺序（ 即</a:t>
            </a:r>
            <a:r>
              <a:rPr lang="en-US" altLang="zh-CN"/>
              <a:t>.dosseg </a:t>
            </a:r>
            <a:r>
              <a:rPr lang="zh-CN" altLang="en-US"/>
              <a:t>）：</a:t>
            </a:r>
          </a:p>
          <a:p>
            <a:pPr marL="0" indent="390525" algn="ctr"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  <a:tabLst>
                <a:tab pos="6375400" algn="l"/>
              </a:tabLst>
            </a:pPr>
            <a:r>
              <a:rPr lang="zh-CN" altLang="en-US" sz="36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代码段</a:t>
            </a:r>
            <a:r>
              <a:rPr lang="zh-CN" altLang="en-US" sz="360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→ </a:t>
            </a:r>
            <a:r>
              <a:rPr lang="zh-CN" altLang="en-US" sz="36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数据段</a:t>
            </a:r>
            <a:r>
              <a:rPr lang="zh-CN" altLang="en-US" sz="360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→</a:t>
            </a:r>
            <a:r>
              <a:rPr lang="zh-CN" altLang="en-US" sz="360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堆栈段</a:t>
            </a:r>
          </a:p>
          <a:p>
            <a:pPr marL="0" indent="390525" algn="ctr" eaLnBrk="1" hangingPunct="1">
              <a:buFont typeface="Wingdings" panose="05000000000000000000" pitchFamily="2" charset="2"/>
              <a:buNone/>
              <a:tabLst>
                <a:tab pos="6375400" algn="l"/>
              </a:tabLst>
            </a:pPr>
            <a:r>
              <a:rPr lang="zh-CN" altLang="en-US" sz="2000"/>
              <a:t>主存地址低端		高端</a:t>
            </a:r>
            <a:endParaRPr lang="zh-CN" altLang="en-US"/>
          </a:p>
        </p:txBody>
      </p:sp>
      <p:sp>
        <p:nvSpPr>
          <p:cNvPr id="128005" name="Line 6">
            <a:extLst>
              <a:ext uri="{FF2B5EF4-FFF2-40B4-BE49-F238E27FC236}">
                <a16:creationId xmlns:a16="http://schemas.microsoft.com/office/drawing/2014/main" id="{8D722CB1-D024-4957-8417-A65C197DC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438" y="5943600"/>
            <a:ext cx="3789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8006" name="Picture 7" descr="BD15034_">
            <a:extLst>
              <a:ext uri="{FF2B5EF4-FFF2-40B4-BE49-F238E27FC236}">
                <a16:creationId xmlns:a16="http://schemas.microsoft.com/office/drawing/2014/main" id="{C37135BD-B457-4611-8131-B45E3094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7413"/>
            <a:ext cx="769620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31FE0CE-7A30-4B76-8A88-8924D2E87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49325"/>
            <a:ext cx="7988300" cy="5076825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dseg	segment word public 'data'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	org 100h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	;</a:t>
            </a:r>
            <a:r>
              <a:rPr lang="zh-CN" altLang="en-US" sz="3200">
                <a:latin typeface="宋体" panose="02010600030101010101" pitchFamily="2" charset="-122"/>
              </a:rPr>
              <a:t>设定堆栈段起始段内偏移地址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dw 200 dup(?)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topsp	equ this word</a:t>
            </a:r>
            <a:r>
              <a:rPr lang="en-US" altLang="zh-CN" sz="3200">
                <a:latin typeface="宋体" panose="02010600030101010101" pitchFamily="2" charset="-122"/>
              </a:rPr>
              <a:t>	;</a:t>
            </a:r>
            <a:r>
              <a:rPr lang="zh-CN" altLang="en-US" sz="3200">
                <a:latin typeface="宋体" panose="02010600030101010101" pitchFamily="2" charset="-122"/>
              </a:rPr>
              <a:t>定义栈顶指针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array	dw 100 dup(5868h)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dseg	ends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cseg	segment 'code'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assume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 cs:cseg,ds:dseg,ss:dseg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8263" algn="l"/>
                <a:tab pos="4478338" algn="l"/>
              </a:tabLst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3200">
                <a:latin typeface="宋体" panose="02010600030101010101" pitchFamily="2" charset="-122"/>
              </a:rPr>
              <a:t>;dseg</a:t>
            </a:r>
            <a:r>
              <a:rPr lang="zh-CN" altLang="en-US" sz="3200">
                <a:latin typeface="宋体" panose="02010600030101010101" pitchFamily="2" charset="-122"/>
              </a:rPr>
              <a:t>既是数据段又是堆栈段</a:t>
            </a:r>
            <a:endParaRPr lang="zh-CN" altLang="en-US" sz="3200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D27F7C64-72C0-4B79-B6E0-2A42C30E2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81700" y="395288"/>
            <a:ext cx="2767013" cy="369887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例题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3.7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－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1/2</a:t>
            </a:r>
            <a:endParaRPr lang="en-US" altLang="zh-CN" sz="2400" b="1"/>
          </a:p>
        </p:txBody>
      </p:sp>
      <p:grpSp>
        <p:nvGrpSpPr>
          <p:cNvPr id="179204" name="Group 4">
            <a:extLst>
              <a:ext uri="{FF2B5EF4-FFF2-40B4-BE49-F238E27FC236}">
                <a16:creationId xmlns:a16="http://schemas.microsoft.com/office/drawing/2014/main" id="{BFA1A8DF-0177-4C6C-A82D-CEFA31F987D1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29039" name="Rectangle 5">
              <a:extLst>
                <a:ext uri="{FF2B5EF4-FFF2-40B4-BE49-F238E27FC236}">
                  <a16:creationId xmlns:a16="http://schemas.microsoft.com/office/drawing/2014/main" id="{21BC9B9F-9737-4038-A4A5-6E34A4A291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9040" name="Rectangle 6">
              <a:extLst>
                <a:ext uri="{FF2B5EF4-FFF2-40B4-BE49-F238E27FC236}">
                  <a16:creationId xmlns:a16="http://schemas.microsoft.com/office/drawing/2014/main" id="{04DFFBC0-3121-4E9B-8DF4-E6762CC0BE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9207" name="Group 7">
            <a:extLst>
              <a:ext uri="{FF2B5EF4-FFF2-40B4-BE49-F238E27FC236}">
                <a16:creationId xmlns:a16="http://schemas.microsoft.com/office/drawing/2014/main" id="{B6429015-1BEF-47F6-B580-3E26F2DB33B4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29037" name="Rectangle 8">
              <a:extLst>
                <a:ext uri="{FF2B5EF4-FFF2-40B4-BE49-F238E27FC236}">
                  <a16:creationId xmlns:a16="http://schemas.microsoft.com/office/drawing/2014/main" id="{A5965563-AEA5-47A6-8B6F-99B12F8673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9038" name="Rectangle 9">
              <a:extLst>
                <a:ext uri="{FF2B5EF4-FFF2-40B4-BE49-F238E27FC236}">
                  <a16:creationId xmlns:a16="http://schemas.microsoft.com/office/drawing/2014/main" id="{1E1EFDC7-4D20-46FC-BABD-A2C0B6A7ED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9210" name="Group 10">
            <a:extLst>
              <a:ext uri="{FF2B5EF4-FFF2-40B4-BE49-F238E27FC236}">
                <a16:creationId xmlns:a16="http://schemas.microsoft.com/office/drawing/2014/main" id="{C9BA64B6-746E-4D6C-A21B-E6FF6C30E4DB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29035" name="Rectangle 11">
              <a:extLst>
                <a:ext uri="{FF2B5EF4-FFF2-40B4-BE49-F238E27FC236}">
                  <a16:creationId xmlns:a16="http://schemas.microsoft.com/office/drawing/2014/main" id="{734B6CC4-413D-494B-9D15-82067F926B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9036" name="Rectangle 12">
              <a:extLst>
                <a:ext uri="{FF2B5EF4-FFF2-40B4-BE49-F238E27FC236}">
                  <a16:creationId xmlns:a16="http://schemas.microsoft.com/office/drawing/2014/main" id="{FF5E6B06-A027-49E2-9EC2-60D9DAC7A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9213" name="Group 13">
            <a:extLst>
              <a:ext uri="{FF2B5EF4-FFF2-40B4-BE49-F238E27FC236}">
                <a16:creationId xmlns:a16="http://schemas.microsoft.com/office/drawing/2014/main" id="{F80CA31A-F50B-4128-8F6F-A0C865FA6DAF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29033" name="Rectangle 14">
              <a:extLst>
                <a:ext uri="{FF2B5EF4-FFF2-40B4-BE49-F238E27FC236}">
                  <a16:creationId xmlns:a16="http://schemas.microsoft.com/office/drawing/2014/main" id="{F15383CE-DDB8-49F9-8EF4-C0E71F7E969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9034" name="Rectangle 15">
              <a:extLst>
                <a:ext uri="{FF2B5EF4-FFF2-40B4-BE49-F238E27FC236}">
                  <a16:creationId xmlns:a16="http://schemas.microsoft.com/office/drawing/2014/main" id="{39D922A8-AAE9-4567-8459-25EE605D8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129032" name="Picture 16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22A151-27AF-42AE-A230-75C3D35FD6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CA131C4-427D-4887-8251-A6A82E24C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800" y="457200"/>
            <a:ext cx="8116888" cy="586740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start:	mov ax,dseg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ds,ax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ss,ax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数据段与堆栈段具有相同的段地址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sp,offset topsp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cx,100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xor si,si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again:	push array[si]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inc si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inc si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loop again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ah,4ch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int 21h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cseg	ends</a:t>
            </a:r>
          </a:p>
          <a:p>
            <a:pPr marL="0" indent="0" defTabSz="939800" eaLnBrk="1" hangingPunct="1">
              <a:lnSpc>
                <a:spcPct val="70000"/>
              </a:lnSpc>
              <a:buFont typeface="Wingdings" panose="05000000000000000000" pitchFamily="2" charset="2"/>
              <a:buNone/>
              <a:tabLst>
                <a:tab pos="14303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end start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281F1A52-CCB8-470E-9869-34C6E1DDF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75" y="347663"/>
            <a:ext cx="2509838" cy="360362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例题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3.7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－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2/2</a:t>
            </a:r>
            <a:endParaRPr lang="en-US" altLang="zh-CN" sz="2400" b="1"/>
          </a:p>
        </p:txBody>
      </p:sp>
      <p:grpSp>
        <p:nvGrpSpPr>
          <p:cNvPr id="180228" name="Group 4">
            <a:extLst>
              <a:ext uri="{FF2B5EF4-FFF2-40B4-BE49-F238E27FC236}">
                <a16:creationId xmlns:a16="http://schemas.microsoft.com/office/drawing/2014/main" id="{DE8878BD-B494-48E1-B9E9-F0076E42A17F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30063" name="Rectangle 5">
              <a:extLst>
                <a:ext uri="{FF2B5EF4-FFF2-40B4-BE49-F238E27FC236}">
                  <a16:creationId xmlns:a16="http://schemas.microsoft.com/office/drawing/2014/main" id="{3A9A3E6E-E89B-4031-B3F2-2709B52175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0064" name="Rectangle 6">
              <a:extLst>
                <a:ext uri="{FF2B5EF4-FFF2-40B4-BE49-F238E27FC236}">
                  <a16:creationId xmlns:a16="http://schemas.microsoft.com/office/drawing/2014/main" id="{9EE011D8-ACE2-4854-9626-BBE5C40BF2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0231" name="Group 7">
            <a:extLst>
              <a:ext uri="{FF2B5EF4-FFF2-40B4-BE49-F238E27FC236}">
                <a16:creationId xmlns:a16="http://schemas.microsoft.com/office/drawing/2014/main" id="{90DA02AB-2278-42FB-94CB-EF5BC61A0469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30061" name="Rectangle 8">
              <a:extLst>
                <a:ext uri="{FF2B5EF4-FFF2-40B4-BE49-F238E27FC236}">
                  <a16:creationId xmlns:a16="http://schemas.microsoft.com/office/drawing/2014/main" id="{2E563969-F23B-4818-BCB7-6E30DC326C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0062" name="Rectangle 9">
              <a:extLst>
                <a:ext uri="{FF2B5EF4-FFF2-40B4-BE49-F238E27FC236}">
                  <a16:creationId xmlns:a16="http://schemas.microsoft.com/office/drawing/2014/main" id="{CE569AA5-F734-4D8F-90D9-AC82E8C7D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0234" name="Group 10">
            <a:extLst>
              <a:ext uri="{FF2B5EF4-FFF2-40B4-BE49-F238E27FC236}">
                <a16:creationId xmlns:a16="http://schemas.microsoft.com/office/drawing/2014/main" id="{9650F354-7828-46F5-831E-D643AE6EB1D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30059" name="Rectangle 11">
              <a:extLst>
                <a:ext uri="{FF2B5EF4-FFF2-40B4-BE49-F238E27FC236}">
                  <a16:creationId xmlns:a16="http://schemas.microsoft.com/office/drawing/2014/main" id="{315A4C63-C78C-4D39-B1C0-2DD145886A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0060" name="Rectangle 12">
              <a:extLst>
                <a:ext uri="{FF2B5EF4-FFF2-40B4-BE49-F238E27FC236}">
                  <a16:creationId xmlns:a16="http://schemas.microsoft.com/office/drawing/2014/main" id="{DD6AB628-8B27-4571-AC2B-71964490EC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0237" name="Group 13">
            <a:extLst>
              <a:ext uri="{FF2B5EF4-FFF2-40B4-BE49-F238E27FC236}">
                <a16:creationId xmlns:a16="http://schemas.microsoft.com/office/drawing/2014/main" id="{3D13952B-D952-4DB1-913A-EA403D0213F3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30057" name="Rectangle 14">
              <a:extLst>
                <a:ext uri="{FF2B5EF4-FFF2-40B4-BE49-F238E27FC236}">
                  <a16:creationId xmlns:a16="http://schemas.microsoft.com/office/drawing/2014/main" id="{7BA6BC97-40AE-42E3-B1EB-0296E3648E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0058" name="Rectangle 15">
              <a:extLst>
                <a:ext uri="{FF2B5EF4-FFF2-40B4-BE49-F238E27FC236}">
                  <a16:creationId xmlns:a16="http://schemas.microsoft.com/office/drawing/2014/main" id="{CF417677-7414-42C9-A3F6-61DB9A76B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130056" name="Picture 17" descr="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E77B693-A95A-4653-9C30-8C4503C05B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1">
            <a:extLst>
              <a:ext uri="{FF2B5EF4-FFF2-40B4-BE49-F238E27FC236}">
                <a16:creationId xmlns:a16="http://schemas.microsoft.com/office/drawing/2014/main" id="{C591C92C-BAE0-4E3F-9D70-0A81BF838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简化段定义格式的段属性</a:t>
            </a:r>
          </a:p>
        </p:txBody>
      </p:sp>
      <p:sp>
        <p:nvSpPr>
          <p:cNvPr id="131075" name="Rectangle 22">
            <a:extLst>
              <a:ext uri="{FF2B5EF4-FFF2-40B4-BE49-F238E27FC236}">
                <a16:creationId xmlns:a16="http://schemas.microsoft.com/office/drawing/2014/main" id="{A7036133-1DB7-4066-93C3-414F26065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采用简化段定义格式的源程序，同样具有段定位、组合、类别以及段组等属性（表</a:t>
            </a:r>
            <a:r>
              <a:rPr lang="en-US" altLang="zh-CN" sz="3200"/>
              <a:t>3.4</a:t>
            </a:r>
            <a:r>
              <a:rPr lang="zh-CN" altLang="en-US" sz="3200"/>
              <a:t>），具有默认的属性</a:t>
            </a:r>
          </a:p>
          <a:p>
            <a:pPr eaLnBrk="1" hangingPunct="1"/>
            <a:r>
              <a:rPr lang="en-US" altLang="zh-CN" sz="3200"/>
              <a:t>.MODEL</a:t>
            </a:r>
            <a:r>
              <a:rPr lang="zh-CN" altLang="en-US" sz="3200"/>
              <a:t>伪指令除了设置程序采用的存储模型外，还具有如下语句的作用：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dgroup   </a:t>
            </a:r>
            <a:r>
              <a:rPr lang="en-US" altLang="zh-CN" sz="2800">
                <a:solidFill>
                  <a:schemeClr val="tx2"/>
                </a:solidFill>
              </a:rPr>
              <a:t>GROUP</a:t>
            </a:r>
            <a:r>
              <a:rPr lang="en-US" altLang="zh-CN" sz="2800"/>
              <a:t> _data,_bss,stack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assume</a:t>
            </a:r>
            <a:r>
              <a:rPr lang="en-US" altLang="zh-CN" sz="2800"/>
              <a:t>  cs:_TEXT,ds:dgroup,ss:dgroup</a:t>
            </a:r>
          </a:p>
        </p:txBody>
      </p:sp>
    </p:spTree>
  </p:cSld>
  <p:clrMapOvr>
    <a:masterClrMapping/>
  </p:clrMapOvr>
  <p:transition spd="slow">
    <p:rand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F2E3CD0E-4687-479D-80CA-ABF3CF8DA6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教学要求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228FB36-3ACE-40C3-ABE8-B3E67EBEA7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981200"/>
            <a:ext cx="8362950" cy="3962400"/>
          </a:xfrm>
        </p:spPr>
        <p:txBody>
          <a:bodyPr anchor="t"/>
          <a:lstStyle/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掌握汇编语言语句格式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掌握简化段定义源程序格式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掌握常量表达、变量定义及应用，变量、标号和逻辑段的属性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了解数值表达式和</a:t>
            </a:r>
            <a:r>
              <a:rPr lang="en-US" altLang="zh-CN" sz="2800">
                <a:solidFill>
                  <a:schemeClr val="tx1"/>
                </a:solidFill>
              </a:rPr>
              <a:t>DOS</a:t>
            </a:r>
            <a:r>
              <a:rPr lang="zh-CN" altLang="en-US" sz="2800">
                <a:solidFill>
                  <a:schemeClr val="tx1"/>
                </a:solidFill>
              </a:rPr>
              <a:t>的程序结构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掌握汇编语言源程序的编辑、汇编、连接和调试的开发方法</a:t>
            </a:r>
          </a:p>
        </p:txBody>
      </p:sp>
      <p:grpSp>
        <p:nvGrpSpPr>
          <p:cNvPr id="132100" name="Group 4">
            <a:extLst>
              <a:ext uri="{FF2B5EF4-FFF2-40B4-BE49-F238E27FC236}">
                <a16:creationId xmlns:a16="http://schemas.microsoft.com/office/drawing/2014/main" id="{CE346554-6916-4784-9E8E-9A0EEBA3BF1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6113463"/>
            <a:ext cx="3276600" cy="211137"/>
            <a:chOff x="1824" y="2640"/>
            <a:chExt cx="2064" cy="133"/>
          </a:xfrm>
        </p:grpSpPr>
        <p:sp>
          <p:nvSpPr>
            <p:cNvPr id="132101" name="Line 5">
              <a:extLst>
                <a:ext uri="{FF2B5EF4-FFF2-40B4-BE49-F238E27FC236}">
                  <a16:creationId xmlns:a16="http://schemas.microsoft.com/office/drawing/2014/main" id="{8487DAFB-7724-410F-A853-C8C2E09B0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2" name="Rectangle 6">
              <a:extLst>
                <a:ext uri="{FF2B5EF4-FFF2-40B4-BE49-F238E27FC236}">
                  <a16:creationId xmlns:a16="http://schemas.microsoft.com/office/drawing/2014/main" id="{34902005-CF0F-4A57-9FB6-D7C925EFA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32103" name="Rectangle 7">
              <a:extLst>
                <a:ext uri="{FF2B5EF4-FFF2-40B4-BE49-F238E27FC236}">
                  <a16:creationId xmlns:a16="http://schemas.microsoft.com/office/drawing/2014/main" id="{736CB8E9-5748-435E-88A8-5BE6EC38B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32104" name="Rectangle 8">
              <a:extLst>
                <a:ext uri="{FF2B5EF4-FFF2-40B4-BE49-F238E27FC236}">
                  <a16:creationId xmlns:a16="http://schemas.microsoft.com/office/drawing/2014/main" id="{CDC62FFE-C18D-41BA-8F32-71DC22124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</p:spTree>
  </p:cSld>
  <p:clrMapOvr>
    <a:masterClrMapping/>
  </p:clrMapOvr>
  <p:transition spd="med">
    <p:wipe dir="r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D877F4E4-DE25-4182-93F2-05CE9F466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教学要求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B861D77-04FE-4EA8-BA84-F1FC0FB67D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981200"/>
            <a:ext cx="8229600" cy="3581400"/>
          </a:xfrm>
        </p:spPr>
        <p:txBody>
          <a:bodyPr anchor="t"/>
          <a:lstStyle/>
          <a:p>
            <a:pPr marL="609600" indent="-609600" algn="just" eaLnBrk="1" hangingPunct="1">
              <a:lnSpc>
                <a:spcPct val="120000"/>
              </a:lnSpc>
              <a:buFont typeface="Wingdings" pitchFamily="2" charset="2"/>
              <a:buAutoNum type="arabicPeriod" startAt="6"/>
            </a:pPr>
            <a:r>
              <a:rPr lang="zh-CN" altLang="en-US" sz="2800">
                <a:solidFill>
                  <a:schemeClr val="tx1"/>
                </a:solidFill>
              </a:rPr>
              <a:t>掌握基本的伪指令：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</a:rPr>
              <a:t>	</a:t>
            </a:r>
            <a:r>
              <a:rPr lang="en-US" altLang="zh-CN" sz="2800">
                <a:solidFill>
                  <a:schemeClr val="tx1"/>
                </a:solidFill>
              </a:rPr>
              <a:t>.MODEL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.STACK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.DATA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.CODE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END </a:t>
            </a:r>
            <a:r>
              <a:rPr lang="zh-CN" altLang="en-US" sz="2800">
                <a:solidFill>
                  <a:schemeClr val="tx1"/>
                </a:solidFill>
              </a:rPr>
              <a:t>＝／</a:t>
            </a:r>
            <a:r>
              <a:rPr lang="en-US" altLang="zh-CN" sz="2800">
                <a:solidFill>
                  <a:schemeClr val="tx1"/>
                </a:solidFill>
              </a:rPr>
              <a:t>EQU 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DB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DW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DD</a:t>
            </a:r>
          </a:p>
          <a:p>
            <a:pPr marL="609600" indent="-609600" algn="just" eaLnBrk="1" hangingPunct="1">
              <a:lnSpc>
                <a:spcPct val="120000"/>
              </a:lnSpc>
              <a:buFont typeface="Wingdings" pitchFamily="2" charset="2"/>
              <a:buAutoNum type="arabicPeriod" startAt="7"/>
            </a:pPr>
            <a:r>
              <a:rPr lang="zh-CN" altLang="en-US" sz="2800">
                <a:solidFill>
                  <a:schemeClr val="tx1"/>
                </a:solidFill>
              </a:rPr>
              <a:t>掌握基本的操作符：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</a:rPr>
              <a:t>	＋／－、？／</a:t>
            </a:r>
            <a:r>
              <a:rPr lang="en-US" altLang="zh-CN" sz="2800">
                <a:solidFill>
                  <a:schemeClr val="tx1"/>
                </a:solidFill>
              </a:rPr>
              <a:t>DUP</a:t>
            </a:r>
            <a:r>
              <a:rPr lang="zh-CN" altLang="en-US" sz="2800">
                <a:solidFill>
                  <a:schemeClr val="tx1"/>
                </a:solidFill>
              </a:rPr>
              <a:t>、</a:t>
            </a:r>
            <a:r>
              <a:rPr lang="en-US" altLang="zh-CN" sz="2800">
                <a:solidFill>
                  <a:schemeClr val="tx1"/>
                </a:solidFill>
              </a:rPr>
              <a:t>OFFSET</a:t>
            </a:r>
            <a:r>
              <a:rPr lang="zh-CN" altLang="en-US" sz="2800">
                <a:solidFill>
                  <a:schemeClr val="tx1"/>
                </a:solidFill>
              </a:rPr>
              <a:t>／</a:t>
            </a:r>
            <a:r>
              <a:rPr lang="en-US" altLang="zh-CN" sz="2800">
                <a:solidFill>
                  <a:schemeClr val="tx1"/>
                </a:solidFill>
              </a:rPr>
              <a:t>PTR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accent2"/>
                </a:solidFill>
              </a:rPr>
              <a:t>习题          </a:t>
            </a:r>
            <a:r>
              <a:rPr lang="en-US" altLang="zh-CN" sz="2800"/>
              <a:t>3.7    3.10   3.18    3.21</a:t>
            </a:r>
            <a:endParaRPr lang="en-US" altLang="zh-CN" sz="2800">
              <a:solidFill>
                <a:schemeClr val="tx1"/>
              </a:solidFill>
            </a:endParaRPr>
          </a:p>
        </p:txBody>
      </p:sp>
      <p:grpSp>
        <p:nvGrpSpPr>
          <p:cNvPr id="133124" name="Group 4">
            <a:extLst>
              <a:ext uri="{FF2B5EF4-FFF2-40B4-BE49-F238E27FC236}">
                <a16:creationId xmlns:a16="http://schemas.microsoft.com/office/drawing/2014/main" id="{9FF059AE-71F6-4D8C-A012-0EA4FBE9C64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6113463"/>
            <a:ext cx="3276600" cy="211137"/>
            <a:chOff x="1824" y="2640"/>
            <a:chExt cx="2064" cy="133"/>
          </a:xfrm>
        </p:grpSpPr>
        <p:sp>
          <p:nvSpPr>
            <p:cNvPr id="133125" name="Line 5">
              <a:extLst>
                <a:ext uri="{FF2B5EF4-FFF2-40B4-BE49-F238E27FC236}">
                  <a16:creationId xmlns:a16="http://schemas.microsoft.com/office/drawing/2014/main" id="{03FEAE4F-8ABB-4BE3-A6CC-1B0821A3A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6" name="Rectangle 6">
              <a:extLst>
                <a:ext uri="{FF2B5EF4-FFF2-40B4-BE49-F238E27FC236}">
                  <a16:creationId xmlns:a16="http://schemas.microsoft.com/office/drawing/2014/main" id="{AA6755F9-6BFA-4BCC-A600-4C0C1D5CE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33127" name="Rectangle 7">
              <a:extLst>
                <a:ext uri="{FF2B5EF4-FFF2-40B4-BE49-F238E27FC236}">
                  <a16:creationId xmlns:a16="http://schemas.microsoft.com/office/drawing/2014/main" id="{15C02EFF-72CF-409E-850A-5799FEB4A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133128" name="Rectangle 8">
              <a:extLst>
                <a:ext uri="{FF2B5EF4-FFF2-40B4-BE49-F238E27FC236}">
                  <a16:creationId xmlns:a16="http://schemas.microsoft.com/office/drawing/2014/main" id="{82E571F5-724B-44BC-B123-8B846F8C9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47AA6C2A-2A06-4E5D-8F1A-C0AA44B49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3.1.2  </a:t>
            </a:r>
            <a:r>
              <a:rPr lang="zh-CN" altLang="en-US"/>
              <a:t>汇编语言的源程序框架</a:t>
            </a:r>
          </a:p>
        </p:txBody>
      </p:sp>
      <p:sp>
        <p:nvSpPr>
          <p:cNvPr id="15363" name="Rectangle 8">
            <a:extLst>
              <a:ext uri="{FF2B5EF4-FFF2-40B4-BE49-F238E27FC236}">
                <a16:creationId xmlns:a16="http://schemas.microsoft.com/office/drawing/2014/main" id="{2DE18574-5F79-4058-9770-EABBC6C89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完整的汇编语言源程序由段组成</a:t>
            </a:r>
          </a:p>
          <a:p>
            <a:pPr eaLnBrk="1" hangingPunct="1"/>
            <a:r>
              <a:rPr lang="zh-CN" altLang="en-US" sz="3200"/>
              <a:t>一个汇编语言源程序可以包含若干个代码段、数据段、附加段或堆栈段，段与段之间的顺序可随意排列</a:t>
            </a:r>
          </a:p>
          <a:p>
            <a:pPr eaLnBrk="1" hangingPunct="1"/>
            <a:r>
              <a:rPr lang="zh-CN" altLang="en-US" sz="3200"/>
              <a:t>需独立运行的程序必须包含一个代码段，并指示程序执行的起始点，一个程序只有一个起始点</a:t>
            </a:r>
          </a:p>
          <a:p>
            <a:pPr eaLnBrk="1" hangingPunct="1"/>
            <a:r>
              <a:rPr lang="zh-CN" altLang="en-US" sz="3200"/>
              <a:t>所有的可执行性语句必须位于某一个代码段内，说明性语句可根据需要位于任一段内</a:t>
            </a:r>
          </a:p>
          <a:p>
            <a:pPr eaLnBrk="1" hangingPunct="1"/>
            <a:r>
              <a:rPr lang="zh-CN" altLang="en-US" sz="3200"/>
              <a:t>通常，程序还需要一个堆栈段</a:t>
            </a:r>
          </a:p>
        </p:txBody>
      </p:sp>
    </p:spTree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0F0AD144-8743-428D-9BEB-D1D5F0219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汇编语言源程序</a:t>
            </a:r>
          </a:p>
        </p:txBody>
      </p:sp>
      <p:sp>
        <p:nvSpPr>
          <p:cNvPr id="16387" name="Rectangle 10">
            <a:extLst>
              <a:ext uri="{FF2B5EF4-FFF2-40B4-BE49-F238E27FC236}">
                <a16:creationId xmlns:a16="http://schemas.microsoft.com/office/drawing/2014/main" id="{56B60B77-2A78-42C2-97E7-EB6E1677F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源程序分别用两种格式书写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/>
              <a:t>第一种格式从</a:t>
            </a:r>
            <a:r>
              <a:rPr lang="en-US" altLang="zh-CN"/>
              <a:t>MASM 5.0</a:t>
            </a:r>
            <a:r>
              <a:rPr lang="zh-CN" altLang="en-US"/>
              <a:t>开始支持</a:t>
            </a:r>
          </a:p>
          <a:p>
            <a:pPr lvl="1" eaLnBrk="1" hangingPunct="1"/>
            <a:r>
              <a:rPr lang="zh-CN" altLang="en-US">
                <a:solidFill>
                  <a:schemeClr val="accent2"/>
                </a:solidFill>
              </a:rPr>
              <a:t>简化段定义格式</a:t>
            </a:r>
          </a:p>
          <a:p>
            <a:pPr eaLnBrk="1" hangingPunct="1">
              <a:buClr>
                <a:schemeClr val="bg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/>
              <a:t>第二种格式</a:t>
            </a:r>
            <a:r>
              <a:rPr lang="en-US" altLang="zh-CN"/>
              <a:t>MASM 5.0</a:t>
            </a:r>
            <a:r>
              <a:rPr lang="zh-CN" altLang="en-US"/>
              <a:t>以前就具有</a:t>
            </a:r>
          </a:p>
          <a:p>
            <a:pPr lvl="1" eaLnBrk="1" hangingPunct="1"/>
            <a:r>
              <a:rPr lang="zh-CN" altLang="en-US">
                <a:solidFill>
                  <a:schemeClr val="accent2"/>
                </a:solidFill>
              </a:rPr>
              <a:t>完整段定义格式</a:t>
            </a:r>
            <a:endParaRPr lang="zh-CN" altLang="en-US"/>
          </a:p>
        </p:txBody>
      </p:sp>
      <p:sp>
        <p:nvSpPr>
          <p:cNvPr id="91143" name="Text Box 7">
            <a:extLst>
              <a:ext uri="{FF2B5EF4-FFF2-40B4-BE49-F238E27FC236}">
                <a16:creationId xmlns:a16="http://schemas.microsoft.com/office/drawing/2014/main" id="{C47BD3A4-8300-476F-987C-8640A7048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8" y="4656138"/>
            <a:ext cx="2525712" cy="1744662"/>
          </a:xfrm>
          <a:prstGeom prst="rect">
            <a:avLst/>
          </a:prstGeom>
          <a:solidFill>
            <a:srgbClr val="333333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sy="-100000" kx="3284103" algn="bl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</a:rPr>
              <a:t>Hello, Everybody !</a:t>
            </a:r>
          </a:p>
        </p:txBody>
      </p:sp>
      <p:grpSp>
        <p:nvGrpSpPr>
          <p:cNvPr id="91148" name="Group 12">
            <a:extLst>
              <a:ext uri="{FF2B5EF4-FFF2-40B4-BE49-F238E27FC236}">
                <a16:creationId xmlns:a16="http://schemas.microsoft.com/office/drawing/2014/main" id="{6ACD5C20-4660-4025-839F-83F3AC4DB53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105400"/>
            <a:ext cx="3944938" cy="914400"/>
            <a:chOff x="384" y="3216"/>
            <a:chExt cx="2485" cy="576"/>
          </a:xfrm>
        </p:grpSpPr>
        <p:sp>
          <p:nvSpPr>
            <p:cNvPr id="16390" name="AutoShape 8">
              <a:extLst>
                <a:ext uri="{FF2B5EF4-FFF2-40B4-BE49-F238E27FC236}">
                  <a16:creationId xmlns:a16="http://schemas.microsoft.com/office/drawing/2014/main" id="{3C78A000-A630-4C44-AF67-1498326AD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76"/>
              <a:ext cx="469" cy="71"/>
            </a:xfrm>
            <a:prstGeom prst="homePlate">
              <a:avLst>
                <a:gd name="adj" fmla="val 1651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1" name="Oval 11">
              <a:extLst>
                <a:ext uri="{FF2B5EF4-FFF2-40B4-BE49-F238E27FC236}">
                  <a16:creationId xmlns:a16="http://schemas.microsoft.com/office/drawing/2014/main" id="{49EFC390-FA46-4027-B934-60636BE63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216"/>
              <a:ext cx="1920" cy="576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ea typeface="华文新魏" panose="02010800040101010101" pitchFamily="2" charset="-122"/>
                </a:rPr>
                <a:t>程序功能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B974A82-A44E-49AF-9851-441A7B4D6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7772400" cy="607695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;example.asm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.model small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.stack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.data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在数据段定义数据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.code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.startup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在代码段填入指令序列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.exit 0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子程序代码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end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D9A8A23-35A9-468A-8354-3CB64AE29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381000"/>
            <a:ext cx="2743200" cy="838200"/>
          </a:xfr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>
                <a:latin typeface="黑体" panose="02010609060101010101" pitchFamily="49" charset="-122"/>
              </a:rPr>
              <a:t>简化段定义格式</a:t>
            </a:r>
            <a:b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/>
              <a:t>MASM 6.x</a:t>
            </a:r>
            <a:r>
              <a:rPr lang="zh-CN" altLang="en-US" sz="2400"/>
              <a:t>支持</a:t>
            </a:r>
          </a:p>
        </p:txBody>
      </p:sp>
      <p:grpSp>
        <p:nvGrpSpPr>
          <p:cNvPr id="93192" name="Group 8">
            <a:extLst>
              <a:ext uri="{FF2B5EF4-FFF2-40B4-BE49-F238E27FC236}">
                <a16:creationId xmlns:a16="http://schemas.microsoft.com/office/drawing/2014/main" id="{463FC818-27D5-4874-A1BF-3188AFFED1F1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7422" name="Rectangle 9">
              <a:extLst>
                <a:ext uri="{FF2B5EF4-FFF2-40B4-BE49-F238E27FC236}">
                  <a16:creationId xmlns:a16="http://schemas.microsoft.com/office/drawing/2014/main" id="{C81BDCFD-2522-4DC4-8BB1-2D6A751D57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3" name="Rectangle 10">
              <a:extLst>
                <a:ext uri="{FF2B5EF4-FFF2-40B4-BE49-F238E27FC236}">
                  <a16:creationId xmlns:a16="http://schemas.microsoft.com/office/drawing/2014/main" id="{A839C66D-E714-4B40-8407-5EAB2F3F1D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3195" name="Group 11">
            <a:extLst>
              <a:ext uri="{FF2B5EF4-FFF2-40B4-BE49-F238E27FC236}">
                <a16:creationId xmlns:a16="http://schemas.microsoft.com/office/drawing/2014/main" id="{1C1E0388-0C90-4382-ABD2-DF3BAD346D24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7420" name="Rectangle 12">
              <a:extLst>
                <a:ext uri="{FF2B5EF4-FFF2-40B4-BE49-F238E27FC236}">
                  <a16:creationId xmlns:a16="http://schemas.microsoft.com/office/drawing/2014/main" id="{0C2B3E1E-093B-4CAE-8F5B-F7B8B932AB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1" name="Rectangle 13">
              <a:extLst>
                <a:ext uri="{FF2B5EF4-FFF2-40B4-BE49-F238E27FC236}">
                  <a16:creationId xmlns:a16="http://schemas.microsoft.com/office/drawing/2014/main" id="{3EC604D2-5EB8-4E83-971A-CD96E2CFA4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3198" name="Group 14">
            <a:extLst>
              <a:ext uri="{FF2B5EF4-FFF2-40B4-BE49-F238E27FC236}">
                <a16:creationId xmlns:a16="http://schemas.microsoft.com/office/drawing/2014/main" id="{CD931BAC-6208-4B22-81D3-33AFC496A1C2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7418" name="Rectangle 15">
              <a:extLst>
                <a:ext uri="{FF2B5EF4-FFF2-40B4-BE49-F238E27FC236}">
                  <a16:creationId xmlns:a16="http://schemas.microsoft.com/office/drawing/2014/main" id="{ED1AFBAD-B69C-442B-9C56-CC2C6E482F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9" name="Rectangle 16">
              <a:extLst>
                <a:ext uri="{FF2B5EF4-FFF2-40B4-BE49-F238E27FC236}">
                  <a16:creationId xmlns:a16="http://schemas.microsoft.com/office/drawing/2014/main" id="{78C8E24E-EEDF-41BF-90C8-B54508E9C4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3201" name="Group 17">
            <a:extLst>
              <a:ext uri="{FF2B5EF4-FFF2-40B4-BE49-F238E27FC236}">
                <a16:creationId xmlns:a16="http://schemas.microsoft.com/office/drawing/2014/main" id="{1E8B4E9B-1A50-453B-846D-1CDC287290D6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7416" name="Rectangle 18">
              <a:extLst>
                <a:ext uri="{FF2B5EF4-FFF2-40B4-BE49-F238E27FC236}">
                  <a16:creationId xmlns:a16="http://schemas.microsoft.com/office/drawing/2014/main" id="{A1EAFF75-CD90-4B74-902C-A1B2E5D84B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7" name="Rectangle 19">
              <a:extLst>
                <a:ext uri="{FF2B5EF4-FFF2-40B4-BE49-F238E27FC236}">
                  <a16:creationId xmlns:a16="http://schemas.microsoft.com/office/drawing/2014/main" id="{224A082B-6A63-4365-A967-A81F1E044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2DD57DB-D554-4983-91BD-7E43CD152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938" y="296863"/>
            <a:ext cx="8529637" cy="6245225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;lt301.asm</a:t>
            </a:r>
            <a:r>
              <a:rPr lang="zh-CN" altLang="en-US" sz="2800">
                <a:latin typeface="宋体" panose="02010600030101010101" pitchFamily="2" charset="-122"/>
              </a:rPr>
              <a:t>（文件名）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.model small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定义程序的存储模型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.stack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定义堆栈段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.data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定义数据段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string	db 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Hello, Everybody !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,0dh,0ah,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’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在数据段定义要显示的字符串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.code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定义代码段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.startup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程序起始点，建立</a:t>
            </a:r>
            <a:r>
              <a:rPr lang="en-US" altLang="zh-CN" sz="2800">
                <a:latin typeface="宋体" panose="02010600030101010101" pitchFamily="2" charset="-122"/>
              </a:rPr>
              <a:t>DS</a:t>
            </a:r>
            <a:r>
              <a:rPr lang="zh-CN" altLang="en-US" sz="2800">
                <a:latin typeface="宋体" panose="02010600030101010101" pitchFamily="2" charset="-122"/>
              </a:rPr>
              <a:t>、</a:t>
            </a:r>
            <a:r>
              <a:rPr lang="en-US" altLang="zh-CN" sz="2800">
                <a:latin typeface="宋体" panose="02010600030101010101" pitchFamily="2" charset="-122"/>
              </a:rPr>
              <a:t>SS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dx,offset string 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指定字符串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ah,9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	int 21h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利用功能调用显示信息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.exit 0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程序结束点，返回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1001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end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汇编结束</a:t>
            </a:r>
            <a:endParaRPr lang="zh-CN" altLang="en-US" sz="2800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02436B6-87AC-4EC7-84C9-F1AD8A9F2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9518715">
            <a:off x="5578475" y="5334000"/>
            <a:ext cx="3641725" cy="455613"/>
          </a:xfr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3.1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：简化段定义格式</a:t>
            </a:r>
            <a:endParaRPr lang="zh-CN" altLang="en-US" sz="2000" b="1"/>
          </a:p>
        </p:txBody>
      </p:sp>
      <p:grpSp>
        <p:nvGrpSpPr>
          <p:cNvPr id="92166" name="Group 6">
            <a:extLst>
              <a:ext uri="{FF2B5EF4-FFF2-40B4-BE49-F238E27FC236}">
                <a16:creationId xmlns:a16="http://schemas.microsoft.com/office/drawing/2014/main" id="{45271D2D-8DC0-414A-A9AD-142F456AA2A4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8443" name="Rectangle 7">
              <a:extLst>
                <a:ext uri="{FF2B5EF4-FFF2-40B4-BE49-F238E27FC236}">
                  <a16:creationId xmlns:a16="http://schemas.microsoft.com/office/drawing/2014/main" id="{54E98F7D-3A76-4B45-AF26-834F5A8131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4" name="Rectangle 8">
              <a:extLst>
                <a:ext uri="{FF2B5EF4-FFF2-40B4-BE49-F238E27FC236}">
                  <a16:creationId xmlns:a16="http://schemas.microsoft.com/office/drawing/2014/main" id="{9E2407B5-61E6-464D-B238-5B19553E13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2172" name="Group 12">
            <a:extLst>
              <a:ext uri="{FF2B5EF4-FFF2-40B4-BE49-F238E27FC236}">
                <a16:creationId xmlns:a16="http://schemas.microsoft.com/office/drawing/2014/main" id="{11B74EBD-8B4B-4BF3-BC04-C0BDE50AB90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8441" name="Rectangle 13">
              <a:extLst>
                <a:ext uri="{FF2B5EF4-FFF2-40B4-BE49-F238E27FC236}">
                  <a16:creationId xmlns:a16="http://schemas.microsoft.com/office/drawing/2014/main" id="{CF37DFDE-78F3-4B87-BDCF-1AABC9C1A1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2" name="Rectangle 14">
              <a:extLst>
                <a:ext uri="{FF2B5EF4-FFF2-40B4-BE49-F238E27FC236}">
                  <a16:creationId xmlns:a16="http://schemas.microsoft.com/office/drawing/2014/main" id="{D1DB592B-8F34-4715-8BE5-4AF97C481C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2175" name="Group 15">
            <a:extLst>
              <a:ext uri="{FF2B5EF4-FFF2-40B4-BE49-F238E27FC236}">
                <a16:creationId xmlns:a16="http://schemas.microsoft.com/office/drawing/2014/main" id="{6B9436A5-B083-4CA0-9137-C76B0AE79866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8439" name="Rectangle 16">
              <a:extLst>
                <a:ext uri="{FF2B5EF4-FFF2-40B4-BE49-F238E27FC236}">
                  <a16:creationId xmlns:a16="http://schemas.microsoft.com/office/drawing/2014/main" id="{3C332A19-CC83-41F5-A68B-60A7D5CBF6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0" name="Rectangle 17">
              <a:extLst>
                <a:ext uri="{FF2B5EF4-FFF2-40B4-BE49-F238E27FC236}">
                  <a16:creationId xmlns:a16="http://schemas.microsoft.com/office/drawing/2014/main" id="{2797AA35-9F5E-4B19-9DB5-DBA82912D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70669F7-348E-4343-BF78-1831D44DD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7772400" cy="6148388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; exampleb.asm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.model small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.stack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.data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...	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在数据段定义数据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.code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start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mov ax,@data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mov ds,ax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	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在代码段填入指令序列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mov ax,4c00h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int 21h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子程序代码</a:t>
            </a:r>
          </a:p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end start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9ED6B07-73AE-4D3F-9DB8-121EFBB62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381000"/>
            <a:ext cx="2743200" cy="838200"/>
          </a:xfr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>
                <a:latin typeface="黑体" panose="02010609060101010101" pitchFamily="49" charset="-122"/>
              </a:rPr>
              <a:t>简化段定义格式</a:t>
            </a:r>
            <a:b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/>
              <a:t>MASM 5.x</a:t>
            </a:r>
            <a:r>
              <a:rPr lang="zh-CN" altLang="en-US" sz="2400"/>
              <a:t>支持</a:t>
            </a:r>
          </a:p>
        </p:txBody>
      </p:sp>
      <p:grpSp>
        <p:nvGrpSpPr>
          <p:cNvPr id="185348" name="Group 4">
            <a:extLst>
              <a:ext uri="{FF2B5EF4-FFF2-40B4-BE49-F238E27FC236}">
                <a16:creationId xmlns:a16="http://schemas.microsoft.com/office/drawing/2014/main" id="{84D6220F-2700-4731-8ED7-856ED9550315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19470" name="Rectangle 5">
              <a:extLst>
                <a:ext uri="{FF2B5EF4-FFF2-40B4-BE49-F238E27FC236}">
                  <a16:creationId xmlns:a16="http://schemas.microsoft.com/office/drawing/2014/main" id="{B4B156E9-5F98-43B9-9C50-AA453161B2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1" name="Rectangle 6">
              <a:extLst>
                <a:ext uri="{FF2B5EF4-FFF2-40B4-BE49-F238E27FC236}">
                  <a16:creationId xmlns:a16="http://schemas.microsoft.com/office/drawing/2014/main" id="{EBF50D60-84C2-4065-B70A-A326E4369E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5351" name="Group 7">
            <a:extLst>
              <a:ext uri="{FF2B5EF4-FFF2-40B4-BE49-F238E27FC236}">
                <a16:creationId xmlns:a16="http://schemas.microsoft.com/office/drawing/2014/main" id="{6BB2E030-C798-4DD4-8B4D-634B37BA31AA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19468" name="Rectangle 8">
              <a:extLst>
                <a:ext uri="{FF2B5EF4-FFF2-40B4-BE49-F238E27FC236}">
                  <a16:creationId xmlns:a16="http://schemas.microsoft.com/office/drawing/2014/main" id="{009F1C14-F0D2-4B5A-AE03-256624BF34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9" name="Rectangle 9">
              <a:extLst>
                <a:ext uri="{FF2B5EF4-FFF2-40B4-BE49-F238E27FC236}">
                  <a16:creationId xmlns:a16="http://schemas.microsoft.com/office/drawing/2014/main" id="{CA273ED4-5063-4620-8A4D-9A14C53EA9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5354" name="Group 10">
            <a:extLst>
              <a:ext uri="{FF2B5EF4-FFF2-40B4-BE49-F238E27FC236}">
                <a16:creationId xmlns:a16="http://schemas.microsoft.com/office/drawing/2014/main" id="{F210DC78-E944-4D31-9074-633BF80FDE17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19466" name="Rectangle 11">
              <a:extLst>
                <a:ext uri="{FF2B5EF4-FFF2-40B4-BE49-F238E27FC236}">
                  <a16:creationId xmlns:a16="http://schemas.microsoft.com/office/drawing/2014/main" id="{D79CAA60-3637-4007-A7D4-686D854B8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7" name="Rectangle 12">
              <a:extLst>
                <a:ext uri="{FF2B5EF4-FFF2-40B4-BE49-F238E27FC236}">
                  <a16:creationId xmlns:a16="http://schemas.microsoft.com/office/drawing/2014/main" id="{F4E9B59A-BB31-4D2A-A01A-6AD64B0044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5357" name="Group 13">
            <a:extLst>
              <a:ext uri="{FF2B5EF4-FFF2-40B4-BE49-F238E27FC236}">
                <a16:creationId xmlns:a16="http://schemas.microsoft.com/office/drawing/2014/main" id="{9FA3DA21-84C4-41CD-A282-8921A3248765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19464" name="Rectangle 14">
              <a:extLst>
                <a:ext uri="{FF2B5EF4-FFF2-40B4-BE49-F238E27FC236}">
                  <a16:creationId xmlns:a16="http://schemas.microsoft.com/office/drawing/2014/main" id="{387C0B56-7E4F-4A44-AF9E-28A2D9BB8F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5" name="Rectangle 15">
              <a:extLst>
                <a:ext uri="{FF2B5EF4-FFF2-40B4-BE49-F238E27FC236}">
                  <a16:creationId xmlns:a16="http://schemas.microsoft.com/office/drawing/2014/main" id="{4D75B527-B7BF-4D70-899F-7A280AB4B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1992A1B-44CB-4642-9A80-5C5C0207F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7772400" cy="6523038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examplea.asm</a:t>
            </a:r>
            <a:endParaRPr lang="en-US" altLang="zh-CN" sz="24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stack	segment stack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dw 512 dup(?)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stack	ends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data	segment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在数据段定义数据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data	ends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code	segment </a:t>
            </a:r>
            <a:r>
              <a:rPr lang="en-US" altLang="zh-CN" sz="2800">
                <a:solidFill>
                  <a:srgbClr val="0000FF"/>
                </a:solidFill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code</a:t>
            </a:r>
            <a:r>
              <a:rPr lang="en-US" altLang="zh-CN" sz="2800">
                <a:solidFill>
                  <a:srgbClr val="0000FF"/>
                </a:solidFill>
                <a:latin typeface="Courier New" panose="02070309020205020404" pitchFamily="49" charset="0"/>
              </a:rPr>
              <a:t>’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assume cs:code,ds:data,ss:stack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start:	mov ax,data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mov ds,ax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在代码段填入指令序列</a:t>
            </a:r>
            <a:endParaRPr lang="zh-CN" altLang="en-US" sz="28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mov ax,4c00h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int 21h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子程序代码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code	ends</a:t>
            </a:r>
          </a:p>
          <a:p>
            <a:pPr marL="0" indent="0" defTabSz="939800" eaLnBrk="1" hangingPunct="1">
              <a:lnSpc>
                <a:spcPct val="6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end start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69DFDE3-774C-4531-8BAF-340E44996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381000"/>
            <a:ext cx="2743200" cy="838200"/>
          </a:xfr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>
                <a:latin typeface="黑体" panose="02010609060101010101" pitchFamily="49" charset="-122"/>
              </a:rPr>
              <a:t>完整段定义格式</a:t>
            </a:r>
            <a:b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/>
              <a:t>MASM 5.x</a:t>
            </a:r>
            <a:r>
              <a:rPr lang="zh-CN" altLang="en-US" sz="2400"/>
              <a:t>支持</a:t>
            </a:r>
          </a:p>
        </p:txBody>
      </p:sp>
      <p:grpSp>
        <p:nvGrpSpPr>
          <p:cNvPr id="187396" name="Group 4">
            <a:extLst>
              <a:ext uri="{FF2B5EF4-FFF2-40B4-BE49-F238E27FC236}">
                <a16:creationId xmlns:a16="http://schemas.microsoft.com/office/drawing/2014/main" id="{01E58B99-2DE2-43B5-B53A-693C6CF7C2D9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0494" name="Rectangle 5">
              <a:extLst>
                <a:ext uri="{FF2B5EF4-FFF2-40B4-BE49-F238E27FC236}">
                  <a16:creationId xmlns:a16="http://schemas.microsoft.com/office/drawing/2014/main" id="{2DFAAF87-AF23-4FB4-B6A8-04FDA6D9A4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5" name="Rectangle 6">
              <a:extLst>
                <a:ext uri="{FF2B5EF4-FFF2-40B4-BE49-F238E27FC236}">
                  <a16:creationId xmlns:a16="http://schemas.microsoft.com/office/drawing/2014/main" id="{4FBD83B0-BFAB-4C06-93B9-B933EEED7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7399" name="Group 7">
            <a:extLst>
              <a:ext uri="{FF2B5EF4-FFF2-40B4-BE49-F238E27FC236}">
                <a16:creationId xmlns:a16="http://schemas.microsoft.com/office/drawing/2014/main" id="{BF25E62F-BED0-48CA-936C-45D9D100B7A5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0492" name="Rectangle 8">
              <a:extLst>
                <a:ext uri="{FF2B5EF4-FFF2-40B4-BE49-F238E27FC236}">
                  <a16:creationId xmlns:a16="http://schemas.microsoft.com/office/drawing/2014/main" id="{10380D6A-198C-4E64-8C54-2A98410225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3" name="Rectangle 9">
              <a:extLst>
                <a:ext uri="{FF2B5EF4-FFF2-40B4-BE49-F238E27FC236}">
                  <a16:creationId xmlns:a16="http://schemas.microsoft.com/office/drawing/2014/main" id="{9C902C3F-DF09-4832-A0A1-B057B5A07E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7402" name="Group 10">
            <a:extLst>
              <a:ext uri="{FF2B5EF4-FFF2-40B4-BE49-F238E27FC236}">
                <a16:creationId xmlns:a16="http://schemas.microsoft.com/office/drawing/2014/main" id="{AF3BE226-4DC8-4BE0-BFF4-928E91147FB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0490" name="Rectangle 11">
              <a:extLst>
                <a:ext uri="{FF2B5EF4-FFF2-40B4-BE49-F238E27FC236}">
                  <a16:creationId xmlns:a16="http://schemas.microsoft.com/office/drawing/2014/main" id="{A482F36F-4F20-4EE5-90EF-2762B1250A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1" name="Rectangle 12">
              <a:extLst>
                <a:ext uri="{FF2B5EF4-FFF2-40B4-BE49-F238E27FC236}">
                  <a16:creationId xmlns:a16="http://schemas.microsoft.com/office/drawing/2014/main" id="{8C1B4818-8419-4351-9F02-A2A6AFD71B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7405" name="Group 13">
            <a:extLst>
              <a:ext uri="{FF2B5EF4-FFF2-40B4-BE49-F238E27FC236}">
                <a16:creationId xmlns:a16="http://schemas.microsoft.com/office/drawing/2014/main" id="{74C7FEA7-5E02-4CF3-AD57-A8475DA0BAC5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0488" name="Rectangle 14">
              <a:extLst>
                <a:ext uri="{FF2B5EF4-FFF2-40B4-BE49-F238E27FC236}">
                  <a16:creationId xmlns:a16="http://schemas.microsoft.com/office/drawing/2014/main" id="{0D42148D-BEE0-46F1-BE4E-61987467C9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89" name="Rectangle 15">
              <a:extLst>
                <a:ext uri="{FF2B5EF4-FFF2-40B4-BE49-F238E27FC236}">
                  <a16:creationId xmlns:a16="http://schemas.microsoft.com/office/drawing/2014/main" id="{CAD4E73D-8D82-4BEA-A049-0350022C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577FC7A-5FD6-4886-8774-256D5BA96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8305800" cy="617220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r>
              <a:rPr lang="en-US" altLang="zh-CN" sz="2800">
                <a:latin typeface="宋体" panose="02010600030101010101" pitchFamily="2" charset="-122"/>
              </a:rPr>
              <a:t>lt301a.asm</a:t>
            </a:r>
            <a:r>
              <a:rPr lang="zh-CN" altLang="en-US" sz="2800">
                <a:latin typeface="宋体" panose="02010600030101010101" pitchFamily="2" charset="-122"/>
              </a:rPr>
              <a:t>（文件名）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stack	segment stack</a:t>
            </a: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定义堆栈段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dw 512 dup(?)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堆栈段有</a:t>
            </a:r>
            <a:r>
              <a:rPr lang="en-US" altLang="zh-CN" sz="2800">
                <a:latin typeface="宋体" panose="02010600030101010101" pitchFamily="2" charset="-122"/>
              </a:rPr>
              <a:t>512</a:t>
            </a:r>
            <a:r>
              <a:rPr lang="zh-CN" altLang="en-US" sz="2800">
                <a:latin typeface="宋体" panose="02010600030101010101" pitchFamily="2" charset="-122"/>
              </a:rPr>
              <a:t>字（</a:t>
            </a:r>
            <a:r>
              <a:rPr lang="en-US" altLang="zh-CN" sz="2800">
                <a:latin typeface="宋体" panose="02010600030101010101" pitchFamily="2" charset="-122"/>
              </a:rPr>
              <a:t>1024</a:t>
            </a:r>
            <a:r>
              <a:rPr lang="zh-CN" altLang="en-US" sz="2800">
                <a:latin typeface="宋体" panose="02010600030101010101" pitchFamily="2" charset="-122"/>
              </a:rPr>
              <a:t>字节）空间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stack	ends</a:t>
            </a: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堆栈段结束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data	segment</a:t>
            </a: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定义数据段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string	db 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Hello, Everybody !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,0dh,0ah,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2800">
                <a:solidFill>
                  <a:schemeClr val="tx2"/>
                </a:solidFill>
                <a:latin typeface="Courier New" panose="02070309020205020404" pitchFamily="49" charset="0"/>
              </a:rPr>
              <a:t>’</a:t>
            </a:r>
            <a:endParaRPr lang="en-US" altLang="zh-CN" sz="28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data	ends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code	segment </a:t>
            </a:r>
            <a:r>
              <a:rPr lang="en-US" altLang="zh-CN" sz="2800">
                <a:solidFill>
                  <a:srgbClr val="0000FF"/>
                </a:solidFill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code</a:t>
            </a:r>
            <a:r>
              <a:rPr lang="en-US" altLang="zh-CN" sz="2800">
                <a:solidFill>
                  <a:srgbClr val="0000FF"/>
                </a:solidFill>
                <a:latin typeface="Courier New" panose="02070309020205020404" pitchFamily="49" charset="0"/>
              </a:rPr>
              <a:t>’</a:t>
            </a: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定义代码段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assume cs:code,ds:data,ss:stack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start:	mov ax,data</a:t>
            </a: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建立</a:t>
            </a:r>
            <a:r>
              <a:rPr lang="en-US" altLang="zh-CN" sz="2800">
                <a:latin typeface="宋体" panose="02010600030101010101" pitchFamily="2" charset="-122"/>
              </a:rPr>
              <a:t>DS</a:t>
            </a:r>
            <a:r>
              <a:rPr lang="zh-CN" altLang="en-US" sz="2800">
                <a:latin typeface="宋体" panose="02010600030101010101" pitchFamily="2" charset="-122"/>
              </a:rPr>
              <a:t>段地址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94150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mov ds,ax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2E337F2-F603-4210-B48C-253FE86F6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9518715">
            <a:off x="5486400" y="5259388"/>
            <a:ext cx="3657600" cy="455612"/>
          </a:xfr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3.1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：完整段定义格式</a:t>
            </a:r>
            <a:endParaRPr lang="zh-CN" altLang="en-US" sz="2000" b="1"/>
          </a:p>
        </p:txBody>
      </p:sp>
      <p:grpSp>
        <p:nvGrpSpPr>
          <p:cNvPr id="94213" name="Group 5">
            <a:extLst>
              <a:ext uri="{FF2B5EF4-FFF2-40B4-BE49-F238E27FC236}">
                <a16:creationId xmlns:a16="http://schemas.microsoft.com/office/drawing/2014/main" id="{2C7B41A3-5B53-40EB-8AA2-9D4ACE304B6B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1519" name="Rectangle 6">
              <a:extLst>
                <a:ext uri="{FF2B5EF4-FFF2-40B4-BE49-F238E27FC236}">
                  <a16:creationId xmlns:a16="http://schemas.microsoft.com/office/drawing/2014/main" id="{83B64FED-4C6A-46C9-A978-E497F336A0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0" name="Rectangle 7">
              <a:extLst>
                <a:ext uri="{FF2B5EF4-FFF2-40B4-BE49-F238E27FC236}">
                  <a16:creationId xmlns:a16="http://schemas.microsoft.com/office/drawing/2014/main" id="{717BE9EB-4FD0-411B-8571-1CBC9805C4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4216" name="Group 8">
            <a:extLst>
              <a:ext uri="{FF2B5EF4-FFF2-40B4-BE49-F238E27FC236}">
                <a16:creationId xmlns:a16="http://schemas.microsoft.com/office/drawing/2014/main" id="{C9020E75-C476-4FE1-9335-77B7E56F1C2B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1517" name="Rectangle 9">
              <a:extLst>
                <a:ext uri="{FF2B5EF4-FFF2-40B4-BE49-F238E27FC236}">
                  <a16:creationId xmlns:a16="http://schemas.microsoft.com/office/drawing/2014/main" id="{1390792B-C2EF-4477-90A7-7E4565311D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8" name="Rectangle 10">
              <a:extLst>
                <a:ext uri="{FF2B5EF4-FFF2-40B4-BE49-F238E27FC236}">
                  <a16:creationId xmlns:a16="http://schemas.microsoft.com/office/drawing/2014/main" id="{8F14A54D-4BF9-4B07-BCEE-469F9E0CA3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4219" name="Group 11">
            <a:extLst>
              <a:ext uri="{FF2B5EF4-FFF2-40B4-BE49-F238E27FC236}">
                <a16:creationId xmlns:a16="http://schemas.microsoft.com/office/drawing/2014/main" id="{59DC3C71-8464-4137-A091-C3CCE7FF106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1515" name="Rectangle 12">
              <a:extLst>
                <a:ext uri="{FF2B5EF4-FFF2-40B4-BE49-F238E27FC236}">
                  <a16:creationId xmlns:a16="http://schemas.microsoft.com/office/drawing/2014/main" id="{40841F32-8013-4C4F-BC27-E5222B47C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6" name="Rectangle 13">
              <a:extLst>
                <a:ext uri="{FF2B5EF4-FFF2-40B4-BE49-F238E27FC236}">
                  <a16:creationId xmlns:a16="http://schemas.microsoft.com/office/drawing/2014/main" id="{4479E6AA-D0AB-47B1-AE8A-AFDA7077AE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4222" name="Group 14">
            <a:extLst>
              <a:ext uri="{FF2B5EF4-FFF2-40B4-BE49-F238E27FC236}">
                <a16:creationId xmlns:a16="http://schemas.microsoft.com/office/drawing/2014/main" id="{4E340DDD-9233-4226-98AB-3999110A4FFF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1513" name="Rectangle 15">
              <a:extLst>
                <a:ext uri="{FF2B5EF4-FFF2-40B4-BE49-F238E27FC236}">
                  <a16:creationId xmlns:a16="http://schemas.microsoft.com/office/drawing/2014/main" id="{6790012C-96A9-4BC4-B5F9-267524A85D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4" name="Rectangle 16">
              <a:extLst>
                <a:ext uri="{FF2B5EF4-FFF2-40B4-BE49-F238E27FC236}">
                  <a16:creationId xmlns:a16="http://schemas.microsoft.com/office/drawing/2014/main" id="{91F0B337-166D-4A7F-AA93-9E0A9F7C1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21512" name="Picture 19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7641EE-2572-458D-96D1-E258EC6C5C2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6" descr="biaoti3">
            <a:extLst>
              <a:ext uri="{FF2B5EF4-FFF2-40B4-BE49-F238E27FC236}">
                <a16:creationId xmlns:a16="http://schemas.microsoft.com/office/drawing/2014/main" id="{952EF9ED-3261-43FE-98B0-7669A638B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12">
            <a:extLst>
              <a:ext uri="{FF2B5EF4-FFF2-40B4-BE49-F238E27FC236}">
                <a16:creationId xmlns:a16="http://schemas.microsoft.com/office/drawing/2014/main" id="{B7EC88FF-DDAC-4B23-A72E-D84759DFBE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457200"/>
            <a:ext cx="4495800" cy="685800"/>
          </a:xfrm>
        </p:spPr>
        <p:txBody>
          <a:bodyPr/>
          <a:lstStyle/>
          <a:p>
            <a:pPr eaLnBrk="1" hangingPunct="1"/>
            <a:r>
              <a:rPr lang="zh-CN" altLang="en-US"/>
              <a:t>教学重点</a:t>
            </a:r>
          </a:p>
        </p:txBody>
      </p:sp>
      <p:sp>
        <p:nvSpPr>
          <p:cNvPr id="4100" name="Rectangle 13">
            <a:extLst>
              <a:ext uri="{FF2B5EF4-FFF2-40B4-BE49-F238E27FC236}">
                <a16:creationId xmlns:a16="http://schemas.microsoft.com/office/drawing/2014/main" id="{DC0A1AEB-19CD-46C0-8CAD-CC75F75F7B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1981200"/>
            <a:ext cx="4495800" cy="3581400"/>
          </a:xfrm>
        </p:spPr>
        <p:txBody>
          <a:bodyPr anchor="t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</a:rPr>
              <a:t>第</a:t>
            </a:r>
            <a:r>
              <a:rPr lang="en-US" altLang="zh-CN" sz="2800">
                <a:solidFill>
                  <a:schemeClr val="tx1"/>
                </a:solidFill>
              </a:rPr>
              <a:t>2</a:t>
            </a:r>
            <a:r>
              <a:rPr lang="zh-CN" altLang="en-US" sz="2800">
                <a:solidFill>
                  <a:schemeClr val="tx1"/>
                </a:solidFill>
              </a:rPr>
              <a:t>章学习了</a:t>
            </a:r>
            <a:r>
              <a:rPr lang="en-US" altLang="zh-CN" sz="2800">
                <a:solidFill>
                  <a:schemeClr val="tx1"/>
                </a:solidFill>
              </a:rPr>
              <a:t>8086</a:t>
            </a:r>
            <a:r>
              <a:rPr lang="zh-CN" altLang="en-US" sz="2800">
                <a:solidFill>
                  <a:schemeClr val="tx1"/>
                </a:solidFill>
              </a:rPr>
              <a:t>硬指令，第</a:t>
            </a:r>
            <a:r>
              <a:rPr lang="en-US" altLang="zh-CN" sz="2800">
                <a:solidFill>
                  <a:schemeClr val="tx1"/>
                </a:solidFill>
              </a:rPr>
              <a:t>3</a:t>
            </a:r>
            <a:r>
              <a:rPr lang="zh-CN" altLang="en-US" sz="2800">
                <a:solidFill>
                  <a:schemeClr val="tx1"/>
                </a:solidFill>
              </a:rPr>
              <a:t>章介绍</a:t>
            </a:r>
            <a:r>
              <a:rPr lang="en-US" altLang="zh-CN" sz="2800">
                <a:solidFill>
                  <a:schemeClr val="tx1"/>
                </a:solidFill>
              </a:rPr>
              <a:t>MASM</a:t>
            </a:r>
            <a:r>
              <a:rPr lang="zh-CN" altLang="en-US" sz="2800">
                <a:solidFill>
                  <a:schemeClr val="tx1"/>
                </a:solidFill>
              </a:rPr>
              <a:t>基本的伪指令。第</a:t>
            </a:r>
            <a:r>
              <a:rPr lang="en-US" altLang="zh-CN" sz="2800">
                <a:solidFill>
                  <a:schemeClr val="tx1"/>
                </a:solidFill>
              </a:rPr>
              <a:t>3</a:t>
            </a:r>
            <a:r>
              <a:rPr lang="zh-CN" altLang="en-US" sz="2800">
                <a:solidFill>
                  <a:schemeClr val="tx1"/>
                </a:solidFill>
              </a:rPr>
              <a:t>章重点掌握：</a:t>
            </a:r>
          </a:p>
          <a:p>
            <a:pPr algn="just" eaLnBrk="1" hangingPunct="1">
              <a:lnSpc>
                <a:spcPct val="120000"/>
              </a:lnSpc>
              <a:buSzTx/>
              <a:buFont typeface="Wingdings" pitchFamily="2" charset="2"/>
              <a:buChar char="ü"/>
            </a:pPr>
            <a:r>
              <a:rPr lang="zh-CN" altLang="en-US" sz="2800"/>
              <a:t>程序的格式、开发方法</a:t>
            </a:r>
          </a:p>
          <a:p>
            <a:pPr algn="just" eaLnBrk="1" hangingPunct="1">
              <a:lnSpc>
                <a:spcPct val="100000"/>
              </a:lnSpc>
              <a:buSzTx/>
              <a:buFont typeface="Wingdings" pitchFamily="2" charset="2"/>
              <a:buChar char="ü"/>
            </a:pPr>
            <a:r>
              <a:rPr lang="zh-CN" altLang="en-US" sz="2800"/>
              <a:t>参数的表达、变量的定义</a:t>
            </a:r>
          </a:p>
          <a:p>
            <a:pPr algn="just" eaLnBrk="1" hangingPunct="1">
              <a:lnSpc>
                <a:spcPct val="100000"/>
              </a:lnSpc>
              <a:buSzTx/>
              <a:buFont typeface="Wingdings" pitchFamily="2" charset="2"/>
              <a:buChar char="ü"/>
            </a:pPr>
            <a:r>
              <a:rPr lang="zh-CN" altLang="en-US" sz="2800"/>
              <a:t>变量和标号的属性</a:t>
            </a:r>
          </a:p>
        </p:txBody>
      </p:sp>
      <p:grpSp>
        <p:nvGrpSpPr>
          <p:cNvPr id="4101" name="Group 7">
            <a:extLst>
              <a:ext uri="{FF2B5EF4-FFF2-40B4-BE49-F238E27FC236}">
                <a16:creationId xmlns:a16="http://schemas.microsoft.com/office/drawing/2014/main" id="{FE625ED8-766B-46AA-ACBE-1109CA51513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562600"/>
            <a:ext cx="3276600" cy="211138"/>
            <a:chOff x="1824" y="2640"/>
            <a:chExt cx="2064" cy="133"/>
          </a:xfrm>
        </p:grpSpPr>
        <p:sp>
          <p:nvSpPr>
            <p:cNvPr id="4102" name="Line 8">
              <a:extLst>
                <a:ext uri="{FF2B5EF4-FFF2-40B4-BE49-F238E27FC236}">
                  <a16:creationId xmlns:a16="http://schemas.microsoft.com/office/drawing/2014/main" id="{7C2DB560-F331-4711-B577-30A07E953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" name="Rectangle 9">
              <a:extLst>
                <a:ext uri="{FF2B5EF4-FFF2-40B4-BE49-F238E27FC236}">
                  <a16:creationId xmlns:a16="http://schemas.microsoft.com/office/drawing/2014/main" id="{7BDD7E90-2657-4DD5-ADBF-75F85BD3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4104" name="Rectangle 10">
              <a:extLst>
                <a:ext uri="{FF2B5EF4-FFF2-40B4-BE49-F238E27FC236}">
                  <a16:creationId xmlns:a16="http://schemas.microsoft.com/office/drawing/2014/main" id="{49D091ED-3195-4FD7-AD72-3EA86ACE1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4105" name="Rectangle 11">
              <a:extLst>
                <a:ext uri="{FF2B5EF4-FFF2-40B4-BE49-F238E27FC236}">
                  <a16:creationId xmlns:a16="http://schemas.microsoft.com/office/drawing/2014/main" id="{52E2673A-DA89-4E4D-A375-CBCC7AB63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72CBA6C-90FC-4E17-AF1A-1FC28DD61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8305800" cy="617220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mov dx,offset string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mov ah,9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int 21h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mov ax,4c00h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int 21h</a:t>
            </a: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利用功能调用返回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code	ends</a:t>
            </a: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代码段结束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end start</a:t>
            </a:r>
          </a:p>
          <a:p>
            <a:pPr marL="0" indent="0" defTabSz="9398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汇编结束，同时指明程序起始点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D1A0628-B453-4326-BB69-4B332CAE1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9518715">
            <a:off x="4724400" y="4725988"/>
            <a:ext cx="3657600" cy="455612"/>
          </a:xfr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例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3.1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：完整段定义格式</a:t>
            </a:r>
            <a:endParaRPr lang="zh-CN" altLang="en-US" sz="2000" b="1"/>
          </a:p>
        </p:txBody>
      </p:sp>
      <p:grpSp>
        <p:nvGrpSpPr>
          <p:cNvPr id="186372" name="Group 4">
            <a:extLst>
              <a:ext uri="{FF2B5EF4-FFF2-40B4-BE49-F238E27FC236}">
                <a16:creationId xmlns:a16="http://schemas.microsoft.com/office/drawing/2014/main" id="{36D19218-A96F-4385-AE96-7D21C0038677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22543" name="Rectangle 5">
              <a:extLst>
                <a:ext uri="{FF2B5EF4-FFF2-40B4-BE49-F238E27FC236}">
                  <a16:creationId xmlns:a16="http://schemas.microsoft.com/office/drawing/2014/main" id="{12F63953-455D-4451-803E-2304539608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4" name="Rectangle 6">
              <a:extLst>
                <a:ext uri="{FF2B5EF4-FFF2-40B4-BE49-F238E27FC236}">
                  <a16:creationId xmlns:a16="http://schemas.microsoft.com/office/drawing/2014/main" id="{9AA84648-0101-44D3-A8DD-DBEE244B36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6375" name="Group 7">
            <a:extLst>
              <a:ext uri="{FF2B5EF4-FFF2-40B4-BE49-F238E27FC236}">
                <a16:creationId xmlns:a16="http://schemas.microsoft.com/office/drawing/2014/main" id="{E8E2F59D-75F1-4939-9FEA-A032E6999EF5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22541" name="Rectangle 8">
              <a:extLst>
                <a:ext uri="{FF2B5EF4-FFF2-40B4-BE49-F238E27FC236}">
                  <a16:creationId xmlns:a16="http://schemas.microsoft.com/office/drawing/2014/main" id="{33C75B75-0843-49E8-B9B9-E278C17BBA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Rectangle 9">
              <a:extLst>
                <a:ext uri="{FF2B5EF4-FFF2-40B4-BE49-F238E27FC236}">
                  <a16:creationId xmlns:a16="http://schemas.microsoft.com/office/drawing/2014/main" id="{96389E0B-3AA6-4091-9173-93B662315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6378" name="Group 10">
            <a:extLst>
              <a:ext uri="{FF2B5EF4-FFF2-40B4-BE49-F238E27FC236}">
                <a16:creationId xmlns:a16="http://schemas.microsoft.com/office/drawing/2014/main" id="{69210C44-2D43-4D3E-94E0-46B995772AF8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22539" name="Rectangle 11">
              <a:extLst>
                <a:ext uri="{FF2B5EF4-FFF2-40B4-BE49-F238E27FC236}">
                  <a16:creationId xmlns:a16="http://schemas.microsoft.com/office/drawing/2014/main" id="{3788B039-3839-4BD0-A8F5-4CF44052A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0" name="Rectangle 12">
              <a:extLst>
                <a:ext uri="{FF2B5EF4-FFF2-40B4-BE49-F238E27FC236}">
                  <a16:creationId xmlns:a16="http://schemas.microsoft.com/office/drawing/2014/main" id="{485F9908-1999-4D32-8CF7-F1ED352002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6381" name="Group 13">
            <a:extLst>
              <a:ext uri="{FF2B5EF4-FFF2-40B4-BE49-F238E27FC236}">
                <a16:creationId xmlns:a16="http://schemas.microsoft.com/office/drawing/2014/main" id="{ADE9AC61-DD8C-4C24-8867-F9BB4125FAC4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22537" name="Rectangle 14">
              <a:extLst>
                <a:ext uri="{FF2B5EF4-FFF2-40B4-BE49-F238E27FC236}">
                  <a16:creationId xmlns:a16="http://schemas.microsoft.com/office/drawing/2014/main" id="{EE81D2D0-99AD-4E9B-BC73-30E3539B87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8" name="Rectangle 15">
              <a:extLst>
                <a:ext uri="{FF2B5EF4-FFF2-40B4-BE49-F238E27FC236}">
                  <a16:creationId xmlns:a16="http://schemas.microsoft.com/office/drawing/2014/main" id="{0F5C14B0-CFBA-4073-8328-59424392E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22536" name="Picture 17" descr="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EDC1840-96B5-4ADB-B9BC-6B3D41DBDA4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44">
            <a:extLst>
              <a:ext uri="{FF2B5EF4-FFF2-40B4-BE49-F238E27FC236}">
                <a16:creationId xmlns:a16="http://schemas.microsoft.com/office/drawing/2014/main" id="{0A81D52D-56B6-40B6-974C-9675FA81268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23592" name="Rectangle 43">
              <a:extLst>
                <a:ext uri="{FF2B5EF4-FFF2-40B4-BE49-F238E27FC236}">
                  <a16:creationId xmlns:a16="http://schemas.microsoft.com/office/drawing/2014/main" id="{8507E0AC-3039-4AEF-8142-ECF3AAE82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3593" name="Picture 4" descr="minispir">
              <a:extLst>
                <a:ext uri="{FF2B5EF4-FFF2-40B4-BE49-F238E27FC236}">
                  <a16:creationId xmlns:a16="http://schemas.microsoft.com/office/drawing/2014/main" id="{24E75C1F-F9E4-4AFF-8A27-82FD434349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Rectangle 3" descr="花束">
            <a:extLst>
              <a:ext uri="{FF2B5EF4-FFF2-40B4-BE49-F238E27FC236}">
                <a16:creationId xmlns:a16="http://schemas.microsoft.com/office/drawing/2014/main" id="{0E2FF766-60FA-4E55-AE7E-8EDE3CAFE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5805488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3.1.3 </a:t>
            </a:r>
            <a:r>
              <a:rPr lang="zh-CN" altLang="en-US" sz="2800"/>
              <a:t>汇编语言程序的开发过程</a:t>
            </a:r>
            <a:endParaRPr lang="zh-CN" altLang="en-US"/>
          </a:p>
        </p:txBody>
      </p:sp>
      <p:grpSp>
        <p:nvGrpSpPr>
          <p:cNvPr id="23556" name="Group 5">
            <a:extLst>
              <a:ext uri="{FF2B5EF4-FFF2-40B4-BE49-F238E27FC236}">
                <a16:creationId xmlns:a16="http://schemas.microsoft.com/office/drawing/2014/main" id="{FAD2397F-DA1E-456C-B6B6-41E2DD4EDE0B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742950"/>
            <a:ext cx="5692775" cy="762000"/>
            <a:chOff x="1109" y="624"/>
            <a:chExt cx="3586" cy="480"/>
          </a:xfrm>
        </p:grpSpPr>
        <p:sp>
          <p:nvSpPr>
            <p:cNvPr id="23589" name="Text Box 6">
              <a:extLst>
                <a:ext uri="{FF2B5EF4-FFF2-40B4-BE49-F238E27FC236}">
                  <a16:creationId xmlns:a16="http://schemas.microsoft.com/office/drawing/2014/main" id="{EDB6DD64-8C20-4318-9D94-0546E7282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648"/>
              <a:ext cx="346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编辑</a:t>
              </a:r>
            </a:p>
          </p:txBody>
        </p:sp>
        <p:sp>
          <p:nvSpPr>
            <p:cNvPr id="23590" name="Line 7">
              <a:extLst>
                <a:ext uri="{FF2B5EF4-FFF2-40B4-BE49-F238E27FC236}">
                  <a16:creationId xmlns:a16="http://schemas.microsoft.com/office/drawing/2014/main" id="{EC8C77ED-9EBF-45C6-8390-932828EC0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7" y="624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AutoShape 8">
              <a:extLst>
                <a:ext uri="{FF2B5EF4-FFF2-40B4-BE49-F238E27FC236}">
                  <a16:creationId xmlns:a16="http://schemas.microsoft.com/office/drawing/2014/main" id="{A31FB529-6A7B-42EB-8D51-C889C4821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" y="766"/>
              <a:ext cx="2578" cy="294"/>
            </a:xfrm>
            <a:prstGeom prst="accentCallout1">
              <a:avLst>
                <a:gd name="adj1" fmla="val 24491"/>
                <a:gd name="adj2" fmla="val 101861"/>
                <a:gd name="adj3" fmla="val 26870"/>
                <a:gd name="adj4" fmla="val 1214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</a:rPr>
                <a:t>文本编辑器，如 </a:t>
              </a:r>
              <a:r>
                <a:rPr lang="en-US" altLang="zh-CN" b="1">
                  <a:latin typeface="Times New Roman" panose="02020603050405020304" pitchFamily="18" charset="0"/>
                </a:rPr>
                <a:t>EDIT.COM</a:t>
              </a:r>
            </a:p>
          </p:txBody>
        </p:sp>
      </p:grpSp>
      <p:sp>
        <p:nvSpPr>
          <p:cNvPr id="23557" name="AutoShape 9">
            <a:extLst>
              <a:ext uri="{FF2B5EF4-FFF2-40B4-BE49-F238E27FC236}">
                <a16:creationId xmlns:a16="http://schemas.microsoft.com/office/drawing/2014/main" id="{37F24426-F7CA-448F-BA73-E0C266E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1495425"/>
            <a:ext cx="3883025" cy="650875"/>
          </a:xfrm>
          <a:prstGeom prst="flowChartPreparation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8" name="Text Box 10">
            <a:extLst>
              <a:ext uri="{FF2B5EF4-FFF2-40B4-BE49-F238E27FC236}">
                <a16:creationId xmlns:a16="http://schemas.microsoft.com/office/drawing/2014/main" id="{8F39382E-F00B-4ED0-87F2-B93D8018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1589088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源程序：文件名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.asm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23559" name="Group 11">
            <a:extLst>
              <a:ext uri="{FF2B5EF4-FFF2-40B4-BE49-F238E27FC236}">
                <a16:creationId xmlns:a16="http://schemas.microsoft.com/office/drawing/2014/main" id="{856FF44C-C91B-42E3-8315-2B176E0CFB34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2152650"/>
            <a:ext cx="5692775" cy="762000"/>
            <a:chOff x="1109" y="624"/>
            <a:chExt cx="3586" cy="480"/>
          </a:xfrm>
        </p:grpSpPr>
        <p:sp>
          <p:nvSpPr>
            <p:cNvPr id="23586" name="Text Box 12">
              <a:extLst>
                <a:ext uri="{FF2B5EF4-FFF2-40B4-BE49-F238E27FC236}">
                  <a16:creationId xmlns:a16="http://schemas.microsoft.com/office/drawing/2014/main" id="{248FBADE-310E-477C-AD84-87538FE99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648"/>
              <a:ext cx="346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汇编</a:t>
              </a:r>
            </a:p>
          </p:txBody>
        </p:sp>
        <p:sp>
          <p:nvSpPr>
            <p:cNvPr id="23587" name="Line 13">
              <a:extLst>
                <a:ext uri="{FF2B5EF4-FFF2-40B4-BE49-F238E27FC236}">
                  <a16:creationId xmlns:a16="http://schemas.microsoft.com/office/drawing/2014/main" id="{606C7A0D-FCCB-473A-93BD-798E86532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7" y="624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AutoShape 14">
              <a:extLst>
                <a:ext uri="{FF2B5EF4-FFF2-40B4-BE49-F238E27FC236}">
                  <a16:creationId xmlns:a16="http://schemas.microsoft.com/office/drawing/2014/main" id="{1C5583FB-3DB9-44AF-BC13-0C608CA20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" y="766"/>
              <a:ext cx="2578" cy="294"/>
            </a:xfrm>
            <a:prstGeom prst="accentCallout1">
              <a:avLst>
                <a:gd name="adj1" fmla="val 24491"/>
                <a:gd name="adj2" fmla="val 101861"/>
                <a:gd name="adj3" fmla="val 26870"/>
                <a:gd name="adj4" fmla="val 1214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</a:rPr>
                <a:t>汇编程序，如 </a:t>
              </a:r>
              <a:r>
                <a:rPr lang="en-US" altLang="zh-CN" b="1">
                  <a:latin typeface="Times New Roman" panose="02020603050405020304" pitchFamily="18" charset="0"/>
                </a:rPr>
                <a:t>ML.EXE</a:t>
              </a:r>
            </a:p>
          </p:txBody>
        </p:sp>
      </p:grpSp>
      <p:sp>
        <p:nvSpPr>
          <p:cNvPr id="23560" name="AutoShape 15">
            <a:extLst>
              <a:ext uri="{FF2B5EF4-FFF2-40B4-BE49-F238E27FC236}">
                <a16:creationId xmlns:a16="http://schemas.microsoft.com/office/drawing/2014/main" id="{09A1C1A9-AFD8-4B6F-80A8-A9E492261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2905125"/>
            <a:ext cx="3883025" cy="650875"/>
          </a:xfrm>
          <a:prstGeom prst="flowChartPreparation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Text Box 16">
            <a:extLst>
              <a:ext uri="{FF2B5EF4-FFF2-40B4-BE49-F238E27FC236}">
                <a16:creationId xmlns:a16="http://schemas.microsoft.com/office/drawing/2014/main" id="{934A4C95-0C6B-458D-9DE2-F2ACF524E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3001963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目标模块：文件名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.obj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23562" name="Group 17">
            <a:extLst>
              <a:ext uri="{FF2B5EF4-FFF2-40B4-BE49-F238E27FC236}">
                <a16:creationId xmlns:a16="http://schemas.microsoft.com/office/drawing/2014/main" id="{32E947F1-ACA4-4092-A229-58FF9DD4679B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3562350"/>
            <a:ext cx="5692775" cy="762000"/>
            <a:chOff x="1109" y="624"/>
            <a:chExt cx="3586" cy="480"/>
          </a:xfrm>
        </p:grpSpPr>
        <p:sp>
          <p:nvSpPr>
            <p:cNvPr id="23583" name="Text Box 18">
              <a:extLst>
                <a:ext uri="{FF2B5EF4-FFF2-40B4-BE49-F238E27FC236}">
                  <a16:creationId xmlns:a16="http://schemas.microsoft.com/office/drawing/2014/main" id="{D37E58A1-7FE5-4873-AF80-848AFF263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648"/>
              <a:ext cx="346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连接</a:t>
              </a:r>
            </a:p>
          </p:txBody>
        </p:sp>
        <p:sp>
          <p:nvSpPr>
            <p:cNvPr id="23584" name="Line 19">
              <a:extLst>
                <a:ext uri="{FF2B5EF4-FFF2-40B4-BE49-F238E27FC236}">
                  <a16:creationId xmlns:a16="http://schemas.microsoft.com/office/drawing/2014/main" id="{B4DE36B1-F446-4B3F-B1E0-8BF38A597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7" y="624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AutoShape 20">
              <a:extLst>
                <a:ext uri="{FF2B5EF4-FFF2-40B4-BE49-F238E27FC236}">
                  <a16:creationId xmlns:a16="http://schemas.microsoft.com/office/drawing/2014/main" id="{7340D548-28F2-44DC-B054-692650C8A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" y="766"/>
              <a:ext cx="2578" cy="294"/>
            </a:xfrm>
            <a:prstGeom prst="accentCallout1">
              <a:avLst>
                <a:gd name="adj1" fmla="val 24491"/>
                <a:gd name="adj2" fmla="val 101861"/>
                <a:gd name="adj3" fmla="val 26870"/>
                <a:gd name="adj4" fmla="val 1214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</a:rPr>
                <a:t>连接程序，如 </a:t>
              </a:r>
              <a:r>
                <a:rPr lang="en-US" altLang="zh-CN" b="1">
                  <a:latin typeface="Times New Roman" panose="02020603050405020304" pitchFamily="18" charset="0"/>
                </a:rPr>
                <a:t>LINK.EXE</a:t>
              </a:r>
            </a:p>
          </p:txBody>
        </p:sp>
      </p:grpSp>
      <p:sp>
        <p:nvSpPr>
          <p:cNvPr id="23563" name="AutoShape 21">
            <a:extLst>
              <a:ext uri="{FF2B5EF4-FFF2-40B4-BE49-F238E27FC236}">
                <a16:creationId xmlns:a16="http://schemas.microsoft.com/office/drawing/2014/main" id="{60B8AF13-C291-4FCD-978B-48DC48B7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4314825"/>
            <a:ext cx="3883025" cy="650875"/>
          </a:xfrm>
          <a:prstGeom prst="flowChartPreparation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4" name="Text Box 22">
            <a:extLst>
              <a:ext uri="{FF2B5EF4-FFF2-40B4-BE49-F238E27FC236}">
                <a16:creationId xmlns:a16="http://schemas.microsoft.com/office/drawing/2014/main" id="{8CBDBB40-0D83-451F-BCE4-07F363D3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4411663"/>
            <a:ext cx="369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可执行文件：文件名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.exe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23565" name="Group 23">
            <a:extLst>
              <a:ext uri="{FF2B5EF4-FFF2-40B4-BE49-F238E27FC236}">
                <a16:creationId xmlns:a16="http://schemas.microsoft.com/office/drawing/2014/main" id="{B9311B9D-6F59-4483-8DD9-6F9B497A0EF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975225"/>
            <a:ext cx="6013450" cy="1055688"/>
            <a:chOff x="1109" y="624"/>
            <a:chExt cx="3586" cy="665"/>
          </a:xfrm>
        </p:grpSpPr>
        <p:sp>
          <p:nvSpPr>
            <p:cNvPr id="23580" name="Text Box 24">
              <a:extLst>
                <a:ext uri="{FF2B5EF4-FFF2-40B4-BE49-F238E27FC236}">
                  <a16:creationId xmlns:a16="http://schemas.microsoft.com/office/drawing/2014/main" id="{525EE6B5-1F64-4DBB-8100-396E33216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648"/>
              <a:ext cx="346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调试</a:t>
              </a:r>
            </a:p>
          </p:txBody>
        </p:sp>
        <p:sp>
          <p:nvSpPr>
            <p:cNvPr id="23581" name="Line 25">
              <a:extLst>
                <a:ext uri="{FF2B5EF4-FFF2-40B4-BE49-F238E27FC236}">
                  <a16:creationId xmlns:a16="http://schemas.microsoft.com/office/drawing/2014/main" id="{D8A74045-AA8A-4A91-A3AD-6F58197BE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7" y="624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AutoShape 26">
              <a:extLst>
                <a:ext uri="{FF2B5EF4-FFF2-40B4-BE49-F238E27FC236}">
                  <a16:creationId xmlns:a16="http://schemas.microsoft.com/office/drawing/2014/main" id="{2A02A6B9-1C6B-4BBD-9F66-8527C0EE3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" y="766"/>
              <a:ext cx="2578" cy="523"/>
            </a:xfrm>
            <a:prstGeom prst="accentCallout1">
              <a:avLst>
                <a:gd name="adj1" fmla="val 24491"/>
                <a:gd name="adj2" fmla="val 101861"/>
                <a:gd name="adj3" fmla="val 26870"/>
                <a:gd name="adj4" fmla="val 1214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imes New Roman" panose="02020603050405020304" pitchFamily="18" charset="0"/>
                </a:rPr>
                <a:t>调试程序，如 </a:t>
              </a:r>
              <a:r>
                <a:rPr lang="en-US" altLang="zh-CN" b="1">
                  <a:latin typeface="Times New Roman" panose="02020603050405020304" pitchFamily="18" charset="0"/>
                </a:rPr>
                <a:t>TurboDebugger</a:t>
              </a:r>
            </a:p>
          </p:txBody>
        </p:sp>
      </p:grpSp>
      <p:sp>
        <p:nvSpPr>
          <p:cNvPr id="23566" name="AutoShape 28">
            <a:extLst>
              <a:ext uri="{FF2B5EF4-FFF2-40B4-BE49-F238E27FC236}">
                <a16:creationId xmlns:a16="http://schemas.microsoft.com/office/drawing/2014/main" id="{8B98FF70-5FBB-426F-8505-4A66E8B6D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5741988"/>
            <a:ext cx="1820863" cy="742950"/>
          </a:xfrm>
          <a:prstGeom prst="flowChartAlternateProcess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应用程序</a:t>
            </a:r>
          </a:p>
        </p:txBody>
      </p:sp>
      <p:sp>
        <p:nvSpPr>
          <p:cNvPr id="23567" name="Line 30">
            <a:extLst>
              <a:ext uri="{FF2B5EF4-FFF2-40B4-BE49-F238E27FC236}">
                <a16:creationId xmlns:a16="http://schemas.microsoft.com/office/drawing/2014/main" id="{480A8147-0BF8-4C35-AE93-3CB33C8DA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4113" y="742950"/>
            <a:ext cx="0" cy="5335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Line 31">
            <a:extLst>
              <a:ext uri="{FF2B5EF4-FFF2-40B4-BE49-F238E27FC236}">
                <a16:creationId xmlns:a16="http://schemas.microsoft.com/office/drawing/2014/main" id="{258E109B-2027-445D-8FC6-DEF710217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813" y="742950"/>
            <a:ext cx="2397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9" name="Line 32">
            <a:extLst>
              <a:ext uri="{FF2B5EF4-FFF2-40B4-BE49-F238E27FC236}">
                <a16:creationId xmlns:a16="http://schemas.microsoft.com/office/drawing/2014/main" id="{90869957-E344-4758-AF8A-61C1E20DE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6080125"/>
            <a:ext cx="1541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0" name="Text Box 33">
            <a:extLst>
              <a:ext uri="{FF2B5EF4-FFF2-40B4-BE49-F238E27FC236}">
                <a16:creationId xmlns:a16="http://schemas.microsoft.com/office/drawing/2014/main" id="{CC59F7D2-E1A5-4999-96AB-866D4B1D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5695950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错误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23571" name="Group 34">
            <a:extLst>
              <a:ext uri="{FF2B5EF4-FFF2-40B4-BE49-F238E27FC236}">
                <a16:creationId xmlns:a16="http://schemas.microsoft.com/office/drawing/2014/main" id="{5E130AFA-A2A4-4375-8028-2E51787ADCE1}"/>
              </a:ext>
            </a:extLst>
          </p:cNvPr>
          <p:cNvGrpSpPr>
            <a:grpSpLocks/>
          </p:cNvGrpSpPr>
          <p:nvPr/>
        </p:nvGrpSpPr>
        <p:grpSpPr bwMode="auto">
          <a:xfrm>
            <a:off x="8035925" y="4189413"/>
            <a:ext cx="835025" cy="458787"/>
            <a:chOff x="5062" y="2639"/>
            <a:chExt cx="526" cy="289"/>
          </a:xfrm>
        </p:grpSpPr>
        <p:sp>
          <p:nvSpPr>
            <p:cNvPr id="23578" name="Line 35">
              <a:extLst>
                <a:ext uri="{FF2B5EF4-FFF2-40B4-BE49-F238E27FC236}">
                  <a16:creationId xmlns:a16="http://schemas.microsoft.com/office/drawing/2014/main" id="{AB293665-053D-4B73-A78B-C16BF4089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2928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Text Box 36">
              <a:extLst>
                <a:ext uri="{FF2B5EF4-FFF2-40B4-BE49-F238E27FC236}">
                  <a16:creationId xmlns:a16="http://schemas.microsoft.com/office/drawing/2014/main" id="{274DB068-AC6C-4BB1-B6AF-7BBDDE494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2" y="2639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572" name="Group 37">
            <a:extLst>
              <a:ext uri="{FF2B5EF4-FFF2-40B4-BE49-F238E27FC236}">
                <a16:creationId xmlns:a16="http://schemas.microsoft.com/office/drawing/2014/main" id="{D318F17F-B076-4B04-90F2-A4ED8787822E}"/>
              </a:ext>
            </a:extLst>
          </p:cNvPr>
          <p:cNvGrpSpPr>
            <a:grpSpLocks/>
          </p:cNvGrpSpPr>
          <p:nvPr/>
        </p:nvGrpSpPr>
        <p:grpSpPr bwMode="auto">
          <a:xfrm>
            <a:off x="8054975" y="2779713"/>
            <a:ext cx="835025" cy="458787"/>
            <a:chOff x="5062" y="2639"/>
            <a:chExt cx="526" cy="289"/>
          </a:xfrm>
        </p:grpSpPr>
        <p:sp>
          <p:nvSpPr>
            <p:cNvPr id="23576" name="Line 38">
              <a:extLst>
                <a:ext uri="{FF2B5EF4-FFF2-40B4-BE49-F238E27FC236}">
                  <a16:creationId xmlns:a16="http://schemas.microsoft.com/office/drawing/2014/main" id="{6C68AA24-5996-4BB1-BE3A-1F4B41A0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2928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Text Box 39">
              <a:extLst>
                <a:ext uri="{FF2B5EF4-FFF2-40B4-BE49-F238E27FC236}">
                  <a16:creationId xmlns:a16="http://schemas.microsoft.com/office/drawing/2014/main" id="{53642F53-7D1A-484C-92D8-E135D6E4C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2" y="2639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573" name="Group 40">
            <a:extLst>
              <a:ext uri="{FF2B5EF4-FFF2-40B4-BE49-F238E27FC236}">
                <a16:creationId xmlns:a16="http://schemas.microsoft.com/office/drawing/2014/main" id="{B7F9EC5E-69BF-4456-86C1-31387BB9B89F}"/>
              </a:ext>
            </a:extLst>
          </p:cNvPr>
          <p:cNvGrpSpPr>
            <a:grpSpLocks/>
          </p:cNvGrpSpPr>
          <p:nvPr/>
        </p:nvGrpSpPr>
        <p:grpSpPr bwMode="auto">
          <a:xfrm>
            <a:off x="8054975" y="1370013"/>
            <a:ext cx="835025" cy="458787"/>
            <a:chOff x="5062" y="2639"/>
            <a:chExt cx="526" cy="289"/>
          </a:xfrm>
        </p:grpSpPr>
        <p:sp>
          <p:nvSpPr>
            <p:cNvPr id="23574" name="Line 41">
              <a:extLst>
                <a:ext uri="{FF2B5EF4-FFF2-40B4-BE49-F238E27FC236}">
                  <a16:creationId xmlns:a16="http://schemas.microsoft.com/office/drawing/2014/main" id="{E29A2032-989E-4A91-AA40-5D51FF02F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8" y="2928"/>
              <a:ext cx="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Text Box 42">
              <a:extLst>
                <a:ext uri="{FF2B5EF4-FFF2-40B4-BE49-F238E27FC236}">
                  <a16:creationId xmlns:a16="http://schemas.microsoft.com/office/drawing/2014/main" id="{4DFDCBFC-662C-478C-AFF2-D45814C6C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2" y="2639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8">
            <a:extLst>
              <a:ext uri="{FF2B5EF4-FFF2-40B4-BE49-F238E27FC236}">
                <a16:creationId xmlns:a16="http://schemas.microsoft.com/office/drawing/2014/main" id="{1470964B-2C9D-4CB3-B8A7-996C7CD6993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24582" name="Rectangle 9">
              <a:extLst>
                <a:ext uri="{FF2B5EF4-FFF2-40B4-BE49-F238E27FC236}">
                  <a16:creationId xmlns:a16="http://schemas.microsoft.com/office/drawing/2014/main" id="{C95F26C7-14BB-42D3-9907-485174FB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4583" name="Picture 10" descr="minispir">
              <a:extLst>
                <a:ext uri="{FF2B5EF4-FFF2-40B4-BE49-F238E27FC236}">
                  <a16:creationId xmlns:a16="http://schemas.microsoft.com/office/drawing/2014/main" id="{30F83694-A42C-4AE7-AA3C-4E6C38720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79" name="Rectangle 3" descr="花束">
            <a:extLst>
              <a:ext uri="{FF2B5EF4-FFF2-40B4-BE49-F238E27FC236}">
                <a16:creationId xmlns:a16="http://schemas.microsoft.com/office/drawing/2014/main" id="{ED4A699C-EDE1-455E-83B5-0FA403108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开发过程</a:t>
            </a:r>
            <a:r>
              <a:rPr lang="en-US" altLang="zh-CN" sz="2800"/>
              <a:t>0</a:t>
            </a:r>
            <a:r>
              <a:rPr lang="zh-CN" altLang="en-US" sz="2800"/>
              <a:t>：准备工作</a:t>
            </a:r>
            <a:endParaRPr lang="zh-CN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D8A8C21-938C-450E-A358-7FF7A2966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762000"/>
            <a:ext cx="8005763" cy="5791200"/>
          </a:xfrm>
          <a:noFill/>
        </p:spPr>
        <p:txBody>
          <a:bodyPr/>
          <a:lstStyle/>
          <a:p>
            <a:pPr marL="0" indent="576263" eaLnBrk="1" hangingPunct="1">
              <a:lnSpc>
                <a:spcPct val="110000"/>
              </a:lnSpc>
            </a:pPr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安装开发软件包</a:t>
            </a:r>
          </a:p>
          <a:p>
            <a:pPr marL="0" indent="5762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默认在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D:\ML615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目录</a:t>
            </a:r>
          </a:p>
          <a:p>
            <a:pPr marL="0" indent="576263" eaLnBrk="1" hangingPunct="1">
              <a:lnSpc>
                <a:spcPct val="110000"/>
              </a:lnSpc>
            </a:pPr>
            <a:r>
              <a:rPr lang="zh-CN" altLang="en-US"/>
              <a:t>进入操作系统（模拟</a:t>
            </a:r>
            <a:r>
              <a:rPr lang="en-US" altLang="zh-CN"/>
              <a:t>DOS</a:t>
            </a:r>
            <a:r>
              <a:rPr lang="zh-CN" altLang="en-US"/>
              <a:t>环境）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5762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运行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Windows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目录下的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COMMAND.COM</a:t>
            </a:r>
            <a:endParaRPr lang="en-US" altLang="zh-CN">
              <a:latin typeface="宋体" panose="02010600030101010101" pitchFamily="2" charset="-122"/>
            </a:endParaRPr>
          </a:p>
          <a:p>
            <a:pPr marL="0" indent="576263" eaLnBrk="1" hangingPunct="1">
              <a:lnSpc>
                <a:spcPct val="110000"/>
              </a:lnSpc>
            </a:pPr>
            <a:r>
              <a:rPr lang="zh-CN" altLang="en-US"/>
              <a:t>进入</a:t>
            </a:r>
            <a:r>
              <a:rPr lang="en-US" altLang="zh-CN"/>
              <a:t>MASM</a:t>
            </a:r>
            <a:r>
              <a:rPr lang="zh-CN" altLang="en-US"/>
              <a:t>开发目录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5762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d:</a:t>
            </a:r>
          </a:p>
          <a:p>
            <a:pPr marL="0" indent="5762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cd \ml615</a:t>
            </a:r>
            <a:endParaRPr lang="en-US" altLang="zh-CN" sz="40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4581" name="Line 6">
            <a:extLst>
              <a:ext uri="{FF2B5EF4-FFF2-40B4-BE49-F238E27FC236}">
                <a16:creationId xmlns:a16="http://schemas.microsoft.com/office/drawing/2014/main" id="{C422AF67-6D06-4FC8-B171-3E0235EB410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>
            <a:extLst>
              <a:ext uri="{FF2B5EF4-FFF2-40B4-BE49-F238E27FC236}">
                <a16:creationId xmlns:a16="http://schemas.microsoft.com/office/drawing/2014/main" id="{1E6C21EE-A6B0-4CBB-AA5F-2808E85DEE2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25606" name="Rectangle 3">
              <a:extLst>
                <a:ext uri="{FF2B5EF4-FFF2-40B4-BE49-F238E27FC236}">
                  <a16:creationId xmlns:a16="http://schemas.microsoft.com/office/drawing/2014/main" id="{AA281847-97D0-43FE-AD7F-21EB11613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5607" name="Picture 4" descr="minispir">
              <a:extLst>
                <a:ext uri="{FF2B5EF4-FFF2-40B4-BE49-F238E27FC236}">
                  <a16:creationId xmlns:a16="http://schemas.microsoft.com/office/drawing/2014/main" id="{95CEDACF-13D6-4F6B-B4CA-C3A2FF904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5" descr="花束">
            <a:extLst>
              <a:ext uri="{FF2B5EF4-FFF2-40B4-BE49-F238E27FC236}">
                <a16:creationId xmlns:a16="http://schemas.microsoft.com/office/drawing/2014/main" id="{5C026793-9E56-47BF-9E1B-BA0B548FD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开发过程</a:t>
            </a:r>
            <a:r>
              <a:rPr lang="en-US" altLang="zh-CN" sz="2800"/>
              <a:t>1</a:t>
            </a:r>
            <a:r>
              <a:rPr lang="zh-CN" altLang="en-US" sz="2800"/>
              <a:t>：源程序的编辑</a:t>
            </a:r>
            <a:endParaRPr lang="zh-CN" altLang="en-US"/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019D55F8-1A55-4230-8045-5E46FE512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762000"/>
            <a:ext cx="8005763" cy="5791200"/>
          </a:xfrm>
          <a:noFill/>
        </p:spPr>
        <p:txBody>
          <a:bodyPr/>
          <a:lstStyle/>
          <a:p>
            <a:pPr marL="0" indent="5762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hlink"/>
                </a:solidFill>
                <a:latin typeface="宋体" panose="02010600030101010101" pitchFamily="2" charset="-122"/>
              </a:rPr>
              <a:t>源程序文件要以</a:t>
            </a:r>
            <a:r>
              <a:rPr lang="en-US" altLang="zh-CN" sz="3200">
                <a:solidFill>
                  <a:schemeClr val="hlink"/>
                </a:solidFill>
                <a:latin typeface="宋体" panose="02010600030101010101" pitchFamily="2" charset="-122"/>
              </a:rPr>
              <a:t>ASM</a:t>
            </a:r>
            <a:r>
              <a:rPr lang="zh-CN" altLang="en-US" sz="3200">
                <a:solidFill>
                  <a:schemeClr val="hlink"/>
                </a:solidFill>
                <a:latin typeface="宋体" panose="02010600030101010101" pitchFamily="2" charset="-122"/>
              </a:rPr>
              <a:t>为扩展名</a:t>
            </a:r>
            <a:endParaRPr lang="zh-CN" altLang="en-US" sz="3200">
              <a:latin typeface="宋体" panose="02010600030101010101" pitchFamily="2" charset="-122"/>
            </a:endParaRPr>
          </a:p>
          <a:p>
            <a:pPr marL="0" indent="5762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源程序文件的形成（编辑）可以通过任何一个文本编辑器实现</a:t>
            </a:r>
            <a:r>
              <a:rPr lang="en-US" altLang="zh-CN" sz="3200">
                <a:latin typeface="宋体" panose="02010600030101010101" pitchFamily="2" charset="-122"/>
              </a:rPr>
              <a:t>:</a:t>
            </a:r>
          </a:p>
          <a:p>
            <a:pPr marL="0" indent="576263" eaLnBrk="1" hangingPunct="1">
              <a:lnSpc>
                <a:spcPct val="11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sz="3200">
                <a:latin typeface="宋体" panose="02010600030101010101" pitchFamily="2" charset="-122"/>
              </a:rPr>
              <a:t>DOS</a:t>
            </a:r>
            <a:r>
              <a:rPr lang="zh-CN" altLang="en-US" sz="3200">
                <a:latin typeface="宋体" panose="02010600030101010101" pitchFamily="2" charset="-122"/>
              </a:rPr>
              <a:t>中的全屏幕文本编辑器</a:t>
            </a:r>
            <a:r>
              <a:rPr lang="en-US" altLang="zh-CN" sz="3200">
                <a:latin typeface="宋体" panose="02010600030101010101" pitchFamily="2" charset="-122"/>
              </a:rPr>
              <a:t>EDIT</a:t>
            </a:r>
          </a:p>
          <a:p>
            <a:pPr marL="0" indent="576263" eaLnBrk="1" hangingPunct="1">
              <a:lnSpc>
                <a:spcPct val="11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3200">
                <a:latin typeface="宋体" panose="02010600030101010101" pitchFamily="2" charset="-122"/>
              </a:rPr>
              <a:t>其他程序开发工具中的编辑环境</a:t>
            </a:r>
          </a:p>
          <a:p>
            <a:pPr marL="0" indent="576263" eaLnBrk="1" hangingPunct="1">
              <a:lnSpc>
                <a:spcPct val="11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sz="3200">
                <a:latin typeface="宋体" panose="02010600030101010101" pitchFamily="2" charset="-122"/>
              </a:rPr>
              <a:t>MASM</a:t>
            </a:r>
            <a:r>
              <a:rPr lang="zh-CN" altLang="en-US" sz="3200">
                <a:latin typeface="宋体" panose="02010600030101010101" pitchFamily="2" charset="-122"/>
              </a:rPr>
              <a:t>程序员工作平台</a:t>
            </a:r>
            <a:r>
              <a:rPr lang="en-US" altLang="zh-CN" sz="3200">
                <a:latin typeface="宋体" panose="02010600030101010101" pitchFamily="2" charset="-122"/>
              </a:rPr>
              <a:t>PWB</a:t>
            </a:r>
            <a:r>
              <a:rPr lang="zh-CN" altLang="en-US" sz="3200">
                <a:latin typeface="宋体" panose="02010600030101010101" pitchFamily="2" charset="-122"/>
              </a:rPr>
              <a:t>中的编辑环境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576263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EDIT lt301.asm</a:t>
            </a:r>
          </a:p>
        </p:txBody>
      </p:sp>
      <p:sp>
        <p:nvSpPr>
          <p:cNvPr id="25605" name="Line 7">
            <a:extLst>
              <a:ext uri="{FF2B5EF4-FFF2-40B4-BE49-F238E27FC236}">
                <a16:creationId xmlns:a16="http://schemas.microsoft.com/office/drawing/2014/main" id="{579A57AA-6CBA-4D98-AE80-FC088698640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8">
            <a:extLst>
              <a:ext uri="{FF2B5EF4-FFF2-40B4-BE49-F238E27FC236}">
                <a16:creationId xmlns:a16="http://schemas.microsoft.com/office/drawing/2014/main" id="{AF595EA8-4D97-4E68-A4E5-B71B644871D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26630" name="Rectangle 9">
              <a:extLst>
                <a:ext uri="{FF2B5EF4-FFF2-40B4-BE49-F238E27FC236}">
                  <a16:creationId xmlns:a16="http://schemas.microsoft.com/office/drawing/2014/main" id="{75A18747-7561-456E-9CFD-746EA0F20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6631" name="Picture 10" descr="minispir">
              <a:extLst>
                <a:ext uri="{FF2B5EF4-FFF2-40B4-BE49-F238E27FC236}">
                  <a16:creationId xmlns:a16="http://schemas.microsoft.com/office/drawing/2014/main" id="{1A678B7E-AC21-4EC9-A659-554388DE9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7" name="Rectangle 3" descr="花束">
            <a:extLst>
              <a:ext uri="{FF2B5EF4-FFF2-40B4-BE49-F238E27FC236}">
                <a16:creationId xmlns:a16="http://schemas.microsoft.com/office/drawing/2014/main" id="{EE71541F-3A38-4B9B-B2BB-89AAF0CB7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开发过程</a:t>
            </a:r>
            <a:r>
              <a:rPr lang="en-US" altLang="zh-CN" sz="2800"/>
              <a:t>2</a:t>
            </a:r>
            <a:r>
              <a:rPr lang="zh-CN" altLang="en-US" sz="2800"/>
              <a:t>：源程序的汇编</a:t>
            </a:r>
            <a:endParaRPr lang="zh-CN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5E38A96-455F-4150-B89D-16D7204E2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762000"/>
            <a:ext cx="8005763" cy="5791200"/>
          </a:xfrm>
          <a:noFill/>
        </p:spPr>
        <p:txBody>
          <a:bodyPr/>
          <a:lstStyle/>
          <a:p>
            <a:pPr marL="0" indent="5762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/>
              <a:t>汇编是将源程序翻译成由机器代码组成的目标模块文件的过程</a:t>
            </a:r>
          </a:p>
          <a:p>
            <a:pPr marL="0" indent="5762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MASM 6.x</a:t>
            </a:r>
            <a:r>
              <a:rPr lang="zh-CN" altLang="en-US" sz="3200"/>
              <a:t>提供的汇编程序是</a:t>
            </a:r>
            <a:r>
              <a:rPr lang="en-US" altLang="zh-CN" sz="3200"/>
              <a:t>ML.EXE</a:t>
            </a:r>
            <a:r>
              <a:rPr lang="zh-CN" altLang="en-US" sz="3200"/>
              <a:t>：</a:t>
            </a:r>
            <a:endParaRPr lang="zh-CN" altLang="en-US"/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ML /c lt301.asm</a:t>
            </a: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如果源程序中没有语法错误，</a:t>
            </a:r>
            <a:r>
              <a:rPr lang="en-US" altLang="zh-CN" sz="3200"/>
              <a:t>MASM</a:t>
            </a:r>
            <a:r>
              <a:rPr lang="zh-CN" altLang="en-US" sz="3200"/>
              <a:t>将自动生成一个目标模块文件（</a:t>
            </a:r>
            <a:r>
              <a:rPr lang="en-US" altLang="zh-CN" sz="3200"/>
              <a:t>lt301.obj</a:t>
            </a:r>
            <a:r>
              <a:rPr lang="zh-CN" altLang="en-US" sz="3200"/>
              <a:t>）；否则</a:t>
            </a:r>
            <a:r>
              <a:rPr lang="en-US" altLang="zh-CN" sz="3200"/>
              <a:t>MASM</a:t>
            </a:r>
            <a:r>
              <a:rPr lang="zh-CN" altLang="en-US" sz="3200"/>
              <a:t>将给出相应的错误信息</a:t>
            </a: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这时应根据错误信息，重新编辑修改源程序后，再进行汇编</a:t>
            </a:r>
          </a:p>
        </p:txBody>
      </p:sp>
      <p:sp>
        <p:nvSpPr>
          <p:cNvPr id="26629" name="Line 6">
            <a:extLst>
              <a:ext uri="{FF2B5EF4-FFF2-40B4-BE49-F238E27FC236}">
                <a16:creationId xmlns:a16="http://schemas.microsoft.com/office/drawing/2014/main" id="{DF0468E0-0A20-4033-8E17-917C626FB0D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9">
            <a:extLst>
              <a:ext uri="{FF2B5EF4-FFF2-40B4-BE49-F238E27FC236}">
                <a16:creationId xmlns:a16="http://schemas.microsoft.com/office/drawing/2014/main" id="{6198C231-B9E5-4344-BFC2-ADAACBF9934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27655" name="Rectangle 10">
              <a:extLst>
                <a:ext uri="{FF2B5EF4-FFF2-40B4-BE49-F238E27FC236}">
                  <a16:creationId xmlns:a16="http://schemas.microsoft.com/office/drawing/2014/main" id="{27ADD1A4-38BD-4DE6-9D14-2527F5253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7656" name="Picture 11" descr="minispir">
              <a:extLst>
                <a:ext uri="{FF2B5EF4-FFF2-40B4-BE49-F238E27FC236}">
                  <a16:creationId xmlns:a16="http://schemas.microsoft.com/office/drawing/2014/main" id="{2B998C48-9A41-488C-A05E-448B45307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1" name="Rectangle 3" descr="花束">
            <a:extLst>
              <a:ext uri="{FF2B5EF4-FFF2-40B4-BE49-F238E27FC236}">
                <a16:creationId xmlns:a16="http://schemas.microsoft.com/office/drawing/2014/main" id="{AF3CBDCD-6E60-4DBE-B82B-F254C5DE3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开发过程</a:t>
            </a:r>
            <a:r>
              <a:rPr lang="en-US" altLang="zh-CN" sz="2800"/>
              <a:t>3</a:t>
            </a:r>
            <a:r>
              <a:rPr lang="zh-CN" altLang="en-US" sz="2800"/>
              <a:t>：目标模块的连接</a:t>
            </a:r>
            <a:endParaRPr lang="zh-CN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57402059-0C86-4FD2-8923-01C1894E1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175" y="1041400"/>
            <a:ext cx="8005763" cy="4376738"/>
          </a:xfrm>
          <a:noFill/>
        </p:spPr>
        <p:txBody>
          <a:bodyPr/>
          <a:lstStyle/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连接程序能把一个或多个目标文件和库文件合成一个可执行程序（</a:t>
            </a:r>
            <a:r>
              <a:rPr lang="en-US" altLang="zh-CN" sz="3200">
                <a:latin typeface="宋体" panose="02010600030101010101" pitchFamily="2" charset="-122"/>
              </a:rPr>
              <a:t>.EXE</a:t>
            </a:r>
            <a:r>
              <a:rPr lang="zh-CN" altLang="en-US" sz="3200">
                <a:latin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</a:rPr>
              <a:t>.COM</a:t>
            </a:r>
            <a:r>
              <a:rPr lang="zh-CN" altLang="en-US" sz="3200">
                <a:latin typeface="宋体" panose="02010600030101010101" pitchFamily="2" charset="-122"/>
              </a:rPr>
              <a:t>文件）：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LINK lt301.obj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/>
              <a:t>如果没有严重错误，</a:t>
            </a:r>
            <a:r>
              <a:rPr lang="en-US" altLang="zh-CN" sz="3200"/>
              <a:t>LINK</a:t>
            </a:r>
            <a:r>
              <a:rPr lang="zh-CN" altLang="en-US" sz="3200"/>
              <a:t>将生成一个可执行文件（</a:t>
            </a:r>
            <a:r>
              <a:rPr lang="en-US" altLang="zh-CN" sz="3200"/>
              <a:t>lt301.exe</a:t>
            </a:r>
            <a:r>
              <a:rPr lang="zh-CN" altLang="en-US" sz="3200"/>
              <a:t>）；否则将提示相应的错误信息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/>
              <a:t>这时需要根据错误信息重新修改源程序后再汇编、链接，直到生成可执行文件</a:t>
            </a:r>
          </a:p>
          <a:p>
            <a:pPr marL="0" indent="576263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33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7653" name="Line 6">
            <a:extLst>
              <a:ext uri="{FF2B5EF4-FFF2-40B4-BE49-F238E27FC236}">
                <a16:creationId xmlns:a16="http://schemas.microsoft.com/office/drawing/2014/main" id="{D04C10A5-47F8-43B1-943D-DB98F512BE8F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7" descr="纸莎草纸">
            <a:extLst>
              <a:ext uri="{FF2B5EF4-FFF2-40B4-BE49-F238E27FC236}">
                <a16:creationId xmlns:a16="http://schemas.microsoft.com/office/drawing/2014/main" id="{0F63FF3E-664D-4DD2-AA53-37D90E74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5638800"/>
            <a:ext cx="7620000" cy="7620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Blip>
                <a:blip r:embed="rId5"/>
              </a:buBlip>
            </a:pPr>
            <a:r>
              <a:rPr lang="en-US" altLang="zh-CN" sz="3200" b="1">
                <a:solidFill>
                  <a:schemeClr val="accent2"/>
                </a:solidFill>
              </a:rPr>
              <a:t> </a:t>
            </a:r>
            <a:r>
              <a:rPr lang="zh-CN" altLang="en-US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汇编和连接过程可以依次自动完成</a:t>
            </a:r>
          </a:p>
        </p:txBody>
      </p:sp>
    </p:spTree>
  </p:cSld>
  <p:clrMapOvr>
    <a:masterClrMapping/>
  </p:clrMapOvr>
  <p:transition spd="slow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8">
            <a:extLst>
              <a:ext uri="{FF2B5EF4-FFF2-40B4-BE49-F238E27FC236}">
                <a16:creationId xmlns:a16="http://schemas.microsoft.com/office/drawing/2014/main" id="{9391E2EA-8EFF-4DA7-B748-418DCF0DEFA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28678" name="Rectangle 9">
              <a:extLst>
                <a:ext uri="{FF2B5EF4-FFF2-40B4-BE49-F238E27FC236}">
                  <a16:creationId xmlns:a16="http://schemas.microsoft.com/office/drawing/2014/main" id="{75DA7BB1-EA22-4F56-A177-30DC4C474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8679" name="Picture 10" descr="minispir">
              <a:extLst>
                <a:ext uri="{FF2B5EF4-FFF2-40B4-BE49-F238E27FC236}">
                  <a16:creationId xmlns:a16="http://schemas.microsoft.com/office/drawing/2014/main" id="{0005F6D9-4560-4E66-851C-29668DA3A3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5" name="Rectangle 3" descr="花束">
            <a:extLst>
              <a:ext uri="{FF2B5EF4-FFF2-40B4-BE49-F238E27FC236}">
                <a16:creationId xmlns:a16="http://schemas.microsoft.com/office/drawing/2014/main" id="{26D7A444-6918-4DFD-9018-CEB56597D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汇编和连接的依次自动实现</a:t>
            </a:r>
            <a:endParaRPr lang="zh-CN" alt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82E5B762-0695-4D6A-8FA9-FBC953295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762000"/>
            <a:ext cx="8005763" cy="5791200"/>
          </a:xfrm>
          <a:noFill/>
        </p:spPr>
        <p:txBody>
          <a:bodyPr/>
          <a:lstStyle/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宋体" panose="02010600030101010101" pitchFamily="2" charset="-122"/>
              </a:rPr>
              <a:t>ML</a:t>
            </a:r>
            <a:r>
              <a:rPr lang="zh-CN" altLang="en-US" sz="3200">
                <a:latin typeface="宋体" panose="02010600030101010101" pitchFamily="2" charset="-122"/>
              </a:rPr>
              <a:t>汇编程序可自动调用</a:t>
            </a:r>
            <a:r>
              <a:rPr lang="en-US" altLang="zh-CN" sz="3200">
                <a:latin typeface="宋体" panose="02010600030101010101" pitchFamily="2" charset="-122"/>
              </a:rPr>
              <a:t>LINK</a:t>
            </a:r>
            <a:r>
              <a:rPr lang="zh-CN" altLang="en-US" sz="3200">
                <a:latin typeface="宋体" panose="02010600030101010101" pitchFamily="2" charset="-122"/>
              </a:rPr>
              <a:t>连接程序，实现汇编和连接的依次进行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ML lt301.asm</a:t>
            </a: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汇编程序</a:t>
            </a:r>
            <a:r>
              <a:rPr lang="en-US" altLang="zh-CN" sz="3200"/>
              <a:t>ML.EXE</a:t>
            </a:r>
            <a:r>
              <a:rPr lang="zh-CN" altLang="en-US" sz="3200"/>
              <a:t>可带其他参数，常用</a:t>
            </a: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ML /Fl /Sa lt301.asm</a:t>
            </a: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该命令除产生模块文件</a:t>
            </a:r>
            <a:r>
              <a:rPr lang="en-US" altLang="zh-CN" sz="2800"/>
              <a:t>lt301.obj</a:t>
            </a:r>
            <a:r>
              <a:rPr lang="zh-CN" altLang="en-US" sz="2800"/>
              <a:t>和可执行文件</a:t>
            </a:r>
            <a:r>
              <a:rPr lang="en-US" altLang="zh-CN" sz="2800"/>
              <a:t>lt301.exe</a:t>
            </a:r>
            <a:r>
              <a:rPr lang="zh-CN" altLang="en-US" sz="2800"/>
              <a:t>外，还将生成列表文件</a:t>
            </a:r>
            <a:r>
              <a:rPr lang="en-US" altLang="zh-CN" sz="2800"/>
              <a:t>lt301.lst</a:t>
            </a: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列表文件是一种文本文件，含有源程序和目标代码，对我们学习汇编语言程序设计和发现错误很有用。</a:t>
            </a:r>
            <a:r>
              <a:rPr lang="zh-CN" altLang="en-US" sz="2800"/>
              <a:t>采用</a:t>
            </a:r>
            <a:r>
              <a:rPr lang="en-US" altLang="zh-CN" sz="2800"/>
              <a:t>/Sa</a:t>
            </a:r>
            <a:r>
              <a:rPr lang="zh-CN" altLang="en-US" sz="2800"/>
              <a:t>选项，将在列表文件中得到有些伪指令相应的硬指令</a:t>
            </a:r>
          </a:p>
        </p:txBody>
      </p:sp>
      <p:sp>
        <p:nvSpPr>
          <p:cNvPr id="28677" name="Line 6">
            <a:extLst>
              <a:ext uri="{FF2B5EF4-FFF2-40B4-BE49-F238E27FC236}">
                <a16:creationId xmlns:a16="http://schemas.microsoft.com/office/drawing/2014/main" id="{D348F4D4-D3AE-42F9-ABEB-CB3073C4F76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8">
            <a:extLst>
              <a:ext uri="{FF2B5EF4-FFF2-40B4-BE49-F238E27FC236}">
                <a16:creationId xmlns:a16="http://schemas.microsoft.com/office/drawing/2014/main" id="{13FE39CD-5A20-442E-8983-ED33E5FBA0F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29702" name="Rectangle 9">
              <a:extLst>
                <a:ext uri="{FF2B5EF4-FFF2-40B4-BE49-F238E27FC236}">
                  <a16:creationId xmlns:a16="http://schemas.microsoft.com/office/drawing/2014/main" id="{16620EBD-F13C-44EC-AF1D-29DB4223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9703" name="Picture 10" descr="minispir">
              <a:extLst>
                <a:ext uri="{FF2B5EF4-FFF2-40B4-BE49-F238E27FC236}">
                  <a16:creationId xmlns:a16="http://schemas.microsoft.com/office/drawing/2014/main" id="{1773DA5D-A012-498B-B72A-FEB071F1E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699" name="Rectangle 3" descr="花束">
            <a:extLst>
              <a:ext uri="{FF2B5EF4-FFF2-40B4-BE49-F238E27FC236}">
                <a16:creationId xmlns:a16="http://schemas.microsoft.com/office/drawing/2014/main" id="{C98778E2-CAC8-4096-A6A3-688CA224A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开发过程</a:t>
            </a:r>
            <a:r>
              <a:rPr lang="en-US" altLang="zh-CN" sz="2800"/>
              <a:t>4</a:t>
            </a:r>
            <a:r>
              <a:rPr lang="zh-CN" altLang="en-US" sz="2800"/>
              <a:t>：可执行程序的调试</a:t>
            </a:r>
            <a:endParaRPr lang="zh-CN" alt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75EABB0E-B540-4332-AD38-FA5D531D1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563" y="817563"/>
            <a:ext cx="8021637" cy="3690937"/>
          </a:xfrm>
          <a:noFill/>
        </p:spPr>
        <p:txBody>
          <a:bodyPr/>
          <a:lstStyle/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经汇编、连接生成的可执行程序在操作系统下只要输入文件名就可以运行：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lt301.exe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操作系统装载该文件进入主存，并开始运行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如果出现运行错误，可以从源程序开始排错，也可以利用调试程序帮助发现错误</a:t>
            </a:r>
          </a:p>
        </p:txBody>
      </p:sp>
      <p:sp>
        <p:nvSpPr>
          <p:cNvPr id="29701" name="Line 6">
            <a:extLst>
              <a:ext uri="{FF2B5EF4-FFF2-40B4-BE49-F238E27FC236}">
                <a16:creationId xmlns:a16="http://schemas.microsoft.com/office/drawing/2014/main" id="{0536A9E2-585E-4F9C-A381-028BEF51495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4FA9043-3F2B-4B39-902F-326B546F0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3.1.4  DOS</a:t>
            </a:r>
            <a:r>
              <a:rPr lang="zh-CN" altLang="en-US"/>
              <a:t>系统功能调用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BD947A8-9627-4108-97D8-E1EBFE8CA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65238"/>
            <a:ext cx="7705725" cy="5149850"/>
          </a:xfrm>
        </p:spPr>
        <p:txBody>
          <a:bodyPr/>
          <a:lstStyle/>
          <a:p>
            <a:pPr marL="0" indent="390525" eaLnBrk="1" hangingPunct="1">
              <a:lnSpc>
                <a:spcPct val="90000"/>
              </a:lnSpc>
            </a:pPr>
            <a:r>
              <a:rPr lang="zh-CN" altLang="zh-CN" sz="3200"/>
              <a:t>21</a:t>
            </a:r>
            <a:r>
              <a:rPr lang="en-US" altLang="zh-CN" sz="3200"/>
              <a:t>H</a:t>
            </a:r>
            <a:r>
              <a:rPr lang="zh-CN" altLang="en-US" sz="3200"/>
              <a:t>号中断是</a:t>
            </a:r>
            <a:r>
              <a:rPr lang="en-US" altLang="zh-CN" sz="3200"/>
              <a:t>DOS</a:t>
            </a:r>
            <a:r>
              <a:rPr lang="zh-CN" altLang="en-US" sz="3200"/>
              <a:t>提供给用户的用于调用系统功能的中断，它有近百个功能供用户选择使用，主要包括设备管理、目录管理和文件管理三个方面的功能</a:t>
            </a:r>
          </a:p>
          <a:p>
            <a:pPr marL="0" indent="390525" eaLnBrk="1" hangingPunct="1">
              <a:lnSpc>
                <a:spcPct val="90000"/>
              </a:lnSpc>
            </a:pPr>
            <a:r>
              <a:rPr lang="en-US" altLang="zh-CN" sz="3200"/>
              <a:t>ROM-BIOS</a:t>
            </a:r>
            <a:r>
              <a:rPr lang="zh-CN" altLang="en-US" sz="3200"/>
              <a:t>也以中断服务程序的形式，向程序员提供系统的基本输入输出程序</a:t>
            </a:r>
          </a:p>
          <a:p>
            <a:pPr marL="0" indent="390525" eaLnBrk="1" hangingPunct="1">
              <a:lnSpc>
                <a:spcPct val="90000"/>
              </a:lnSpc>
            </a:pPr>
            <a:r>
              <a:rPr lang="zh-CN" altLang="en-US" sz="3200"/>
              <a:t>汇编语言程序设计需要采用系统的各种功能程序</a:t>
            </a:r>
          </a:p>
          <a:p>
            <a:pPr marL="0" indent="390525" eaLnBrk="1" hangingPunct="1">
              <a:lnSpc>
                <a:spcPct val="90000"/>
              </a:lnSpc>
            </a:pPr>
            <a:r>
              <a:rPr lang="zh-CN" altLang="en-US" sz="3200"/>
              <a:t>充分利用操作系统提供的资源是程序设计的一个重要方面，需要掌握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8A844FC-0472-4DFE-9AF7-103936284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功能调用的步骤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60B1345-869A-45E0-A59A-25B4D951C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通常按照如下</a:t>
            </a:r>
            <a:r>
              <a:rPr lang="en-US" altLang="zh-CN">
                <a:latin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</a:rPr>
              <a:t>个步骤进行：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CC"/>
                </a:solidFill>
                <a:latin typeface="宋体" panose="02010600030101010101" pitchFamily="2" charset="-122"/>
              </a:rPr>
              <a:t>⑴</a:t>
            </a:r>
            <a:r>
              <a:rPr lang="zh-CN" altLang="en-US" sz="3200">
                <a:latin typeface="宋体" panose="02010600030101010101" pitchFamily="2" charset="-122"/>
              </a:rPr>
              <a:t> 在</a:t>
            </a:r>
            <a:r>
              <a:rPr lang="en-US" altLang="zh-CN" sz="3200">
                <a:latin typeface="宋体" panose="02010600030101010101" pitchFamily="2" charset="-122"/>
              </a:rPr>
              <a:t>AH</a:t>
            </a:r>
            <a:r>
              <a:rPr lang="zh-CN" altLang="en-US" sz="3200">
                <a:latin typeface="宋体" panose="02010600030101010101" pitchFamily="2" charset="-122"/>
              </a:rPr>
              <a:t>寄存器中设置系统功能调用号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CC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3200">
                <a:latin typeface="宋体" panose="02010600030101010101" pitchFamily="2" charset="-122"/>
              </a:rPr>
              <a:t> 在指定寄存器中设置入口参数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CC"/>
                </a:solidFill>
                <a:latin typeface="宋体" panose="02010600030101010101" pitchFamily="2" charset="-122"/>
              </a:rPr>
              <a:t>⑶</a:t>
            </a:r>
            <a:r>
              <a:rPr lang="zh-CN" altLang="en-US" sz="3200">
                <a:latin typeface="宋体" panose="02010600030101010101" pitchFamily="2" charset="-122"/>
              </a:rPr>
              <a:t> 执行指令</a:t>
            </a:r>
            <a:r>
              <a:rPr lang="en-US" altLang="zh-CN" sz="3200">
                <a:latin typeface="宋体" panose="02010600030101010101" pitchFamily="2" charset="-122"/>
              </a:rPr>
              <a:t>INT 21H</a:t>
            </a:r>
            <a:r>
              <a:rPr lang="zh-CN" altLang="en-US" sz="3200">
                <a:latin typeface="宋体" panose="02010600030101010101" pitchFamily="2" charset="-122"/>
              </a:rPr>
              <a:t>（或</a:t>
            </a:r>
            <a:r>
              <a:rPr lang="en-US" altLang="zh-CN" sz="3200">
                <a:latin typeface="宋体" panose="02010600030101010101" pitchFamily="2" charset="-122"/>
              </a:rPr>
              <a:t>ROM-BIOS</a:t>
            </a:r>
            <a:r>
              <a:rPr lang="zh-CN" altLang="en-US" sz="3200">
                <a:latin typeface="宋体" panose="02010600030101010101" pitchFamily="2" charset="-122"/>
              </a:rPr>
              <a:t>的中断向量号）实现中断服务程序的功能调用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CC"/>
                </a:solidFill>
                <a:latin typeface="宋体" panose="02010600030101010101" pitchFamily="2" charset="-122"/>
              </a:rPr>
              <a:t>⑷</a:t>
            </a:r>
            <a:r>
              <a:rPr lang="zh-CN" altLang="en-US" sz="3200">
                <a:latin typeface="宋体" panose="02010600030101010101" pitchFamily="2" charset="-122"/>
              </a:rPr>
              <a:t> 根据出口参数分析功能调用执行情况</a:t>
            </a:r>
            <a:endParaRPr lang="zh-CN" altLang="en-US" sz="280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>
            <a:extLst>
              <a:ext uri="{FF2B5EF4-FFF2-40B4-BE49-F238E27FC236}">
                <a16:creationId xmlns:a16="http://schemas.microsoft.com/office/drawing/2014/main" id="{4FDCFDA2-B7FA-4FB3-A8E2-C7142534A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硬指令和伪指令</a:t>
            </a:r>
          </a:p>
        </p:txBody>
      </p:sp>
      <p:sp>
        <p:nvSpPr>
          <p:cNvPr id="5123" name="Rectangle 10">
            <a:extLst>
              <a:ext uri="{FF2B5EF4-FFF2-40B4-BE49-F238E27FC236}">
                <a16:creationId xmlns:a16="http://schemas.microsoft.com/office/drawing/2014/main" id="{62207CFE-368D-415C-9DCD-02D3407A9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硬指令</a:t>
            </a:r>
            <a:r>
              <a:rPr lang="en-US" altLang="zh-CN" sz="3200"/>
              <a:t>——</a:t>
            </a:r>
            <a:r>
              <a:rPr lang="zh-CN" altLang="en-US" sz="3200"/>
              <a:t>使</a:t>
            </a:r>
            <a:r>
              <a:rPr lang="en-US" altLang="zh-CN" sz="3200"/>
              <a:t>CPU</a:t>
            </a:r>
            <a:r>
              <a:rPr lang="zh-CN" altLang="en-US" sz="3200"/>
              <a:t>产生动作、并在程序执行时才处理的语句，就是第</a:t>
            </a:r>
            <a:r>
              <a:rPr lang="en-US" altLang="zh-CN" sz="3200"/>
              <a:t>2</a:t>
            </a:r>
            <a:r>
              <a:rPr lang="zh-CN" altLang="en-US" sz="3200"/>
              <a:t>章学习的处理器指令</a:t>
            </a:r>
          </a:p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伪指令</a:t>
            </a:r>
            <a:r>
              <a:rPr lang="zh-CN" altLang="en-US" sz="3200"/>
              <a:t>（</a:t>
            </a:r>
            <a:r>
              <a:rPr lang="en-US" altLang="zh-CN" sz="3200"/>
              <a:t>Directive</a:t>
            </a:r>
            <a:r>
              <a:rPr lang="zh-CN" altLang="en-US" sz="3200"/>
              <a:t>）</a:t>
            </a:r>
            <a:r>
              <a:rPr lang="en-US" altLang="zh-CN" sz="3200"/>
              <a:t>——</a:t>
            </a:r>
            <a:r>
              <a:rPr lang="zh-CN" altLang="en-US" sz="3200"/>
              <a:t>不产生</a:t>
            </a:r>
            <a:r>
              <a:rPr lang="en-US" altLang="zh-CN" sz="3200"/>
              <a:t>CPU</a:t>
            </a:r>
            <a:r>
              <a:rPr lang="zh-CN" altLang="en-US" sz="3200"/>
              <a:t>动作、在程序执行前由汇编程序处理的说明性语句，例如，数据说明、变量定义等等</a:t>
            </a:r>
          </a:p>
          <a:p>
            <a:pPr eaLnBrk="1" hangingPunct="1"/>
            <a:r>
              <a:rPr lang="zh-CN" altLang="en-US" sz="3200"/>
              <a:t>伪指令与具体的处理器类型无关，但与汇编程序的版本有关</a:t>
            </a:r>
          </a:p>
        </p:txBody>
      </p:sp>
      <p:sp>
        <p:nvSpPr>
          <p:cNvPr id="5124" name="AutoShape 8" descr="纸莎草纸">
            <a:extLst>
              <a:ext uri="{FF2B5EF4-FFF2-40B4-BE49-F238E27FC236}">
                <a16:creationId xmlns:a16="http://schemas.microsoft.com/office/drawing/2014/main" id="{2F054EC9-C942-4806-907C-97131E7F0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45125"/>
            <a:ext cx="7924800" cy="8382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chemeClr val="accent2"/>
                </a:solidFill>
              </a:rPr>
              <a:t> </a:t>
            </a:r>
            <a:r>
              <a:rPr lang="zh-CN" altLang="en-US" sz="3200" b="1">
                <a:solidFill>
                  <a:schemeClr val="accent2"/>
                </a:solidFill>
              </a:rPr>
              <a:t>本课程采用微软宏汇编程序 </a:t>
            </a:r>
            <a:r>
              <a:rPr lang="en-US" altLang="zh-CN" sz="3200" b="1">
                <a:solidFill>
                  <a:schemeClr val="accent2"/>
                </a:solidFill>
              </a:rPr>
              <a:t>MASM 6.15</a:t>
            </a:r>
          </a:p>
        </p:txBody>
      </p:sp>
    </p:spTree>
  </p:cSld>
  <p:clrMapOvr>
    <a:masterClrMapping/>
  </p:clrMapOvr>
  <p:transition spd="slow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D64E588-3746-4B81-A2D6-FCF727254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输入输出类功能调用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46CA09D-AAD3-40FC-B914-7A7187DD7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42975"/>
            <a:ext cx="4478337" cy="5472113"/>
          </a:xfrm>
        </p:spPr>
        <p:txBody>
          <a:bodyPr/>
          <a:lstStyle/>
          <a:p>
            <a:pPr eaLnBrk="1" hangingPunct="1"/>
            <a:r>
              <a:rPr lang="zh-CN" altLang="en-US" sz="3200"/>
              <a:t>向显示器输出字符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⒈  </a:t>
            </a:r>
            <a:r>
              <a:rPr lang="zh-CN" altLang="en-US" sz="2800">
                <a:solidFill>
                  <a:schemeClr val="accent2"/>
                </a:solidFill>
              </a:rPr>
              <a:t>字符的输出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⒉  </a:t>
            </a:r>
            <a:r>
              <a:rPr lang="zh-CN" altLang="en-US" sz="2800">
                <a:solidFill>
                  <a:schemeClr val="accent2"/>
                </a:solidFill>
              </a:rPr>
              <a:t>字符串的输出</a:t>
            </a:r>
          </a:p>
          <a:p>
            <a:pPr eaLnBrk="1" hangingPunct="1"/>
            <a:r>
              <a:rPr lang="zh-CN" altLang="en-US" sz="3200"/>
              <a:t>从键盘输入数据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⒊  </a:t>
            </a:r>
            <a:r>
              <a:rPr lang="zh-CN" altLang="en-US" sz="2800">
                <a:solidFill>
                  <a:schemeClr val="accent2"/>
                </a:solidFill>
              </a:rPr>
              <a:t>字符的输入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⒋  </a:t>
            </a:r>
            <a:r>
              <a:rPr lang="zh-CN" altLang="en-US" sz="2800">
                <a:solidFill>
                  <a:schemeClr val="accent2"/>
                </a:solidFill>
              </a:rPr>
              <a:t>字符串的输入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⒌  按键的判断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271D5508-044C-4153-B336-DAA6AD93617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514600"/>
            <a:ext cx="4038600" cy="3276600"/>
            <a:chOff x="2880" y="1344"/>
            <a:chExt cx="2544" cy="2064"/>
          </a:xfrm>
        </p:grpSpPr>
        <p:sp>
          <p:nvSpPr>
            <p:cNvPr id="32773" name="Oval 5">
              <a:extLst>
                <a:ext uri="{FF2B5EF4-FFF2-40B4-BE49-F238E27FC236}">
                  <a16:creationId xmlns:a16="http://schemas.microsoft.com/office/drawing/2014/main" id="{8130B3D7-0F42-49E0-9A6A-2DF3DCBFF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72"/>
              <a:ext cx="1776" cy="1536"/>
            </a:xfrm>
            <a:prstGeom prst="ellipse">
              <a:avLst/>
            </a:prstGeom>
            <a:solidFill>
              <a:schemeClr val="folHlink"/>
            </a:solidFill>
            <a:ln w="28575" cap="sq">
              <a:solidFill>
                <a:srgbClr val="7AA3DA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4" name="Oval 6">
              <a:extLst>
                <a:ext uri="{FF2B5EF4-FFF2-40B4-BE49-F238E27FC236}">
                  <a16:creationId xmlns:a16="http://schemas.microsoft.com/office/drawing/2014/main" id="{F2162596-3BB5-44A4-A1C0-B36599124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40"/>
              <a:ext cx="1104" cy="912"/>
            </a:xfrm>
            <a:prstGeom prst="ellipse">
              <a:avLst/>
            </a:prstGeom>
            <a:solidFill>
              <a:srgbClr val="996600"/>
            </a:solidFill>
            <a:ln w="28575" cap="sq">
              <a:solidFill>
                <a:srgbClr val="7AA3DA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5" name="Oval 7">
              <a:extLst>
                <a:ext uri="{FF2B5EF4-FFF2-40B4-BE49-F238E27FC236}">
                  <a16:creationId xmlns:a16="http://schemas.microsoft.com/office/drawing/2014/main" id="{F6C9B265-CF0F-4A22-9B76-50D44E969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736"/>
              <a:ext cx="432" cy="336"/>
            </a:xfrm>
            <a:prstGeom prst="ellipse">
              <a:avLst/>
            </a:prstGeom>
            <a:solidFill>
              <a:schemeClr val="accent1"/>
            </a:solidFill>
            <a:ln w="19050" cap="sq">
              <a:solidFill>
                <a:srgbClr val="7AA3DA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9FF38AC4-D496-4E9D-A825-E83D41915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278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裸机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32777" name="WordArt 9">
              <a:extLst>
                <a:ext uri="{FF2B5EF4-FFF2-40B4-BE49-F238E27FC236}">
                  <a16:creationId xmlns:a16="http://schemas.microsoft.com/office/drawing/2014/main" id="{9900358F-6EF8-4481-9EAD-FFEB6E2A4B6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224" y="2532"/>
              <a:ext cx="577" cy="38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altLang="zh-CN" kern="10">
                  <a:ln w="9525" cap="sq">
                    <a:solidFill>
                      <a:srgbClr val="0000FF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0000FF"/>
                  </a:solidFill>
                  <a:latin typeface="宋体" panose="02010600030101010101" pitchFamily="2" charset="-122"/>
                </a:rPr>
                <a:t>ROM-BIOS</a:t>
              </a:r>
              <a:endParaRPr lang="zh-CN" altLang="en-US" kern="10">
                <a:ln w="952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3002" name="WordArt 10">
              <a:extLst>
                <a:ext uri="{FF2B5EF4-FFF2-40B4-BE49-F238E27FC236}">
                  <a16:creationId xmlns:a16="http://schemas.microsoft.com/office/drawing/2014/main" id="{9B103066-20CE-447A-9B34-FE09FFAE123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008" y="2064"/>
              <a:ext cx="1008" cy="52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1109055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2800" kern="10">
                  <a:ln w="9525" cap="sq">
                    <a:solidFill>
                      <a:srgbClr val="9933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993300"/>
                  </a:solidFill>
                  <a:latin typeface="宋体"/>
                  <a:ea typeface="宋体"/>
                </a:rPr>
                <a:t>DOS</a:t>
              </a:r>
              <a:r>
                <a:rPr lang="zh-CN" altLang="en-US" sz="2800" kern="10">
                  <a:ln w="9525" cap="sq">
                    <a:solidFill>
                      <a:srgbClr val="9933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993300"/>
                  </a:solidFill>
                  <a:latin typeface="宋体"/>
                  <a:ea typeface="宋体"/>
                </a:rPr>
                <a:t>功能调用</a:t>
              </a:r>
            </a:p>
          </p:txBody>
        </p:sp>
        <p:sp>
          <p:nvSpPr>
            <p:cNvPr id="32779" name="Text Box 11">
              <a:extLst>
                <a:ext uri="{FF2B5EF4-FFF2-40B4-BE49-F238E27FC236}">
                  <a16:creationId xmlns:a16="http://schemas.microsoft.com/office/drawing/2014/main" id="{97DC185E-7E1E-48A5-B555-E51D1B9F2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344"/>
              <a:ext cx="134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汇编语言程序</a:t>
              </a:r>
              <a:endParaRPr lang="zh-CN" alt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0" name="Line 12">
              <a:extLst>
                <a:ext uri="{FF2B5EF4-FFF2-40B4-BE49-F238E27FC236}">
                  <a16:creationId xmlns:a16="http://schemas.microsoft.com/office/drawing/2014/main" id="{68D9C010-A0C2-42FA-8354-6B24F4BC2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80"/>
              <a:ext cx="672" cy="288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13">
              <a:extLst>
                <a:ext uri="{FF2B5EF4-FFF2-40B4-BE49-F238E27FC236}">
                  <a16:creationId xmlns:a16="http://schemas.microsoft.com/office/drawing/2014/main" id="{1352DF50-ED84-44F2-8884-0404CFE16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528" cy="91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BC6F1F5-C73A-4A73-9F4F-1D6EAEE5A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字符输出的功能调用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92101AE-8B80-46E1-8757-3BC55E595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51054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DOS</a:t>
            </a:r>
            <a:r>
              <a:rPr lang="zh-CN" altLang="en-US">
                <a:solidFill>
                  <a:schemeClr val="tx2"/>
                </a:solidFill>
              </a:rPr>
              <a:t>功能调用</a:t>
            </a:r>
            <a:r>
              <a:rPr lang="en-US" altLang="zh-CN">
                <a:solidFill>
                  <a:schemeClr val="tx2"/>
                </a:solidFill>
              </a:rPr>
              <a:t>INT 21H</a:t>
            </a:r>
          </a:p>
          <a:p>
            <a:pPr lvl="1" eaLnBrk="1" hangingPunct="1"/>
            <a:r>
              <a:rPr lang="zh-CN" altLang="en-US"/>
              <a:t>功能号：</a:t>
            </a:r>
            <a:r>
              <a:rPr lang="en-US" altLang="zh-CN">
                <a:solidFill>
                  <a:schemeClr val="accent2"/>
                </a:solidFill>
              </a:rPr>
              <a:t>AH</a:t>
            </a:r>
            <a:r>
              <a:rPr lang="zh-CN" altLang="en-US">
                <a:solidFill>
                  <a:schemeClr val="accent2"/>
                </a:solidFill>
              </a:rPr>
              <a:t>＝</a:t>
            </a:r>
            <a:r>
              <a:rPr lang="en-US" altLang="zh-CN">
                <a:solidFill>
                  <a:schemeClr val="accent2"/>
                </a:solidFill>
              </a:rPr>
              <a:t>02H</a:t>
            </a:r>
          </a:p>
          <a:p>
            <a:pPr lvl="1" eaLnBrk="1" hangingPunct="1"/>
            <a:r>
              <a:rPr lang="zh-CN" altLang="en-US"/>
              <a:t>入口参数：</a:t>
            </a:r>
            <a:r>
              <a:rPr lang="en-US" altLang="zh-CN">
                <a:solidFill>
                  <a:schemeClr val="tx2"/>
                </a:solidFill>
              </a:rPr>
              <a:t>DL</a:t>
            </a:r>
            <a:r>
              <a:rPr lang="zh-CN" altLang="en-US">
                <a:solidFill>
                  <a:schemeClr val="tx2"/>
                </a:solidFill>
              </a:rPr>
              <a:t>＝字符的</a:t>
            </a:r>
            <a:r>
              <a:rPr lang="en-US" altLang="zh-CN">
                <a:solidFill>
                  <a:schemeClr val="tx2"/>
                </a:solidFill>
              </a:rPr>
              <a:t>ASCII</a:t>
            </a:r>
            <a:r>
              <a:rPr lang="zh-CN" altLang="en-US">
                <a:solidFill>
                  <a:schemeClr val="tx2"/>
                </a:solidFill>
              </a:rPr>
              <a:t>码</a:t>
            </a:r>
          </a:p>
          <a:p>
            <a:pPr lvl="1" eaLnBrk="1" hangingPunct="1"/>
            <a:r>
              <a:rPr lang="zh-CN" altLang="en-US"/>
              <a:t>功能：在显示器当前光标位置显示给定的字符，光标右移一个字符位置。如按</a:t>
            </a:r>
            <a:r>
              <a:rPr lang="en-US" altLang="zh-CN"/>
              <a:t>Ctrl-Break</a:t>
            </a:r>
            <a:r>
              <a:rPr lang="zh-CN" altLang="en-US"/>
              <a:t>或</a:t>
            </a:r>
            <a:r>
              <a:rPr lang="en-US" altLang="zh-CN"/>
              <a:t>Ctrl-C</a:t>
            </a:r>
            <a:r>
              <a:rPr lang="zh-CN" altLang="en-US"/>
              <a:t>则退出</a:t>
            </a:r>
          </a:p>
        </p:txBody>
      </p:sp>
      <p:pic>
        <p:nvPicPr>
          <p:cNvPr id="33796" name="Picture 4" descr="vine">
            <a:extLst>
              <a:ext uri="{FF2B5EF4-FFF2-40B4-BE49-F238E27FC236}">
                <a16:creationId xmlns:a16="http://schemas.microsoft.com/office/drawing/2014/main" id="{92EF5816-8789-4C40-8E26-F882DE29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73700"/>
            <a:ext cx="74676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>
            <a:extLst>
              <a:ext uri="{FF2B5EF4-FFF2-40B4-BE49-F238E27FC236}">
                <a16:creationId xmlns:a16="http://schemas.microsoft.com/office/drawing/2014/main" id="{D80DC921-1F07-4B4F-9AB2-3010717B5946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1150"/>
            <a:ext cx="8662987" cy="6234113"/>
            <a:chOff x="147" y="196"/>
            <a:chExt cx="5457" cy="3927"/>
          </a:xfrm>
        </p:grpSpPr>
        <p:pic>
          <p:nvPicPr>
            <p:cNvPr id="34822" name="Picture 3" descr="D2b">
              <a:extLst>
                <a:ext uri="{FF2B5EF4-FFF2-40B4-BE49-F238E27FC236}">
                  <a16:creationId xmlns:a16="http://schemas.microsoft.com/office/drawing/2014/main" id="{2CFD5FA5-FC0E-460F-ABC5-980807296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790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3" name="Picture 4" descr="D2a">
              <a:extLst>
                <a:ext uri="{FF2B5EF4-FFF2-40B4-BE49-F238E27FC236}">
                  <a16:creationId xmlns:a16="http://schemas.microsoft.com/office/drawing/2014/main" id="{2287E87F-402C-4059-BF44-271C84183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10001"/>
                </a:clrFrom>
                <a:clrTo>
                  <a:srgbClr val="0100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96"/>
              <a:ext cx="545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4" name="Picture 5" descr="D2b">
              <a:extLst>
                <a:ext uri="{FF2B5EF4-FFF2-40B4-BE49-F238E27FC236}">
                  <a16:creationId xmlns:a16="http://schemas.microsoft.com/office/drawing/2014/main" id="{D82E8632-B39E-4E80-B40A-5BC7F73B7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" y="1047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5" name="Picture 6" descr="D2c">
              <a:extLst>
                <a:ext uri="{FF2B5EF4-FFF2-40B4-BE49-F238E27FC236}">
                  <a16:creationId xmlns:a16="http://schemas.microsoft.com/office/drawing/2014/main" id="{B2C4CB80-891C-468D-B432-C6B13A72963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" y="3727"/>
              <a:ext cx="54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6" name="Rectangle 7">
              <a:extLst>
                <a:ext uri="{FF2B5EF4-FFF2-40B4-BE49-F238E27FC236}">
                  <a16:creationId xmlns:a16="http://schemas.microsoft.com/office/drawing/2014/main" id="{4A8A635D-3BBB-4B5F-9055-9C477E0A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96"/>
              <a:ext cx="206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4819" name="AutoShape 8">
            <a:extLst>
              <a:ext uri="{FF2B5EF4-FFF2-40B4-BE49-F238E27FC236}">
                <a16:creationId xmlns:a16="http://schemas.microsoft.com/office/drawing/2014/main" id="{BA17E195-4ED3-45E7-99FC-A8F6014DB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48200" y="533400"/>
            <a:ext cx="4038600" cy="457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字符输出：显示问号</a:t>
            </a:r>
          </a:p>
        </p:txBody>
      </p:sp>
      <p:sp>
        <p:nvSpPr>
          <p:cNvPr id="34820" name="Rectangle 9">
            <a:extLst>
              <a:ext uri="{FF2B5EF4-FFF2-40B4-BE49-F238E27FC236}">
                <a16:creationId xmlns:a16="http://schemas.microsoft.com/office/drawing/2014/main" id="{847DF734-0BB5-4A72-A619-E669F8E35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09700"/>
            <a:ext cx="7696200" cy="46482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38417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2957513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；在当前显示器光标位置显示一个问号</a:t>
            </a:r>
          </a:p>
          <a:p>
            <a:pPr marL="0" indent="38417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2957513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ah,02h</a:t>
            </a: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；设置功能号：</a:t>
            </a:r>
            <a:r>
              <a:rPr lang="en-US" altLang="zh-CN" sz="2800">
                <a:latin typeface="宋体" panose="02010600030101010101" pitchFamily="2" charset="-122"/>
              </a:rPr>
              <a:t>ah←02h</a:t>
            </a:r>
          </a:p>
          <a:p>
            <a:pPr marL="0" indent="38417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2957513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dl,'?'	</a:t>
            </a:r>
            <a:r>
              <a:rPr lang="zh-CN" altLang="en-US" sz="2800">
                <a:latin typeface="宋体" panose="02010600030101010101" pitchFamily="2" charset="-122"/>
              </a:rPr>
              <a:t>；提供入口参数：</a:t>
            </a:r>
            <a:r>
              <a:rPr lang="en-US" altLang="zh-CN" sz="2800">
                <a:latin typeface="宋体" panose="02010600030101010101" pitchFamily="2" charset="-122"/>
              </a:rPr>
              <a:t>dl←'?'</a:t>
            </a:r>
          </a:p>
          <a:p>
            <a:pPr marL="0" indent="38417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2957513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int 21h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  <a:r>
              <a:rPr lang="zh-CN" altLang="en-US" sz="2800">
                <a:latin typeface="宋体" panose="02010600030101010101" pitchFamily="2" charset="-122"/>
              </a:rPr>
              <a:t>功能调用：显示</a:t>
            </a:r>
          </a:p>
        </p:txBody>
      </p:sp>
      <p:sp>
        <p:nvSpPr>
          <p:cNvPr id="34821" name="AutoShape 10" descr="画布">
            <a:extLst>
              <a:ext uri="{FF2B5EF4-FFF2-40B4-BE49-F238E27FC236}">
                <a16:creationId xmlns:a16="http://schemas.microsoft.com/office/drawing/2014/main" id="{CE183014-1A4D-46E4-90A1-B368E77B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959225"/>
            <a:ext cx="7697788" cy="2133600"/>
          </a:xfrm>
          <a:prstGeom prst="roundRect">
            <a:avLst>
              <a:gd name="adj" fmla="val 16667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altLang="zh-CN" sz="2800" b="1">
                <a:solidFill>
                  <a:schemeClr val="accent2"/>
                </a:solidFill>
              </a:rPr>
              <a:t>  </a:t>
            </a:r>
            <a:r>
              <a:rPr lang="zh-CN" altLang="en-US" sz="2800" b="1">
                <a:solidFill>
                  <a:schemeClr val="accent2"/>
                </a:solidFill>
              </a:rPr>
              <a:t>进行字符输出时，当输出响铃字符（</a:t>
            </a:r>
            <a:r>
              <a:rPr lang="en-US" altLang="zh-CN" sz="2800" b="1">
                <a:solidFill>
                  <a:schemeClr val="accent2"/>
                </a:solidFill>
              </a:rPr>
              <a:t>07H</a:t>
            </a:r>
            <a:r>
              <a:rPr lang="zh-CN" altLang="en-US" sz="2800" b="1">
                <a:solidFill>
                  <a:schemeClr val="accent2"/>
                </a:solidFill>
              </a:rPr>
              <a:t>）以及退格（</a:t>
            </a:r>
            <a:r>
              <a:rPr lang="en-US" altLang="zh-CN" sz="2800" b="1">
                <a:solidFill>
                  <a:schemeClr val="accent2"/>
                </a:solidFill>
              </a:rPr>
              <a:t>08H</a:t>
            </a:r>
            <a:r>
              <a:rPr lang="zh-CN" altLang="en-US" sz="2800" b="1">
                <a:solidFill>
                  <a:schemeClr val="accent2"/>
                </a:solidFill>
              </a:rPr>
              <a:t>）、回车（</a:t>
            </a:r>
            <a:r>
              <a:rPr lang="en-US" altLang="zh-CN" sz="2800" b="1">
                <a:solidFill>
                  <a:schemeClr val="accent2"/>
                </a:solidFill>
              </a:rPr>
              <a:t>0DH</a:t>
            </a:r>
            <a:r>
              <a:rPr lang="zh-CN" altLang="en-US" sz="2800" b="1">
                <a:solidFill>
                  <a:schemeClr val="accent2"/>
                </a:solidFill>
              </a:rPr>
              <a:t>）和换行（</a:t>
            </a:r>
            <a:r>
              <a:rPr lang="en-US" altLang="zh-CN" sz="2800" b="1">
                <a:solidFill>
                  <a:schemeClr val="accent2"/>
                </a:solidFill>
              </a:rPr>
              <a:t>0AH</a:t>
            </a:r>
            <a:r>
              <a:rPr lang="zh-CN" altLang="en-US" sz="2800" b="1">
                <a:solidFill>
                  <a:schemeClr val="accent2"/>
                </a:solidFill>
              </a:rPr>
              <a:t>）字符时，该功能调用可以自动识别并能进行相应处理</a:t>
            </a:r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BDF4DD4-C6ED-48C5-AA6D-620284077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字符串输出的功能调用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4E0BBB5-7637-44FE-A649-B8C9F1E03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chemeClr val="tx2"/>
                </a:solidFill>
              </a:rPr>
              <a:t>DOS</a:t>
            </a:r>
            <a:r>
              <a:rPr lang="zh-CN" altLang="en-US" sz="3200">
                <a:solidFill>
                  <a:schemeClr val="tx2"/>
                </a:solidFill>
              </a:rPr>
              <a:t>功能调用</a:t>
            </a:r>
            <a:r>
              <a:rPr lang="en-US" altLang="zh-CN" sz="3200">
                <a:solidFill>
                  <a:schemeClr val="tx2"/>
                </a:solidFill>
              </a:rPr>
              <a:t>INT 21H</a:t>
            </a:r>
          </a:p>
          <a:p>
            <a:pPr lvl="1" eaLnBrk="1" hangingPunct="1"/>
            <a:r>
              <a:rPr lang="zh-CN" altLang="en-US" sz="2800"/>
              <a:t>功能号：</a:t>
            </a:r>
            <a:r>
              <a:rPr lang="en-US" altLang="zh-CN" sz="2800">
                <a:solidFill>
                  <a:schemeClr val="accent2"/>
                </a:solidFill>
              </a:rPr>
              <a:t>AH</a:t>
            </a:r>
            <a:r>
              <a:rPr lang="zh-CN" altLang="en-US" sz="2800">
                <a:solidFill>
                  <a:schemeClr val="accent2"/>
                </a:solidFill>
              </a:rPr>
              <a:t>＝</a:t>
            </a:r>
            <a:r>
              <a:rPr lang="en-US" altLang="zh-CN" sz="2800">
                <a:solidFill>
                  <a:schemeClr val="accent2"/>
                </a:solidFill>
              </a:rPr>
              <a:t>09H</a:t>
            </a:r>
          </a:p>
          <a:p>
            <a:pPr lvl="1" eaLnBrk="1" hangingPunct="1"/>
            <a:r>
              <a:rPr lang="zh-CN" altLang="en-US" sz="2800"/>
              <a:t>入口参数：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DS:DX</a:t>
            </a:r>
            <a:r>
              <a:rPr lang="zh-CN" altLang="en-US" sz="2800">
                <a:solidFill>
                  <a:schemeClr val="tx2"/>
                </a:solidFill>
              </a:rPr>
              <a:t>＝欲显示字符串在主存中的首地址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</a:rPr>
              <a:t>字符串应以</a:t>
            </a:r>
            <a:r>
              <a:rPr lang="en-US" altLang="zh-CN" sz="2800">
                <a:solidFill>
                  <a:schemeClr val="tx2"/>
                </a:solidFill>
              </a:rPr>
              <a:t>$</a:t>
            </a:r>
            <a:r>
              <a:rPr lang="zh-CN" altLang="en-US" sz="2800">
                <a:solidFill>
                  <a:schemeClr val="tx2"/>
                </a:solidFill>
              </a:rPr>
              <a:t>（</a:t>
            </a:r>
            <a:r>
              <a:rPr lang="en-US" altLang="zh-CN" sz="2800">
                <a:solidFill>
                  <a:schemeClr val="tx2"/>
                </a:solidFill>
              </a:rPr>
              <a:t>24H</a:t>
            </a:r>
            <a:r>
              <a:rPr lang="zh-CN" altLang="en-US" sz="2800">
                <a:solidFill>
                  <a:schemeClr val="tx2"/>
                </a:solidFill>
              </a:rPr>
              <a:t>）结束</a:t>
            </a:r>
          </a:p>
          <a:p>
            <a:pPr lvl="1" eaLnBrk="1" hangingPunct="1"/>
            <a:r>
              <a:rPr lang="zh-CN" altLang="en-US" sz="2800"/>
              <a:t>功能：在显示器输出指定的字符串</a:t>
            </a:r>
          </a:p>
          <a:p>
            <a:pPr eaLnBrk="1" hangingPunct="1"/>
            <a:r>
              <a:rPr lang="zh-CN" altLang="en-US" sz="3200"/>
              <a:t>可以输出回车（</a:t>
            </a:r>
            <a:r>
              <a:rPr lang="en-US" altLang="zh-CN" sz="3200"/>
              <a:t>0DH</a:t>
            </a:r>
            <a:r>
              <a:rPr lang="zh-CN" altLang="en-US" sz="3200"/>
              <a:t>）和换行（</a:t>
            </a:r>
            <a:r>
              <a:rPr lang="en-US" altLang="zh-CN" sz="3200"/>
              <a:t>0AH</a:t>
            </a:r>
            <a:r>
              <a:rPr lang="zh-CN" altLang="en-US" sz="3200"/>
              <a:t>）字符产生回车和换行的作用</a:t>
            </a:r>
          </a:p>
        </p:txBody>
      </p:sp>
      <p:pic>
        <p:nvPicPr>
          <p:cNvPr id="35844" name="Picture 4" descr="vine">
            <a:extLst>
              <a:ext uri="{FF2B5EF4-FFF2-40B4-BE49-F238E27FC236}">
                <a16:creationId xmlns:a16="http://schemas.microsoft.com/office/drawing/2014/main" id="{CCD4320D-008F-4A28-8A70-F63C0CB6E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803900"/>
            <a:ext cx="74676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id="{1E665688-FDEB-4932-A81C-F29CFD0A6675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1150"/>
            <a:ext cx="8662987" cy="6234113"/>
            <a:chOff x="147" y="196"/>
            <a:chExt cx="5457" cy="3927"/>
          </a:xfrm>
        </p:grpSpPr>
        <p:pic>
          <p:nvPicPr>
            <p:cNvPr id="36869" name="Picture 3" descr="D2b">
              <a:extLst>
                <a:ext uri="{FF2B5EF4-FFF2-40B4-BE49-F238E27FC236}">
                  <a16:creationId xmlns:a16="http://schemas.microsoft.com/office/drawing/2014/main" id="{064CA92F-B25A-48C1-B5C0-2B15BDA37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790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0" name="Picture 4" descr="D2a">
              <a:extLst>
                <a:ext uri="{FF2B5EF4-FFF2-40B4-BE49-F238E27FC236}">
                  <a16:creationId xmlns:a16="http://schemas.microsoft.com/office/drawing/2014/main" id="{34A6A2B4-874D-4B99-BC22-8B68AA530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10001"/>
                </a:clrFrom>
                <a:clrTo>
                  <a:srgbClr val="0100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96"/>
              <a:ext cx="545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1" name="Picture 5" descr="D2b">
              <a:extLst>
                <a:ext uri="{FF2B5EF4-FFF2-40B4-BE49-F238E27FC236}">
                  <a16:creationId xmlns:a16="http://schemas.microsoft.com/office/drawing/2014/main" id="{C628534D-E8F2-4000-807D-F76CAE5CB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" y="1047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2" name="Picture 6" descr="D2c">
              <a:extLst>
                <a:ext uri="{FF2B5EF4-FFF2-40B4-BE49-F238E27FC236}">
                  <a16:creationId xmlns:a16="http://schemas.microsoft.com/office/drawing/2014/main" id="{CAD8CCF6-DAFD-4F6D-9567-91F870012D5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" y="3727"/>
              <a:ext cx="54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3" name="Rectangle 7">
              <a:extLst>
                <a:ext uri="{FF2B5EF4-FFF2-40B4-BE49-F238E27FC236}">
                  <a16:creationId xmlns:a16="http://schemas.microsoft.com/office/drawing/2014/main" id="{7C717A47-C24B-4890-835F-58F7B4595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96"/>
              <a:ext cx="206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6867" name="AutoShape 8">
            <a:extLst>
              <a:ext uri="{FF2B5EF4-FFF2-40B4-BE49-F238E27FC236}">
                <a16:creationId xmlns:a16="http://schemas.microsoft.com/office/drawing/2014/main" id="{DCE2ECD0-C9A7-44E2-8EA4-64BF3D43B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48200" y="533400"/>
            <a:ext cx="4038600" cy="457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字符串输出：显示字符串</a:t>
            </a:r>
          </a:p>
        </p:txBody>
      </p:sp>
      <p:sp>
        <p:nvSpPr>
          <p:cNvPr id="36868" name="Rectangle 9">
            <a:extLst>
              <a:ext uri="{FF2B5EF4-FFF2-40B4-BE49-F238E27FC236}">
                <a16:creationId xmlns:a16="http://schemas.microsoft.com/office/drawing/2014/main" id="{067ADA79-5189-4529-AAE5-3F998E8D1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09700"/>
            <a:ext cx="7696200" cy="46482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952500" algn="l"/>
                <a:tab pos="3709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string db 'Hello,Everybody !',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0dh,0ah,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'$'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952500" algn="l"/>
                <a:tab pos="3709988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；在数据段定义要显示的字符串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952500" algn="l"/>
                <a:tab pos="3709988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...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952500" algn="l"/>
                <a:tab pos="3709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ah,09h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952500" algn="l"/>
                <a:tab pos="3709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；设置功能号：</a:t>
            </a:r>
            <a:r>
              <a:rPr lang="en-US" altLang="zh-CN" sz="2800">
                <a:latin typeface="宋体" panose="02010600030101010101" pitchFamily="2" charset="-122"/>
              </a:rPr>
              <a:t>ah←09h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952500" algn="l"/>
                <a:tab pos="3709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dx,offset string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952500" algn="l"/>
                <a:tab pos="3709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；提供入口参数：</a:t>
            </a:r>
            <a:r>
              <a:rPr lang="en-US" altLang="zh-CN" sz="2800">
                <a:latin typeface="宋体" panose="02010600030101010101" pitchFamily="2" charset="-122"/>
              </a:rPr>
              <a:t>dx←</a:t>
            </a:r>
            <a:r>
              <a:rPr lang="zh-CN" altLang="en-US" sz="2800">
                <a:latin typeface="宋体" panose="02010600030101010101" pitchFamily="2" charset="-122"/>
              </a:rPr>
              <a:t>字符串的偏移地址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952500" algn="l"/>
                <a:tab pos="3709988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int 21h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952500" algn="l"/>
                <a:tab pos="370998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  <a:r>
              <a:rPr lang="zh-CN" altLang="en-US" sz="2800">
                <a:latin typeface="宋体" panose="02010600030101010101" pitchFamily="2" charset="-122"/>
              </a:rPr>
              <a:t>功能调用：显示</a:t>
            </a:r>
          </a:p>
        </p:txBody>
      </p:sp>
    </p:spTree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3592244-A61B-4D47-9CF9-B55957860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字符输入的功能调用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CA53A0-502E-4269-A725-9D43455CC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DOS</a:t>
            </a:r>
            <a:r>
              <a:rPr lang="zh-CN" altLang="en-US">
                <a:solidFill>
                  <a:schemeClr val="tx2"/>
                </a:solidFill>
              </a:rPr>
              <a:t>功能调用</a:t>
            </a:r>
            <a:r>
              <a:rPr lang="en-US" altLang="zh-CN">
                <a:solidFill>
                  <a:schemeClr val="tx2"/>
                </a:solidFill>
              </a:rPr>
              <a:t>INT 21H</a:t>
            </a:r>
          </a:p>
          <a:p>
            <a:pPr lvl="1" eaLnBrk="1" hangingPunct="1"/>
            <a:r>
              <a:rPr lang="zh-CN" altLang="en-US"/>
              <a:t>功能号：</a:t>
            </a:r>
            <a:r>
              <a:rPr lang="en-US" altLang="zh-CN">
                <a:solidFill>
                  <a:schemeClr val="accent2"/>
                </a:solidFill>
              </a:rPr>
              <a:t>AH</a:t>
            </a:r>
            <a:r>
              <a:rPr lang="zh-CN" altLang="en-US">
                <a:solidFill>
                  <a:schemeClr val="accent2"/>
                </a:solidFill>
              </a:rPr>
              <a:t>＝</a:t>
            </a:r>
            <a:r>
              <a:rPr lang="en-US" altLang="zh-CN">
                <a:solidFill>
                  <a:schemeClr val="accent2"/>
                </a:solidFill>
              </a:rPr>
              <a:t>01H</a:t>
            </a:r>
          </a:p>
          <a:p>
            <a:pPr lvl="1" eaLnBrk="1" hangingPunct="1"/>
            <a:r>
              <a:rPr lang="zh-CN" altLang="en-US"/>
              <a:t>出口参数：</a:t>
            </a:r>
            <a:r>
              <a:rPr lang="en-US" altLang="zh-CN">
                <a:solidFill>
                  <a:schemeClr val="tx2"/>
                </a:solidFill>
              </a:rPr>
              <a:t>AL</a:t>
            </a:r>
            <a:r>
              <a:rPr lang="zh-CN" altLang="en-US">
                <a:solidFill>
                  <a:schemeClr val="tx2"/>
                </a:solidFill>
              </a:rPr>
              <a:t>＝字符的</a:t>
            </a:r>
            <a:r>
              <a:rPr lang="en-US" altLang="zh-CN">
                <a:solidFill>
                  <a:schemeClr val="tx2"/>
                </a:solidFill>
              </a:rPr>
              <a:t>ASCII</a:t>
            </a:r>
            <a:r>
              <a:rPr lang="zh-CN" altLang="en-US">
                <a:solidFill>
                  <a:schemeClr val="tx2"/>
                </a:solidFill>
              </a:rPr>
              <a:t>码</a:t>
            </a:r>
          </a:p>
          <a:p>
            <a:pPr lvl="1" eaLnBrk="1" hangingPunct="1"/>
            <a:r>
              <a:rPr lang="zh-CN" altLang="en-US"/>
              <a:t>功能：获得按键的</a:t>
            </a:r>
            <a:r>
              <a:rPr lang="en-US" altLang="zh-CN"/>
              <a:t>ASCII</a:t>
            </a:r>
            <a:r>
              <a:rPr lang="zh-CN" altLang="en-US"/>
              <a:t>代码值</a:t>
            </a:r>
          </a:p>
          <a:p>
            <a:pPr eaLnBrk="1" hangingPunct="1"/>
            <a:r>
              <a:rPr lang="zh-CN" altLang="en-US"/>
              <a:t>调用此功能时，若无键按下，则会一直等待，直到按键后才读取该键值</a:t>
            </a:r>
          </a:p>
        </p:txBody>
      </p:sp>
      <p:pic>
        <p:nvPicPr>
          <p:cNvPr id="37892" name="Picture 4" descr="vine">
            <a:extLst>
              <a:ext uri="{FF2B5EF4-FFF2-40B4-BE49-F238E27FC236}">
                <a16:creationId xmlns:a16="http://schemas.microsoft.com/office/drawing/2014/main" id="{0BE145F2-3039-47EB-8499-674236E0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727700"/>
            <a:ext cx="74676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>
            <a:extLst>
              <a:ext uri="{FF2B5EF4-FFF2-40B4-BE49-F238E27FC236}">
                <a16:creationId xmlns:a16="http://schemas.microsoft.com/office/drawing/2014/main" id="{552DD1DC-B243-446B-851C-E722E1B6F371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1150"/>
            <a:ext cx="8662987" cy="6234113"/>
            <a:chOff x="147" y="196"/>
            <a:chExt cx="5457" cy="3927"/>
          </a:xfrm>
        </p:grpSpPr>
        <p:pic>
          <p:nvPicPr>
            <p:cNvPr id="38917" name="Picture 3" descr="D2b">
              <a:extLst>
                <a:ext uri="{FF2B5EF4-FFF2-40B4-BE49-F238E27FC236}">
                  <a16:creationId xmlns:a16="http://schemas.microsoft.com/office/drawing/2014/main" id="{A73036A5-5380-4AE3-B74E-F352C8B77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790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8" name="Picture 4" descr="D2a">
              <a:extLst>
                <a:ext uri="{FF2B5EF4-FFF2-40B4-BE49-F238E27FC236}">
                  <a16:creationId xmlns:a16="http://schemas.microsoft.com/office/drawing/2014/main" id="{114DCC7A-B0AA-4356-8834-C46C2125B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10001"/>
                </a:clrFrom>
                <a:clrTo>
                  <a:srgbClr val="0100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96"/>
              <a:ext cx="545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9" name="Picture 5" descr="D2b">
              <a:extLst>
                <a:ext uri="{FF2B5EF4-FFF2-40B4-BE49-F238E27FC236}">
                  <a16:creationId xmlns:a16="http://schemas.microsoft.com/office/drawing/2014/main" id="{488130D6-F404-4F8F-84DF-444C3D8F3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" y="1047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0" name="Picture 6" descr="D2c">
              <a:extLst>
                <a:ext uri="{FF2B5EF4-FFF2-40B4-BE49-F238E27FC236}">
                  <a16:creationId xmlns:a16="http://schemas.microsoft.com/office/drawing/2014/main" id="{E744E0F6-E9A3-4F85-AA36-6CB0BCD85CF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" y="3727"/>
              <a:ext cx="54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1" name="Rectangle 7">
              <a:extLst>
                <a:ext uri="{FF2B5EF4-FFF2-40B4-BE49-F238E27FC236}">
                  <a16:creationId xmlns:a16="http://schemas.microsoft.com/office/drawing/2014/main" id="{2746E29C-5C63-476F-87EB-E4C861A1A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96"/>
              <a:ext cx="206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8915" name="AutoShape 8">
            <a:extLst>
              <a:ext uri="{FF2B5EF4-FFF2-40B4-BE49-F238E27FC236}">
                <a16:creationId xmlns:a16="http://schemas.microsoft.com/office/drawing/2014/main" id="{548831EE-BA90-4515-8FF2-37F436E0E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48200" y="533400"/>
            <a:ext cx="4038600" cy="457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字符输入：判断按键</a:t>
            </a:r>
          </a:p>
        </p:txBody>
      </p:sp>
      <p:sp>
        <p:nvSpPr>
          <p:cNvPr id="38916" name="Rectangle 9">
            <a:extLst>
              <a:ext uri="{FF2B5EF4-FFF2-40B4-BE49-F238E27FC236}">
                <a16:creationId xmlns:a16="http://schemas.microsoft.com/office/drawing/2014/main" id="{EE2FA4C6-430B-4FA5-9D04-7594FB76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09700"/>
            <a:ext cx="7696200" cy="46482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getkey: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ah,01h</a:t>
            </a: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；功能号：</a:t>
            </a:r>
            <a:r>
              <a:rPr lang="en-US" altLang="zh-CN" sz="2800">
                <a:latin typeface="宋体" panose="02010600030101010101" pitchFamily="2" charset="-122"/>
              </a:rPr>
              <a:t>ah←01h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int 21h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；功能调用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cmp al,</a:t>
            </a:r>
            <a:r>
              <a:rPr lang="en-US" altLang="zh-CN" sz="2800">
                <a:solidFill>
                  <a:schemeClr val="accent2"/>
                </a:solidFill>
              </a:rPr>
              <a:t>’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Y</a:t>
            </a:r>
            <a:r>
              <a:rPr lang="en-US" altLang="zh-CN" sz="2800">
                <a:solidFill>
                  <a:schemeClr val="accent2"/>
                </a:solidFill>
              </a:rPr>
              <a:t>’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；处理出口参数</a:t>
            </a:r>
            <a:r>
              <a:rPr lang="en-US" altLang="zh-CN" sz="2800">
                <a:latin typeface="宋体" panose="02010600030101010101" pitchFamily="2" charset="-122"/>
              </a:rPr>
              <a:t>al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je yeskey	</a:t>
            </a:r>
            <a:r>
              <a:rPr lang="zh-CN" altLang="en-US" sz="2800">
                <a:latin typeface="宋体" panose="02010600030101010101" pitchFamily="2" charset="-122"/>
              </a:rPr>
              <a:t>；是</a:t>
            </a:r>
            <a:r>
              <a:rPr lang="zh-CN" altLang="en-US" sz="2800"/>
              <a:t>“</a:t>
            </a:r>
            <a:r>
              <a:rPr lang="en-US" altLang="zh-CN" sz="2800">
                <a:latin typeface="宋体" panose="02010600030101010101" pitchFamily="2" charset="-122"/>
              </a:rPr>
              <a:t>Y</a:t>
            </a:r>
            <a:r>
              <a:rPr lang="en-US" altLang="zh-CN" sz="2800"/>
              <a:t>”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cmp al,</a:t>
            </a:r>
            <a:r>
              <a:rPr lang="en-US" altLang="zh-CN" sz="2800">
                <a:solidFill>
                  <a:schemeClr val="accent2"/>
                </a:solidFill>
              </a:rPr>
              <a:t>’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800">
                <a:solidFill>
                  <a:schemeClr val="accent2"/>
                </a:solidFill>
              </a:rPr>
              <a:t>’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je nokey	</a:t>
            </a:r>
            <a:r>
              <a:rPr lang="zh-CN" altLang="en-US" sz="2800">
                <a:latin typeface="宋体" panose="02010600030101010101" pitchFamily="2" charset="-122"/>
              </a:rPr>
              <a:t>；是</a:t>
            </a:r>
            <a:r>
              <a:rPr lang="zh-CN" altLang="en-US" sz="2800"/>
              <a:t>“</a:t>
            </a:r>
            <a:r>
              <a:rPr lang="en-US" altLang="zh-CN" sz="2800">
                <a:latin typeface="宋体" panose="02010600030101010101" pitchFamily="2" charset="-122"/>
              </a:rPr>
              <a:t>N</a:t>
            </a:r>
            <a:r>
              <a:rPr lang="en-US" altLang="zh-CN" sz="2800"/>
              <a:t>”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jne getkey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...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yeskey:	...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52082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nokey:	...</a:t>
            </a: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26F2419-19B3-43BF-B1D8-C8A0E01BF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字符串输入的功能调用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484FFA3-DFFE-46E2-A68E-67614B649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42975"/>
            <a:ext cx="8353425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solidFill>
                  <a:schemeClr val="tx2"/>
                </a:solidFill>
              </a:rPr>
              <a:t>DOS</a:t>
            </a:r>
            <a:r>
              <a:rPr lang="zh-CN" altLang="en-US" sz="3200">
                <a:solidFill>
                  <a:schemeClr val="tx2"/>
                </a:solidFill>
              </a:rPr>
              <a:t>功能调用</a:t>
            </a:r>
            <a:r>
              <a:rPr lang="en-US" altLang="zh-CN" sz="3200">
                <a:solidFill>
                  <a:schemeClr val="tx2"/>
                </a:solidFill>
              </a:rPr>
              <a:t>INT 21H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功能号：</a:t>
            </a:r>
            <a:r>
              <a:rPr lang="en-US" altLang="zh-CN" sz="2800">
                <a:solidFill>
                  <a:schemeClr val="accent2"/>
                </a:solidFill>
              </a:rPr>
              <a:t>AH</a:t>
            </a:r>
            <a:r>
              <a:rPr lang="zh-CN" altLang="en-US" sz="2800">
                <a:solidFill>
                  <a:schemeClr val="accent2"/>
                </a:solidFill>
              </a:rPr>
              <a:t>＝</a:t>
            </a:r>
            <a:r>
              <a:rPr lang="en-US" altLang="zh-CN" sz="2800">
                <a:solidFill>
                  <a:schemeClr val="accent2"/>
                </a:solidFill>
              </a:rPr>
              <a:t>0AH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/>
              <a:t>入口参数：</a:t>
            </a:r>
            <a:r>
              <a:rPr lang="en-US" altLang="zh-CN" sz="2800">
                <a:solidFill>
                  <a:schemeClr val="tx2"/>
                </a:solidFill>
              </a:rPr>
              <a:t>DS:DX</a:t>
            </a:r>
            <a:r>
              <a:rPr lang="zh-CN" altLang="en-US" sz="2800">
                <a:solidFill>
                  <a:schemeClr val="tx2"/>
                </a:solidFill>
              </a:rPr>
              <a:t>＝缓冲区首地址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执行该功能调用时，用户按键，最后用回车确认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本调用可执行全部标准键盘编辑命令；用户按回车键结束输入，如按</a:t>
            </a:r>
            <a:r>
              <a:rPr lang="en-US" altLang="zh-CN" sz="3200"/>
              <a:t>Ctrl</a:t>
            </a:r>
            <a:r>
              <a:rPr lang="zh-CN" altLang="en-US" sz="3200"/>
              <a:t>＋</a:t>
            </a:r>
            <a:r>
              <a:rPr lang="en-US" altLang="zh-CN" sz="3200"/>
              <a:t>Break</a:t>
            </a:r>
            <a:r>
              <a:rPr lang="zh-CN" altLang="en-US" sz="3200"/>
              <a:t>或</a:t>
            </a:r>
            <a:r>
              <a:rPr lang="en-US" altLang="zh-CN" sz="3200"/>
              <a:t>Ctrl</a:t>
            </a:r>
            <a:r>
              <a:rPr lang="zh-CN" altLang="en-US" sz="3200"/>
              <a:t>＋</a:t>
            </a:r>
            <a:r>
              <a:rPr lang="en-US" altLang="zh-CN" sz="3200"/>
              <a:t>C</a:t>
            </a:r>
            <a:r>
              <a:rPr lang="zh-CN" altLang="en-US" sz="3200"/>
              <a:t>则中止</a:t>
            </a:r>
          </a:p>
        </p:txBody>
      </p:sp>
      <p:pic>
        <p:nvPicPr>
          <p:cNvPr id="39940" name="Picture 4" descr="vine">
            <a:extLst>
              <a:ext uri="{FF2B5EF4-FFF2-40B4-BE49-F238E27FC236}">
                <a16:creationId xmlns:a16="http://schemas.microsoft.com/office/drawing/2014/main" id="{E9E4CB7A-0B6A-44CD-8000-772F0B00A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73700"/>
            <a:ext cx="74676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AutoShape 5" descr="之字形">
            <a:hlinkClick r:id="rId3" action="ppaction://hlinksldjump"/>
            <a:extLst>
              <a:ext uri="{FF2B5EF4-FFF2-40B4-BE49-F238E27FC236}">
                <a16:creationId xmlns:a16="http://schemas.microsoft.com/office/drawing/2014/main" id="{D7FB4F14-0DC4-4BC4-93F7-D5B073D6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239838"/>
            <a:ext cx="3406775" cy="533400"/>
          </a:xfrm>
          <a:prstGeom prst="wedgeRectCallout">
            <a:avLst>
              <a:gd name="adj1" fmla="val -43245"/>
              <a:gd name="adj2" fmla="val 96727"/>
            </a:avLst>
          </a:prstGeom>
          <a:pattFill prst="zigZag">
            <a:fgClr>
              <a:schemeClr val="accent1"/>
            </a:fgClr>
            <a:bgClr>
              <a:srgbClr val="FFFFFF"/>
            </a:bgClr>
          </a:pattFill>
          <a:ln w="19050" cap="sq">
            <a:solidFill>
              <a:srgbClr val="7AA3DA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关键要定义好缓冲区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E80B78D-873A-4B18-B7A1-C3353EE61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缓冲区的定义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BBA3AFA-D394-49D0-B2FD-DEF147331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第</a:t>
            </a:r>
            <a:r>
              <a:rPr lang="en-US" altLang="zh-CN" sz="3200">
                <a:solidFill>
                  <a:schemeClr val="accent2"/>
                </a:solidFill>
              </a:rPr>
              <a:t>1</a:t>
            </a:r>
            <a:r>
              <a:rPr lang="zh-CN" altLang="en-US" sz="3200">
                <a:solidFill>
                  <a:schemeClr val="accent2"/>
                </a:solidFill>
              </a:rPr>
              <a:t>字节</a:t>
            </a:r>
            <a:r>
              <a:rPr lang="zh-CN" altLang="en-US" sz="3200"/>
              <a:t>事先填入</a:t>
            </a:r>
            <a:r>
              <a:rPr lang="zh-CN" altLang="en-US" sz="3200">
                <a:solidFill>
                  <a:schemeClr val="tx2"/>
                </a:solidFill>
              </a:rPr>
              <a:t>最多欲接收的字符个数</a:t>
            </a:r>
            <a:r>
              <a:rPr lang="zh-CN" altLang="en-US" sz="3200"/>
              <a:t>（包括回车字符，可以是</a:t>
            </a:r>
            <a:r>
              <a:rPr lang="en-US" altLang="zh-CN" sz="3200"/>
              <a:t>1</a:t>
            </a:r>
            <a:r>
              <a:rPr lang="zh-CN" altLang="en-US" sz="3200"/>
              <a:t>～</a:t>
            </a:r>
            <a:r>
              <a:rPr lang="en-US" altLang="zh-CN" sz="3200"/>
              <a:t>255</a:t>
            </a:r>
            <a:r>
              <a:rPr lang="zh-CN" altLang="en-US" sz="320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第</a:t>
            </a:r>
            <a:r>
              <a:rPr lang="en-US" altLang="zh-CN" sz="3200">
                <a:solidFill>
                  <a:schemeClr val="accent2"/>
                </a:solidFill>
              </a:rPr>
              <a:t>2</a:t>
            </a:r>
            <a:r>
              <a:rPr lang="zh-CN" altLang="en-US" sz="3200">
                <a:solidFill>
                  <a:schemeClr val="accent2"/>
                </a:solidFill>
              </a:rPr>
              <a:t>字节</a:t>
            </a:r>
            <a:r>
              <a:rPr lang="zh-CN" altLang="en-US" sz="3200"/>
              <a:t>将存放</a:t>
            </a:r>
            <a:r>
              <a:rPr lang="zh-CN" altLang="en-US" sz="3200">
                <a:solidFill>
                  <a:schemeClr val="tx2"/>
                </a:solidFill>
              </a:rPr>
              <a:t>实际输入的字符个数</a:t>
            </a:r>
            <a:r>
              <a:rPr lang="zh-CN" altLang="en-US" sz="3200"/>
              <a:t>（不包括回车符）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第</a:t>
            </a:r>
            <a:r>
              <a:rPr lang="en-US" altLang="zh-CN" sz="3200">
                <a:solidFill>
                  <a:schemeClr val="accent2"/>
                </a:solidFill>
              </a:rPr>
              <a:t>3</a:t>
            </a:r>
            <a:r>
              <a:rPr lang="zh-CN" altLang="en-US" sz="3200">
                <a:solidFill>
                  <a:schemeClr val="accent2"/>
                </a:solidFill>
              </a:rPr>
              <a:t>字节</a:t>
            </a:r>
            <a:r>
              <a:rPr lang="zh-CN" altLang="en-US" sz="3200"/>
              <a:t>开始将存放</a:t>
            </a:r>
            <a:r>
              <a:rPr lang="zh-CN" altLang="en-US" sz="3200">
                <a:solidFill>
                  <a:schemeClr val="tx2"/>
                </a:solidFill>
              </a:rPr>
              <a:t>输入的字符串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实际输入的字符数多于定义数时，多出的字符丢掉，且响铃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扩展</a:t>
            </a:r>
            <a:r>
              <a:rPr lang="en-US" altLang="zh-CN" sz="3200"/>
              <a:t>ASCII</a:t>
            </a:r>
            <a:r>
              <a:rPr lang="zh-CN" altLang="en-US" sz="3200"/>
              <a:t>码（如功能键等）占两个字节，第</a:t>
            </a:r>
            <a:r>
              <a:rPr lang="en-US" altLang="zh-CN" sz="3200"/>
              <a:t>1</a:t>
            </a:r>
            <a:r>
              <a:rPr lang="zh-CN" altLang="en-US" sz="3200"/>
              <a:t>个为</a:t>
            </a:r>
            <a:r>
              <a:rPr lang="en-US" altLang="zh-CN" sz="3200"/>
              <a:t>0</a:t>
            </a:r>
          </a:p>
        </p:txBody>
      </p:sp>
      <p:pic>
        <p:nvPicPr>
          <p:cNvPr id="40964" name="Picture 4" descr="14_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9BFB9E3-9937-422C-8DB0-FDA0262D62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>
            <a:extLst>
              <a:ext uri="{FF2B5EF4-FFF2-40B4-BE49-F238E27FC236}">
                <a16:creationId xmlns:a16="http://schemas.microsoft.com/office/drawing/2014/main" id="{72D8FE6A-78FA-4145-A827-1697E1605452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1150"/>
            <a:ext cx="8662987" cy="6234113"/>
            <a:chOff x="147" y="196"/>
            <a:chExt cx="5457" cy="3927"/>
          </a:xfrm>
        </p:grpSpPr>
        <p:pic>
          <p:nvPicPr>
            <p:cNvPr id="41989" name="Picture 3" descr="D2b">
              <a:extLst>
                <a:ext uri="{FF2B5EF4-FFF2-40B4-BE49-F238E27FC236}">
                  <a16:creationId xmlns:a16="http://schemas.microsoft.com/office/drawing/2014/main" id="{0818D64C-E587-4009-9706-09E950356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790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4" descr="D2a">
              <a:extLst>
                <a:ext uri="{FF2B5EF4-FFF2-40B4-BE49-F238E27FC236}">
                  <a16:creationId xmlns:a16="http://schemas.microsoft.com/office/drawing/2014/main" id="{093BA1D0-0361-4D21-A282-097B676CC8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10001"/>
                </a:clrFrom>
                <a:clrTo>
                  <a:srgbClr val="0100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96"/>
              <a:ext cx="545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5" descr="D2b">
              <a:extLst>
                <a:ext uri="{FF2B5EF4-FFF2-40B4-BE49-F238E27FC236}">
                  <a16:creationId xmlns:a16="http://schemas.microsoft.com/office/drawing/2014/main" id="{BD8D3581-E5ED-4796-A59D-2D924B9D4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" y="1047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2" name="Picture 6" descr="D2c">
              <a:extLst>
                <a:ext uri="{FF2B5EF4-FFF2-40B4-BE49-F238E27FC236}">
                  <a16:creationId xmlns:a16="http://schemas.microsoft.com/office/drawing/2014/main" id="{B65F23F1-01D7-4BE4-BCC4-EE9E7D5CF44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" y="3727"/>
              <a:ext cx="54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3" name="Rectangle 7">
              <a:extLst>
                <a:ext uri="{FF2B5EF4-FFF2-40B4-BE49-F238E27FC236}">
                  <a16:creationId xmlns:a16="http://schemas.microsoft.com/office/drawing/2014/main" id="{ED1F6F83-25FB-466D-91F6-76CFE4519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96"/>
              <a:ext cx="206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987" name="AutoShape 8">
            <a:extLst>
              <a:ext uri="{FF2B5EF4-FFF2-40B4-BE49-F238E27FC236}">
                <a16:creationId xmlns:a16="http://schemas.microsoft.com/office/drawing/2014/main" id="{C0BD878E-2131-415B-8F2B-AE1EB06B4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48200" y="533400"/>
            <a:ext cx="4038600" cy="457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字符串输入</a:t>
            </a:r>
          </a:p>
        </p:txBody>
      </p:sp>
      <p:sp>
        <p:nvSpPr>
          <p:cNvPr id="41988" name="Rectangle 9">
            <a:extLst>
              <a:ext uri="{FF2B5EF4-FFF2-40B4-BE49-F238E27FC236}">
                <a16:creationId xmlns:a16="http://schemas.microsoft.com/office/drawing/2014/main" id="{AD86B5BE-6E41-4190-A722-08DF14F41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09700"/>
            <a:ext cx="7696200" cy="46482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052513" algn="l"/>
                <a:tab pos="3582988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buffer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db 81	</a:t>
            </a:r>
            <a:r>
              <a:rPr lang="zh-CN" altLang="en-US" sz="2800">
                <a:latin typeface="宋体" panose="02010600030101010101" pitchFamily="2" charset="-122"/>
              </a:rPr>
              <a:t>；定义缓冲区</a:t>
            </a:r>
            <a:endParaRPr lang="zh-CN" altLang="en-US" sz="280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052513" algn="l"/>
                <a:tab pos="3582988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；第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个字节填入可能输入的最大字符数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052513" algn="l"/>
                <a:tab pos="3582988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db 0	</a:t>
            </a:r>
            <a:r>
              <a:rPr lang="zh-CN" altLang="en-US" sz="2800">
                <a:latin typeface="宋体" panose="02010600030101010101" pitchFamily="2" charset="-122"/>
              </a:rPr>
              <a:t>；存放实际输入的字符数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052513" algn="l"/>
                <a:tab pos="3582988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db 81 dup(0)	</a:t>
            </a:r>
            <a:r>
              <a:rPr lang="zh-CN" altLang="en-US" sz="2800">
                <a:latin typeface="宋体" panose="02010600030101010101" pitchFamily="2" charset="-122"/>
              </a:rPr>
              <a:t>；存放输入的字符串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052513" algn="l"/>
                <a:tab pos="3582988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...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052513" algn="l"/>
                <a:tab pos="3582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dx,seg buffer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052513" algn="l"/>
                <a:tab pos="358298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；伪指令</a:t>
            </a:r>
            <a:r>
              <a:rPr lang="en-US" altLang="zh-CN" sz="2800">
                <a:latin typeface="宋体" panose="02010600030101010101" pitchFamily="2" charset="-122"/>
              </a:rPr>
              <a:t>seg</a:t>
            </a:r>
            <a:r>
              <a:rPr lang="zh-CN" altLang="en-US" sz="2800">
                <a:latin typeface="宋体" panose="02010600030101010101" pitchFamily="2" charset="-122"/>
              </a:rPr>
              <a:t>取得</a:t>
            </a:r>
            <a:r>
              <a:rPr lang="en-US" altLang="zh-CN" sz="2800">
                <a:latin typeface="宋体" panose="02010600030101010101" pitchFamily="2" charset="-122"/>
              </a:rPr>
              <a:t>buffer</a:t>
            </a:r>
            <a:r>
              <a:rPr lang="zh-CN" altLang="en-US" sz="2800">
                <a:latin typeface="宋体" panose="02010600030101010101" pitchFamily="2" charset="-122"/>
              </a:rPr>
              <a:t>的段地址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052513" algn="l"/>
                <a:tab pos="3582988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ds,dx</a:t>
            </a: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；设置数据段</a:t>
            </a:r>
            <a:r>
              <a:rPr lang="en-US" altLang="zh-CN" sz="2800">
                <a:latin typeface="宋体" panose="02010600030101010101" pitchFamily="2" charset="-122"/>
              </a:rPr>
              <a:t>DS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052513" algn="l"/>
                <a:tab pos="3582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dx,offset buffer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052513" algn="l"/>
                <a:tab pos="3582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ah,0ah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052513" algn="l"/>
                <a:tab pos="3582988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	int 21h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F2D44D0F-A113-4A4F-9E62-85B41CC3B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76200"/>
            <a:ext cx="6019800" cy="615950"/>
          </a:xfrm>
        </p:spPr>
        <p:txBody>
          <a:bodyPr/>
          <a:lstStyle/>
          <a:p>
            <a:pPr eaLnBrk="1" hangingPunct="1"/>
            <a:r>
              <a:rPr lang="en-US" altLang="zh-CN"/>
              <a:t>3.1  </a:t>
            </a:r>
            <a:r>
              <a:rPr lang="zh-CN" altLang="en-US"/>
              <a:t>汇编语言程序的开发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B7EC0214-7335-4516-AEA0-CCBB3785B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本节从汇编语言程序的</a:t>
            </a:r>
            <a:r>
              <a:rPr lang="zh-CN" altLang="en-US">
                <a:solidFill>
                  <a:schemeClr val="accent2"/>
                </a:solidFill>
              </a:rPr>
              <a:t>语句格式</a:t>
            </a:r>
            <a:r>
              <a:rPr lang="zh-CN" altLang="en-US"/>
              <a:t>出发，给出第一个示范性的汇编语言</a:t>
            </a:r>
            <a:r>
              <a:rPr lang="zh-CN" altLang="en-US">
                <a:solidFill>
                  <a:schemeClr val="accent2"/>
                </a:solidFill>
              </a:rPr>
              <a:t>源程序</a:t>
            </a:r>
            <a:r>
              <a:rPr lang="zh-CN" altLang="en-US"/>
              <a:t>，并演示汇编语言程序的过程：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编辑  汇编  连接  调试</a:t>
            </a:r>
          </a:p>
          <a:p>
            <a:pPr eaLnBrk="1" hangingPunct="1"/>
            <a:r>
              <a:rPr lang="zh-CN" altLang="en-US"/>
              <a:t>即汇编语言程序的开发方法</a:t>
            </a:r>
          </a:p>
        </p:txBody>
      </p:sp>
      <p:pic>
        <p:nvPicPr>
          <p:cNvPr id="6148" name="Picture 7" descr="0030">
            <a:extLst>
              <a:ext uri="{FF2B5EF4-FFF2-40B4-BE49-F238E27FC236}">
                <a16:creationId xmlns:a16="http://schemas.microsoft.com/office/drawing/2014/main" id="{90B2D856-ACE4-4185-8005-5161F2C8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44450"/>
            <a:ext cx="101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3DA831C-E866-4B38-AFCB-19BDFA838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按键判断的功能调用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E29B061-E909-43BB-8B51-ACE1F7F88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09700"/>
            <a:ext cx="7542213" cy="3925888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DOS</a:t>
            </a:r>
            <a:r>
              <a:rPr lang="zh-CN" altLang="en-US">
                <a:solidFill>
                  <a:schemeClr val="tx2"/>
                </a:solidFill>
              </a:rPr>
              <a:t>功能调用</a:t>
            </a:r>
            <a:r>
              <a:rPr lang="en-US" altLang="zh-CN">
                <a:solidFill>
                  <a:schemeClr val="tx2"/>
                </a:solidFill>
              </a:rPr>
              <a:t>INT 21H</a:t>
            </a:r>
          </a:p>
          <a:p>
            <a:pPr lvl="1" eaLnBrk="1" hangingPunct="1"/>
            <a:r>
              <a:rPr lang="zh-CN" altLang="en-US"/>
              <a:t>功能号：</a:t>
            </a:r>
            <a:r>
              <a:rPr lang="en-US" altLang="zh-CN">
                <a:solidFill>
                  <a:schemeClr val="accent2"/>
                </a:solidFill>
              </a:rPr>
              <a:t>AH</a:t>
            </a:r>
            <a:r>
              <a:rPr lang="zh-CN" altLang="en-US">
                <a:solidFill>
                  <a:schemeClr val="accent2"/>
                </a:solidFill>
              </a:rPr>
              <a:t>＝</a:t>
            </a:r>
            <a:r>
              <a:rPr lang="en-US" altLang="zh-CN">
                <a:solidFill>
                  <a:schemeClr val="accent2"/>
                </a:solidFill>
              </a:rPr>
              <a:t>0BH</a:t>
            </a:r>
          </a:p>
          <a:p>
            <a:pPr lvl="1" eaLnBrk="1" hangingPunct="1"/>
            <a:r>
              <a:rPr lang="zh-CN" altLang="en-US"/>
              <a:t>出口参数：</a:t>
            </a:r>
            <a:r>
              <a:rPr lang="en-US" altLang="zh-CN">
                <a:solidFill>
                  <a:schemeClr val="tx2"/>
                </a:solidFill>
              </a:rPr>
              <a:t>AL</a:t>
            </a:r>
            <a:r>
              <a:rPr lang="zh-CN" altLang="en-US">
                <a:solidFill>
                  <a:schemeClr val="tx2"/>
                </a:solidFill>
              </a:rPr>
              <a:t>＝</a:t>
            </a:r>
            <a:r>
              <a:rPr lang="en-US" altLang="zh-CN">
                <a:solidFill>
                  <a:schemeClr val="tx2"/>
                </a:solidFill>
              </a:rPr>
              <a:t>0</a:t>
            </a:r>
            <a:r>
              <a:rPr lang="zh-CN" altLang="en-US"/>
              <a:t>，当前没有按键；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/>
              <a:t>	</a:t>
            </a:r>
            <a:r>
              <a:rPr lang="en-US" altLang="zh-CN">
                <a:solidFill>
                  <a:schemeClr val="tx2"/>
                </a:solidFill>
              </a:rPr>
              <a:t>AL</a:t>
            </a:r>
            <a:r>
              <a:rPr lang="zh-CN" altLang="en-US">
                <a:solidFill>
                  <a:schemeClr val="tx2"/>
                </a:solidFill>
              </a:rPr>
              <a:t>＝</a:t>
            </a:r>
            <a:r>
              <a:rPr lang="en-US" altLang="zh-CN">
                <a:solidFill>
                  <a:schemeClr val="tx2"/>
                </a:solidFill>
              </a:rPr>
              <a:t>FFH</a:t>
            </a:r>
            <a:r>
              <a:rPr lang="zh-CN" altLang="en-US"/>
              <a:t>，当前已经按键。</a:t>
            </a:r>
          </a:p>
          <a:p>
            <a:pPr lvl="1" eaLnBrk="1" hangingPunct="1"/>
            <a:r>
              <a:rPr lang="zh-CN" altLang="en-US"/>
              <a:t>功能：仅判断当前是否有按下的键，设置</a:t>
            </a:r>
            <a:r>
              <a:rPr lang="en-US" altLang="zh-CN"/>
              <a:t>AL</a:t>
            </a:r>
            <a:r>
              <a:rPr lang="zh-CN" altLang="en-US"/>
              <a:t>后退出</a:t>
            </a:r>
          </a:p>
        </p:txBody>
      </p:sp>
      <p:pic>
        <p:nvPicPr>
          <p:cNvPr id="43012" name="Picture 4" descr="vine">
            <a:extLst>
              <a:ext uri="{FF2B5EF4-FFF2-40B4-BE49-F238E27FC236}">
                <a16:creationId xmlns:a16="http://schemas.microsoft.com/office/drawing/2014/main" id="{EC255C52-644C-4B30-B27B-FF008691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73700"/>
            <a:ext cx="74676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>
            <a:extLst>
              <a:ext uri="{FF2B5EF4-FFF2-40B4-BE49-F238E27FC236}">
                <a16:creationId xmlns:a16="http://schemas.microsoft.com/office/drawing/2014/main" id="{48794271-B762-414C-97ED-A0D6CF34CD89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311150"/>
            <a:ext cx="8662987" cy="6234113"/>
            <a:chOff x="147" y="196"/>
            <a:chExt cx="5457" cy="3927"/>
          </a:xfrm>
        </p:grpSpPr>
        <p:pic>
          <p:nvPicPr>
            <p:cNvPr id="44041" name="Picture 3" descr="D2b">
              <a:extLst>
                <a:ext uri="{FF2B5EF4-FFF2-40B4-BE49-F238E27FC236}">
                  <a16:creationId xmlns:a16="http://schemas.microsoft.com/office/drawing/2014/main" id="{CABF7295-841F-4E65-B443-0C06AED68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790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2" name="Picture 4" descr="D2a">
              <a:extLst>
                <a:ext uri="{FF2B5EF4-FFF2-40B4-BE49-F238E27FC236}">
                  <a16:creationId xmlns:a16="http://schemas.microsoft.com/office/drawing/2014/main" id="{7506478F-B4C3-4607-AECA-A9AD36FC1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10001"/>
                </a:clrFrom>
                <a:clrTo>
                  <a:srgbClr val="01000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196"/>
              <a:ext cx="5457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3" name="Picture 5" descr="D2b">
              <a:extLst>
                <a:ext uri="{FF2B5EF4-FFF2-40B4-BE49-F238E27FC236}">
                  <a16:creationId xmlns:a16="http://schemas.microsoft.com/office/drawing/2014/main" id="{079982B8-0F30-4754-98A2-3D2447F56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100"/>
                </a:clrFrom>
                <a:clrTo>
                  <a:srgbClr val="0001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" y="1047"/>
              <a:ext cx="32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4" name="Picture 6" descr="D2c">
              <a:extLst>
                <a:ext uri="{FF2B5EF4-FFF2-40B4-BE49-F238E27FC236}">
                  <a16:creationId xmlns:a16="http://schemas.microsoft.com/office/drawing/2014/main" id="{ECF9D907-FDD1-4C68-B4C7-208107A907A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" y="3727"/>
              <a:ext cx="541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5" name="Rectangle 7">
              <a:extLst>
                <a:ext uri="{FF2B5EF4-FFF2-40B4-BE49-F238E27FC236}">
                  <a16:creationId xmlns:a16="http://schemas.microsoft.com/office/drawing/2014/main" id="{033C8423-97D2-4CD3-A60F-563421C18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3696"/>
              <a:ext cx="2064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4035" name="AutoShape 8">
            <a:extLst>
              <a:ext uri="{FF2B5EF4-FFF2-40B4-BE49-F238E27FC236}">
                <a16:creationId xmlns:a16="http://schemas.microsoft.com/office/drawing/2014/main" id="{0A049018-0AFB-4D63-A66A-E6A689449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48200" y="533400"/>
            <a:ext cx="4038600" cy="457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按键判断：按任意键继续</a:t>
            </a:r>
          </a:p>
        </p:txBody>
      </p:sp>
      <p:sp>
        <p:nvSpPr>
          <p:cNvPr id="44036" name="Rectangle 9">
            <a:extLst>
              <a:ext uri="{FF2B5EF4-FFF2-40B4-BE49-F238E27FC236}">
                <a16:creationId xmlns:a16="http://schemas.microsoft.com/office/drawing/2014/main" id="{B27BE6A4-C8C3-425B-9EF2-B53349B86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09700"/>
            <a:ext cx="7696200" cy="29718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...	</a:t>
            </a:r>
            <a:r>
              <a:rPr lang="zh-CN" altLang="en-US" sz="2800">
                <a:latin typeface="宋体" panose="02010600030101010101" pitchFamily="2" charset="-122"/>
              </a:rPr>
              <a:t>；提示</a:t>
            </a:r>
            <a:r>
              <a:rPr lang="zh-CN" altLang="en-US" sz="2800"/>
              <a:t>“</a:t>
            </a:r>
            <a:r>
              <a:rPr lang="zh-CN" altLang="en-US" sz="2800">
                <a:latin typeface="宋体" panose="02010600030101010101" pitchFamily="2" charset="-122"/>
              </a:rPr>
              <a:t>按任意键继续</a:t>
            </a:r>
            <a:r>
              <a:rPr lang="zh-CN" altLang="en-US" sz="2800"/>
              <a:t>”</a:t>
            </a:r>
            <a:endParaRPr lang="zh-CN" altLang="en-US" sz="280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getkey: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ah,0bh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	int 21h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or al,al	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en-US" altLang="zh-CN" sz="2800">
                <a:latin typeface="宋体" panose="02010600030101010101" pitchFamily="2" charset="-122"/>
              </a:rPr>
              <a:t>al</a:t>
            </a:r>
            <a:r>
              <a:rPr lang="zh-CN" altLang="en-US" sz="2800">
                <a:latin typeface="宋体" panose="02010600030101010101" pitchFamily="2" charset="-122"/>
              </a:rPr>
              <a:t>＝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？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jz getkey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336675" algn="l"/>
                <a:tab pos="3709988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</a:rPr>
              <a:t>；</a:t>
            </a:r>
            <a:r>
              <a:rPr lang="en-US" altLang="zh-CN" sz="2800">
                <a:latin typeface="宋体" panose="02010600030101010101" pitchFamily="2" charset="-122"/>
              </a:rPr>
              <a:t>al</a:t>
            </a:r>
            <a:r>
              <a:rPr lang="zh-CN" altLang="en-US" sz="2800">
                <a:latin typeface="宋体" panose="02010600030101010101" pitchFamily="2" charset="-122"/>
              </a:rPr>
              <a:t>＝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，没有按键，继续等待</a:t>
            </a:r>
          </a:p>
        </p:txBody>
      </p:sp>
      <p:grpSp>
        <p:nvGrpSpPr>
          <p:cNvPr id="227338" name="Group 10">
            <a:extLst>
              <a:ext uri="{FF2B5EF4-FFF2-40B4-BE49-F238E27FC236}">
                <a16:creationId xmlns:a16="http://schemas.microsoft.com/office/drawing/2014/main" id="{1BAAD035-80BA-4BD1-9899-F3BF8DB442B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981200"/>
            <a:ext cx="7315200" cy="4114800"/>
            <a:chOff x="720" y="1248"/>
            <a:chExt cx="4608" cy="2592"/>
          </a:xfrm>
        </p:grpSpPr>
        <p:sp>
          <p:nvSpPr>
            <p:cNvPr id="44038" name="Oval 11">
              <a:extLst>
                <a:ext uri="{FF2B5EF4-FFF2-40B4-BE49-F238E27FC236}">
                  <a16:creationId xmlns:a16="http://schemas.microsoft.com/office/drawing/2014/main" id="{DAC50EB5-BA12-4C02-BCA7-33CF4ED9C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48"/>
              <a:ext cx="3456" cy="1392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28575">
              <a:solidFill>
                <a:srgbClr val="7AA3D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39" name="Rectangle 12">
              <a:extLst>
                <a:ext uri="{FF2B5EF4-FFF2-40B4-BE49-F238E27FC236}">
                  <a16:creationId xmlns:a16="http://schemas.microsoft.com/office/drawing/2014/main" id="{5C273C65-EC7B-4DF3-AB15-32DDB3F07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32"/>
              <a:ext cx="2544" cy="1008"/>
            </a:xfrm>
            <a:prstGeom prst="rect">
              <a:avLst/>
            </a:prstGeom>
            <a:noFill/>
            <a:ln w="28575">
              <a:solidFill>
                <a:srgbClr val="7AA3D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/>
                <a:t>；等同于如下功能调用</a:t>
              </a:r>
            </a:p>
            <a:p>
              <a:pPr algn="just" eaLnBrk="1" hangingPunct="1"/>
              <a:r>
                <a:rPr lang="en-US" altLang="zh-CN" sz="2800" b="1">
                  <a:solidFill>
                    <a:schemeClr val="tx2"/>
                  </a:solidFill>
                </a:rPr>
                <a:t>mov ah,01h</a:t>
              </a:r>
            </a:p>
            <a:p>
              <a:pPr algn="just" eaLnBrk="1" hangingPunct="1"/>
              <a:r>
                <a:rPr lang="en-US" altLang="zh-CN" sz="2800" b="1">
                  <a:solidFill>
                    <a:schemeClr val="tx2"/>
                  </a:solidFill>
                </a:rPr>
                <a:t>int 21h</a:t>
              </a:r>
            </a:p>
          </p:txBody>
        </p:sp>
        <p:sp>
          <p:nvSpPr>
            <p:cNvPr id="44040" name="Line 13">
              <a:extLst>
                <a:ext uri="{FF2B5EF4-FFF2-40B4-BE49-F238E27FC236}">
                  <a16:creationId xmlns:a16="http://schemas.microsoft.com/office/drawing/2014/main" id="{5136782E-5846-40E5-BE50-D8EB1D7D8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544"/>
              <a:ext cx="1200" cy="576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>
            <a:extLst>
              <a:ext uri="{FF2B5EF4-FFF2-40B4-BE49-F238E27FC236}">
                <a16:creationId xmlns:a16="http://schemas.microsoft.com/office/drawing/2014/main" id="{660D328F-A9C5-48FB-AAC0-EC1B656D2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1413" y="0"/>
            <a:ext cx="4800600" cy="733425"/>
          </a:xfrm>
        </p:spPr>
        <p:txBody>
          <a:bodyPr/>
          <a:lstStyle/>
          <a:p>
            <a:pPr eaLnBrk="1" hangingPunct="1"/>
            <a:r>
              <a:rPr lang="en-US" altLang="zh-CN"/>
              <a:t>3.2  </a:t>
            </a:r>
            <a:r>
              <a:rPr lang="zh-CN" altLang="en-US"/>
              <a:t>参数、变量和标号</a:t>
            </a:r>
          </a:p>
        </p:txBody>
      </p:sp>
      <p:sp>
        <p:nvSpPr>
          <p:cNvPr id="45059" name="Rectangle 6">
            <a:extLst>
              <a:ext uri="{FF2B5EF4-FFF2-40B4-BE49-F238E27FC236}">
                <a16:creationId xmlns:a16="http://schemas.microsoft.com/office/drawing/2014/main" id="{DE0BFA45-EC38-435E-B863-E753A92D8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本节详细讨论汇编语言程序语句的主要部分：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参数  变量名  标号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并引出相关的伪指令和操作符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本节重点掌握：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常数的表达、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变量定义伪指令</a:t>
            </a:r>
            <a:r>
              <a:rPr lang="en-US" altLang="zh-CN">
                <a:solidFill>
                  <a:schemeClr val="accent2"/>
                </a:solidFill>
              </a:rPr>
              <a:t>DB/DW/DD</a:t>
            </a:r>
            <a:r>
              <a:rPr lang="zh-CN" altLang="en-US">
                <a:solidFill>
                  <a:schemeClr val="accent2"/>
                </a:solidFill>
              </a:rPr>
              <a:t>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地址操作符和类型操作符</a:t>
            </a:r>
          </a:p>
        </p:txBody>
      </p:sp>
      <p:pic>
        <p:nvPicPr>
          <p:cNvPr id="45060" name="Picture 4" descr="0030">
            <a:extLst>
              <a:ext uri="{FF2B5EF4-FFF2-40B4-BE49-F238E27FC236}">
                <a16:creationId xmlns:a16="http://schemas.microsoft.com/office/drawing/2014/main" id="{93639DF0-4D48-44F8-93C2-E0ED19FB8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19050"/>
            <a:ext cx="101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>
            <a:extLst>
              <a:ext uri="{FF2B5EF4-FFF2-40B4-BE49-F238E27FC236}">
                <a16:creationId xmlns:a16="http://schemas.microsoft.com/office/drawing/2014/main" id="{5742CFEC-A258-4C78-B1CC-005159A07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3.2.1  </a:t>
            </a:r>
            <a:r>
              <a:rPr lang="zh-CN" altLang="en-US"/>
              <a:t>数值型参数</a:t>
            </a:r>
          </a:p>
        </p:txBody>
      </p:sp>
      <p:sp>
        <p:nvSpPr>
          <p:cNvPr id="46083" name="Rectangle 10">
            <a:extLst>
              <a:ext uri="{FF2B5EF4-FFF2-40B4-BE49-F238E27FC236}">
                <a16:creationId xmlns:a16="http://schemas.microsoft.com/office/drawing/2014/main" id="{E95425B1-EE69-48B2-A1D8-0EF0603CE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在源程序语句格式的</a:t>
            </a:r>
            <a:r>
              <a:rPr lang="en-US" altLang="zh-CN"/>
              <a:t>4</a:t>
            </a:r>
            <a:r>
              <a:rPr lang="zh-CN" altLang="en-US"/>
              <a:t>个组成部分中，参数是指令的操作对象（学习硬指令时被称为操作数），参数之间用逗号分隔</a:t>
            </a:r>
          </a:p>
          <a:p>
            <a:pPr eaLnBrk="1" hangingPunct="1"/>
            <a:r>
              <a:rPr lang="zh-CN" altLang="en-US"/>
              <a:t>参数根据指令不同可以没有，可以有</a:t>
            </a:r>
            <a:r>
              <a:rPr lang="en-US" altLang="zh-CN"/>
              <a:t>1</a:t>
            </a:r>
            <a:r>
              <a:rPr lang="zh-CN" altLang="en-US"/>
              <a:t>个、</a:t>
            </a:r>
            <a:r>
              <a:rPr lang="en-US" altLang="zh-CN"/>
              <a:t>2</a:t>
            </a:r>
            <a:r>
              <a:rPr lang="zh-CN" altLang="en-US"/>
              <a:t>个或多个</a:t>
            </a:r>
          </a:p>
          <a:p>
            <a:pPr eaLnBrk="1" hangingPunct="1"/>
            <a:r>
              <a:rPr lang="zh-CN" altLang="en-US"/>
              <a:t>汇编语言程序中，指令参数有数值型，它的主要形式是常数和数值表达式；</a:t>
            </a:r>
          </a:p>
          <a:p>
            <a:pPr eaLnBrk="1" hangingPunct="1"/>
            <a:r>
              <a:rPr lang="zh-CN" altLang="en-US"/>
              <a:t>硬指令的操作数有立即数；立即数就要用数值型参数表达</a:t>
            </a:r>
          </a:p>
        </p:txBody>
      </p:sp>
    </p:spTree>
  </p:cSld>
  <p:clrMapOvr>
    <a:masterClrMapping/>
  </p:clrMapOvr>
  <p:transition spd="slow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>
            <a:extLst>
              <a:ext uri="{FF2B5EF4-FFF2-40B4-BE49-F238E27FC236}">
                <a16:creationId xmlns:a16="http://schemas.microsoft.com/office/drawing/2014/main" id="{EF98D887-D771-4468-B275-CF668B188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常数</a:t>
            </a:r>
          </a:p>
        </p:txBody>
      </p:sp>
      <p:sp>
        <p:nvSpPr>
          <p:cNvPr id="47107" name="Rectangle 9">
            <a:extLst>
              <a:ext uri="{FF2B5EF4-FFF2-40B4-BE49-F238E27FC236}">
                <a16:creationId xmlns:a16="http://schemas.microsoft.com/office/drawing/2014/main" id="{F62D40F2-3083-4A97-A650-09E26152B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常数（常量）</a:t>
            </a:r>
            <a:r>
              <a:rPr lang="zh-CN" altLang="en-US" sz="3200">
                <a:solidFill>
                  <a:schemeClr val="accent2"/>
                </a:solidFill>
              </a:rPr>
              <a:t>表示一个固定的数值</a:t>
            </a:r>
          </a:p>
          <a:p>
            <a:pPr eaLnBrk="1" hangingPunct="1"/>
            <a:r>
              <a:rPr lang="zh-CN" altLang="en-US" sz="3200"/>
              <a:t>它又分成多种形式：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>
                <a:hlinkClick r:id="rId2" action="ppaction://hlinksldjump"/>
              </a:rPr>
              <a:t>十进制常数</a:t>
            </a:r>
            <a:endParaRPr lang="zh-CN" altLang="en-US" sz="28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zh-CN" altLang="en-US" sz="2800">
                <a:hlinkClick r:id="rId3" action="ppaction://hlinksldjump"/>
              </a:rPr>
              <a:t>十六进制常数</a:t>
            </a:r>
            <a:endParaRPr lang="zh-CN" altLang="en-US" sz="28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zh-CN" altLang="en-US" sz="2800">
                <a:hlinkClick r:id="rId4" action="ppaction://hlinksldjump"/>
              </a:rPr>
              <a:t>二进制常数</a:t>
            </a:r>
            <a:endParaRPr lang="zh-CN" altLang="en-US" sz="28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）八进制常数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5</a:t>
            </a:r>
            <a:r>
              <a:rPr lang="zh-CN" altLang="en-US" sz="2800"/>
              <a:t>）</a:t>
            </a:r>
            <a:r>
              <a:rPr lang="zh-CN" altLang="en-US" sz="2800">
                <a:hlinkClick r:id="rId5" action="ppaction://hlinksldjump"/>
              </a:rPr>
              <a:t>字符串常数</a:t>
            </a:r>
            <a:endParaRPr lang="zh-CN" altLang="en-US" sz="28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6</a:t>
            </a:r>
            <a:r>
              <a:rPr lang="zh-CN" altLang="en-US" sz="2800"/>
              <a:t>）</a:t>
            </a:r>
            <a:r>
              <a:rPr lang="zh-CN" altLang="en-US" sz="2800">
                <a:hlinkClick r:id="rId6" action="ppaction://hlinksldjump"/>
              </a:rPr>
              <a:t>符号常数</a:t>
            </a:r>
            <a:endParaRPr lang="zh-CN" altLang="en-US" sz="2800"/>
          </a:p>
        </p:txBody>
      </p:sp>
      <p:pic>
        <p:nvPicPr>
          <p:cNvPr id="47108" name="Picture 7" descr="0002">
            <a:extLst>
              <a:ext uri="{FF2B5EF4-FFF2-40B4-BE49-F238E27FC236}">
                <a16:creationId xmlns:a16="http://schemas.microsoft.com/office/drawing/2014/main" id="{BF15D669-5009-4A9D-A355-5F3C870B5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255963"/>
            <a:ext cx="1358900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10">
            <a:extLst>
              <a:ext uri="{FF2B5EF4-FFF2-40B4-BE49-F238E27FC236}">
                <a16:creationId xmlns:a16="http://schemas.microsoft.com/office/drawing/2014/main" id="{C0350688-28DF-43FC-A261-1788C053867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48135" name="Rectangle 11">
              <a:extLst>
                <a:ext uri="{FF2B5EF4-FFF2-40B4-BE49-F238E27FC236}">
                  <a16:creationId xmlns:a16="http://schemas.microsoft.com/office/drawing/2014/main" id="{1192E1EA-0A5B-4E89-896C-84D70CF1C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48136" name="Picture 12" descr="minispir">
              <a:extLst>
                <a:ext uri="{FF2B5EF4-FFF2-40B4-BE49-F238E27FC236}">
                  <a16:creationId xmlns:a16="http://schemas.microsoft.com/office/drawing/2014/main" id="{141A09A0-6A2F-412C-88DA-2D049F840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131" name="Rectangle 3" descr="花束">
            <a:extLst>
              <a:ext uri="{FF2B5EF4-FFF2-40B4-BE49-F238E27FC236}">
                <a16:creationId xmlns:a16="http://schemas.microsoft.com/office/drawing/2014/main" id="{11343D64-0E2D-47BF-80FC-81C54786D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十进制常数</a:t>
            </a:r>
            <a:endParaRPr lang="zh-CN" alt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A205BEFF-B0F9-47C9-AC8F-0616BEC34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1468438"/>
            <a:ext cx="8005763" cy="3505200"/>
          </a:xfrm>
          <a:noFill/>
        </p:spPr>
        <p:txBody>
          <a:bodyPr/>
          <a:lstStyle/>
          <a:p>
            <a:pPr marL="0" indent="184150" eaLnBrk="1" hangingPunct="1"/>
            <a:r>
              <a:rPr lang="zh-CN" altLang="en-US"/>
              <a:t>由</a:t>
            </a:r>
            <a:r>
              <a:rPr lang="en-US" altLang="zh-CN"/>
              <a:t>0 ~ 9</a:t>
            </a:r>
            <a:r>
              <a:rPr lang="zh-CN" altLang="en-US"/>
              <a:t>数字组成，以字母</a:t>
            </a:r>
            <a:r>
              <a:rPr lang="en-US" altLang="zh-CN"/>
              <a:t>D</a:t>
            </a:r>
            <a:r>
              <a:rPr lang="zh-CN" altLang="en-US"/>
              <a:t>或</a:t>
            </a:r>
            <a:r>
              <a:rPr lang="en-US" altLang="zh-CN"/>
              <a:t>d</a:t>
            </a:r>
            <a:r>
              <a:rPr lang="zh-CN" altLang="en-US"/>
              <a:t>结尾</a:t>
            </a:r>
          </a:p>
          <a:p>
            <a:pPr marL="0" indent="184150" eaLnBrk="1" hangingPunct="1"/>
            <a:r>
              <a:rPr lang="zh-CN" altLang="en-US"/>
              <a:t>缺省情况下，后缀</a:t>
            </a:r>
            <a:r>
              <a:rPr lang="en-US" altLang="zh-CN"/>
              <a:t>D</a:t>
            </a:r>
            <a:r>
              <a:rPr lang="zh-CN" altLang="en-US"/>
              <a:t>或</a:t>
            </a:r>
            <a:r>
              <a:rPr lang="en-US" altLang="zh-CN"/>
              <a:t>d</a:t>
            </a:r>
            <a:r>
              <a:rPr lang="zh-CN" altLang="en-US"/>
              <a:t>可以省略</a:t>
            </a:r>
          </a:p>
          <a:p>
            <a:pPr marL="0" indent="184150" eaLnBrk="1" hangingPunct="1"/>
            <a:r>
              <a:rPr lang="zh-CN" altLang="en-US"/>
              <a:t>汇编语言大小写不敏感，</a:t>
            </a:r>
            <a:r>
              <a:rPr lang="en-US" altLang="zh-CN"/>
              <a:t>D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通用</a:t>
            </a:r>
          </a:p>
          <a:p>
            <a:pPr marL="0" indent="184150" eaLnBrk="1" hangingPunct="1"/>
            <a:r>
              <a:rPr lang="zh-CN" altLang="en-US"/>
              <a:t>例如：</a:t>
            </a:r>
            <a:r>
              <a:rPr lang="en-US" altLang="zh-CN"/>
              <a:t>100</a:t>
            </a:r>
            <a:r>
              <a:rPr lang="zh-CN" altLang="en-US"/>
              <a:t>、</a:t>
            </a:r>
            <a:r>
              <a:rPr lang="en-US" altLang="zh-CN"/>
              <a:t>255D</a:t>
            </a:r>
          </a:p>
        </p:txBody>
      </p:sp>
      <p:sp>
        <p:nvSpPr>
          <p:cNvPr id="48133" name="Line 6">
            <a:extLst>
              <a:ext uri="{FF2B5EF4-FFF2-40B4-BE49-F238E27FC236}">
                <a16:creationId xmlns:a16="http://schemas.microsoft.com/office/drawing/2014/main" id="{39944F65-DA4A-43FF-B11E-DDE34DB8FC1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8134" name="Picture 9" descr="14_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E9BAC2B-D447-4ACE-98FD-54E80DD50F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9">
            <a:extLst>
              <a:ext uri="{FF2B5EF4-FFF2-40B4-BE49-F238E27FC236}">
                <a16:creationId xmlns:a16="http://schemas.microsoft.com/office/drawing/2014/main" id="{89ABB43D-30D3-46CF-B1E7-2BC2DD2B8EC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49159" name="Rectangle 10">
              <a:extLst>
                <a:ext uri="{FF2B5EF4-FFF2-40B4-BE49-F238E27FC236}">
                  <a16:creationId xmlns:a16="http://schemas.microsoft.com/office/drawing/2014/main" id="{F4FC3F35-97D0-4FF3-94AC-109D35465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49160" name="Picture 11" descr="minispir">
              <a:extLst>
                <a:ext uri="{FF2B5EF4-FFF2-40B4-BE49-F238E27FC236}">
                  <a16:creationId xmlns:a16="http://schemas.microsoft.com/office/drawing/2014/main" id="{9F8978FA-CE45-4596-B10D-7181EF8DE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55" name="Rectangle 3" descr="花束">
            <a:extLst>
              <a:ext uri="{FF2B5EF4-FFF2-40B4-BE49-F238E27FC236}">
                <a16:creationId xmlns:a16="http://schemas.microsoft.com/office/drawing/2014/main" id="{CD7FBD50-B9B4-4E14-A3D6-08CFA7362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十六进制常数</a:t>
            </a:r>
            <a:endParaRPr lang="zh-CN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CF8A5BE5-E22C-4A2E-8F14-4852D676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9825" y="1330325"/>
            <a:ext cx="7470775" cy="3532188"/>
          </a:xfrm>
          <a:noFill/>
        </p:spPr>
        <p:txBody>
          <a:bodyPr/>
          <a:lstStyle/>
          <a:p>
            <a:pPr marL="0" indent="384175" eaLnBrk="1" hangingPunct="1"/>
            <a:r>
              <a:rPr lang="zh-CN" altLang="en-US" sz="3200"/>
              <a:t>由</a:t>
            </a:r>
            <a:r>
              <a:rPr lang="en-US" altLang="zh-CN" sz="3200"/>
              <a:t>0</a:t>
            </a:r>
            <a:r>
              <a:rPr lang="zh-CN" altLang="en-US" sz="3200"/>
              <a:t>～</a:t>
            </a:r>
            <a:r>
              <a:rPr lang="en-US" altLang="zh-CN" sz="3200"/>
              <a:t>9</a:t>
            </a:r>
            <a:r>
              <a:rPr lang="zh-CN" altLang="en-US" sz="3200"/>
              <a:t>、</a:t>
            </a:r>
            <a:r>
              <a:rPr lang="en-US" altLang="zh-CN" sz="3200"/>
              <a:t>A</a:t>
            </a:r>
            <a:r>
              <a:rPr lang="zh-CN" altLang="en-US" sz="3200"/>
              <a:t>～</a:t>
            </a:r>
            <a:r>
              <a:rPr lang="en-US" altLang="zh-CN" sz="3200"/>
              <a:t>F</a:t>
            </a:r>
            <a:r>
              <a:rPr lang="zh-CN" altLang="en-US" sz="3200"/>
              <a:t>组成，以字母</a:t>
            </a:r>
            <a:r>
              <a:rPr lang="en-US" altLang="zh-CN" sz="3200"/>
              <a:t>H</a:t>
            </a:r>
            <a:r>
              <a:rPr lang="zh-CN" altLang="en-US" sz="3200"/>
              <a:t>或</a:t>
            </a:r>
            <a:r>
              <a:rPr lang="en-US" altLang="zh-CN" sz="3200"/>
              <a:t>h</a:t>
            </a:r>
            <a:r>
              <a:rPr lang="zh-CN" altLang="en-US" sz="3200"/>
              <a:t>结尾</a:t>
            </a:r>
          </a:p>
          <a:p>
            <a:pPr marL="0" indent="384175" eaLnBrk="1" hangingPunct="1"/>
            <a:r>
              <a:rPr lang="zh-CN" altLang="en-US" sz="3200">
                <a:solidFill>
                  <a:schemeClr val="accent2"/>
                </a:solidFill>
              </a:rPr>
              <a:t>以字母</a:t>
            </a:r>
            <a:r>
              <a:rPr lang="en-US" altLang="zh-CN" sz="3200">
                <a:solidFill>
                  <a:schemeClr val="accent2"/>
                </a:solidFill>
              </a:rPr>
              <a:t>A</a:t>
            </a:r>
            <a:r>
              <a:rPr lang="zh-CN" altLang="en-US" sz="3200">
                <a:solidFill>
                  <a:schemeClr val="accent2"/>
                </a:solidFill>
              </a:rPr>
              <a:t>～</a:t>
            </a:r>
            <a:r>
              <a:rPr lang="en-US" altLang="zh-CN" sz="3200">
                <a:solidFill>
                  <a:schemeClr val="accent2"/>
                </a:solidFill>
              </a:rPr>
              <a:t>F</a:t>
            </a:r>
            <a:r>
              <a:rPr lang="zh-CN" altLang="en-US" sz="3200">
                <a:solidFill>
                  <a:schemeClr val="accent2"/>
                </a:solidFill>
              </a:rPr>
              <a:t>开头的十六进制数，前面要用</a:t>
            </a:r>
            <a:r>
              <a:rPr lang="en-US" altLang="zh-CN" sz="3200">
                <a:solidFill>
                  <a:schemeClr val="accent2"/>
                </a:solidFill>
              </a:rPr>
              <a:t>0</a:t>
            </a:r>
            <a:r>
              <a:rPr lang="zh-CN" altLang="en-US" sz="3200">
                <a:solidFill>
                  <a:schemeClr val="accent2"/>
                </a:solidFill>
              </a:rPr>
              <a:t>表达，以避免与其他符号混淆</a:t>
            </a:r>
          </a:p>
          <a:p>
            <a:pPr marL="0" indent="384175" eaLnBrk="1" hangingPunct="1"/>
            <a:r>
              <a:rPr lang="zh-CN" altLang="en-US" sz="3200"/>
              <a:t>汇编语言大小写不敏感， </a:t>
            </a:r>
            <a:r>
              <a:rPr lang="en-US" altLang="zh-CN" sz="3200"/>
              <a:t>H</a:t>
            </a:r>
            <a:r>
              <a:rPr lang="zh-CN" altLang="en-US" sz="3200"/>
              <a:t>和</a:t>
            </a:r>
            <a:r>
              <a:rPr lang="en-US" altLang="zh-CN" sz="3200"/>
              <a:t>h </a:t>
            </a:r>
            <a:r>
              <a:rPr lang="zh-CN" altLang="en-US" sz="3200"/>
              <a:t>通用</a:t>
            </a:r>
          </a:p>
          <a:p>
            <a:pPr marL="0" indent="384175" eaLnBrk="1" hangingPunct="1"/>
            <a:r>
              <a:rPr lang="zh-CN" altLang="en-US" sz="3200"/>
              <a:t>例如：</a:t>
            </a:r>
            <a:r>
              <a:rPr lang="en-US" altLang="zh-CN" sz="3200"/>
              <a:t>64H</a:t>
            </a:r>
            <a:r>
              <a:rPr lang="zh-CN" altLang="en-US" sz="3200"/>
              <a:t>、</a:t>
            </a:r>
            <a:r>
              <a:rPr lang="en-US" altLang="zh-CN" sz="3200"/>
              <a:t>0FFh</a:t>
            </a:r>
            <a:r>
              <a:rPr lang="zh-CN" altLang="en-US" sz="3200"/>
              <a:t>、</a:t>
            </a:r>
            <a:r>
              <a:rPr lang="en-US" altLang="zh-CN" sz="3200"/>
              <a:t>0B800H</a:t>
            </a:r>
          </a:p>
        </p:txBody>
      </p:sp>
      <p:sp>
        <p:nvSpPr>
          <p:cNvPr id="49157" name="Line 6">
            <a:extLst>
              <a:ext uri="{FF2B5EF4-FFF2-40B4-BE49-F238E27FC236}">
                <a16:creationId xmlns:a16="http://schemas.microsoft.com/office/drawing/2014/main" id="{56159B67-4720-457A-9640-97406668447A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9158" name="Picture 8" descr="14_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678668D-5FCF-49EA-BDDA-118F213DAF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0">
            <a:extLst>
              <a:ext uri="{FF2B5EF4-FFF2-40B4-BE49-F238E27FC236}">
                <a16:creationId xmlns:a16="http://schemas.microsoft.com/office/drawing/2014/main" id="{9C916DEF-CEF4-49E8-8287-A8D201E9758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50183" name="Rectangle 11">
              <a:extLst>
                <a:ext uri="{FF2B5EF4-FFF2-40B4-BE49-F238E27FC236}">
                  <a16:creationId xmlns:a16="http://schemas.microsoft.com/office/drawing/2014/main" id="{5CA739FA-AAAF-4D8A-9546-A49471F43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50184" name="Picture 12" descr="minispir">
              <a:extLst>
                <a:ext uri="{FF2B5EF4-FFF2-40B4-BE49-F238E27FC236}">
                  <a16:creationId xmlns:a16="http://schemas.microsoft.com/office/drawing/2014/main" id="{53B8826D-2878-401B-A3D3-E4FF33792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3" descr="花束">
            <a:extLst>
              <a:ext uri="{FF2B5EF4-FFF2-40B4-BE49-F238E27FC236}">
                <a16:creationId xmlns:a16="http://schemas.microsoft.com/office/drawing/2014/main" id="{1AB5FB31-E740-41CE-B994-EF709CDBD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二进制常数</a:t>
            </a:r>
            <a:endParaRPr lang="zh-CN" alt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BB59CC53-904D-48EE-8940-A2264698E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1333500"/>
            <a:ext cx="7175500" cy="3259138"/>
          </a:xfrm>
          <a:noFill/>
        </p:spPr>
        <p:txBody>
          <a:bodyPr/>
          <a:lstStyle/>
          <a:p>
            <a:pPr marL="0" indent="284163" eaLnBrk="1" hangingPunct="1"/>
            <a:r>
              <a:rPr lang="zh-CN" altLang="en-US"/>
              <a:t>由</a:t>
            </a:r>
            <a:r>
              <a:rPr lang="en-US" altLang="zh-CN"/>
              <a:t>0</a:t>
            </a:r>
            <a:r>
              <a:rPr lang="zh-CN" altLang="en-US"/>
              <a:t>或</a:t>
            </a:r>
            <a:r>
              <a:rPr lang="en-US" altLang="zh-CN"/>
              <a:t>1</a:t>
            </a:r>
            <a:r>
              <a:rPr lang="zh-CN" altLang="en-US"/>
              <a:t>两个数字组成，以字母</a:t>
            </a:r>
            <a:r>
              <a:rPr lang="en-US" altLang="zh-CN"/>
              <a:t>B</a:t>
            </a:r>
            <a:r>
              <a:rPr lang="zh-CN" altLang="en-US"/>
              <a:t>或</a:t>
            </a:r>
            <a:r>
              <a:rPr lang="en-US" altLang="zh-CN"/>
              <a:t>b</a:t>
            </a:r>
            <a:r>
              <a:rPr lang="zh-CN" altLang="en-US"/>
              <a:t>结尾</a:t>
            </a:r>
          </a:p>
          <a:p>
            <a:pPr marL="0" indent="284163" eaLnBrk="1" hangingPunct="1"/>
            <a:r>
              <a:rPr lang="zh-CN" altLang="en-US"/>
              <a:t>汇编语言大小写不敏感，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通用</a:t>
            </a:r>
          </a:p>
          <a:p>
            <a:pPr marL="0" indent="284163" eaLnBrk="1" hangingPunct="1"/>
            <a:r>
              <a:rPr lang="zh-CN" altLang="en-US"/>
              <a:t>例如：</a:t>
            </a:r>
            <a:r>
              <a:rPr lang="en-US" altLang="zh-CN"/>
              <a:t>01101100B</a:t>
            </a:r>
          </a:p>
        </p:txBody>
      </p:sp>
      <p:sp>
        <p:nvSpPr>
          <p:cNvPr id="50181" name="Line 6">
            <a:extLst>
              <a:ext uri="{FF2B5EF4-FFF2-40B4-BE49-F238E27FC236}">
                <a16:creationId xmlns:a16="http://schemas.microsoft.com/office/drawing/2014/main" id="{063D0BE1-1980-4DFC-A968-CB1049C0E598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0182" name="Picture 9" descr="14_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7E523B3-6BD7-4DF1-81DA-F5F1537365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9">
            <a:extLst>
              <a:ext uri="{FF2B5EF4-FFF2-40B4-BE49-F238E27FC236}">
                <a16:creationId xmlns:a16="http://schemas.microsoft.com/office/drawing/2014/main" id="{51185B83-440C-45AE-AA7A-842D9B81286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51207" name="Rectangle 10">
              <a:extLst>
                <a:ext uri="{FF2B5EF4-FFF2-40B4-BE49-F238E27FC236}">
                  <a16:creationId xmlns:a16="http://schemas.microsoft.com/office/drawing/2014/main" id="{0CD87993-D667-4EB8-B7CC-3F5633AA8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51208" name="Picture 11" descr="minispir">
              <a:extLst>
                <a:ext uri="{FF2B5EF4-FFF2-40B4-BE49-F238E27FC236}">
                  <a16:creationId xmlns:a16="http://schemas.microsoft.com/office/drawing/2014/main" id="{7620D405-33E1-4CDF-9EEB-79CC22757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3" name="Rectangle 3" descr="花束">
            <a:extLst>
              <a:ext uri="{FF2B5EF4-FFF2-40B4-BE49-F238E27FC236}">
                <a16:creationId xmlns:a16="http://schemas.microsoft.com/office/drawing/2014/main" id="{F141D771-164A-4AA9-8941-9293F8571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字符串常数</a:t>
            </a:r>
            <a:endParaRPr lang="zh-CN" alt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3D0DB958-03AA-455D-A21B-6D8B1C21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1282700"/>
            <a:ext cx="8004175" cy="4879975"/>
          </a:xfrm>
          <a:noFill/>
        </p:spPr>
        <p:txBody>
          <a:bodyPr/>
          <a:lstStyle/>
          <a:p>
            <a:pPr marL="0" indent="576263" eaLnBrk="1" hangingPunct="1"/>
            <a:r>
              <a:rPr lang="zh-CN" altLang="en-US"/>
              <a:t>用单引号或双引号括起来的单个字符或多个字符，其数值是每个字符对应的</a:t>
            </a:r>
            <a:r>
              <a:rPr lang="en-US" altLang="zh-CN"/>
              <a:t>ASCII</a:t>
            </a:r>
            <a:r>
              <a:rPr lang="zh-CN" altLang="en-US"/>
              <a:t>码的值</a:t>
            </a:r>
          </a:p>
          <a:p>
            <a:pPr marL="0" indent="576263" eaLnBrk="1" hangingPunct="1"/>
            <a:r>
              <a:rPr lang="zh-CN" altLang="en-US"/>
              <a:t>例如：</a:t>
            </a:r>
            <a:r>
              <a:rPr lang="en-US" altLang="zh-CN"/>
              <a:t>'d' = 64H</a:t>
            </a: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en-US" altLang="zh-CN"/>
              <a:t>'AB'= 4142H</a:t>
            </a:r>
          </a:p>
          <a:p>
            <a:pPr marL="0" indent="576263" eaLnBrk="1" hangingPunct="1">
              <a:buFont typeface="Wingdings" panose="05000000000000000000" pitchFamily="2" charset="2"/>
              <a:buNone/>
            </a:pPr>
            <a:r>
              <a:rPr lang="en-US" altLang="zh-CN"/>
              <a:t>'Hello, Everybody !'</a:t>
            </a:r>
          </a:p>
        </p:txBody>
      </p:sp>
      <p:sp>
        <p:nvSpPr>
          <p:cNvPr id="51205" name="Line 6">
            <a:extLst>
              <a:ext uri="{FF2B5EF4-FFF2-40B4-BE49-F238E27FC236}">
                <a16:creationId xmlns:a16="http://schemas.microsoft.com/office/drawing/2014/main" id="{707C6A5C-505F-4A3F-A3FB-B6D2CF452FF7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06" name="Picture 8" descr="14_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A3346E8-09E2-4710-A0A9-797D8CA306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10">
            <a:extLst>
              <a:ext uri="{FF2B5EF4-FFF2-40B4-BE49-F238E27FC236}">
                <a16:creationId xmlns:a16="http://schemas.microsoft.com/office/drawing/2014/main" id="{BCDFE475-8057-461B-9701-21E6E5DF8C4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52232" name="Rectangle 11">
              <a:extLst>
                <a:ext uri="{FF2B5EF4-FFF2-40B4-BE49-F238E27FC236}">
                  <a16:creationId xmlns:a16="http://schemas.microsoft.com/office/drawing/2014/main" id="{299F1F32-D004-4B4C-AD76-07D36CC27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52233" name="Picture 12" descr="minispir">
              <a:extLst>
                <a:ext uri="{FF2B5EF4-FFF2-40B4-BE49-F238E27FC236}">
                  <a16:creationId xmlns:a16="http://schemas.microsoft.com/office/drawing/2014/main" id="{C83D7EE6-A66B-4333-8366-58C275461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227" name="Rectangle 3" descr="花束">
            <a:extLst>
              <a:ext uri="{FF2B5EF4-FFF2-40B4-BE49-F238E27FC236}">
                <a16:creationId xmlns:a16="http://schemas.microsoft.com/office/drawing/2014/main" id="{62326E0A-C159-4E0D-9F90-4CCE2B763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符号常数</a:t>
            </a:r>
            <a:endParaRPr lang="zh-CN" alt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F962CAB4-12BB-4471-B25E-371188C13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819150"/>
            <a:ext cx="8004175" cy="5548313"/>
          </a:xfrm>
          <a:noFill/>
        </p:spPr>
        <p:txBody>
          <a:bodyPr/>
          <a:lstStyle/>
          <a:p>
            <a:pPr marL="0" indent="3841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/>
              <a:t>利用一个标识符表达的一个数值</a:t>
            </a:r>
          </a:p>
          <a:p>
            <a:pPr marL="0" indent="3841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MASM</a:t>
            </a:r>
            <a:r>
              <a:rPr lang="zh-CN" altLang="en-US" sz="3200"/>
              <a:t>提供等价机制，用于常量定义</a:t>
            </a:r>
          </a:p>
          <a:p>
            <a:pPr marL="0" indent="3841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/>
              <a:t>符号定义伪指令：</a:t>
            </a:r>
          </a:p>
          <a:p>
            <a:pPr marL="0" indent="384175" eaLnBrk="1" hangingPunct="1">
              <a:lnSpc>
                <a:spcPct val="90000"/>
              </a:lnSpc>
            </a:pPr>
            <a:r>
              <a:rPr lang="zh-CN" altLang="en-US" sz="3200"/>
              <a:t>等价</a:t>
            </a:r>
            <a:r>
              <a:rPr lang="en-US" altLang="zh-CN" sz="3200"/>
              <a:t>EQU</a:t>
            </a:r>
            <a:r>
              <a:rPr lang="zh-CN" altLang="en-US" sz="3200"/>
              <a:t>伪指令</a:t>
            </a:r>
          </a:p>
          <a:p>
            <a:pPr marL="1227138" lvl="1" indent="-274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accent2"/>
                </a:solidFill>
                <a:latin typeface="宋体" panose="02010600030101010101" pitchFamily="2" charset="-122"/>
              </a:rPr>
              <a:t>符号名 </a:t>
            </a:r>
            <a:r>
              <a:rPr lang="en-US" altLang="zh-CN" sz="3600">
                <a:solidFill>
                  <a:schemeClr val="accent2"/>
                </a:solidFill>
                <a:latin typeface="宋体" panose="02010600030101010101" pitchFamily="2" charset="-122"/>
              </a:rPr>
              <a:t>EQU </a:t>
            </a:r>
            <a:r>
              <a:rPr lang="zh-CN" altLang="en-US" sz="3600">
                <a:solidFill>
                  <a:schemeClr val="accent2"/>
                </a:solidFill>
                <a:latin typeface="宋体" panose="02010600030101010101" pitchFamily="2" charset="-122"/>
              </a:rPr>
              <a:t>数值表达式</a:t>
            </a:r>
          </a:p>
          <a:p>
            <a:pPr marL="1227138" lvl="1" indent="-274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accent2"/>
                </a:solidFill>
                <a:latin typeface="宋体" panose="02010600030101010101" pitchFamily="2" charset="-122"/>
              </a:rPr>
              <a:t>符号名 </a:t>
            </a:r>
            <a:r>
              <a:rPr lang="en-US" altLang="zh-CN" sz="3600">
                <a:solidFill>
                  <a:schemeClr val="accent2"/>
                </a:solidFill>
                <a:latin typeface="宋体" panose="02010600030101010101" pitchFamily="2" charset="-122"/>
              </a:rPr>
              <a:t>EQU &lt;</a:t>
            </a:r>
            <a:r>
              <a:rPr lang="zh-CN" altLang="en-US" sz="3600">
                <a:solidFill>
                  <a:schemeClr val="accent2"/>
                </a:solidFill>
                <a:latin typeface="宋体" panose="02010600030101010101" pitchFamily="2" charset="-122"/>
              </a:rPr>
              <a:t>字符串</a:t>
            </a:r>
            <a:r>
              <a:rPr lang="en-US" altLang="zh-CN" sz="3600">
                <a:solidFill>
                  <a:schemeClr val="accent2"/>
                </a:solidFill>
                <a:latin typeface="宋体" panose="02010600030101010101" pitchFamily="2" charset="-122"/>
              </a:rPr>
              <a:t>&gt;</a:t>
            </a:r>
            <a:endParaRPr lang="en-US" altLang="zh-CN" sz="3600">
              <a:latin typeface="宋体" panose="02010600030101010101" pitchFamily="2" charset="-122"/>
            </a:endParaRPr>
          </a:p>
          <a:p>
            <a:pPr marL="0" indent="384175" eaLnBrk="1" hangingPunct="1">
              <a:lnSpc>
                <a:spcPct val="90000"/>
              </a:lnSpc>
            </a:pPr>
            <a:r>
              <a:rPr lang="zh-CN" altLang="en-US" sz="3200"/>
              <a:t>等号</a:t>
            </a:r>
            <a:r>
              <a:rPr lang="en-US" altLang="zh-CN" sz="3200"/>
              <a:t>=</a:t>
            </a:r>
            <a:r>
              <a:rPr lang="zh-CN" altLang="en-US" sz="3200"/>
              <a:t>伪指令</a:t>
            </a:r>
          </a:p>
          <a:p>
            <a:pPr marL="1227138" lvl="1" indent="-2746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accent2"/>
                </a:solidFill>
                <a:latin typeface="宋体" panose="02010600030101010101" pitchFamily="2" charset="-122"/>
              </a:rPr>
              <a:t>符号名 </a:t>
            </a:r>
            <a:r>
              <a:rPr lang="en-US" altLang="zh-CN" sz="3600">
                <a:solidFill>
                  <a:schemeClr val="accent2"/>
                </a:solidFill>
                <a:latin typeface="宋体" panose="02010600030101010101" pitchFamily="2" charset="-122"/>
              </a:rPr>
              <a:t>= </a:t>
            </a:r>
            <a:r>
              <a:rPr lang="zh-CN" altLang="en-US" sz="3600">
                <a:solidFill>
                  <a:schemeClr val="accent2"/>
                </a:solidFill>
                <a:latin typeface="宋体" panose="02010600030101010101" pitchFamily="2" charset="-122"/>
              </a:rPr>
              <a:t>数值表达式</a:t>
            </a:r>
            <a:endParaRPr lang="zh-CN" altLang="en-US">
              <a:solidFill>
                <a:schemeClr val="accent2"/>
              </a:solidFill>
            </a:endParaRPr>
          </a:p>
          <a:p>
            <a:pPr marL="0" indent="384175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/>
              <a:t>常数若使用有意义的符号名来表示，可以提高程序的可读性，同时更具有通用性</a:t>
            </a:r>
          </a:p>
        </p:txBody>
      </p:sp>
      <p:sp>
        <p:nvSpPr>
          <p:cNvPr id="52229" name="Line 6">
            <a:extLst>
              <a:ext uri="{FF2B5EF4-FFF2-40B4-BE49-F238E27FC236}">
                <a16:creationId xmlns:a16="http://schemas.microsoft.com/office/drawing/2014/main" id="{6D3B18DA-78A6-454A-9B9D-5100F1D9B228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WordArt 7">
            <a:hlinkClick r:id="rId4" action="ppaction://hlinksldjump"/>
            <a:extLst>
              <a:ext uri="{FF2B5EF4-FFF2-40B4-BE49-F238E27FC236}">
                <a16:creationId xmlns:a16="http://schemas.microsoft.com/office/drawing/2014/main" id="{F76E1179-2977-4D48-9757-D77A94AB7CB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162800" y="3886200"/>
            <a:ext cx="1447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12700">
                  <a:solidFill>
                    <a:srgbClr val="FFFFB9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91581" dir="3378596" algn="ctr" rotWithShape="0">
                    <a:schemeClr val="folHlink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  <p:pic>
        <p:nvPicPr>
          <p:cNvPr id="52231" name="Picture 9" descr="14_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9197F58-3AC0-46C0-ACF2-203C10AC8E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4AC0194-AB09-4D78-A148-54492C0EB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0888" y="76200"/>
            <a:ext cx="6019800" cy="615950"/>
          </a:xfrm>
        </p:spPr>
        <p:txBody>
          <a:bodyPr/>
          <a:lstStyle/>
          <a:p>
            <a:pPr eaLnBrk="1" hangingPunct="1"/>
            <a:r>
              <a:rPr lang="en-US" altLang="zh-CN"/>
              <a:t>3.1.1 </a:t>
            </a:r>
            <a:r>
              <a:rPr lang="zh-CN" altLang="en-US"/>
              <a:t>汇编语言程序的语句格式</a:t>
            </a:r>
          </a:p>
        </p:txBody>
      </p:sp>
      <p:sp>
        <p:nvSpPr>
          <p:cNvPr id="7171" name="Rectangle 8">
            <a:extLst>
              <a:ext uri="{FF2B5EF4-FFF2-40B4-BE49-F238E27FC236}">
                <a16:creationId xmlns:a16="http://schemas.microsoft.com/office/drawing/2014/main" id="{E838E6C3-3FBB-4EA8-A4DD-576BEF476A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76375"/>
            <a:ext cx="7924800" cy="22558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⑴ </a:t>
            </a:r>
            <a:r>
              <a:rPr lang="zh-CN" altLang="en-US" sz="3200"/>
              <a:t>执行性语句</a:t>
            </a:r>
            <a:r>
              <a:rPr lang="en-US" altLang="zh-CN" sz="3200"/>
              <a:t>——</a:t>
            </a:r>
            <a:r>
              <a:rPr lang="zh-CN" altLang="en-US" sz="3200"/>
              <a:t>由硬指令构成的语句，它通常对应一条机器指令，出现在程序的代码段中：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accent2"/>
                </a:solidFill>
              </a:rPr>
              <a:t>标号</a:t>
            </a:r>
            <a:r>
              <a:rPr lang="en-US" altLang="zh-CN" sz="3200">
                <a:solidFill>
                  <a:schemeClr val="accent2"/>
                </a:solidFill>
              </a:rPr>
              <a:t>: </a:t>
            </a:r>
            <a:r>
              <a:rPr lang="zh-CN" altLang="en-US" sz="3200">
                <a:solidFill>
                  <a:schemeClr val="accent2"/>
                </a:solidFill>
              </a:rPr>
              <a:t>硬指令助记符 操作数</a:t>
            </a:r>
            <a:r>
              <a:rPr lang="en-US" altLang="zh-CN" sz="3200">
                <a:solidFill>
                  <a:schemeClr val="accent2"/>
                </a:solidFill>
              </a:rPr>
              <a:t>,</a:t>
            </a:r>
            <a:r>
              <a:rPr lang="zh-CN" altLang="en-US" sz="3200">
                <a:solidFill>
                  <a:schemeClr val="accent2"/>
                </a:solidFill>
              </a:rPr>
              <a:t>操作数	；注释</a:t>
            </a:r>
          </a:p>
        </p:txBody>
      </p:sp>
      <p:sp>
        <p:nvSpPr>
          <p:cNvPr id="7172" name="Rectangle 9">
            <a:extLst>
              <a:ext uri="{FF2B5EF4-FFF2-40B4-BE49-F238E27FC236}">
                <a16:creationId xmlns:a16="http://schemas.microsoft.com/office/drawing/2014/main" id="{1A59013F-A68F-4550-9EAF-48415D1292E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106863"/>
            <a:ext cx="7924800" cy="18049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/>
              <a:t>⑵ </a:t>
            </a:r>
            <a:r>
              <a:rPr lang="zh-CN" altLang="en-US" sz="3200"/>
              <a:t>说明性语句</a:t>
            </a:r>
            <a:r>
              <a:rPr lang="en-US" altLang="zh-CN" sz="3200"/>
              <a:t>——</a:t>
            </a:r>
            <a:r>
              <a:rPr lang="zh-CN" altLang="en-US" sz="3200"/>
              <a:t>由伪指令构成的语句，它通常指示汇编程序如何汇编源程序：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chemeClr val="accent2"/>
                </a:solidFill>
              </a:rPr>
              <a:t>名字  伪指令助记符  参数</a:t>
            </a:r>
            <a:r>
              <a:rPr lang="en-US" altLang="zh-CN" sz="3200">
                <a:solidFill>
                  <a:schemeClr val="accent2"/>
                </a:solidFill>
              </a:rPr>
              <a:t>,</a:t>
            </a:r>
            <a:r>
              <a:rPr lang="zh-CN" altLang="en-US" sz="3200">
                <a:solidFill>
                  <a:schemeClr val="accent2"/>
                </a:solidFill>
              </a:rPr>
              <a:t>参数</a:t>
            </a:r>
            <a:r>
              <a:rPr lang="en-US" altLang="zh-CN" sz="3200">
                <a:solidFill>
                  <a:schemeClr val="accent2"/>
                </a:solidFill>
              </a:rPr>
              <a:t>,…	</a:t>
            </a:r>
            <a:r>
              <a:rPr lang="zh-CN" altLang="en-US" sz="3200">
                <a:solidFill>
                  <a:schemeClr val="accent2"/>
                </a:solidFill>
              </a:rPr>
              <a:t>；注释</a:t>
            </a:r>
          </a:p>
        </p:txBody>
      </p:sp>
      <p:pic>
        <p:nvPicPr>
          <p:cNvPr id="7173" name="Picture 17" descr="91">
            <a:extLst>
              <a:ext uri="{FF2B5EF4-FFF2-40B4-BE49-F238E27FC236}">
                <a16:creationId xmlns:a16="http://schemas.microsoft.com/office/drawing/2014/main" id="{52872528-7D00-4875-8DB0-250922EF495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8077200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CAB09D0-0804-4E5E-8FA3-B881916F8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575" y="1058863"/>
            <a:ext cx="8362950" cy="4999037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9060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768350" algn="l"/>
                <a:tab pos="3425825" algn="l"/>
              </a:tabLst>
            </a:pP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符号定义</a:t>
            </a:r>
          </a:p>
          <a:p>
            <a:pPr marL="0" indent="0" defTabSz="99060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768350" algn="l"/>
                <a:tab pos="3425825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3200">
                <a:latin typeface="宋体" panose="02010600030101010101" pitchFamily="2" charset="-122"/>
              </a:rPr>
              <a:t>DosWriteChar equ 2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68350" algn="l"/>
                <a:tab pos="3425825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	CarriageReturn = 13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68350" algn="l"/>
                <a:tab pos="3425825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	CallDOS equ &lt;int 21h&gt;</a:t>
            </a:r>
          </a:p>
          <a:p>
            <a:pPr marL="0" indent="0" defTabSz="990600"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  <a:tabLst>
                <a:tab pos="768350" algn="l"/>
                <a:tab pos="3425825" algn="l"/>
              </a:tabLst>
            </a:pP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符号应用（左边程序段等价右侧的符号形式）</a:t>
            </a:r>
            <a:endParaRPr lang="zh-CN" altLang="en-US" sz="3200">
              <a:latin typeface="宋体" panose="02010600030101010101" pitchFamily="2" charset="-122"/>
            </a:endParaRP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68350" algn="l"/>
                <a:tab pos="3425825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	</a:t>
            </a:r>
            <a:r>
              <a:rPr lang="en-US" altLang="zh-CN" sz="3200">
                <a:latin typeface="宋体" panose="02010600030101010101" pitchFamily="2" charset="-122"/>
              </a:rPr>
              <a:t>mov ah,2	;mov ah,DosWriteChar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68350" algn="l"/>
                <a:tab pos="3425825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	mov dl,13	;mov dl,CarriageReturn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768350" algn="l"/>
                <a:tab pos="3425825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	int 21h	;CallDOS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42E349C-D2DF-42E6-8583-F981A7305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21596837">
            <a:off x="381000" y="304800"/>
            <a:ext cx="2884488" cy="455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符号常数实例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pSp>
        <p:nvGrpSpPr>
          <p:cNvPr id="112645" name="Group 5">
            <a:extLst>
              <a:ext uri="{FF2B5EF4-FFF2-40B4-BE49-F238E27FC236}">
                <a16:creationId xmlns:a16="http://schemas.microsoft.com/office/drawing/2014/main" id="{EEDD159D-8241-4B8D-8C4B-906F833759FD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53263" name="Rectangle 6">
              <a:extLst>
                <a:ext uri="{FF2B5EF4-FFF2-40B4-BE49-F238E27FC236}">
                  <a16:creationId xmlns:a16="http://schemas.microsoft.com/office/drawing/2014/main" id="{44D2EEB4-BCE2-45EF-B068-6D2D76374F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4" name="Rectangle 7">
              <a:extLst>
                <a:ext uri="{FF2B5EF4-FFF2-40B4-BE49-F238E27FC236}">
                  <a16:creationId xmlns:a16="http://schemas.microsoft.com/office/drawing/2014/main" id="{6B081B17-05BD-4DB0-9B6A-E9F177CB8E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2648" name="Group 8">
            <a:extLst>
              <a:ext uri="{FF2B5EF4-FFF2-40B4-BE49-F238E27FC236}">
                <a16:creationId xmlns:a16="http://schemas.microsoft.com/office/drawing/2014/main" id="{DAE6039B-5366-4742-87C7-6CED1ADC937E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53261" name="Rectangle 9">
              <a:extLst>
                <a:ext uri="{FF2B5EF4-FFF2-40B4-BE49-F238E27FC236}">
                  <a16:creationId xmlns:a16="http://schemas.microsoft.com/office/drawing/2014/main" id="{08A5A9DE-B5CF-40D6-9A7B-65F8C2A0B6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2" name="Rectangle 10">
              <a:extLst>
                <a:ext uri="{FF2B5EF4-FFF2-40B4-BE49-F238E27FC236}">
                  <a16:creationId xmlns:a16="http://schemas.microsoft.com/office/drawing/2014/main" id="{DAA1C7FC-1091-481E-8EF7-EBA6E40629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2651" name="Group 11">
            <a:extLst>
              <a:ext uri="{FF2B5EF4-FFF2-40B4-BE49-F238E27FC236}">
                <a16:creationId xmlns:a16="http://schemas.microsoft.com/office/drawing/2014/main" id="{D9213C53-4C50-4812-B47E-57502B0206BD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53259" name="Rectangle 12">
              <a:extLst>
                <a:ext uri="{FF2B5EF4-FFF2-40B4-BE49-F238E27FC236}">
                  <a16:creationId xmlns:a16="http://schemas.microsoft.com/office/drawing/2014/main" id="{64C6D91D-31D4-478E-857D-ACDCADCFFF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0" name="Rectangle 13">
              <a:extLst>
                <a:ext uri="{FF2B5EF4-FFF2-40B4-BE49-F238E27FC236}">
                  <a16:creationId xmlns:a16="http://schemas.microsoft.com/office/drawing/2014/main" id="{77790BAA-B7DA-4E36-A3F3-7EBDA81A22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2654" name="Group 14">
            <a:extLst>
              <a:ext uri="{FF2B5EF4-FFF2-40B4-BE49-F238E27FC236}">
                <a16:creationId xmlns:a16="http://schemas.microsoft.com/office/drawing/2014/main" id="{82F9B1B5-11F5-429A-BA90-221F842564B1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53257" name="Rectangle 15">
              <a:extLst>
                <a:ext uri="{FF2B5EF4-FFF2-40B4-BE49-F238E27FC236}">
                  <a16:creationId xmlns:a16="http://schemas.microsoft.com/office/drawing/2014/main" id="{F9289350-1884-466D-88F4-1FAD8A4207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8" name="Rectangle 16">
              <a:extLst>
                <a:ext uri="{FF2B5EF4-FFF2-40B4-BE49-F238E27FC236}">
                  <a16:creationId xmlns:a16="http://schemas.microsoft.com/office/drawing/2014/main" id="{F8B3F5B0-B94E-45D9-A27E-2FD25B18A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53256" name="Picture 17" descr="14_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B776102-E14C-4FC2-9B75-874D8AA718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D4CC6E2-7874-40E1-9AF4-82F2BD811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数值表达式</a:t>
            </a:r>
          </a:p>
        </p:txBody>
      </p:sp>
      <p:sp>
        <p:nvSpPr>
          <p:cNvPr id="54275" name="Rectangle 8">
            <a:extLst>
              <a:ext uri="{FF2B5EF4-FFF2-40B4-BE49-F238E27FC236}">
                <a16:creationId xmlns:a16="http://schemas.microsoft.com/office/drawing/2014/main" id="{CD77B9AC-0913-40C0-8612-F5DABB332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数值表达式一般是指由运算符连接的各种常数所构成的表达式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汇编程序在汇编过程中计算表达式，最终得到一个数值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程序运行之前，就已经计算出了表达式；所以，程序运行速度没有变慢，但增强程序的可读性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/>
              <a:t>MASM</a:t>
            </a:r>
            <a:r>
              <a:rPr lang="zh-CN" altLang="en-US" sz="3200"/>
              <a:t>对除伪指令外各种汇编时处理的指令统称为操作符（</a:t>
            </a:r>
            <a:r>
              <a:rPr lang="en-US" altLang="zh-CN" sz="3200"/>
              <a:t>Operator</a:t>
            </a:r>
            <a:r>
              <a:rPr lang="zh-CN" altLang="en-US" sz="3200"/>
              <a:t>）</a:t>
            </a:r>
          </a:p>
        </p:txBody>
      </p:sp>
    </p:spTree>
  </p:cSld>
  <p:clrMapOvr>
    <a:masterClrMapping/>
  </p:clrMapOvr>
  <p:transition spd="slow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B21BDF4-82B6-418C-8278-9F72C35A8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运算符</a:t>
            </a:r>
          </a:p>
        </p:txBody>
      </p:sp>
      <p:sp>
        <p:nvSpPr>
          <p:cNvPr id="55299" name="Rectangle 8">
            <a:extLst>
              <a:ext uri="{FF2B5EF4-FFF2-40B4-BE49-F238E27FC236}">
                <a16:creationId xmlns:a16="http://schemas.microsoft.com/office/drawing/2014/main" id="{210638D3-227F-4C26-9A8D-CC3A4776B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79488"/>
            <a:ext cx="784860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>
                <a:hlinkClick r:id="rId2" action="ppaction://hlinksldjump"/>
              </a:rPr>
              <a:t>算术运算符</a:t>
            </a:r>
            <a:endParaRPr lang="zh-CN" altLang="en-US" sz="32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+    -    *    /</a:t>
            </a:r>
            <a:r>
              <a:rPr lang="en-US" altLang="zh-CN" sz="2800">
                <a:solidFill>
                  <a:schemeClr val="bg2"/>
                </a:solidFill>
              </a:rPr>
              <a:t>  </a:t>
            </a:r>
            <a:r>
              <a:rPr lang="en-US" altLang="zh-CN" sz="2800"/>
              <a:t>  MOD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hlinkClick r:id="rId3" action="ppaction://hlinksldjump"/>
              </a:rPr>
              <a:t>逻辑运算符</a:t>
            </a:r>
            <a:endParaRPr lang="zh-CN" altLang="en-US" sz="32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AND  OR  XOR  NOT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hlinkClick r:id="rId4" action="ppaction://hlinksldjump"/>
              </a:rPr>
              <a:t>移位运算符</a:t>
            </a:r>
            <a:endParaRPr lang="zh-CN" altLang="en-US" sz="32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SHL    SHR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hlinkClick r:id="rId5" action="ppaction://hlinksldjump"/>
              </a:rPr>
              <a:t>关系运算符</a:t>
            </a:r>
            <a:endParaRPr lang="zh-CN" altLang="en-US" sz="32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EQ  NE  GT  LT  GE  LE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>
                <a:hlinkClick r:id="rId6" action="ppaction://hlinksldjump"/>
              </a:rPr>
              <a:t>高低分离符</a:t>
            </a:r>
            <a:endParaRPr lang="zh-CN" altLang="en-US" sz="32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HIGH  LOW  HIGHWORD  LOWWORD</a:t>
            </a:r>
          </a:p>
        </p:txBody>
      </p:sp>
      <p:pic>
        <p:nvPicPr>
          <p:cNvPr id="55300" name="Picture 15" descr="0002">
            <a:extLst>
              <a:ext uri="{FF2B5EF4-FFF2-40B4-BE49-F238E27FC236}">
                <a16:creationId xmlns:a16="http://schemas.microsoft.com/office/drawing/2014/main" id="{023D1BCB-0ABF-460F-B859-01BC6FC3C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50" y="1066800"/>
            <a:ext cx="157956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10">
            <a:extLst>
              <a:ext uri="{FF2B5EF4-FFF2-40B4-BE49-F238E27FC236}">
                <a16:creationId xmlns:a16="http://schemas.microsoft.com/office/drawing/2014/main" id="{40F8D1B6-7678-4DF7-B5C1-0AEF13A4E06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56328" name="Rectangle 11">
              <a:extLst>
                <a:ext uri="{FF2B5EF4-FFF2-40B4-BE49-F238E27FC236}">
                  <a16:creationId xmlns:a16="http://schemas.microsoft.com/office/drawing/2014/main" id="{37869A25-59EE-4855-BCDD-0DF38370B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56329" name="Picture 12" descr="minispir">
              <a:extLst>
                <a:ext uri="{FF2B5EF4-FFF2-40B4-BE49-F238E27FC236}">
                  <a16:creationId xmlns:a16="http://schemas.microsoft.com/office/drawing/2014/main" id="{50974E77-5E58-4964-9116-400BBD430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323" name="Rectangle 3" descr="花束">
            <a:extLst>
              <a:ext uri="{FF2B5EF4-FFF2-40B4-BE49-F238E27FC236}">
                <a16:creationId xmlns:a16="http://schemas.microsoft.com/office/drawing/2014/main" id="{B027137C-C595-4BB6-A91F-9A467C6B7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算术</a:t>
            </a:r>
            <a:r>
              <a:rPr lang="zh-CN" altLang="en-US" sz="2800">
                <a:solidFill>
                  <a:schemeClr val="tx1"/>
                </a:solidFill>
              </a:rPr>
              <a:t>运算符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7EA71699-E9DA-44B9-A2E2-B8B4DEB2E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1311275"/>
            <a:ext cx="7699375" cy="4751388"/>
          </a:xfrm>
          <a:noFill/>
        </p:spPr>
        <p:txBody>
          <a:bodyPr/>
          <a:lstStyle/>
          <a:p>
            <a:pPr marL="0" indent="384175" eaLnBrk="1" hangingPunct="1"/>
            <a:r>
              <a:rPr lang="zh-CN" altLang="en-US" sz="3200">
                <a:latin typeface="宋体" panose="02010600030101010101" pitchFamily="2" charset="-122"/>
              </a:rPr>
              <a:t>实现加、减、乘、除、取余的算术运算</a:t>
            </a: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mov ax,3*4+5</a:t>
            </a:r>
            <a:r>
              <a:rPr lang="en-US" altLang="zh-CN" sz="3200">
                <a:latin typeface="宋体" panose="02010600030101010101" pitchFamily="2" charset="-122"/>
              </a:rPr>
              <a:t>	;</a:t>
            </a:r>
            <a:r>
              <a:rPr lang="zh-CN" altLang="en-US" sz="3200">
                <a:latin typeface="宋体" panose="02010600030101010101" pitchFamily="2" charset="-122"/>
              </a:rPr>
              <a:t>等价于 </a:t>
            </a:r>
            <a:r>
              <a:rPr lang="en-US" altLang="zh-CN" sz="3200">
                <a:latin typeface="宋体" panose="02010600030101010101" pitchFamily="2" charset="-122"/>
              </a:rPr>
              <a:t>mov ax,17</a:t>
            </a:r>
          </a:p>
          <a:p>
            <a:pPr marL="0" indent="384175" eaLnBrk="1" hangingPunct="1"/>
            <a:r>
              <a:rPr lang="zh-CN" altLang="en-US" sz="3200">
                <a:latin typeface="宋体" panose="02010600030101010101" pitchFamily="2" charset="-122"/>
              </a:rPr>
              <a:t>其中</a:t>
            </a:r>
            <a:r>
              <a:rPr lang="en-US" altLang="zh-CN" sz="3200">
                <a:latin typeface="宋体" panose="02010600030101010101" pitchFamily="2" charset="-122"/>
              </a:rPr>
              <a:t>MOD</a:t>
            </a:r>
            <a:r>
              <a:rPr lang="zh-CN" altLang="en-US" sz="3200">
                <a:latin typeface="宋体" panose="02010600030101010101" pitchFamily="2" charset="-122"/>
              </a:rPr>
              <a:t>也称为取模，它产生除法之后的余数，如</a:t>
            </a:r>
            <a:r>
              <a:rPr lang="en-US" altLang="zh-CN" sz="3200">
                <a:latin typeface="宋体" panose="02010600030101010101" pitchFamily="2" charset="-122"/>
              </a:rPr>
              <a:t>19 mod 7 = 5</a:t>
            </a:r>
          </a:p>
          <a:p>
            <a:pPr marL="0" indent="384175" eaLnBrk="1" hangingPunct="1">
              <a:spcBef>
                <a:spcPct val="150000"/>
              </a:spcBef>
            </a:pPr>
            <a:r>
              <a:rPr lang="zh-CN" altLang="en-US" sz="3200"/>
              <a:t>加</a:t>
            </a:r>
            <a:r>
              <a:rPr lang="en-US" altLang="zh-CN" sz="3200"/>
              <a:t>+</a:t>
            </a:r>
            <a:r>
              <a:rPr lang="zh-CN" altLang="en-US" sz="3200"/>
              <a:t>和减</a:t>
            </a:r>
            <a:r>
              <a:rPr lang="en-US" altLang="zh-CN" sz="3200"/>
              <a:t>-</a:t>
            </a:r>
            <a:r>
              <a:rPr lang="zh-CN" altLang="en-US" sz="3200"/>
              <a:t>运算符还可以用于地址表达式</a:t>
            </a:r>
          </a:p>
          <a:p>
            <a:pPr marL="0" indent="384175" eaLnBrk="1" hangingPunct="1"/>
            <a:r>
              <a:rPr lang="zh-CN" altLang="en-US" sz="3200"/>
              <a:t>除加、减外，其他运算符的参数必须是整数</a:t>
            </a:r>
          </a:p>
        </p:txBody>
      </p:sp>
      <p:sp>
        <p:nvSpPr>
          <p:cNvPr id="56325" name="Line 6">
            <a:extLst>
              <a:ext uri="{FF2B5EF4-FFF2-40B4-BE49-F238E27FC236}">
                <a16:creationId xmlns:a16="http://schemas.microsoft.com/office/drawing/2014/main" id="{6488D3D2-8B60-44DE-B976-32C722DC2358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6326" name="Picture 8" descr="91">
            <a:extLst>
              <a:ext uri="{FF2B5EF4-FFF2-40B4-BE49-F238E27FC236}">
                <a16:creationId xmlns:a16="http://schemas.microsoft.com/office/drawing/2014/main" id="{13A46CDB-6EE4-4313-A33C-BBB27B203A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05238"/>
            <a:ext cx="8077200" cy="8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9" descr="14_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FC661DF-09E6-473D-A3A3-FF723B88876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10">
            <a:extLst>
              <a:ext uri="{FF2B5EF4-FFF2-40B4-BE49-F238E27FC236}">
                <a16:creationId xmlns:a16="http://schemas.microsoft.com/office/drawing/2014/main" id="{1323B308-AA0E-4DC4-A778-B85DC166610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57352" name="Rectangle 11">
              <a:extLst>
                <a:ext uri="{FF2B5EF4-FFF2-40B4-BE49-F238E27FC236}">
                  <a16:creationId xmlns:a16="http://schemas.microsoft.com/office/drawing/2014/main" id="{32C99446-A8EE-461B-A203-FF0D838A0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57353" name="Picture 12" descr="minispir">
              <a:extLst>
                <a:ext uri="{FF2B5EF4-FFF2-40B4-BE49-F238E27FC236}">
                  <a16:creationId xmlns:a16="http://schemas.microsoft.com/office/drawing/2014/main" id="{8C680D67-E89D-47CD-AFE3-5D74868EF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347" name="Rectangle 3" descr="花束">
            <a:extLst>
              <a:ext uri="{FF2B5EF4-FFF2-40B4-BE49-F238E27FC236}">
                <a16:creationId xmlns:a16="http://schemas.microsoft.com/office/drawing/2014/main" id="{2686D84B-2963-491A-958D-6250AAB26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逻辑</a:t>
            </a:r>
            <a:r>
              <a:rPr lang="zh-CN" altLang="en-US" sz="2800">
                <a:solidFill>
                  <a:schemeClr val="tx1"/>
                </a:solidFill>
              </a:rPr>
              <a:t>运算符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082D6466-CF91-4F8C-A827-51ECF607B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1525588"/>
            <a:ext cx="7734300" cy="2909887"/>
          </a:xfrm>
          <a:noFill/>
        </p:spPr>
        <p:txBody>
          <a:bodyPr/>
          <a:lstStyle/>
          <a:p>
            <a:pPr marL="0" indent="284163" eaLnBrk="1" hangingPunct="1"/>
            <a:r>
              <a:rPr lang="zh-CN" altLang="en-US">
                <a:latin typeface="宋体" panose="02010600030101010101" pitchFamily="2" charset="-122"/>
              </a:rPr>
              <a:t>实现按位相与、相或、异或、求反的逻辑运算</a:t>
            </a:r>
          </a:p>
          <a:p>
            <a:pPr marL="0" indent="284163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or al,03h AND 45h</a:t>
            </a:r>
            <a:endParaRPr lang="en-US" altLang="zh-CN">
              <a:latin typeface="宋体" panose="02010600030101010101" pitchFamily="2" charset="-122"/>
            </a:endParaRPr>
          </a:p>
          <a:p>
            <a:pPr marL="0" indent="284163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等价于 </a:t>
            </a:r>
            <a:r>
              <a:rPr lang="en-US" altLang="zh-CN">
                <a:latin typeface="宋体" panose="02010600030101010101" pitchFamily="2" charset="-122"/>
              </a:rPr>
              <a:t>or al,01h</a:t>
            </a:r>
          </a:p>
          <a:p>
            <a:pPr marL="0" indent="284163" eaLnBrk="1" hangingPunct="1"/>
            <a:endParaRPr lang="en-US" altLang="zh-CN"/>
          </a:p>
        </p:txBody>
      </p:sp>
      <p:sp>
        <p:nvSpPr>
          <p:cNvPr id="57349" name="Line 6">
            <a:extLst>
              <a:ext uri="{FF2B5EF4-FFF2-40B4-BE49-F238E27FC236}">
                <a16:creationId xmlns:a16="http://schemas.microsoft.com/office/drawing/2014/main" id="{541F195C-99BA-40F4-B438-101EF721540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7350" name="Picture 7" descr="0550">
            <a:extLst>
              <a:ext uri="{FF2B5EF4-FFF2-40B4-BE49-F238E27FC236}">
                <a16:creationId xmlns:a16="http://schemas.microsoft.com/office/drawing/2014/main" id="{967A1A9E-4DB2-42A5-9492-546CBCD3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165725"/>
            <a:ext cx="36861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9" descr="14_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AB18A96-DC57-4B86-95C5-6A3715A9E9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9">
            <a:extLst>
              <a:ext uri="{FF2B5EF4-FFF2-40B4-BE49-F238E27FC236}">
                <a16:creationId xmlns:a16="http://schemas.microsoft.com/office/drawing/2014/main" id="{DAB2D6D9-C2BF-4951-895F-95AD70276B5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58375" name="Rectangle 10">
              <a:extLst>
                <a:ext uri="{FF2B5EF4-FFF2-40B4-BE49-F238E27FC236}">
                  <a16:creationId xmlns:a16="http://schemas.microsoft.com/office/drawing/2014/main" id="{37A8DAD0-C166-41C2-AB3B-0FD9FD98A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58376" name="Picture 11" descr="minispir">
              <a:extLst>
                <a:ext uri="{FF2B5EF4-FFF2-40B4-BE49-F238E27FC236}">
                  <a16:creationId xmlns:a16="http://schemas.microsoft.com/office/drawing/2014/main" id="{578690E6-21DE-4E26-99CD-EB8F9E013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371" name="Rectangle 3" descr="花束">
            <a:extLst>
              <a:ext uri="{FF2B5EF4-FFF2-40B4-BE49-F238E27FC236}">
                <a16:creationId xmlns:a16="http://schemas.microsoft.com/office/drawing/2014/main" id="{CE3B891E-E8C5-4816-9E5B-266576465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移位</a:t>
            </a:r>
            <a:r>
              <a:rPr lang="zh-CN" altLang="en-US" sz="2800">
                <a:solidFill>
                  <a:schemeClr val="tx1"/>
                </a:solidFill>
              </a:rPr>
              <a:t>运算符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629379A7-799E-426F-BF09-21D7DCDBD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1370013"/>
            <a:ext cx="7734300" cy="4252912"/>
          </a:xfrm>
          <a:noFill/>
        </p:spPr>
        <p:txBody>
          <a:bodyPr/>
          <a:lstStyle/>
          <a:p>
            <a:pPr marL="0" indent="384175" eaLnBrk="1" hangingPunct="1"/>
            <a:r>
              <a:rPr lang="zh-CN" altLang="en-US">
                <a:latin typeface="宋体" panose="02010600030101010101" pitchFamily="2" charset="-122"/>
              </a:rPr>
              <a:t>实现对数值的左移、右移的逻辑操作；移入低位或高位的是</a:t>
            </a:r>
            <a:r>
              <a:rPr lang="en-US" altLang="zh-CN">
                <a:latin typeface="宋体" panose="02010600030101010101" pitchFamily="2" charset="-122"/>
              </a:rPr>
              <a:t>0</a:t>
            </a:r>
          </a:p>
          <a:p>
            <a:pPr marL="0" indent="384175" eaLnBrk="1" hangingPunct="1"/>
            <a:r>
              <a:rPr lang="zh-CN" altLang="en-US">
                <a:latin typeface="宋体" panose="02010600030101010101" pitchFamily="2" charset="-122"/>
              </a:rPr>
              <a:t>格式为：</a:t>
            </a:r>
          </a:p>
          <a:p>
            <a:pPr marL="0" indent="384175"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数值表达式 </a:t>
            </a:r>
            <a:r>
              <a:rPr lang="en-US" altLang="zh-CN">
                <a:latin typeface="宋体" panose="02010600030101010101" pitchFamily="2" charset="-122"/>
              </a:rPr>
              <a:t>SHL/SHR </a:t>
            </a:r>
            <a:r>
              <a:rPr lang="zh-CN" altLang="en-US">
                <a:latin typeface="宋体" panose="02010600030101010101" pitchFamily="2" charset="-122"/>
              </a:rPr>
              <a:t>移位次数</a:t>
            </a: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al,0101b SHL (2*2)</a:t>
            </a:r>
            <a:endParaRPr lang="en-US" altLang="zh-CN">
              <a:latin typeface="宋体" panose="02010600030101010101" pitchFamily="2" charset="-122"/>
            </a:endParaRP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等价于 </a:t>
            </a:r>
            <a:r>
              <a:rPr lang="en-US" altLang="zh-CN">
                <a:latin typeface="宋体" panose="02010600030101010101" pitchFamily="2" charset="-122"/>
              </a:rPr>
              <a:t>mov al,01010000b</a:t>
            </a:r>
          </a:p>
        </p:txBody>
      </p:sp>
      <p:sp>
        <p:nvSpPr>
          <p:cNvPr id="58373" name="Line 6">
            <a:extLst>
              <a:ext uri="{FF2B5EF4-FFF2-40B4-BE49-F238E27FC236}">
                <a16:creationId xmlns:a16="http://schemas.microsoft.com/office/drawing/2014/main" id="{63DABC0B-7D52-4CB5-A411-7467E621A6BB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8374" name="Picture 8" descr="14_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46E2071-6188-4664-A875-70422BC3D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9">
            <a:extLst>
              <a:ext uri="{FF2B5EF4-FFF2-40B4-BE49-F238E27FC236}">
                <a16:creationId xmlns:a16="http://schemas.microsoft.com/office/drawing/2014/main" id="{6182CED3-069F-4EA7-9FCB-9B0295D82C3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59399" name="Rectangle 10">
              <a:extLst>
                <a:ext uri="{FF2B5EF4-FFF2-40B4-BE49-F238E27FC236}">
                  <a16:creationId xmlns:a16="http://schemas.microsoft.com/office/drawing/2014/main" id="{5D2709C7-2C39-441B-AF0B-C4D37ABC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59400" name="Picture 11" descr="minispir">
              <a:extLst>
                <a:ext uri="{FF2B5EF4-FFF2-40B4-BE49-F238E27FC236}">
                  <a16:creationId xmlns:a16="http://schemas.microsoft.com/office/drawing/2014/main" id="{34C845F4-B00B-460F-80C4-722E166C8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395" name="Rectangle 3" descr="花束">
            <a:extLst>
              <a:ext uri="{FF2B5EF4-FFF2-40B4-BE49-F238E27FC236}">
                <a16:creationId xmlns:a16="http://schemas.microsoft.com/office/drawing/2014/main" id="{0521B756-0C6E-4DC2-A097-D7A45D2C3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关系</a:t>
            </a:r>
            <a:r>
              <a:rPr lang="zh-CN" altLang="en-US" sz="2800">
                <a:solidFill>
                  <a:schemeClr val="tx1"/>
                </a:solidFill>
              </a:rPr>
              <a:t>运算符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40CCD42B-E834-4E95-B66B-5C01F89BD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1276350"/>
            <a:ext cx="7775575" cy="3971925"/>
          </a:xfrm>
          <a:noFill/>
        </p:spPr>
        <p:txBody>
          <a:bodyPr/>
          <a:lstStyle/>
          <a:p>
            <a:pPr marL="0" indent="284163" eaLnBrk="1" hangingPunct="1"/>
            <a:r>
              <a:rPr lang="zh-CN" altLang="en-US" sz="3200">
                <a:latin typeface="宋体" panose="02010600030101010101" pitchFamily="2" charset="-122"/>
              </a:rPr>
              <a:t>用于比较和测试符号数值</a:t>
            </a:r>
          </a:p>
          <a:p>
            <a:pPr marL="0" indent="284163" eaLnBrk="1" hangingPunct="1"/>
            <a:r>
              <a:rPr lang="en-US" altLang="zh-CN" sz="3200">
                <a:latin typeface="宋体" panose="02010600030101010101" pitchFamily="2" charset="-122"/>
              </a:rPr>
              <a:t>MASM</a:t>
            </a:r>
            <a:r>
              <a:rPr lang="zh-CN" altLang="en-US" sz="3200">
                <a:latin typeface="宋体" panose="02010600030101010101" pitchFamily="2" charset="-122"/>
              </a:rPr>
              <a:t>用</a:t>
            </a:r>
            <a:r>
              <a:rPr lang="en-US" altLang="zh-CN" sz="3200">
                <a:latin typeface="宋体" panose="02010600030101010101" pitchFamily="2" charset="-122"/>
              </a:rPr>
              <a:t>0FFFFH</a:t>
            </a:r>
            <a:r>
              <a:rPr lang="zh-CN" altLang="en-US" sz="3200">
                <a:latin typeface="宋体" panose="02010600030101010101" pitchFamily="2" charset="-122"/>
              </a:rPr>
              <a:t>（补码 </a:t>
            </a:r>
            <a:r>
              <a:rPr lang="en-US" altLang="zh-CN" sz="3200">
                <a:latin typeface="宋体" panose="02010600030101010101" pitchFamily="2" charset="-122"/>
              </a:rPr>
              <a:t>-1</a:t>
            </a:r>
            <a:r>
              <a:rPr lang="zh-CN" altLang="en-US" sz="3200">
                <a:latin typeface="宋体" panose="02010600030101010101" pitchFamily="2" charset="-122"/>
              </a:rPr>
              <a:t>）表示条件为真</a:t>
            </a:r>
          </a:p>
          <a:p>
            <a:pPr marL="0" indent="284163" eaLnBrk="1" hangingPunct="1"/>
            <a:r>
              <a:rPr lang="en-US" altLang="zh-CN" sz="3200">
                <a:latin typeface="宋体" panose="02010600030101010101" pitchFamily="2" charset="-122"/>
              </a:rPr>
              <a:t>MASM</a:t>
            </a:r>
            <a:r>
              <a:rPr lang="zh-CN" altLang="en-US" sz="3200">
                <a:latin typeface="宋体" panose="02010600030101010101" pitchFamily="2" charset="-122"/>
              </a:rPr>
              <a:t>用</a:t>
            </a:r>
            <a:r>
              <a:rPr lang="en-US" altLang="zh-CN" sz="3200">
                <a:latin typeface="宋体" panose="02010600030101010101" pitchFamily="2" charset="-122"/>
              </a:rPr>
              <a:t>0000H</a:t>
            </a:r>
            <a:r>
              <a:rPr lang="zh-CN" altLang="en-US" sz="3200">
                <a:latin typeface="宋体" panose="02010600030101010101" pitchFamily="2" charset="-122"/>
              </a:rPr>
              <a:t>表示条件为假</a:t>
            </a:r>
          </a:p>
          <a:p>
            <a:pPr marL="0" indent="284163" eaLnBrk="1" hangingPunct="1"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accent2"/>
                </a:solidFill>
                <a:latin typeface="宋体" panose="02010600030101010101" pitchFamily="2" charset="-122"/>
              </a:rPr>
              <a:t>mov bx,((PORT LT 5)AND 20)OR((PORT GE 5)AND 30)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0" indent="284163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宋体" panose="02010600030101010101" pitchFamily="2" charset="-122"/>
              </a:rPr>
              <a:t>;</a:t>
            </a:r>
            <a:r>
              <a:rPr lang="zh-CN" altLang="en-US" sz="3200">
                <a:latin typeface="宋体" panose="02010600030101010101" pitchFamily="2" charset="-122"/>
              </a:rPr>
              <a:t>当</a:t>
            </a:r>
            <a:r>
              <a:rPr lang="en-US" altLang="zh-CN" sz="3200">
                <a:latin typeface="宋体" panose="02010600030101010101" pitchFamily="2" charset="-122"/>
              </a:rPr>
              <a:t>PORT&lt;5</a:t>
            </a:r>
            <a:r>
              <a:rPr lang="zh-CN" altLang="en-US" sz="3200">
                <a:latin typeface="宋体" panose="02010600030101010101" pitchFamily="2" charset="-122"/>
              </a:rPr>
              <a:t>时，汇编结果为</a:t>
            </a:r>
            <a:r>
              <a:rPr lang="en-US" altLang="zh-CN" sz="3200">
                <a:latin typeface="宋体" panose="02010600030101010101" pitchFamily="2" charset="-122"/>
              </a:rPr>
              <a:t>mov bx,20</a:t>
            </a:r>
          </a:p>
          <a:p>
            <a:pPr marL="0" indent="284163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宋体" panose="02010600030101010101" pitchFamily="2" charset="-122"/>
              </a:rPr>
              <a:t>;</a:t>
            </a:r>
            <a:r>
              <a:rPr lang="zh-CN" altLang="en-US" sz="3200">
                <a:latin typeface="宋体" panose="02010600030101010101" pitchFamily="2" charset="-122"/>
              </a:rPr>
              <a:t>否则，汇编结果为</a:t>
            </a:r>
            <a:r>
              <a:rPr lang="en-US" altLang="zh-CN" sz="3200">
                <a:latin typeface="宋体" panose="02010600030101010101" pitchFamily="2" charset="-122"/>
              </a:rPr>
              <a:t>mov bx,30</a:t>
            </a:r>
          </a:p>
        </p:txBody>
      </p:sp>
      <p:sp>
        <p:nvSpPr>
          <p:cNvPr id="59397" name="Line 6">
            <a:extLst>
              <a:ext uri="{FF2B5EF4-FFF2-40B4-BE49-F238E27FC236}">
                <a16:creationId xmlns:a16="http://schemas.microsoft.com/office/drawing/2014/main" id="{E92C4A22-2750-4D01-9D1B-FF9E3D5344C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9398" name="Picture 8" descr="14_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B211612-9A7C-4F79-A86E-FFD8549A46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9">
            <a:extLst>
              <a:ext uri="{FF2B5EF4-FFF2-40B4-BE49-F238E27FC236}">
                <a16:creationId xmlns:a16="http://schemas.microsoft.com/office/drawing/2014/main" id="{CF4BAFF3-6ED3-479B-A86A-8370F5A62D4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60423" name="Rectangle 10">
              <a:extLst>
                <a:ext uri="{FF2B5EF4-FFF2-40B4-BE49-F238E27FC236}">
                  <a16:creationId xmlns:a16="http://schemas.microsoft.com/office/drawing/2014/main" id="{05BCE23F-4589-45BF-8C70-692B77036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60424" name="Picture 11" descr="minispir">
              <a:extLst>
                <a:ext uri="{FF2B5EF4-FFF2-40B4-BE49-F238E27FC236}">
                  <a16:creationId xmlns:a16="http://schemas.microsoft.com/office/drawing/2014/main" id="{CB8B609C-CC42-48BF-A623-9ED0E5194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419" name="Rectangle 3" descr="花束">
            <a:extLst>
              <a:ext uri="{FF2B5EF4-FFF2-40B4-BE49-F238E27FC236}">
                <a16:creationId xmlns:a16="http://schemas.microsoft.com/office/drawing/2014/main" id="{92E79EFE-44E2-4347-AFFF-F71A3C107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chemeClr val="tx1"/>
                </a:solidFill>
              </a:rPr>
              <a:t>高低分离符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39433B97-29CC-484D-B544-2B1EB54E8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762000"/>
            <a:ext cx="7699375" cy="5791200"/>
          </a:xfrm>
          <a:noFill/>
        </p:spPr>
        <p:txBody>
          <a:bodyPr/>
          <a:lstStyle/>
          <a:p>
            <a:pPr marL="0" indent="284163" eaLnBrk="1" hangingPunct="1"/>
            <a:r>
              <a:rPr lang="zh-CN" altLang="en-US" sz="3200">
                <a:latin typeface="宋体" panose="02010600030101010101" pitchFamily="2" charset="-122"/>
              </a:rPr>
              <a:t>取数值的高半部分或低半部分</a:t>
            </a:r>
          </a:p>
          <a:p>
            <a:pPr marL="0" indent="284163" eaLnBrk="1" hangingPunct="1">
              <a:lnSpc>
                <a:spcPct val="90000"/>
              </a:lnSpc>
            </a:pPr>
            <a:r>
              <a:rPr lang="en-US" altLang="zh-CN" sz="3200">
                <a:latin typeface="宋体" panose="02010600030101010101" pitchFamily="2" charset="-122"/>
              </a:rPr>
              <a:t>HIGH</a:t>
            </a:r>
            <a:r>
              <a:rPr lang="zh-CN" altLang="en-US" sz="3200">
                <a:latin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</a:rPr>
              <a:t>LOW</a:t>
            </a:r>
            <a:r>
              <a:rPr lang="zh-CN" altLang="en-US" sz="3200">
                <a:latin typeface="宋体" panose="02010600030101010101" pitchFamily="2" charset="-122"/>
              </a:rPr>
              <a:t>从一个字数值或符号常量中得到高、低字节</a:t>
            </a:r>
          </a:p>
          <a:p>
            <a:pPr marL="0" indent="284163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ah,HIGH 8765h</a:t>
            </a: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等价于</a:t>
            </a:r>
            <a:r>
              <a:rPr lang="en-US" altLang="zh-CN" sz="2800">
                <a:latin typeface="宋体" panose="02010600030101010101" pitchFamily="2" charset="-122"/>
              </a:rPr>
              <a:t>mov ah,87h</a:t>
            </a:r>
          </a:p>
          <a:p>
            <a:pPr marL="0" indent="284163" eaLnBrk="1" hangingPunct="1">
              <a:lnSpc>
                <a:spcPct val="90000"/>
              </a:lnSpc>
            </a:pPr>
            <a:r>
              <a:rPr lang="zh-CN" altLang="en-US" sz="3200">
                <a:latin typeface="宋体" panose="02010600030101010101" pitchFamily="2" charset="-122"/>
              </a:rPr>
              <a:t>从</a:t>
            </a:r>
            <a:r>
              <a:rPr lang="en-US" altLang="zh-CN" sz="3200">
                <a:latin typeface="宋体" panose="02010600030101010101" pitchFamily="2" charset="-122"/>
              </a:rPr>
              <a:t>MASM 6.0</a:t>
            </a:r>
            <a:r>
              <a:rPr lang="zh-CN" altLang="en-US" sz="3200">
                <a:latin typeface="宋体" panose="02010600030101010101" pitchFamily="2" charset="-122"/>
              </a:rPr>
              <a:t>引入的</a:t>
            </a:r>
            <a:r>
              <a:rPr lang="en-US" altLang="zh-CN" sz="3200">
                <a:latin typeface="宋体" panose="02010600030101010101" pitchFamily="2" charset="-122"/>
              </a:rPr>
              <a:t>HIGHWORD</a:t>
            </a:r>
            <a:r>
              <a:rPr lang="zh-CN" altLang="en-US" sz="3200">
                <a:latin typeface="宋体" panose="02010600030101010101" pitchFamily="2" charset="-122"/>
              </a:rPr>
              <a:t>、</a:t>
            </a:r>
            <a:r>
              <a:rPr lang="en-US" altLang="zh-CN" sz="3200">
                <a:latin typeface="宋体" panose="02010600030101010101" pitchFamily="2" charset="-122"/>
              </a:rPr>
              <a:t>LOWWORD</a:t>
            </a:r>
            <a:r>
              <a:rPr lang="zh-CN" altLang="en-US" sz="3200">
                <a:latin typeface="宋体" panose="02010600030101010101" pitchFamily="2" charset="-122"/>
              </a:rPr>
              <a:t>取一个符号常量（不能是其他常数）的高字或低字部分</a:t>
            </a:r>
          </a:p>
          <a:p>
            <a:pPr marL="0" indent="284163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dd_value equ 0ffff1234h</a:t>
            </a:r>
          </a:p>
          <a:p>
            <a:pPr marL="0" indent="284163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定义一个符号常量</a:t>
            </a:r>
          </a:p>
          <a:p>
            <a:pPr marL="0" indent="284163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ax,LOWWORD dd_value</a:t>
            </a:r>
          </a:p>
          <a:p>
            <a:pPr marL="0" indent="284163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等价于</a:t>
            </a:r>
            <a:r>
              <a:rPr lang="en-US" altLang="zh-CN" sz="2800">
                <a:latin typeface="宋体" panose="02010600030101010101" pitchFamily="2" charset="-122"/>
              </a:rPr>
              <a:t>mov ax,1234h</a:t>
            </a:r>
          </a:p>
        </p:txBody>
      </p:sp>
      <p:sp>
        <p:nvSpPr>
          <p:cNvPr id="60421" name="Line 6">
            <a:extLst>
              <a:ext uri="{FF2B5EF4-FFF2-40B4-BE49-F238E27FC236}">
                <a16:creationId xmlns:a16="http://schemas.microsoft.com/office/drawing/2014/main" id="{0FCC744D-8D5B-4FDF-AAEE-FF6CAA55148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0422" name="Picture 8" descr="14_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F5F8800-3BF8-4135-91BD-9F2CE865B3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C694A24-1E20-40D8-9E20-6A6B566F2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地址型参数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B8906F3-A594-43D1-87C8-6FFCCAAB9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902575" cy="5029200"/>
          </a:xfrm>
        </p:spPr>
        <p:txBody>
          <a:bodyPr/>
          <a:lstStyle/>
          <a:p>
            <a:pPr eaLnBrk="1" hangingPunct="1"/>
            <a:r>
              <a:rPr lang="zh-CN" altLang="en-US" sz="3200"/>
              <a:t>汇编语言程序中，指令参数还有地址型，它的主要形式是标号和名字（变量名、段名、过程名等）</a:t>
            </a:r>
          </a:p>
          <a:p>
            <a:pPr eaLnBrk="1" hangingPunct="1"/>
            <a:r>
              <a:rPr lang="zh-CN" altLang="en-US" sz="3200"/>
              <a:t>硬指令的操作数有存储单元；存储单元就应该用地址型参数（存储器操作数）表达</a:t>
            </a:r>
          </a:p>
        </p:txBody>
      </p:sp>
    </p:spTree>
  </p:cSld>
  <p:clrMapOvr>
    <a:masterClrMapping/>
  </p:clrMapOvr>
  <p:transition spd="slow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1DD3B94-C3DC-47A3-A55C-AD393D5BA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3.2.2  </a:t>
            </a:r>
            <a:r>
              <a:rPr lang="zh-CN" altLang="en-US"/>
              <a:t>变量定义伪指令</a:t>
            </a:r>
          </a:p>
        </p:txBody>
      </p:sp>
      <p:sp>
        <p:nvSpPr>
          <p:cNvPr id="62467" name="Rectangle 8">
            <a:extLst>
              <a:ext uri="{FF2B5EF4-FFF2-40B4-BE49-F238E27FC236}">
                <a16:creationId xmlns:a16="http://schemas.microsoft.com/office/drawing/2014/main" id="{EC2DF091-5ED2-4761-8842-9F9F9229E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42975"/>
            <a:ext cx="8353425" cy="3352800"/>
          </a:xfrm>
        </p:spPr>
        <p:txBody>
          <a:bodyPr/>
          <a:lstStyle/>
          <a:p>
            <a:pPr eaLnBrk="1" hangingPunct="1"/>
            <a:r>
              <a:rPr lang="zh-CN" altLang="en-US"/>
              <a:t>变量定义（</a:t>
            </a:r>
            <a:r>
              <a:rPr lang="en-US" altLang="zh-CN"/>
              <a:t>Define</a:t>
            </a:r>
            <a:r>
              <a:rPr lang="zh-CN" altLang="en-US"/>
              <a:t>）伪指令为变量申请固定长度的存储空间，并可同时将相应的存储单元初始化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变量名  伪指令助记符  初值表</a:t>
            </a:r>
            <a:endParaRPr lang="zh-CN" altLang="en-US"/>
          </a:p>
        </p:txBody>
      </p:sp>
      <p:sp>
        <p:nvSpPr>
          <p:cNvPr id="62468" name="AutoShape 9" descr="纸莎草纸">
            <a:extLst>
              <a:ext uri="{FF2B5EF4-FFF2-40B4-BE49-F238E27FC236}">
                <a16:creationId xmlns:a16="http://schemas.microsoft.com/office/drawing/2014/main" id="{2A6B5BE1-801C-48C1-92B7-DA063D69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6019800" cy="8382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chemeClr val="accent2"/>
                </a:solidFill>
              </a:rPr>
              <a:t>  </a:t>
            </a:r>
            <a:r>
              <a:rPr lang="zh-CN" altLang="en-US" sz="3600" b="1">
                <a:solidFill>
                  <a:schemeClr val="accent2"/>
                </a:solidFill>
                <a:ea typeface="隶书" panose="02010509060101010101" pitchFamily="49" charset="-122"/>
              </a:rPr>
              <a:t>变量定义伪指令最常使用</a:t>
            </a: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12EC9C3-26C2-476E-9F43-0A74E0252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5688"/>
            <a:ext cx="8229600" cy="5307012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9060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MOV CX,0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传送指令，具有</a:t>
            </a:r>
            <a:r>
              <a:rPr lang="en-US" altLang="zh-CN" sz="2800">
                <a:latin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个操作数</a:t>
            </a:r>
          </a:p>
          <a:p>
            <a:pPr marL="0" indent="0" defTabSz="99060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DELAY:	NOP</a:t>
            </a:r>
          </a:p>
          <a:p>
            <a:pPr marL="0" indent="0" defTabSz="99060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空操作指令，没有操作数，带有标号</a:t>
            </a:r>
          </a:p>
          <a:p>
            <a:pPr marL="0" indent="0" defTabSz="99060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LOOP DELAY</a:t>
            </a:r>
          </a:p>
          <a:p>
            <a:pPr marL="0" indent="0" defTabSz="99060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循环指令，标号</a:t>
            </a:r>
            <a:r>
              <a:rPr lang="en-US" altLang="zh-CN" sz="2800">
                <a:latin typeface="宋体" panose="02010600030101010101" pitchFamily="2" charset="-122"/>
              </a:rPr>
              <a:t>DELAY</a:t>
            </a:r>
            <a:r>
              <a:rPr lang="zh-CN" altLang="en-US" sz="2800">
                <a:latin typeface="宋体" panose="02010600030101010101" pitchFamily="2" charset="-122"/>
              </a:rPr>
              <a:t>说明转移位置</a:t>
            </a:r>
          </a:p>
          <a:p>
            <a:pPr marL="0" indent="0" defTabSz="99060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BUFFER	DB 1,2,3,4,5,6,7</a:t>
            </a:r>
          </a:p>
          <a:p>
            <a:pPr marL="0" indent="0" defTabSz="99060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数据定义伪指令，在主存中开辟</a:t>
            </a:r>
            <a:r>
              <a:rPr lang="en-US" altLang="zh-CN" sz="2800">
                <a:latin typeface="宋体" panose="02010600030101010101" pitchFamily="2" charset="-122"/>
              </a:rPr>
              <a:t>7</a:t>
            </a:r>
            <a:r>
              <a:rPr lang="zh-CN" altLang="en-US" sz="2800">
                <a:latin typeface="宋体" panose="02010600030101010101" pitchFamily="2" charset="-122"/>
              </a:rPr>
              <a:t>个连续的字节单元，初值依次为</a:t>
            </a:r>
            <a:r>
              <a:rPr lang="en-US" altLang="zh-CN" sz="2800">
                <a:latin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</a:rPr>
              <a:t>～</a:t>
            </a:r>
            <a:r>
              <a:rPr lang="en-US" altLang="zh-CN" sz="2800">
                <a:latin typeface="宋体" panose="02010600030101010101" pitchFamily="2" charset="-122"/>
              </a:rPr>
              <a:t>7</a:t>
            </a:r>
            <a:r>
              <a:rPr lang="zh-CN" altLang="en-US" sz="2800">
                <a:latin typeface="宋体" panose="02010600030101010101" pitchFamily="2" charset="-122"/>
              </a:rPr>
              <a:t>，</a:t>
            </a:r>
            <a:r>
              <a:rPr lang="en-US" altLang="zh-CN" sz="2800">
                <a:latin typeface="宋体" panose="02010600030101010101" pitchFamily="2" charset="-122"/>
              </a:rPr>
              <a:t>BUFFER</a:t>
            </a:r>
            <a:r>
              <a:rPr lang="zh-CN" altLang="en-US" sz="2800">
                <a:latin typeface="宋体" panose="02010600030101010101" pitchFamily="2" charset="-122"/>
              </a:rPr>
              <a:t>表示首地址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A06E38DF-B75B-470F-B2F6-B3037ACCF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21596837">
            <a:off x="381000" y="381000"/>
            <a:ext cx="3352800" cy="45561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汇编语言语句实例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pSp>
        <p:nvGrpSpPr>
          <p:cNvPr id="82950" name="Group 6">
            <a:extLst>
              <a:ext uri="{FF2B5EF4-FFF2-40B4-BE49-F238E27FC236}">
                <a16:creationId xmlns:a16="http://schemas.microsoft.com/office/drawing/2014/main" id="{EAF38163-15DD-4318-9929-804D1935A962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8206" name="Rectangle 7">
              <a:extLst>
                <a:ext uri="{FF2B5EF4-FFF2-40B4-BE49-F238E27FC236}">
                  <a16:creationId xmlns:a16="http://schemas.microsoft.com/office/drawing/2014/main" id="{B5663EEC-068F-41F7-90FF-7F236AB2C2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7" name="Rectangle 8">
              <a:extLst>
                <a:ext uri="{FF2B5EF4-FFF2-40B4-BE49-F238E27FC236}">
                  <a16:creationId xmlns:a16="http://schemas.microsoft.com/office/drawing/2014/main" id="{F84AD2A5-6FCB-4E95-9A1D-36F60E23F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953" name="Group 9">
            <a:extLst>
              <a:ext uri="{FF2B5EF4-FFF2-40B4-BE49-F238E27FC236}">
                <a16:creationId xmlns:a16="http://schemas.microsoft.com/office/drawing/2014/main" id="{C444162D-D758-48E5-933A-3DE905FB6B47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8204" name="Rectangle 10">
              <a:extLst>
                <a:ext uri="{FF2B5EF4-FFF2-40B4-BE49-F238E27FC236}">
                  <a16:creationId xmlns:a16="http://schemas.microsoft.com/office/drawing/2014/main" id="{F2534CFE-9B86-482D-88D8-531E35A890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5" name="Rectangle 11">
              <a:extLst>
                <a:ext uri="{FF2B5EF4-FFF2-40B4-BE49-F238E27FC236}">
                  <a16:creationId xmlns:a16="http://schemas.microsoft.com/office/drawing/2014/main" id="{2FFA3AC4-EB74-4E66-B8F5-197C66DD05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2956" name="Group 12">
            <a:extLst>
              <a:ext uri="{FF2B5EF4-FFF2-40B4-BE49-F238E27FC236}">
                <a16:creationId xmlns:a16="http://schemas.microsoft.com/office/drawing/2014/main" id="{AF7FF5F8-354C-45C4-BDE2-5F7B5F4D974D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8202" name="Rectangle 13">
              <a:extLst>
                <a:ext uri="{FF2B5EF4-FFF2-40B4-BE49-F238E27FC236}">
                  <a16:creationId xmlns:a16="http://schemas.microsoft.com/office/drawing/2014/main" id="{D852C20F-4171-4507-A278-6981C42874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3" name="Rectangle 14">
              <a:extLst>
                <a:ext uri="{FF2B5EF4-FFF2-40B4-BE49-F238E27FC236}">
                  <a16:creationId xmlns:a16="http://schemas.microsoft.com/office/drawing/2014/main" id="{0A6F4C8A-7BF0-46BA-BD0E-43E5C4E500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2959" name="Group 15">
            <a:extLst>
              <a:ext uri="{FF2B5EF4-FFF2-40B4-BE49-F238E27FC236}">
                <a16:creationId xmlns:a16="http://schemas.microsoft.com/office/drawing/2014/main" id="{7C129C8B-88EB-4116-9349-D74EFB0C6EA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8200" name="Rectangle 16">
              <a:extLst>
                <a:ext uri="{FF2B5EF4-FFF2-40B4-BE49-F238E27FC236}">
                  <a16:creationId xmlns:a16="http://schemas.microsoft.com/office/drawing/2014/main" id="{7860759E-0D6A-4937-88D3-414D4D8984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1" name="Rectangle 17">
              <a:extLst>
                <a:ext uri="{FF2B5EF4-FFF2-40B4-BE49-F238E27FC236}">
                  <a16:creationId xmlns:a16="http://schemas.microsoft.com/office/drawing/2014/main" id="{CF6125FC-7A53-4D33-B115-BA24964089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B80F889-A51D-45D0-A5D3-944F949B5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变量名</a:t>
            </a:r>
          </a:p>
        </p:txBody>
      </p:sp>
      <p:sp>
        <p:nvSpPr>
          <p:cNvPr id="63491" name="Rectangle 8">
            <a:extLst>
              <a:ext uri="{FF2B5EF4-FFF2-40B4-BE49-F238E27FC236}">
                <a16:creationId xmlns:a16="http://schemas.microsoft.com/office/drawing/2014/main" id="{B9FCF13E-BCFF-4A0C-A2DE-E2FFFD165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变量名为用户自定义标识符，</a:t>
            </a:r>
            <a:r>
              <a:rPr lang="zh-CN" altLang="en-US" sz="3200">
                <a:solidFill>
                  <a:schemeClr val="accent2"/>
                </a:solidFill>
              </a:rPr>
              <a:t>表示初值表首元素的逻辑地址</a:t>
            </a:r>
            <a:r>
              <a:rPr lang="zh-CN" altLang="en-US" sz="3200"/>
              <a:t>；用这个符号表示地址，常称为符号地址</a:t>
            </a:r>
          </a:p>
          <a:p>
            <a:pPr eaLnBrk="1" hangingPunct="1"/>
            <a:r>
              <a:rPr lang="zh-CN" altLang="en-US" sz="3200"/>
              <a:t>变量名可以没有。这种情况，汇编程序将直接为初值表分配空间，无符号地址</a:t>
            </a:r>
          </a:p>
          <a:p>
            <a:pPr eaLnBrk="1" hangingPunct="1"/>
            <a:r>
              <a:rPr lang="zh-CN" altLang="en-US" sz="3200"/>
              <a:t>设置变量名是为了方便存取它指示的存储单元</a:t>
            </a:r>
          </a:p>
        </p:txBody>
      </p:sp>
    </p:spTree>
  </p:cSld>
  <p:clrMapOvr>
    <a:masterClrMapping/>
  </p:clrMapOvr>
  <p:transition spd="slow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>
            <a:extLst>
              <a:ext uri="{FF2B5EF4-FFF2-40B4-BE49-F238E27FC236}">
                <a16:creationId xmlns:a16="http://schemas.microsoft.com/office/drawing/2014/main" id="{2499F056-CFB6-4644-ACE7-E9964141E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初值表</a:t>
            </a:r>
          </a:p>
        </p:txBody>
      </p:sp>
      <p:sp>
        <p:nvSpPr>
          <p:cNvPr id="64515" name="Rectangle 10">
            <a:extLst>
              <a:ext uri="{FF2B5EF4-FFF2-40B4-BE49-F238E27FC236}">
                <a16:creationId xmlns:a16="http://schemas.microsoft.com/office/drawing/2014/main" id="{648A2857-8FB1-476A-8F4B-4683BCAE4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初值表是用逗号分隔的参数</a:t>
            </a:r>
          </a:p>
          <a:p>
            <a:pPr eaLnBrk="1" hangingPunct="1"/>
            <a:r>
              <a:rPr lang="zh-CN" altLang="en-US"/>
              <a:t>主要由数值常数、表达式或？、</a:t>
            </a:r>
            <a:r>
              <a:rPr lang="en-US" altLang="zh-CN"/>
              <a:t>DUP</a:t>
            </a:r>
            <a:r>
              <a:rPr lang="zh-CN" altLang="en-US"/>
              <a:t>组成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</a:rPr>
              <a:t>？</a:t>
            </a:r>
            <a:r>
              <a:rPr lang="en-US" altLang="zh-CN"/>
              <a:t>——</a:t>
            </a:r>
            <a:r>
              <a:rPr lang="zh-CN" altLang="en-US"/>
              <a:t>表示初值不确定，即未赋初值；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DUP</a:t>
            </a:r>
            <a:r>
              <a:rPr lang="en-US" altLang="zh-CN"/>
              <a:t>——</a:t>
            </a:r>
            <a:r>
              <a:rPr lang="zh-CN" altLang="en-US"/>
              <a:t>表示重复初值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DUP</a:t>
            </a:r>
            <a:r>
              <a:rPr lang="zh-CN" altLang="en-US"/>
              <a:t>的格式为：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重复次数 </a:t>
            </a:r>
            <a:r>
              <a:rPr lang="en-US" altLang="zh-CN">
                <a:solidFill>
                  <a:schemeClr val="accent2"/>
                </a:solidFill>
              </a:rPr>
              <a:t>DUP(</a:t>
            </a:r>
            <a:r>
              <a:rPr lang="zh-CN" altLang="en-US">
                <a:solidFill>
                  <a:schemeClr val="accent2"/>
                </a:solidFill>
              </a:rPr>
              <a:t>重复参数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ransition spd="slow"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3351345-F1B3-4AA6-AE87-41339262B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变量定义伪指令助记符</a:t>
            </a:r>
          </a:p>
        </p:txBody>
      </p:sp>
      <p:sp>
        <p:nvSpPr>
          <p:cNvPr id="65539" name="Rectangle 8">
            <a:extLst>
              <a:ext uri="{FF2B5EF4-FFF2-40B4-BE49-F238E27FC236}">
                <a16:creationId xmlns:a16="http://schemas.microsoft.com/office/drawing/2014/main" id="{41631DC1-57BB-452A-8194-4D706A406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/>
              <a:t>变量定义伪指令根据申请的主存空间单位分类</a:t>
            </a:r>
            <a:endParaRPr lang="zh-CN" altLang="en-US" sz="3200">
              <a:hlinkClick r:id="rId2" action="ppaction://hlinksldjump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solidFill>
                  <a:schemeClr val="tx2"/>
                </a:solidFill>
              </a:rPr>
              <a:t>DB</a:t>
            </a:r>
            <a:r>
              <a:rPr lang="en-US" altLang="zh-CN" sz="3200"/>
              <a:t>——</a:t>
            </a:r>
            <a:r>
              <a:rPr lang="zh-CN" altLang="en-US" sz="3200"/>
              <a:t>定义字节伪指令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solidFill>
                  <a:schemeClr val="tx2"/>
                </a:solidFill>
              </a:rPr>
              <a:t>DW</a:t>
            </a:r>
            <a:r>
              <a:rPr lang="en-US" altLang="zh-CN" sz="3200"/>
              <a:t>——</a:t>
            </a:r>
            <a:r>
              <a:rPr lang="zh-CN" altLang="en-US" sz="3200"/>
              <a:t>定义字伪指令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solidFill>
                  <a:schemeClr val="tx2"/>
                </a:solidFill>
              </a:rPr>
              <a:t>DD</a:t>
            </a:r>
            <a:r>
              <a:rPr lang="en-US" altLang="zh-CN" sz="3200"/>
              <a:t>——</a:t>
            </a:r>
            <a:r>
              <a:rPr lang="zh-CN" altLang="en-US" sz="3200"/>
              <a:t>定义双字伪指令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/>
              <a:t>DF——</a:t>
            </a:r>
            <a:r>
              <a:rPr lang="zh-CN" altLang="en-US" sz="3200"/>
              <a:t>定义</a:t>
            </a:r>
            <a:r>
              <a:rPr lang="en-US" altLang="zh-CN" sz="3200"/>
              <a:t>3</a:t>
            </a:r>
            <a:r>
              <a:rPr lang="zh-CN" altLang="en-US" sz="3200"/>
              <a:t>字伪指令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/>
              <a:t>DQ——</a:t>
            </a:r>
            <a:r>
              <a:rPr lang="zh-CN" altLang="en-US" sz="3200"/>
              <a:t>定义</a:t>
            </a:r>
            <a:r>
              <a:rPr lang="en-US" altLang="zh-CN" sz="3200"/>
              <a:t>4</a:t>
            </a:r>
            <a:r>
              <a:rPr lang="zh-CN" altLang="en-US" sz="3200"/>
              <a:t>字伪指令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/>
              <a:t>DT——</a:t>
            </a:r>
            <a:r>
              <a:rPr lang="zh-CN" altLang="en-US" sz="3200"/>
              <a:t>定义</a:t>
            </a:r>
            <a:r>
              <a:rPr lang="en-US" altLang="zh-CN" sz="3200"/>
              <a:t>10</a:t>
            </a:r>
            <a:r>
              <a:rPr lang="zh-CN" altLang="en-US" sz="3200"/>
              <a:t>字节伪指令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/>
              <a:t>还有定位伪指令</a:t>
            </a:r>
          </a:p>
        </p:txBody>
      </p:sp>
    </p:spTree>
  </p:cSld>
  <p:clrMapOvr>
    <a:masterClrMapping/>
  </p:clrMapOvr>
  <p:transition spd="slow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12">
            <a:extLst>
              <a:ext uri="{FF2B5EF4-FFF2-40B4-BE49-F238E27FC236}">
                <a16:creationId xmlns:a16="http://schemas.microsoft.com/office/drawing/2014/main" id="{E80F7D6E-A911-4C68-85D4-EAF07C9E210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66566" name="Rectangle 13">
              <a:extLst>
                <a:ext uri="{FF2B5EF4-FFF2-40B4-BE49-F238E27FC236}">
                  <a16:creationId xmlns:a16="http://schemas.microsoft.com/office/drawing/2014/main" id="{BF81837A-D74B-41F1-878B-E365F3659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66567" name="Picture 14" descr="minispir">
              <a:extLst>
                <a:ext uri="{FF2B5EF4-FFF2-40B4-BE49-F238E27FC236}">
                  <a16:creationId xmlns:a16="http://schemas.microsoft.com/office/drawing/2014/main" id="{CD01DB3F-5EB1-4DC5-A057-DECC749D0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563" name="Rectangle 3" descr="花束">
            <a:extLst>
              <a:ext uri="{FF2B5EF4-FFF2-40B4-BE49-F238E27FC236}">
                <a16:creationId xmlns:a16="http://schemas.microsoft.com/office/drawing/2014/main" id="{9DBF98D7-8B16-41CA-BC58-AFD9E4D43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黑体" panose="02010609060101010101" pitchFamily="49" charset="-122"/>
              </a:rPr>
              <a:t>定义字节单元伪指令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</a:rPr>
              <a:t>DB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75B6C759-976A-4619-92D1-E2E9C7AD9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984250"/>
            <a:ext cx="8005763" cy="4211638"/>
          </a:xfrm>
          <a:noFill/>
        </p:spPr>
        <p:txBody>
          <a:bodyPr/>
          <a:lstStyle/>
          <a:p>
            <a:pPr marL="0" indent="568325" eaLnBrk="1" hangingPunct="1">
              <a:buFont typeface="Wingdings" panose="05000000000000000000" pitchFamily="2" charset="2"/>
              <a:buNone/>
              <a:tabLst>
                <a:tab pos="1524000" algn="l"/>
              </a:tabLst>
            </a:pPr>
            <a:r>
              <a:rPr lang="en-US" altLang="zh-CN" sz="3200">
                <a:solidFill>
                  <a:schemeClr val="hlink"/>
                </a:solidFill>
              </a:rPr>
              <a:t>DB</a:t>
            </a:r>
            <a:r>
              <a:rPr lang="zh-CN" altLang="en-US" sz="3200"/>
              <a:t>伪指令用于分配一个或多个字节单元，并可以将它们初始化为指定值</a:t>
            </a:r>
          </a:p>
          <a:p>
            <a:pPr marL="0" indent="568325" eaLnBrk="1" hangingPunct="1">
              <a:buFont typeface="Wingdings" panose="05000000000000000000" pitchFamily="2" charset="2"/>
              <a:buNone/>
              <a:tabLst>
                <a:tab pos="1524000" algn="l"/>
              </a:tabLst>
            </a:pPr>
            <a:r>
              <a:rPr lang="zh-CN" altLang="en-US" sz="3200"/>
              <a:t>初值表中每个数据一定是字节量（</a:t>
            </a:r>
            <a:r>
              <a:rPr lang="en-US" altLang="zh-CN" sz="3200"/>
              <a:t>Byte</a:t>
            </a:r>
            <a:r>
              <a:rPr lang="zh-CN" altLang="en-US" sz="3200"/>
              <a:t>），存放一个</a:t>
            </a:r>
            <a:r>
              <a:rPr lang="en-US" altLang="zh-CN" sz="3200"/>
              <a:t>8</a:t>
            </a:r>
            <a:r>
              <a:rPr lang="zh-CN" altLang="en-US" sz="3200"/>
              <a:t>位数据：</a:t>
            </a:r>
          </a:p>
          <a:p>
            <a:pPr marL="773113" lvl="1" indent="-4763" eaLnBrk="1" hangingPunct="1">
              <a:buSzTx/>
              <a:buFont typeface="Wingdings" panose="05000000000000000000" pitchFamily="2" charset="2"/>
              <a:buBlip>
                <a:blip r:embed="rId4"/>
              </a:buBlip>
              <a:tabLst>
                <a:tab pos="1524000" algn="l"/>
              </a:tabLst>
            </a:pPr>
            <a:r>
              <a:rPr lang="zh-CN" altLang="en-US"/>
              <a:t> 可以是</a:t>
            </a:r>
            <a:r>
              <a:rPr lang="en-US" altLang="zh-CN"/>
              <a:t>0~255</a:t>
            </a:r>
            <a:r>
              <a:rPr lang="zh-CN" altLang="en-US"/>
              <a:t>的无符号数</a:t>
            </a:r>
          </a:p>
          <a:p>
            <a:pPr marL="773113" lvl="1" indent="-4763" eaLnBrk="1" hangingPunct="1">
              <a:buSzTx/>
              <a:buFont typeface="Wingdings" panose="05000000000000000000" pitchFamily="2" charset="2"/>
              <a:buBlip>
                <a:blip r:embed="rId4"/>
              </a:buBlip>
              <a:tabLst>
                <a:tab pos="1524000" algn="l"/>
              </a:tabLst>
            </a:pPr>
            <a:r>
              <a:rPr lang="zh-CN" altLang="en-US"/>
              <a:t> 或是－</a:t>
            </a:r>
            <a:r>
              <a:rPr lang="en-US" altLang="zh-CN"/>
              <a:t>128</a:t>
            </a:r>
            <a:r>
              <a:rPr lang="zh-CN" altLang="en-US"/>
              <a:t>～＋</a:t>
            </a:r>
            <a:r>
              <a:rPr lang="en-US" altLang="zh-CN"/>
              <a:t>127</a:t>
            </a:r>
            <a:r>
              <a:rPr lang="zh-CN" altLang="en-US"/>
              <a:t>带符号数</a:t>
            </a:r>
          </a:p>
          <a:p>
            <a:pPr marL="773113" lvl="1" indent="-4763" eaLnBrk="1" hangingPunct="1">
              <a:buSzTx/>
              <a:buFont typeface="Wingdings" panose="05000000000000000000" pitchFamily="2" charset="2"/>
              <a:buBlip>
                <a:blip r:embed="rId4"/>
              </a:buBlip>
              <a:tabLst>
                <a:tab pos="1524000" algn="l"/>
              </a:tabLst>
            </a:pPr>
            <a:r>
              <a:rPr lang="zh-CN" altLang="en-US"/>
              <a:t> 也可以是字符串常数</a:t>
            </a:r>
          </a:p>
        </p:txBody>
      </p:sp>
      <p:sp>
        <p:nvSpPr>
          <p:cNvPr id="66565" name="Line 6">
            <a:extLst>
              <a:ext uri="{FF2B5EF4-FFF2-40B4-BE49-F238E27FC236}">
                <a16:creationId xmlns:a16="http://schemas.microsoft.com/office/drawing/2014/main" id="{ADAF81C8-A2B9-4ED7-AD97-32423120C03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67CAE0A-9EE3-44E3-A05A-65ECA7494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5" y="388938"/>
            <a:ext cx="4810125" cy="1960562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.data	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；数据段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X	db 'a',-5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db 2 dup(100),?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Y	db 'ABC'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5928F92-AE92-45E6-837E-B110C2A28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21596837">
            <a:off x="5638800" y="882650"/>
            <a:ext cx="3133725" cy="455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字节单元定义实例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67588" name="Picture 7" descr="hy03_01">
            <a:extLst>
              <a:ext uri="{FF2B5EF4-FFF2-40B4-BE49-F238E27FC236}">
                <a16:creationId xmlns:a16="http://schemas.microsoft.com/office/drawing/2014/main" id="{5B75E19F-FF27-4ED7-B39B-5388F861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4" r="50986" b="13988"/>
          <a:stretch>
            <a:fillRect/>
          </a:stretch>
        </p:blipFill>
        <p:spPr bwMode="auto">
          <a:xfrm>
            <a:off x="2771775" y="2276475"/>
            <a:ext cx="6178550" cy="4537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85FC05A-66BD-4D07-B225-02F6BC994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9463" y="1331913"/>
            <a:ext cx="7969250" cy="4211637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9060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668338" algn="l"/>
                <a:tab pos="1338263" algn="l"/>
              </a:tabLst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mov al,X</a:t>
            </a:r>
          </a:p>
          <a:p>
            <a:pPr marL="0" indent="0" defTabSz="99060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668338" algn="l"/>
                <a:tab pos="1338263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;</a:t>
            </a:r>
            <a:r>
              <a:rPr lang="zh-CN" altLang="en-US" sz="3200">
                <a:latin typeface="宋体" panose="02010600030101010101" pitchFamily="2" charset="-122"/>
              </a:rPr>
              <a:t>此处</a:t>
            </a:r>
            <a:r>
              <a:rPr lang="en-US" altLang="zh-CN" sz="3200">
                <a:latin typeface="宋体" panose="02010600030101010101" pitchFamily="2" charset="-122"/>
              </a:rPr>
              <a:t>X</a:t>
            </a:r>
            <a:r>
              <a:rPr lang="zh-CN" altLang="en-US" sz="3200">
                <a:latin typeface="宋体" panose="02010600030101010101" pitchFamily="2" charset="-122"/>
              </a:rPr>
              <a:t>表示它的第</a:t>
            </a:r>
            <a:r>
              <a:rPr lang="en-US" altLang="zh-CN" sz="3200">
                <a:latin typeface="宋体" panose="02010600030101010101" pitchFamily="2" charset="-122"/>
              </a:rPr>
              <a:t>1</a:t>
            </a:r>
            <a:r>
              <a:rPr lang="zh-CN" altLang="en-US" sz="3200">
                <a:latin typeface="宋体" panose="02010600030101010101" pitchFamily="2" charset="-122"/>
              </a:rPr>
              <a:t>个数据，故</a:t>
            </a:r>
            <a:r>
              <a:rPr lang="en-US" altLang="zh-CN" sz="3200">
                <a:latin typeface="宋体" panose="02010600030101010101" pitchFamily="2" charset="-122"/>
              </a:rPr>
              <a:t>AL←'a'</a:t>
            </a:r>
          </a:p>
          <a:p>
            <a:pPr marL="0" indent="0" defTabSz="99060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668338" algn="l"/>
                <a:tab pos="1338263" algn="l"/>
              </a:tabLst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dec X+1</a:t>
            </a:r>
          </a:p>
          <a:p>
            <a:pPr marL="0" indent="0" defTabSz="99060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668338" algn="l"/>
                <a:tab pos="1338263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;</a:t>
            </a:r>
            <a:r>
              <a:rPr lang="zh-CN" altLang="en-US" sz="3200">
                <a:latin typeface="宋体" panose="02010600030101010101" pitchFamily="2" charset="-122"/>
              </a:rPr>
              <a:t>对</a:t>
            </a:r>
            <a:r>
              <a:rPr lang="en-US" altLang="zh-CN" sz="3200">
                <a:latin typeface="宋体" panose="02010600030101010101" pitchFamily="2" charset="-122"/>
              </a:rPr>
              <a:t>X</a:t>
            </a:r>
            <a:r>
              <a:rPr lang="zh-CN" altLang="en-US" sz="3200">
                <a:latin typeface="宋体" panose="02010600030101010101" pitchFamily="2" charset="-122"/>
              </a:rPr>
              <a:t>为始的第</a:t>
            </a:r>
            <a:r>
              <a:rPr lang="en-US" altLang="zh-CN" sz="3200">
                <a:latin typeface="宋体" panose="02010600030101010101" pitchFamily="2" charset="-122"/>
              </a:rPr>
              <a:t>2</a:t>
            </a:r>
            <a:r>
              <a:rPr lang="zh-CN" altLang="en-US" sz="3200">
                <a:latin typeface="宋体" panose="02010600030101010101" pitchFamily="2" charset="-122"/>
              </a:rPr>
              <a:t>个数据减</a:t>
            </a:r>
            <a:r>
              <a:rPr lang="en-US" altLang="zh-CN" sz="3200">
                <a:latin typeface="宋体" panose="02010600030101010101" pitchFamily="2" charset="-122"/>
              </a:rPr>
              <a:t>1</a:t>
            </a:r>
            <a:r>
              <a:rPr lang="zh-CN" altLang="en-US" sz="3200">
                <a:latin typeface="宋体" panose="02010600030101010101" pitchFamily="2" charset="-122"/>
              </a:rPr>
              <a:t>，故成为</a:t>
            </a:r>
            <a:r>
              <a:rPr lang="en-US" altLang="zh-CN" sz="3200">
                <a:latin typeface="宋体" panose="02010600030101010101" pitchFamily="2" charset="-122"/>
              </a:rPr>
              <a:t>-6</a:t>
            </a:r>
          </a:p>
          <a:p>
            <a:pPr marL="0" indent="0" defTabSz="99060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668338" algn="l"/>
                <a:tab pos="1338263" algn="l"/>
              </a:tabLst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mov Y,al</a:t>
            </a:r>
          </a:p>
          <a:p>
            <a:pPr marL="0" indent="0" defTabSz="99060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668338" algn="l"/>
                <a:tab pos="1338263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;</a:t>
            </a:r>
            <a:r>
              <a:rPr lang="zh-CN" altLang="en-US" sz="3200">
                <a:latin typeface="宋体" panose="02010600030101010101" pitchFamily="2" charset="-122"/>
              </a:rPr>
              <a:t>现在</a:t>
            </a:r>
            <a:r>
              <a:rPr lang="en-US" altLang="zh-CN" sz="3200">
                <a:latin typeface="宋体" panose="02010600030101010101" pitchFamily="2" charset="-122"/>
              </a:rPr>
              <a:t>Y</a:t>
            </a:r>
            <a:r>
              <a:rPr lang="zh-CN" altLang="en-US" sz="3200">
                <a:latin typeface="宋体" panose="02010600030101010101" pitchFamily="2" charset="-122"/>
              </a:rPr>
              <a:t>这个字符串成为 </a:t>
            </a:r>
            <a:r>
              <a:rPr lang="en-US" altLang="zh-CN" sz="3200">
                <a:latin typeface="宋体" panose="02010600030101010101" pitchFamily="2" charset="-122"/>
              </a:rPr>
              <a:t>'a</a:t>
            </a:r>
            <a:r>
              <a:rPr lang="en-US" altLang="zh-CN">
                <a:latin typeface="宋体" panose="02010600030101010101" pitchFamily="2" charset="-122"/>
              </a:rPr>
              <a:t>BC'</a:t>
            </a:r>
            <a:endParaRPr lang="en-US" altLang="zh-CN" sz="2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81CFD58-E26D-4D6B-9900-D0D17053F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21596837">
            <a:off x="381000" y="304800"/>
            <a:ext cx="2884488" cy="455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字节变量的应用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pSp>
        <p:nvGrpSpPr>
          <p:cNvPr id="128004" name="Group 4">
            <a:extLst>
              <a:ext uri="{FF2B5EF4-FFF2-40B4-BE49-F238E27FC236}">
                <a16:creationId xmlns:a16="http://schemas.microsoft.com/office/drawing/2014/main" id="{D2AB3BAC-C53C-418A-9738-797EC74DA8A6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68622" name="Rectangle 5">
              <a:extLst>
                <a:ext uri="{FF2B5EF4-FFF2-40B4-BE49-F238E27FC236}">
                  <a16:creationId xmlns:a16="http://schemas.microsoft.com/office/drawing/2014/main" id="{EF6AED72-8883-4B6D-8D0A-418D132822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3" name="Rectangle 6">
              <a:extLst>
                <a:ext uri="{FF2B5EF4-FFF2-40B4-BE49-F238E27FC236}">
                  <a16:creationId xmlns:a16="http://schemas.microsoft.com/office/drawing/2014/main" id="{82376F6D-1D02-4D91-97D3-ABF53F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8007" name="Group 7">
            <a:extLst>
              <a:ext uri="{FF2B5EF4-FFF2-40B4-BE49-F238E27FC236}">
                <a16:creationId xmlns:a16="http://schemas.microsoft.com/office/drawing/2014/main" id="{7248FAE4-FEDD-4CFF-A317-874658545111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68620" name="Rectangle 8">
              <a:extLst>
                <a:ext uri="{FF2B5EF4-FFF2-40B4-BE49-F238E27FC236}">
                  <a16:creationId xmlns:a16="http://schemas.microsoft.com/office/drawing/2014/main" id="{E1C0EC0F-E1DE-4D93-8C47-FF9D990164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21" name="Rectangle 9">
              <a:extLst>
                <a:ext uri="{FF2B5EF4-FFF2-40B4-BE49-F238E27FC236}">
                  <a16:creationId xmlns:a16="http://schemas.microsoft.com/office/drawing/2014/main" id="{101E94FE-0DAD-404C-B08B-A2D263C71E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8010" name="Group 10">
            <a:extLst>
              <a:ext uri="{FF2B5EF4-FFF2-40B4-BE49-F238E27FC236}">
                <a16:creationId xmlns:a16="http://schemas.microsoft.com/office/drawing/2014/main" id="{7BDBC61B-EAB8-4D7B-B96F-889C7B9926D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68618" name="Rectangle 11">
              <a:extLst>
                <a:ext uri="{FF2B5EF4-FFF2-40B4-BE49-F238E27FC236}">
                  <a16:creationId xmlns:a16="http://schemas.microsoft.com/office/drawing/2014/main" id="{53DB8034-A5A8-4D35-A6A5-84686A136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19" name="Rectangle 12">
              <a:extLst>
                <a:ext uri="{FF2B5EF4-FFF2-40B4-BE49-F238E27FC236}">
                  <a16:creationId xmlns:a16="http://schemas.microsoft.com/office/drawing/2014/main" id="{A71F618C-466C-4B95-A330-06B060DCE3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8013" name="Group 13">
            <a:extLst>
              <a:ext uri="{FF2B5EF4-FFF2-40B4-BE49-F238E27FC236}">
                <a16:creationId xmlns:a16="http://schemas.microsoft.com/office/drawing/2014/main" id="{DBF06C09-447F-4FF8-98B6-13E254B13DD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68616" name="Rectangle 14">
              <a:extLst>
                <a:ext uri="{FF2B5EF4-FFF2-40B4-BE49-F238E27FC236}">
                  <a16:creationId xmlns:a16="http://schemas.microsoft.com/office/drawing/2014/main" id="{B8A1D417-F85C-4956-B3A7-7541410780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17" name="Rectangle 15">
              <a:extLst>
                <a:ext uri="{FF2B5EF4-FFF2-40B4-BE49-F238E27FC236}">
                  <a16:creationId xmlns:a16="http://schemas.microsoft.com/office/drawing/2014/main" id="{71DFFA74-64E8-4B10-BCF7-DBC238C20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10">
            <a:extLst>
              <a:ext uri="{FF2B5EF4-FFF2-40B4-BE49-F238E27FC236}">
                <a16:creationId xmlns:a16="http://schemas.microsoft.com/office/drawing/2014/main" id="{8B945299-59B3-4E15-9333-5E1638D123B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69638" name="Rectangle 11">
              <a:extLst>
                <a:ext uri="{FF2B5EF4-FFF2-40B4-BE49-F238E27FC236}">
                  <a16:creationId xmlns:a16="http://schemas.microsoft.com/office/drawing/2014/main" id="{A0384E24-21D7-4892-8C07-E52C20B7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69639" name="Picture 12" descr="minispir">
              <a:extLst>
                <a:ext uri="{FF2B5EF4-FFF2-40B4-BE49-F238E27FC236}">
                  <a16:creationId xmlns:a16="http://schemas.microsoft.com/office/drawing/2014/main" id="{F02D3191-20A2-4B1C-96A0-E23CB7C50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635" name="Rectangle 3" descr="花束">
            <a:extLst>
              <a:ext uri="{FF2B5EF4-FFF2-40B4-BE49-F238E27FC236}">
                <a16:creationId xmlns:a16="http://schemas.microsoft.com/office/drawing/2014/main" id="{BCAA53DB-930F-40E1-82F9-5FFC5771E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黑体" panose="02010609060101010101" pitchFamily="49" charset="-122"/>
              </a:rPr>
              <a:t>定义字单元伪指令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</a:rPr>
              <a:t>DW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1AC13D18-2A0F-48C3-9F25-3E98F0659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984250"/>
            <a:ext cx="8005763" cy="5645150"/>
          </a:xfrm>
          <a:noFill/>
        </p:spPr>
        <p:txBody>
          <a:bodyPr/>
          <a:lstStyle/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4000" algn="l"/>
              </a:tabLst>
            </a:pPr>
            <a:r>
              <a:rPr lang="en-US" altLang="zh-CN">
                <a:solidFill>
                  <a:schemeClr val="hlink"/>
                </a:solidFill>
              </a:rPr>
              <a:t>DW</a:t>
            </a:r>
            <a:r>
              <a:rPr lang="zh-CN" altLang="en-US"/>
              <a:t>伪指令用于分配一个或多个字单元，并可以将它们初始化为指定值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4000" algn="l"/>
              </a:tabLst>
            </a:pPr>
            <a:r>
              <a:rPr lang="zh-CN" altLang="en-US"/>
              <a:t>初值表中每个数据一定是字量（</a:t>
            </a:r>
            <a:r>
              <a:rPr lang="en-US" altLang="zh-CN"/>
              <a:t>Word</a:t>
            </a:r>
            <a:r>
              <a:rPr lang="zh-CN" altLang="en-US"/>
              <a:t>），一个字单元可用于存放任何</a:t>
            </a:r>
            <a:r>
              <a:rPr lang="en-US" altLang="zh-CN"/>
              <a:t>16</a:t>
            </a:r>
            <a:r>
              <a:rPr lang="zh-CN" altLang="en-US"/>
              <a:t>位数据：</a:t>
            </a:r>
          </a:p>
          <a:p>
            <a:pPr marL="768350" lvl="1" indent="-1588" eaLnBrk="1" hangingPunct="1">
              <a:lnSpc>
                <a:spcPct val="90000"/>
              </a:lnSpc>
              <a:buSzTx/>
              <a:buFont typeface="Wingdings" panose="05000000000000000000" pitchFamily="2" charset="2"/>
              <a:buBlip>
                <a:blip r:embed="rId4"/>
              </a:buBlip>
              <a:tabLst>
                <a:tab pos="1524000" algn="l"/>
              </a:tabLst>
            </a:pPr>
            <a:r>
              <a:rPr lang="zh-CN" altLang="en-US"/>
              <a:t> 一个段地址</a:t>
            </a:r>
          </a:p>
          <a:p>
            <a:pPr marL="768350" lvl="1" indent="-1588" eaLnBrk="1" hangingPunct="1">
              <a:lnSpc>
                <a:spcPct val="90000"/>
              </a:lnSpc>
              <a:buSzTx/>
              <a:buFont typeface="Wingdings" panose="05000000000000000000" pitchFamily="2" charset="2"/>
              <a:buBlip>
                <a:blip r:embed="rId4"/>
              </a:buBlip>
              <a:tabLst>
                <a:tab pos="1524000" algn="l"/>
              </a:tabLst>
            </a:pPr>
            <a:r>
              <a:rPr lang="zh-CN" altLang="en-US"/>
              <a:t>一个偏移地址</a:t>
            </a:r>
          </a:p>
          <a:p>
            <a:pPr marL="768350" lvl="1" indent="-1588" eaLnBrk="1" hangingPunct="1">
              <a:lnSpc>
                <a:spcPct val="90000"/>
              </a:lnSpc>
              <a:buSzTx/>
              <a:buFont typeface="Wingdings" panose="05000000000000000000" pitchFamily="2" charset="2"/>
              <a:buBlip>
                <a:blip r:embed="rId4"/>
              </a:buBlip>
              <a:tabLst>
                <a:tab pos="1524000" algn="l"/>
              </a:tabLst>
            </a:pPr>
            <a:r>
              <a:rPr lang="zh-CN" altLang="en-US"/>
              <a:t> 两个字符</a:t>
            </a:r>
          </a:p>
          <a:p>
            <a:pPr marL="768350" lvl="1" indent="-1588" eaLnBrk="1" hangingPunct="1">
              <a:lnSpc>
                <a:spcPct val="90000"/>
              </a:lnSpc>
              <a:buSzTx/>
              <a:buFont typeface="Wingdings" panose="05000000000000000000" pitchFamily="2" charset="2"/>
              <a:buBlip>
                <a:blip r:embed="rId4"/>
              </a:buBlip>
              <a:tabLst>
                <a:tab pos="1524000" algn="l"/>
              </a:tabLst>
            </a:pPr>
            <a:r>
              <a:rPr lang="zh-CN" altLang="en-US"/>
              <a:t> 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65535</a:t>
            </a:r>
            <a:r>
              <a:rPr lang="zh-CN" altLang="en-US"/>
              <a:t>之间的无符号数</a:t>
            </a:r>
          </a:p>
          <a:p>
            <a:pPr marL="768350" lvl="1" indent="-1588" eaLnBrk="1" hangingPunct="1">
              <a:lnSpc>
                <a:spcPct val="90000"/>
              </a:lnSpc>
              <a:buSzTx/>
              <a:buFont typeface="Wingdings" panose="05000000000000000000" pitchFamily="2" charset="2"/>
              <a:buBlip>
                <a:blip r:embed="rId4"/>
              </a:buBlip>
              <a:tabLst>
                <a:tab pos="1524000" algn="l"/>
              </a:tabLst>
            </a:pPr>
            <a:r>
              <a:rPr lang="zh-CN" altLang="en-US"/>
              <a:t> －</a:t>
            </a:r>
            <a:r>
              <a:rPr lang="en-US" altLang="zh-CN"/>
              <a:t>32768</a:t>
            </a:r>
            <a:r>
              <a:rPr lang="zh-CN" altLang="en-US"/>
              <a:t>～＋</a:t>
            </a:r>
            <a:r>
              <a:rPr lang="en-US" altLang="zh-CN"/>
              <a:t>32767</a:t>
            </a:r>
            <a:r>
              <a:rPr lang="zh-CN" altLang="en-US"/>
              <a:t>之间的带符号数</a:t>
            </a:r>
          </a:p>
        </p:txBody>
      </p:sp>
      <p:sp>
        <p:nvSpPr>
          <p:cNvPr id="69637" name="Line 6">
            <a:extLst>
              <a:ext uri="{FF2B5EF4-FFF2-40B4-BE49-F238E27FC236}">
                <a16:creationId xmlns:a16="http://schemas.microsoft.com/office/drawing/2014/main" id="{43BF696E-3DF7-496F-91EE-84A8266620A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C93E4F3-C03F-4857-A1A5-E205A7D8A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63" y="222250"/>
            <a:ext cx="4884737" cy="2630488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0" indent="0" defTabSz="990600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.data	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；数据段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count	dw 8000h,?,'AB'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maxint	equ 64h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number	dw maxint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15252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array	dw maxint dup(0)</a:t>
            </a:r>
            <a:endParaRPr lang="en-US" altLang="zh-CN" sz="32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BD10999-DAA8-447D-AC5F-7CF8A8882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21596837">
            <a:off x="5888038" y="882650"/>
            <a:ext cx="2884487" cy="455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字单元定义实例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70660" name="Picture 7" descr="hy03_01">
            <a:extLst>
              <a:ext uri="{FF2B5EF4-FFF2-40B4-BE49-F238E27FC236}">
                <a16:creationId xmlns:a16="http://schemas.microsoft.com/office/drawing/2014/main" id="{953D0CE0-3F5E-4E3C-9462-DAC1FF262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7" b="13988"/>
          <a:stretch>
            <a:fillRect/>
          </a:stretch>
        </p:blipFill>
        <p:spPr bwMode="auto">
          <a:xfrm>
            <a:off x="2987675" y="2797175"/>
            <a:ext cx="5889625" cy="3816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5EC558C-6B20-4BC8-B15E-52F0B1D31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49325"/>
            <a:ext cx="8153400" cy="5095875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47738" algn="l"/>
                <a:tab pos="3810000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字变量和字常量的定义：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477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WNUM	EQU 5678H</a:t>
            </a:r>
            <a:r>
              <a:rPr lang="en-US" altLang="zh-CN" sz="2800"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定义</a:t>
            </a:r>
            <a:r>
              <a:rPr lang="en-US" altLang="zh-CN" sz="2800">
                <a:latin typeface="宋体" panose="02010600030101010101" pitchFamily="2" charset="-122"/>
              </a:rPr>
              <a:t>WNUM</a:t>
            </a:r>
            <a:r>
              <a:rPr lang="zh-CN" altLang="en-US" sz="2800">
                <a:latin typeface="宋体" panose="02010600030101010101" pitchFamily="2" charset="-122"/>
              </a:rPr>
              <a:t>为常量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477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COUNT	 DW 20H </a:t>
            </a:r>
            <a:r>
              <a:rPr lang="en-US" altLang="zh-CN" sz="2000">
                <a:latin typeface="宋体" panose="02010600030101010101" pitchFamily="2" charset="-122"/>
              </a:rPr>
              <a:t>;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COUNT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</a:rPr>
              <a:t>变量</a:t>
            </a:r>
            <a:r>
              <a:rPr lang="zh-CN" altLang="en-US" sz="2000">
                <a:latin typeface="宋体" panose="02010600030101010101" pitchFamily="2" charset="-122"/>
              </a:rPr>
              <a:t>，假设在数据段的偏移地址为</a:t>
            </a:r>
            <a:r>
              <a:rPr lang="en-US" altLang="zh-CN" sz="2000">
                <a:latin typeface="宋体" panose="02010600030101010101" pitchFamily="2" charset="-122"/>
              </a:rPr>
              <a:t>10H</a:t>
            </a:r>
          </a:p>
          <a:p>
            <a:pPr marL="0" indent="0" defTabSz="99060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947738" algn="l"/>
                <a:tab pos="3810000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字变量和字常量的应用：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477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AX,[BX+SI+WNUM]	</a:t>
            </a:r>
            <a:r>
              <a:rPr lang="en-US" altLang="zh-CN" sz="2800">
                <a:latin typeface="宋体" panose="02010600030101010101" pitchFamily="2" charset="-122"/>
              </a:rPr>
              <a:t>;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AX,[BX+SI+5678H]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477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AX,COUNT</a:t>
            </a:r>
            <a:r>
              <a:rPr lang="en-US" altLang="zh-CN" sz="2800">
                <a:latin typeface="宋体" panose="02010600030101010101" pitchFamily="2" charset="-122"/>
              </a:rPr>
              <a:t>	;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AX,[0010H]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477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AX,[SI+COUNT]</a:t>
            </a:r>
            <a:r>
              <a:rPr lang="en-US" altLang="zh-CN" sz="2800">
                <a:latin typeface="宋体" panose="02010600030101010101" pitchFamily="2" charset="-122"/>
              </a:rPr>
              <a:t>	;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AX,COUNT[SI]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47738" algn="l"/>
                <a:tab pos="3810000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		;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AX,[SI+10H]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477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LEA BX,COUNT</a:t>
            </a:r>
            <a:r>
              <a:rPr lang="en-US" altLang="zh-CN" sz="2800">
                <a:latin typeface="宋体" panose="02010600030101010101" pitchFamily="2" charset="-122"/>
              </a:rPr>
              <a:t>	;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LEA BX,[0010H]</a:t>
            </a:r>
          </a:p>
          <a:p>
            <a:pPr marL="0" indent="0" defTabSz="9906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47738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BX,OFFSET COUNT</a:t>
            </a:r>
            <a:r>
              <a:rPr lang="en-US" altLang="zh-CN" sz="2800">
                <a:latin typeface="宋体" panose="02010600030101010101" pitchFamily="2" charset="-122"/>
              </a:rPr>
              <a:t>	;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MOV BX,0010H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DA4CED3-D6BB-4AF0-A071-60A95CCEA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21596837">
            <a:off x="381000" y="306388"/>
            <a:ext cx="2884488" cy="455612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字变量和字常量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pSp>
        <p:nvGrpSpPr>
          <p:cNvPr id="131077" name="Group 5">
            <a:extLst>
              <a:ext uri="{FF2B5EF4-FFF2-40B4-BE49-F238E27FC236}">
                <a16:creationId xmlns:a16="http://schemas.microsoft.com/office/drawing/2014/main" id="{C21CCD1A-6AF4-49CB-8350-5D8C4D08E176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71694" name="Rectangle 6">
              <a:extLst>
                <a:ext uri="{FF2B5EF4-FFF2-40B4-BE49-F238E27FC236}">
                  <a16:creationId xmlns:a16="http://schemas.microsoft.com/office/drawing/2014/main" id="{0857B4F3-D1EB-4EBB-BECD-8E52484F3A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5" name="Rectangle 7">
              <a:extLst>
                <a:ext uri="{FF2B5EF4-FFF2-40B4-BE49-F238E27FC236}">
                  <a16:creationId xmlns:a16="http://schemas.microsoft.com/office/drawing/2014/main" id="{DA78491C-EED6-4956-A03C-17228E7C86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1080" name="Group 8">
            <a:extLst>
              <a:ext uri="{FF2B5EF4-FFF2-40B4-BE49-F238E27FC236}">
                <a16:creationId xmlns:a16="http://schemas.microsoft.com/office/drawing/2014/main" id="{448AD712-E7B3-406D-A343-ED26F5896C80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71692" name="Rectangle 9">
              <a:extLst>
                <a:ext uri="{FF2B5EF4-FFF2-40B4-BE49-F238E27FC236}">
                  <a16:creationId xmlns:a16="http://schemas.microsoft.com/office/drawing/2014/main" id="{EC52C5E4-6A40-4329-98E2-65B9BE09A0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3" name="Rectangle 10">
              <a:extLst>
                <a:ext uri="{FF2B5EF4-FFF2-40B4-BE49-F238E27FC236}">
                  <a16:creationId xmlns:a16="http://schemas.microsoft.com/office/drawing/2014/main" id="{0270333E-B7C6-427D-B76B-CB2F48A21B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1083" name="Group 11">
            <a:extLst>
              <a:ext uri="{FF2B5EF4-FFF2-40B4-BE49-F238E27FC236}">
                <a16:creationId xmlns:a16="http://schemas.microsoft.com/office/drawing/2014/main" id="{04D4650E-9DFF-401E-B744-A186E67BBC27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71690" name="Rectangle 12">
              <a:extLst>
                <a:ext uri="{FF2B5EF4-FFF2-40B4-BE49-F238E27FC236}">
                  <a16:creationId xmlns:a16="http://schemas.microsoft.com/office/drawing/2014/main" id="{EECCB5B6-AD35-4117-BE59-DF6039496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91" name="Rectangle 13">
              <a:extLst>
                <a:ext uri="{FF2B5EF4-FFF2-40B4-BE49-F238E27FC236}">
                  <a16:creationId xmlns:a16="http://schemas.microsoft.com/office/drawing/2014/main" id="{49194850-353F-4035-869F-85578851C6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1086" name="Group 14">
            <a:extLst>
              <a:ext uri="{FF2B5EF4-FFF2-40B4-BE49-F238E27FC236}">
                <a16:creationId xmlns:a16="http://schemas.microsoft.com/office/drawing/2014/main" id="{59262629-6BDC-4AE3-93A9-6CCAE3C3A21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71688" name="Rectangle 15">
              <a:extLst>
                <a:ext uri="{FF2B5EF4-FFF2-40B4-BE49-F238E27FC236}">
                  <a16:creationId xmlns:a16="http://schemas.microsoft.com/office/drawing/2014/main" id="{FDB86F50-74C9-48E2-AB43-D78BC19C8B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89" name="Rectangle 16">
              <a:extLst>
                <a:ext uri="{FF2B5EF4-FFF2-40B4-BE49-F238E27FC236}">
                  <a16:creationId xmlns:a16="http://schemas.microsoft.com/office/drawing/2014/main" id="{0D1037F5-B0D1-448A-869B-937E5047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7">
            <a:extLst>
              <a:ext uri="{FF2B5EF4-FFF2-40B4-BE49-F238E27FC236}">
                <a16:creationId xmlns:a16="http://schemas.microsoft.com/office/drawing/2014/main" id="{788D2F91-59C5-49AC-8EBE-F3B6756B679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72710" name="Rectangle 8">
              <a:extLst>
                <a:ext uri="{FF2B5EF4-FFF2-40B4-BE49-F238E27FC236}">
                  <a16:creationId xmlns:a16="http://schemas.microsoft.com/office/drawing/2014/main" id="{1A014616-76C6-4E1D-AAD3-C9A1ED81B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72711" name="Picture 9" descr="minispir">
              <a:extLst>
                <a:ext uri="{FF2B5EF4-FFF2-40B4-BE49-F238E27FC236}">
                  <a16:creationId xmlns:a16="http://schemas.microsoft.com/office/drawing/2014/main" id="{D5881845-320D-4B2B-A385-D7C6A375F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07" name="Rectangle 3" descr="花束">
            <a:extLst>
              <a:ext uri="{FF2B5EF4-FFF2-40B4-BE49-F238E27FC236}">
                <a16:creationId xmlns:a16="http://schemas.microsoft.com/office/drawing/2014/main" id="{DADBC7B6-4E89-416A-A0B3-D1080DA02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黑体" panose="02010609060101010101" pitchFamily="49" charset="-122"/>
              </a:rPr>
              <a:t>定义双字单元伪指令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</a:rPr>
              <a:t>DD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3B9CDBAF-9081-4988-A457-816CF88D7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984250"/>
            <a:ext cx="7934325" cy="5381625"/>
          </a:xfrm>
          <a:noFill/>
        </p:spPr>
        <p:txBody>
          <a:bodyPr/>
          <a:lstStyle/>
          <a:p>
            <a:pPr marL="0" indent="576263" eaLnBrk="1" hangingPunct="1">
              <a:buFont typeface="Wingdings" panose="05000000000000000000" pitchFamily="2" charset="2"/>
              <a:buNone/>
              <a:tabLst>
                <a:tab pos="2565400" algn="l"/>
              </a:tabLst>
            </a:pPr>
            <a:r>
              <a:rPr lang="en-US" altLang="zh-CN" sz="3200">
                <a:solidFill>
                  <a:schemeClr val="hlink"/>
                </a:solidFill>
              </a:rPr>
              <a:t>DD</a:t>
            </a:r>
            <a:r>
              <a:rPr lang="zh-CN" altLang="en-US" sz="3200"/>
              <a:t>伪指令</a:t>
            </a:r>
            <a:r>
              <a:rPr lang="zh-CN" altLang="en-US" sz="3200">
                <a:latin typeface="宋体" panose="02010600030101010101" pitchFamily="2" charset="-122"/>
              </a:rPr>
              <a:t>用于分配一个或多个双字单元，并可以将它们初始化为指定值</a:t>
            </a:r>
          </a:p>
          <a:p>
            <a:pPr marL="0" indent="576263" eaLnBrk="1" hangingPunct="1">
              <a:buFont typeface="Wingdings" panose="05000000000000000000" pitchFamily="2" charset="2"/>
              <a:buNone/>
              <a:tabLst>
                <a:tab pos="2565400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初值表中每个数据是一个</a:t>
            </a:r>
            <a:r>
              <a:rPr lang="en-US" altLang="zh-CN" sz="3200">
                <a:latin typeface="宋体" panose="02010600030101010101" pitchFamily="2" charset="-122"/>
              </a:rPr>
              <a:t>32</a:t>
            </a:r>
            <a:r>
              <a:rPr lang="zh-CN" altLang="en-US" sz="3200">
                <a:latin typeface="宋体" panose="02010600030101010101" pitchFamily="2" charset="-122"/>
              </a:rPr>
              <a:t>位的双字量（</a:t>
            </a:r>
            <a:r>
              <a:rPr lang="en-US" altLang="zh-CN" sz="3200">
                <a:latin typeface="宋体" panose="02010600030101010101" pitchFamily="2" charset="-122"/>
              </a:rPr>
              <a:t>Double Word</a:t>
            </a:r>
            <a:r>
              <a:rPr lang="zh-CN" altLang="en-US" sz="3200">
                <a:latin typeface="宋体" panose="02010600030101010101" pitchFamily="2" charset="-122"/>
              </a:rPr>
              <a:t>）：</a:t>
            </a:r>
          </a:p>
          <a:p>
            <a:pPr marL="852488" lvl="1" indent="0" eaLnBrk="1" hangingPunct="1">
              <a:buSzTx/>
              <a:buFont typeface="Wingdings" panose="05000000000000000000" pitchFamily="2" charset="2"/>
              <a:buBlip>
                <a:blip r:embed="rId4"/>
              </a:buBlip>
              <a:tabLst>
                <a:tab pos="2565400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 可以是有符号或无符号的</a:t>
            </a:r>
            <a:r>
              <a:rPr lang="en-US" altLang="zh-CN" sz="2800">
                <a:latin typeface="宋体" panose="02010600030101010101" pitchFamily="2" charset="-122"/>
              </a:rPr>
              <a:t>32</a:t>
            </a:r>
            <a:r>
              <a:rPr lang="zh-CN" altLang="en-US" sz="2800">
                <a:latin typeface="宋体" panose="02010600030101010101" pitchFamily="2" charset="-122"/>
              </a:rPr>
              <a:t>位整数</a:t>
            </a:r>
          </a:p>
          <a:p>
            <a:pPr marL="852488" lvl="1" indent="0" eaLnBrk="1" hangingPunct="1">
              <a:buSzTx/>
              <a:buFont typeface="Wingdings" panose="05000000000000000000" pitchFamily="2" charset="2"/>
              <a:buBlip>
                <a:blip r:embed="rId4"/>
              </a:buBlip>
              <a:tabLst>
                <a:tab pos="2565400" algn="l"/>
              </a:tabLst>
            </a:pPr>
            <a:r>
              <a:rPr lang="zh-CN" altLang="en-US" sz="2800">
                <a:latin typeface="宋体" panose="02010600030101010101" pitchFamily="2" charset="-122"/>
              </a:rPr>
              <a:t> 也可以用来表达</a:t>
            </a:r>
            <a:r>
              <a:rPr lang="en-US" altLang="zh-CN" sz="2800">
                <a:latin typeface="宋体" panose="02010600030101010101" pitchFamily="2" charset="-122"/>
              </a:rPr>
              <a:t>16</a:t>
            </a:r>
            <a:r>
              <a:rPr lang="zh-CN" altLang="en-US" sz="2800">
                <a:latin typeface="宋体" panose="02010600030101010101" pitchFamily="2" charset="-122"/>
              </a:rPr>
              <a:t>位段地址（高位字）和</a:t>
            </a:r>
            <a:r>
              <a:rPr lang="en-US" altLang="zh-CN" sz="2800">
                <a:latin typeface="宋体" panose="02010600030101010101" pitchFamily="2" charset="-122"/>
              </a:rPr>
              <a:t>16</a:t>
            </a:r>
            <a:r>
              <a:rPr lang="zh-CN" altLang="en-US" sz="2800">
                <a:latin typeface="宋体" panose="02010600030101010101" pitchFamily="2" charset="-122"/>
              </a:rPr>
              <a:t>位的偏移地址（低位字）的远指针</a:t>
            </a:r>
          </a:p>
          <a:p>
            <a:pPr marL="0" indent="576263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2565400" algn="l"/>
              </a:tabLst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vardd	DD 0,?,12345678h</a:t>
            </a:r>
          </a:p>
          <a:p>
            <a:pPr marL="0" indent="576263" eaLnBrk="1" hangingPunct="1">
              <a:buFont typeface="Wingdings" panose="05000000000000000000" pitchFamily="2" charset="2"/>
              <a:buNone/>
              <a:tabLst>
                <a:tab pos="2565400" algn="l"/>
              </a:tabLst>
            </a:pP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farpoint	DD 00400078h</a:t>
            </a:r>
            <a:endParaRPr lang="en-US" altLang="zh-CN" sz="3200">
              <a:solidFill>
                <a:schemeClr val="accent2"/>
              </a:solidFill>
            </a:endParaRPr>
          </a:p>
        </p:txBody>
      </p:sp>
      <p:sp>
        <p:nvSpPr>
          <p:cNvPr id="72709" name="Line 6">
            <a:extLst>
              <a:ext uri="{FF2B5EF4-FFF2-40B4-BE49-F238E27FC236}">
                <a16:creationId xmlns:a16="http://schemas.microsoft.com/office/drawing/2014/main" id="{AD93DD00-F8E8-4DAE-ABFA-E3757B53ED27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>
            <a:extLst>
              <a:ext uri="{FF2B5EF4-FFF2-40B4-BE49-F238E27FC236}">
                <a16:creationId xmlns:a16="http://schemas.microsoft.com/office/drawing/2014/main" id="{A2EEA694-D24D-49A8-9B41-440BED1F0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标号、名字与标识符</a:t>
            </a:r>
          </a:p>
        </p:txBody>
      </p:sp>
      <p:sp>
        <p:nvSpPr>
          <p:cNvPr id="9219" name="Rectangle 10">
            <a:extLst>
              <a:ext uri="{FF2B5EF4-FFF2-40B4-BE49-F238E27FC236}">
                <a16:creationId xmlns:a16="http://schemas.microsoft.com/office/drawing/2014/main" id="{0A42E187-CB5D-4F7D-A414-16289D2E2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351837" cy="5545138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2"/>
                </a:solidFill>
              </a:rPr>
              <a:t>标号</a:t>
            </a:r>
            <a:r>
              <a:rPr lang="zh-CN" altLang="en-US" sz="2800"/>
              <a:t>是反映硬指令位置（逻辑地址）的标识符，后跟一个冒号分隔</a:t>
            </a:r>
          </a:p>
          <a:p>
            <a:pPr eaLnBrk="1" hangingPunct="1"/>
            <a:r>
              <a:rPr lang="zh-CN" altLang="en-US" sz="2800">
                <a:solidFill>
                  <a:schemeClr val="tx2"/>
                </a:solidFill>
              </a:rPr>
              <a:t>名字</a:t>
            </a:r>
            <a:r>
              <a:rPr lang="zh-CN" altLang="en-US" sz="2800"/>
              <a:t>是反映伪指令位置（逻辑地址）和属性的标识符，后跟空格或制表符分隔，没有一个冒号</a:t>
            </a:r>
          </a:p>
          <a:p>
            <a:pPr eaLnBrk="1" hangingPunct="1"/>
            <a:r>
              <a:rPr lang="zh-CN" altLang="en-US" sz="2800">
                <a:solidFill>
                  <a:schemeClr val="tx2"/>
                </a:solidFill>
              </a:rPr>
              <a:t>标识符</a:t>
            </a:r>
            <a:r>
              <a:rPr lang="zh-CN" altLang="en-US" sz="2800"/>
              <a:t>（</a:t>
            </a:r>
            <a:r>
              <a:rPr lang="en-US" altLang="zh-CN" sz="2800"/>
              <a:t>Identifier</a:t>
            </a:r>
            <a:r>
              <a:rPr lang="zh-CN" altLang="en-US" sz="2800"/>
              <a:t>）一般最多由</a:t>
            </a:r>
            <a:r>
              <a:rPr lang="en-US" altLang="zh-CN" sz="2800"/>
              <a:t>31</a:t>
            </a:r>
            <a:r>
              <a:rPr lang="zh-CN" altLang="en-US" sz="2800"/>
              <a:t>个字母、数字及规定的特殊符号（如 </a:t>
            </a:r>
            <a:r>
              <a:rPr lang="en-US" altLang="zh-CN" sz="2800"/>
              <a:t>_</a:t>
            </a:r>
            <a:r>
              <a:rPr lang="zh-CN" altLang="en-US" sz="2800"/>
              <a:t>、</a:t>
            </a:r>
            <a:r>
              <a:rPr lang="en-US" altLang="zh-CN" sz="2800"/>
              <a:t>$</a:t>
            </a:r>
            <a:r>
              <a:rPr lang="zh-CN" altLang="en-US" sz="2800"/>
              <a:t>、</a:t>
            </a:r>
            <a:r>
              <a:rPr lang="en-US" altLang="zh-CN" sz="2800"/>
              <a:t>?</a:t>
            </a:r>
            <a:r>
              <a:rPr lang="zh-CN" altLang="en-US" sz="2800"/>
              <a:t>、</a:t>
            </a:r>
            <a:r>
              <a:rPr lang="en-US" altLang="zh-CN" sz="2800"/>
              <a:t>@</a:t>
            </a:r>
            <a:r>
              <a:rPr lang="zh-CN" altLang="en-US" sz="2800"/>
              <a:t>）组成，不能以数字开头。默认情况下，汇编程序不区别标识符中的字母大小写</a:t>
            </a:r>
          </a:p>
          <a:p>
            <a:pPr eaLnBrk="1" hangingPunct="1"/>
            <a:r>
              <a:rPr lang="zh-CN" altLang="en-US" sz="2800"/>
              <a:t>一个程序中，每个标识符的定义是唯一的，还不能是汇编语言采用的保留字</a:t>
            </a:r>
          </a:p>
        </p:txBody>
      </p:sp>
    </p:spTree>
  </p:cSld>
  <p:clrMapOvr>
    <a:masterClrMapping/>
  </p:clrMapOvr>
  <p:transition spd="slow"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7">
            <a:extLst>
              <a:ext uri="{FF2B5EF4-FFF2-40B4-BE49-F238E27FC236}">
                <a16:creationId xmlns:a16="http://schemas.microsoft.com/office/drawing/2014/main" id="{4CEECC02-6933-4A33-84A3-0F11B7B163B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73734" name="Rectangle 8">
              <a:extLst>
                <a:ext uri="{FF2B5EF4-FFF2-40B4-BE49-F238E27FC236}">
                  <a16:creationId xmlns:a16="http://schemas.microsoft.com/office/drawing/2014/main" id="{B0C423A2-612E-47F0-A951-A135929A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73735" name="Picture 9" descr="minispir">
              <a:extLst>
                <a:ext uri="{FF2B5EF4-FFF2-40B4-BE49-F238E27FC236}">
                  <a16:creationId xmlns:a16="http://schemas.microsoft.com/office/drawing/2014/main" id="{226CEEF9-6D48-4C26-BABE-DC987AA02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731" name="Rectangle 3" descr="花束">
            <a:extLst>
              <a:ext uri="{FF2B5EF4-FFF2-40B4-BE49-F238E27FC236}">
                <a16:creationId xmlns:a16="http://schemas.microsoft.com/office/drawing/2014/main" id="{020E84E7-8284-47DC-BB57-4E529EB36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黑体" panose="02010609060101010101" pitchFamily="49" charset="-122"/>
              </a:rPr>
              <a:t>其他数据单元定义伪指令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3912677E-9EAF-4053-B2F6-574F81688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984250"/>
            <a:ext cx="7934325" cy="5381625"/>
          </a:xfrm>
          <a:noFill/>
        </p:spPr>
        <p:txBody>
          <a:bodyPr/>
          <a:lstStyle/>
          <a:p>
            <a:pPr marL="0" indent="576263" eaLnBrk="1" hangingPunct="1">
              <a:tabLst>
                <a:tab pos="2565400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定义</a:t>
            </a:r>
            <a:r>
              <a:rPr lang="en-US" altLang="zh-CN" sz="3200">
                <a:latin typeface="宋体" panose="02010600030101010101" pitchFamily="2" charset="-122"/>
              </a:rPr>
              <a:t>3</a:t>
            </a:r>
            <a:r>
              <a:rPr lang="zh-CN" altLang="en-US" sz="3200">
                <a:latin typeface="宋体" panose="02010600030101010101" pitchFamily="2" charset="-122"/>
              </a:rPr>
              <a:t>字伪指令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DF</a:t>
            </a:r>
            <a:r>
              <a:rPr lang="en-US" altLang="zh-CN" sz="3200">
                <a:latin typeface="Courier New" panose="02070309020205020404" pitchFamily="49" charset="0"/>
              </a:rPr>
              <a:t>——</a:t>
            </a:r>
            <a:r>
              <a:rPr lang="zh-CN" altLang="en-US" sz="3200">
                <a:latin typeface="宋体" panose="02010600030101010101" pitchFamily="2" charset="-122"/>
              </a:rPr>
              <a:t>用于为一个或多个</a:t>
            </a:r>
            <a:r>
              <a:rPr lang="en-US" altLang="zh-CN" sz="3200">
                <a:latin typeface="宋体" panose="02010600030101010101" pitchFamily="2" charset="-122"/>
              </a:rPr>
              <a:t>6</a:t>
            </a:r>
            <a:r>
              <a:rPr lang="zh-CN" altLang="en-US" sz="3200">
                <a:latin typeface="宋体" panose="02010600030101010101" pitchFamily="2" charset="-122"/>
              </a:rPr>
              <a:t>字节变量分配空间及初始化</a:t>
            </a:r>
          </a:p>
          <a:p>
            <a:pPr marL="0" indent="576263" eaLnBrk="1" hangingPunct="1">
              <a:buFont typeface="Wingdings" panose="05000000000000000000" pitchFamily="2" charset="2"/>
              <a:buBlip>
                <a:blip r:embed="rId4"/>
              </a:buBlip>
              <a:tabLst>
                <a:tab pos="2565400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6</a:t>
            </a:r>
            <a:r>
              <a:rPr lang="zh-CN" altLang="en-US" sz="2800">
                <a:latin typeface="宋体" panose="02010600030101010101" pitchFamily="2" charset="-122"/>
              </a:rPr>
              <a:t>字节常用在</a:t>
            </a:r>
            <a:r>
              <a:rPr lang="en-US" altLang="zh-CN" sz="2800">
                <a:latin typeface="宋体" panose="02010600030101010101" pitchFamily="2" charset="-122"/>
              </a:rPr>
              <a:t>32</a:t>
            </a:r>
            <a:r>
              <a:rPr lang="zh-CN" altLang="en-US" sz="2800">
                <a:latin typeface="宋体" panose="02010600030101010101" pitchFamily="2" charset="-122"/>
              </a:rPr>
              <a:t>位</a:t>
            </a:r>
            <a:r>
              <a:rPr lang="en-US" altLang="zh-CN" sz="2800">
                <a:latin typeface="宋体" panose="02010600030101010101" pitchFamily="2" charset="-122"/>
              </a:rPr>
              <a:t>CPU</a:t>
            </a:r>
            <a:r>
              <a:rPr lang="zh-CN" altLang="en-US" sz="2800">
                <a:latin typeface="宋体" panose="02010600030101010101" pitchFamily="2" charset="-122"/>
              </a:rPr>
              <a:t>中表示一个</a:t>
            </a:r>
            <a:r>
              <a:rPr lang="en-US" altLang="zh-CN" sz="2800">
                <a:latin typeface="宋体" panose="02010600030101010101" pitchFamily="2" charset="-122"/>
              </a:rPr>
              <a:t>48</a:t>
            </a:r>
            <a:r>
              <a:rPr lang="zh-CN" altLang="en-US" sz="2800">
                <a:latin typeface="宋体" panose="02010600030101010101" pitchFamily="2" charset="-122"/>
              </a:rPr>
              <a:t>位远指针（</a:t>
            </a:r>
            <a:r>
              <a:rPr lang="en-US" altLang="zh-CN" sz="2800">
                <a:latin typeface="宋体" panose="02010600030101010101" pitchFamily="2" charset="-122"/>
              </a:rPr>
              <a:t>16</a:t>
            </a:r>
            <a:r>
              <a:rPr lang="zh-CN" altLang="en-US" sz="2800">
                <a:latin typeface="宋体" panose="02010600030101010101" pitchFamily="2" charset="-122"/>
              </a:rPr>
              <a:t>位段选择器</a:t>
            </a:r>
            <a:r>
              <a:rPr lang="en-US" altLang="zh-CN" sz="2800">
                <a:latin typeface="宋体" panose="02010600030101010101" pitchFamily="2" charset="-122"/>
              </a:rPr>
              <a:t>:32</a:t>
            </a:r>
            <a:r>
              <a:rPr lang="zh-CN" altLang="en-US" sz="2800">
                <a:latin typeface="宋体" panose="02010600030101010101" pitchFamily="2" charset="-122"/>
              </a:rPr>
              <a:t>位偏移地址）</a:t>
            </a:r>
          </a:p>
          <a:p>
            <a:pPr marL="0" indent="576263" eaLnBrk="1" hangingPunct="1">
              <a:tabLst>
                <a:tab pos="2565400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定义</a:t>
            </a:r>
            <a:r>
              <a:rPr lang="en-US" altLang="zh-CN" sz="3200">
                <a:latin typeface="宋体" panose="02010600030101010101" pitchFamily="2" charset="-122"/>
              </a:rPr>
              <a:t>4</a:t>
            </a:r>
            <a:r>
              <a:rPr lang="zh-CN" altLang="en-US" sz="3200">
                <a:latin typeface="宋体" panose="02010600030101010101" pitchFamily="2" charset="-122"/>
              </a:rPr>
              <a:t>字伪指令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DQ</a:t>
            </a:r>
            <a:r>
              <a:rPr lang="en-US" altLang="zh-CN" sz="3200">
                <a:latin typeface="Courier New" panose="02070309020205020404" pitchFamily="49" charset="0"/>
              </a:rPr>
              <a:t>——</a:t>
            </a:r>
            <a:r>
              <a:rPr lang="zh-CN" altLang="en-US" sz="3200">
                <a:latin typeface="宋体" panose="02010600030101010101" pitchFamily="2" charset="-122"/>
              </a:rPr>
              <a:t>用于为一个或多个</a:t>
            </a:r>
            <a:r>
              <a:rPr lang="en-US" altLang="zh-CN" sz="3200">
                <a:latin typeface="宋体" panose="02010600030101010101" pitchFamily="2" charset="-122"/>
              </a:rPr>
              <a:t>8</a:t>
            </a:r>
            <a:r>
              <a:rPr lang="zh-CN" altLang="en-US" sz="3200">
                <a:latin typeface="宋体" panose="02010600030101010101" pitchFamily="2" charset="-122"/>
              </a:rPr>
              <a:t>字节变量分配空间及初始化</a:t>
            </a:r>
          </a:p>
          <a:p>
            <a:pPr marL="0" indent="576263" eaLnBrk="1" hangingPunct="1">
              <a:buFont typeface="Wingdings" panose="05000000000000000000" pitchFamily="2" charset="2"/>
              <a:buBlip>
                <a:blip r:embed="rId4"/>
              </a:buBlip>
              <a:tabLst>
                <a:tab pos="2565400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8</a:t>
            </a:r>
            <a:r>
              <a:rPr lang="zh-CN" altLang="en-US" sz="2800">
                <a:latin typeface="宋体" panose="02010600030101010101" pitchFamily="2" charset="-122"/>
              </a:rPr>
              <a:t>字节变量可以表达一个</a:t>
            </a:r>
            <a:r>
              <a:rPr lang="en-US" altLang="zh-CN" sz="2800">
                <a:latin typeface="宋体" panose="02010600030101010101" pitchFamily="2" charset="-122"/>
              </a:rPr>
              <a:t>64</a:t>
            </a:r>
            <a:r>
              <a:rPr lang="zh-CN" altLang="en-US" sz="2800">
                <a:latin typeface="宋体" panose="02010600030101010101" pitchFamily="2" charset="-122"/>
              </a:rPr>
              <a:t>位整数</a:t>
            </a:r>
          </a:p>
          <a:p>
            <a:pPr marL="0" indent="576263" eaLnBrk="1" hangingPunct="1">
              <a:tabLst>
                <a:tab pos="2565400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定义</a:t>
            </a:r>
            <a:r>
              <a:rPr lang="en-US" altLang="zh-CN" sz="3200">
                <a:latin typeface="宋体" panose="02010600030101010101" pitchFamily="2" charset="-122"/>
              </a:rPr>
              <a:t>10</a:t>
            </a:r>
            <a:r>
              <a:rPr lang="zh-CN" altLang="en-US" sz="3200">
                <a:latin typeface="宋体" panose="02010600030101010101" pitchFamily="2" charset="-122"/>
              </a:rPr>
              <a:t>字节伪指令</a:t>
            </a:r>
            <a:r>
              <a:rPr lang="en-US" altLang="zh-CN" sz="3200">
                <a:solidFill>
                  <a:schemeClr val="accent2"/>
                </a:solidFill>
                <a:latin typeface="宋体" panose="02010600030101010101" pitchFamily="2" charset="-122"/>
              </a:rPr>
              <a:t>DT</a:t>
            </a:r>
            <a:r>
              <a:rPr lang="en-US" altLang="zh-CN" sz="3200"/>
              <a:t>——</a:t>
            </a:r>
            <a:r>
              <a:rPr lang="zh-CN" altLang="en-US" sz="3200">
                <a:latin typeface="宋体" panose="02010600030101010101" pitchFamily="2" charset="-122"/>
              </a:rPr>
              <a:t>用于为一个或多个</a:t>
            </a:r>
            <a:r>
              <a:rPr lang="en-US" altLang="zh-CN" sz="3200">
                <a:latin typeface="宋体" panose="02010600030101010101" pitchFamily="2" charset="-122"/>
              </a:rPr>
              <a:t>10</a:t>
            </a:r>
            <a:r>
              <a:rPr lang="zh-CN" altLang="en-US" sz="3200">
                <a:latin typeface="宋体" panose="02010600030101010101" pitchFamily="2" charset="-122"/>
              </a:rPr>
              <a:t>字节变量分配空间及初始化</a:t>
            </a:r>
          </a:p>
          <a:p>
            <a:pPr marL="0" indent="576263" eaLnBrk="1" hangingPunct="1">
              <a:buFont typeface="Wingdings" panose="05000000000000000000" pitchFamily="2" charset="2"/>
              <a:buBlip>
                <a:blip r:embed="rId4"/>
              </a:buBlip>
              <a:tabLst>
                <a:tab pos="2565400" algn="l"/>
              </a:tabLst>
            </a:pPr>
            <a:r>
              <a:rPr lang="en-US" altLang="zh-CN" sz="2800">
                <a:latin typeface="宋体" panose="02010600030101010101" pitchFamily="2" charset="-122"/>
              </a:rPr>
              <a:t>10</a:t>
            </a:r>
            <a:r>
              <a:rPr lang="zh-CN" altLang="en-US" sz="2800">
                <a:latin typeface="宋体" panose="02010600030101010101" pitchFamily="2" charset="-122"/>
              </a:rPr>
              <a:t>字节变量可以表达扩展精度浮点数</a:t>
            </a:r>
          </a:p>
        </p:txBody>
      </p:sp>
      <p:sp>
        <p:nvSpPr>
          <p:cNvPr id="73733" name="Line 6">
            <a:extLst>
              <a:ext uri="{FF2B5EF4-FFF2-40B4-BE49-F238E27FC236}">
                <a16:creationId xmlns:a16="http://schemas.microsoft.com/office/drawing/2014/main" id="{61237771-F465-4D1B-B1EE-890A8FD01DB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2BE7823-6438-4BF0-8102-CC9C16194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04800"/>
            <a:ext cx="5483225" cy="582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hlink"/>
                </a:solidFill>
              </a:rPr>
              <a:t>例</a:t>
            </a:r>
            <a:r>
              <a:rPr lang="en-US" altLang="zh-CN" sz="2400" b="1">
                <a:solidFill>
                  <a:schemeClr val="hlink"/>
                </a:solidFill>
              </a:rPr>
              <a:t>3.2</a:t>
            </a:r>
            <a:r>
              <a:rPr lang="zh-CN" altLang="en-US" sz="2400" b="1">
                <a:solidFill>
                  <a:schemeClr val="hlink"/>
                </a:solidFill>
              </a:rPr>
              <a:t>：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数据定义综合应用－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1/2</a:t>
            </a:r>
            <a:endParaRPr lang="en-US" altLang="zh-CN" sz="2400" b="1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30DB3FE-BCBB-4EF5-A1A7-555756CC19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14400"/>
            <a:ext cx="8153400" cy="5410200"/>
          </a:xfrm>
          <a:noFill/>
        </p:spPr>
        <p:txBody>
          <a:bodyPr/>
          <a:lstStyle/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数据段</a:t>
            </a:r>
          </a:p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bvar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DB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16</a:t>
            </a:r>
          </a:p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wvar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DW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4*3</a:t>
            </a:r>
          </a:p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dvar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DD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4294967295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zh-CN" baseline="30000">
                <a:latin typeface="宋体" panose="02010600030101010101" pitchFamily="2" charset="-122"/>
              </a:rPr>
              <a:t>32</a:t>
            </a:r>
            <a:r>
              <a:rPr lang="zh-CN" altLang="en-US">
                <a:latin typeface="宋体" panose="02010600030101010101" pitchFamily="2" charset="-122"/>
              </a:rPr>
              <a:t>－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</a:p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qvar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DQ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?</a:t>
            </a:r>
          </a:p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DB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1,2,3,4,5</a:t>
            </a:r>
          </a:p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tvar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DT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2345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定义了</a:t>
            </a:r>
            <a:r>
              <a:rPr lang="en-US" altLang="zh-CN">
                <a:latin typeface="宋体" panose="02010600030101010101" pitchFamily="2" charset="-122"/>
              </a:rPr>
              <a:t>BCD</a:t>
            </a:r>
            <a:r>
              <a:rPr lang="zh-CN" altLang="en-US">
                <a:latin typeface="宋体" panose="02010600030101010101" pitchFamily="2" charset="-122"/>
              </a:rPr>
              <a:t>码</a:t>
            </a:r>
            <a:r>
              <a:rPr lang="en-US" altLang="zh-CN">
                <a:latin typeface="宋体" panose="02010600030101010101" pitchFamily="2" charset="-122"/>
              </a:rPr>
              <a:t>2345H</a:t>
            </a:r>
          </a:p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abc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DB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'a','b','c'</a:t>
            </a:r>
          </a:p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msg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DB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'Hello',13,10,'$'</a:t>
            </a:r>
          </a:p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bbuf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DB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12 DUP('month')</a:t>
            </a:r>
          </a:p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dbuf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DD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25 DUP(?)</a:t>
            </a:r>
          </a:p>
          <a:p>
            <a:pPr marL="0" indent="0" defTabSz="947738" eaLnBrk="1" hangingPunct="1">
              <a:spcBef>
                <a:spcPct val="5000"/>
              </a:spcBef>
              <a:buFont typeface="Wingdings" panose="05000000000000000000" pitchFamily="2" charset="2"/>
              <a:buNone/>
              <a:tabLst>
                <a:tab pos="1905000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CALLDOS	EQU &lt;int 21h&gt;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134150" name="Group 6">
            <a:extLst>
              <a:ext uri="{FF2B5EF4-FFF2-40B4-BE49-F238E27FC236}">
                <a16:creationId xmlns:a16="http://schemas.microsoft.com/office/drawing/2014/main" id="{78E226F6-87DE-4262-9024-5852BFD1BCD2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74767" name="Rectangle 7">
              <a:extLst>
                <a:ext uri="{FF2B5EF4-FFF2-40B4-BE49-F238E27FC236}">
                  <a16:creationId xmlns:a16="http://schemas.microsoft.com/office/drawing/2014/main" id="{7E339390-5099-4D5A-98AA-5972DF4F49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8" name="Rectangle 8">
              <a:extLst>
                <a:ext uri="{FF2B5EF4-FFF2-40B4-BE49-F238E27FC236}">
                  <a16:creationId xmlns:a16="http://schemas.microsoft.com/office/drawing/2014/main" id="{9C5A5F52-B714-4CDC-BB0C-693E6EC0FE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4153" name="Group 9">
            <a:extLst>
              <a:ext uri="{FF2B5EF4-FFF2-40B4-BE49-F238E27FC236}">
                <a16:creationId xmlns:a16="http://schemas.microsoft.com/office/drawing/2014/main" id="{0CE28631-2E21-4433-ABEC-A5109770A9B9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74765" name="Rectangle 10">
              <a:extLst>
                <a:ext uri="{FF2B5EF4-FFF2-40B4-BE49-F238E27FC236}">
                  <a16:creationId xmlns:a16="http://schemas.microsoft.com/office/drawing/2014/main" id="{29F71AC2-A308-4201-BFE5-0F39BFD2F7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6" name="Rectangle 11">
              <a:extLst>
                <a:ext uri="{FF2B5EF4-FFF2-40B4-BE49-F238E27FC236}">
                  <a16:creationId xmlns:a16="http://schemas.microsoft.com/office/drawing/2014/main" id="{B172056D-34AF-4956-84B1-B5D8FB141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4156" name="Group 12">
            <a:extLst>
              <a:ext uri="{FF2B5EF4-FFF2-40B4-BE49-F238E27FC236}">
                <a16:creationId xmlns:a16="http://schemas.microsoft.com/office/drawing/2014/main" id="{3A17AF2D-5D63-4D0F-8E24-A6FAEFC930A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74763" name="Rectangle 13">
              <a:extLst>
                <a:ext uri="{FF2B5EF4-FFF2-40B4-BE49-F238E27FC236}">
                  <a16:creationId xmlns:a16="http://schemas.microsoft.com/office/drawing/2014/main" id="{C1170482-A4A3-4BA3-9DA2-83DB1FF654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4" name="Rectangle 14">
              <a:extLst>
                <a:ext uri="{FF2B5EF4-FFF2-40B4-BE49-F238E27FC236}">
                  <a16:creationId xmlns:a16="http://schemas.microsoft.com/office/drawing/2014/main" id="{0FE66127-1DCD-41FF-9DB3-DE1F0CCB00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4159" name="Group 15">
            <a:extLst>
              <a:ext uri="{FF2B5EF4-FFF2-40B4-BE49-F238E27FC236}">
                <a16:creationId xmlns:a16="http://schemas.microsoft.com/office/drawing/2014/main" id="{CACFE1D7-B781-45E3-A9E6-27631EF3D2B1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74761" name="Rectangle 16">
              <a:extLst>
                <a:ext uri="{FF2B5EF4-FFF2-40B4-BE49-F238E27FC236}">
                  <a16:creationId xmlns:a16="http://schemas.microsoft.com/office/drawing/2014/main" id="{76D4316D-3300-4699-AA41-3B0AA06408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2" name="Rectangle 17">
              <a:extLst>
                <a:ext uri="{FF2B5EF4-FFF2-40B4-BE49-F238E27FC236}">
                  <a16:creationId xmlns:a16="http://schemas.microsoft.com/office/drawing/2014/main" id="{89442E29-2FBB-46AE-AB87-8549F5444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74760" name="Picture 18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386BC2-31AB-4CD7-9D55-7B964339E59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0C6D58C-16B9-4BDD-A770-605A7C0C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486400" cy="582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hlink"/>
                </a:solidFill>
              </a:rPr>
              <a:t>例</a:t>
            </a:r>
            <a:r>
              <a:rPr lang="en-US" altLang="zh-CN" sz="2400" b="1">
                <a:solidFill>
                  <a:schemeClr val="hlink"/>
                </a:solidFill>
              </a:rPr>
              <a:t>3.2</a:t>
            </a:r>
            <a:r>
              <a:rPr lang="zh-CN" altLang="en-US" sz="2400" b="1">
                <a:solidFill>
                  <a:schemeClr val="hlink"/>
                </a:solidFill>
              </a:rPr>
              <a:t>：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数据定义综合应用－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2/2</a:t>
            </a:r>
            <a:endParaRPr lang="en-US" altLang="zh-CN" sz="2400" b="1"/>
          </a:p>
        </p:txBody>
      </p:sp>
      <p:sp>
        <p:nvSpPr>
          <p:cNvPr id="75779" name="Rectangle 4">
            <a:extLst>
              <a:ext uri="{FF2B5EF4-FFF2-40B4-BE49-F238E27FC236}">
                <a16:creationId xmlns:a16="http://schemas.microsoft.com/office/drawing/2014/main" id="{2CB773D2-8F6E-42D7-8111-C9B9FCBA47D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990600"/>
            <a:ext cx="8153400" cy="3878263"/>
          </a:xfrm>
          <a:noFill/>
        </p:spPr>
        <p:txBody>
          <a:bodyPr/>
          <a:lstStyle/>
          <a:p>
            <a:pPr marL="0" indent="0" defTabSz="855663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;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代码段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mov bl,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bvar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mov ax,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word ptr dvar[0]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mov dx,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word ptr dvar[2]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取双字到</a:t>
            </a:r>
            <a:r>
              <a:rPr lang="en-US" altLang="zh-CN">
                <a:latin typeface="宋体" panose="02010600030101010101" pitchFamily="2" charset="-122"/>
              </a:rPr>
              <a:t>DX.AX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mov dx,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offset msg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mov ah,09h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CALLDOS</a:t>
            </a:r>
          </a:p>
        </p:txBody>
      </p:sp>
      <p:grpSp>
        <p:nvGrpSpPr>
          <p:cNvPr id="189445" name="Group 5">
            <a:extLst>
              <a:ext uri="{FF2B5EF4-FFF2-40B4-BE49-F238E27FC236}">
                <a16:creationId xmlns:a16="http://schemas.microsoft.com/office/drawing/2014/main" id="{32737F68-C010-4231-9721-4E7F09129942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75791" name="Rectangle 6">
              <a:extLst>
                <a:ext uri="{FF2B5EF4-FFF2-40B4-BE49-F238E27FC236}">
                  <a16:creationId xmlns:a16="http://schemas.microsoft.com/office/drawing/2014/main" id="{DEEB2E88-9E52-4708-B9FD-30E4A86C00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92" name="Rectangle 7">
              <a:extLst>
                <a:ext uri="{FF2B5EF4-FFF2-40B4-BE49-F238E27FC236}">
                  <a16:creationId xmlns:a16="http://schemas.microsoft.com/office/drawing/2014/main" id="{652EFC59-FBEF-45D3-B6AD-90395D777A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9448" name="Group 8">
            <a:extLst>
              <a:ext uri="{FF2B5EF4-FFF2-40B4-BE49-F238E27FC236}">
                <a16:creationId xmlns:a16="http://schemas.microsoft.com/office/drawing/2014/main" id="{F5CAB537-2207-4910-95DA-742F083C4595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75789" name="Rectangle 9">
              <a:extLst>
                <a:ext uri="{FF2B5EF4-FFF2-40B4-BE49-F238E27FC236}">
                  <a16:creationId xmlns:a16="http://schemas.microsoft.com/office/drawing/2014/main" id="{FE99E241-0316-4A4D-8752-7A2AC76522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90" name="Rectangle 10">
              <a:extLst>
                <a:ext uri="{FF2B5EF4-FFF2-40B4-BE49-F238E27FC236}">
                  <a16:creationId xmlns:a16="http://schemas.microsoft.com/office/drawing/2014/main" id="{DC95CA83-5C01-4209-B2B6-59EED002FD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9451" name="Group 11">
            <a:extLst>
              <a:ext uri="{FF2B5EF4-FFF2-40B4-BE49-F238E27FC236}">
                <a16:creationId xmlns:a16="http://schemas.microsoft.com/office/drawing/2014/main" id="{789C7CAB-8CD1-4D4E-97FF-31E3A60FB17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75787" name="Rectangle 12">
              <a:extLst>
                <a:ext uri="{FF2B5EF4-FFF2-40B4-BE49-F238E27FC236}">
                  <a16:creationId xmlns:a16="http://schemas.microsoft.com/office/drawing/2014/main" id="{8EF3A6B0-C9D9-4697-A3B2-081C06C79E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88" name="Rectangle 13">
              <a:extLst>
                <a:ext uri="{FF2B5EF4-FFF2-40B4-BE49-F238E27FC236}">
                  <a16:creationId xmlns:a16="http://schemas.microsoft.com/office/drawing/2014/main" id="{24B8710E-75AB-41D8-8E6A-BAAED5BD56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9454" name="Group 14">
            <a:extLst>
              <a:ext uri="{FF2B5EF4-FFF2-40B4-BE49-F238E27FC236}">
                <a16:creationId xmlns:a16="http://schemas.microsoft.com/office/drawing/2014/main" id="{85A61B20-EBF1-4E36-864E-7E166893942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75785" name="Rectangle 15">
              <a:extLst>
                <a:ext uri="{FF2B5EF4-FFF2-40B4-BE49-F238E27FC236}">
                  <a16:creationId xmlns:a16="http://schemas.microsoft.com/office/drawing/2014/main" id="{D4F0D735-26C5-4F65-A450-BC2E59D70A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786" name="Rectangle 16">
              <a:extLst>
                <a:ext uri="{FF2B5EF4-FFF2-40B4-BE49-F238E27FC236}">
                  <a16:creationId xmlns:a16="http://schemas.microsoft.com/office/drawing/2014/main" id="{FB1B042B-66FB-4700-818E-CAE384603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75784" name="Picture 18" descr="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004A1F-4ECC-458A-ADCC-48B05C50B6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78C4EE3-5188-4244-B6C9-7EED9A29E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5181600" cy="604838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hlink"/>
                </a:solidFill>
              </a:rPr>
              <a:t>例</a:t>
            </a:r>
            <a:r>
              <a:rPr lang="en-US" altLang="zh-CN" sz="2400" b="1">
                <a:solidFill>
                  <a:schemeClr val="hlink"/>
                </a:solidFill>
              </a:rPr>
              <a:t>3.3</a:t>
            </a:r>
            <a:r>
              <a:rPr lang="zh-CN" altLang="en-US" sz="2400" b="1">
                <a:solidFill>
                  <a:schemeClr val="hlink"/>
                </a:solidFill>
              </a:rPr>
              <a:t>：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数据复制和显示－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1/3</a:t>
            </a:r>
            <a:endParaRPr lang="en-US" altLang="zh-CN" sz="2400" b="1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9DEA288-8317-45CD-91A6-58F726DC50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20763"/>
            <a:ext cx="8153400" cy="5684837"/>
          </a:xfrm>
          <a:noFill/>
        </p:spPr>
        <p:txBody>
          <a:bodyPr/>
          <a:lstStyle/>
          <a:p>
            <a:pPr marL="0" indent="0" defTabSz="947738" eaLnBrk="1" hangingPunct="1">
              <a:buFont typeface="Wingdings" panose="05000000000000000000" pitchFamily="2" charset="2"/>
              <a:buNone/>
              <a:tabLst>
                <a:tab pos="1336675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 ;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数据段</a:t>
            </a:r>
          </a:p>
          <a:p>
            <a:pPr marL="0" indent="0" defTabSz="947738" eaLnBrk="1" hangingPunct="1">
              <a:buFont typeface="Wingdings" panose="05000000000000000000" pitchFamily="2" charset="2"/>
              <a:buNone/>
              <a:tabLst>
                <a:tab pos="1336675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source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db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33h,34h,35h,36h 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定义</a:t>
            </a:r>
            <a:r>
              <a:rPr lang="en-US" altLang="zh-CN">
                <a:latin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</a:rPr>
              <a:t>个字符数据</a:t>
            </a:r>
          </a:p>
          <a:p>
            <a:pPr marL="0" indent="0" defTabSz="947738" eaLnBrk="1" hangingPunct="1">
              <a:buFont typeface="Wingdings" panose="05000000000000000000" pitchFamily="2" charset="2"/>
              <a:buNone/>
              <a:tabLst>
                <a:tab pos="1336675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target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db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80 dup(?)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分配数据空间</a:t>
            </a:r>
            <a:r>
              <a:rPr lang="en-US" altLang="zh-CN">
                <a:latin typeface="宋体" panose="02010600030101010101" pitchFamily="2" charset="-122"/>
              </a:rPr>
              <a:t>4×20=80</a:t>
            </a:r>
          </a:p>
          <a:p>
            <a:pPr marL="0" indent="0" defTabSz="947738" eaLnBrk="1" hangingPunct="1">
              <a:buFont typeface="Wingdings" panose="05000000000000000000" pitchFamily="2" charset="2"/>
              <a:buNone/>
              <a:tabLst>
                <a:tab pos="1336675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 ;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代码段</a:t>
            </a:r>
          </a:p>
          <a:p>
            <a:pPr marL="0" indent="0" defTabSz="947738" eaLnBrk="1" hangingPunct="1">
              <a:buFont typeface="Wingdings" panose="05000000000000000000" pitchFamily="2" charset="2"/>
              <a:buNone/>
              <a:tabLst>
                <a:tab pos="1336675" algn="l"/>
              </a:tabLst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mov si,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offset source  </a:t>
            </a:r>
            <a:r>
              <a:rPr lang="en-US" altLang="zh-CN">
                <a:latin typeface="宋体" panose="02010600030101010101" pitchFamily="2" charset="-122"/>
              </a:rPr>
              <a:t>;SI→</a:t>
            </a:r>
            <a:r>
              <a:rPr lang="zh-CN" altLang="en-US">
                <a:latin typeface="宋体" panose="02010600030101010101" pitchFamily="2" charset="-122"/>
              </a:rPr>
              <a:t>源缓冲区</a:t>
            </a:r>
          </a:p>
          <a:p>
            <a:pPr marL="0" indent="0" defTabSz="947738" eaLnBrk="1" hangingPunct="1">
              <a:buFont typeface="Wingdings" panose="05000000000000000000" pitchFamily="2" charset="2"/>
              <a:buNone/>
              <a:tabLst>
                <a:tab pos="1336675" algn="l"/>
              </a:tabLst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mov di,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offset target  </a:t>
            </a:r>
            <a:r>
              <a:rPr lang="en-US" altLang="zh-CN">
                <a:latin typeface="宋体" panose="02010600030101010101" pitchFamily="2" charset="-122"/>
              </a:rPr>
              <a:t>;DI→</a:t>
            </a:r>
            <a:r>
              <a:rPr lang="zh-CN" altLang="en-US">
                <a:latin typeface="宋体" panose="02010600030101010101" pitchFamily="2" charset="-122"/>
              </a:rPr>
              <a:t>目的缓冲区</a:t>
            </a:r>
            <a:endParaRPr lang="zh-CN" altLang="en-US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defTabSz="947738" eaLnBrk="1" hangingPunct="1">
              <a:buFont typeface="Wingdings" panose="05000000000000000000" pitchFamily="2" charset="2"/>
              <a:buNone/>
              <a:tabLst>
                <a:tab pos="1336675" algn="l"/>
              </a:tabLst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mov cx,80		</a:t>
            </a:r>
            <a:r>
              <a:rPr lang="en-US" altLang="zh-CN">
                <a:latin typeface="宋体" panose="02010600030101010101" pitchFamily="2" charset="-122"/>
              </a:rPr>
              <a:t>;CX→</a:t>
            </a:r>
            <a:r>
              <a:rPr lang="zh-CN" altLang="en-US">
                <a:latin typeface="宋体" panose="02010600030101010101" pitchFamily="2" charset="-122"/>
              </a:rPr>
              <a:t>字符个数</a:t>
            </a:r>
          </a:p>
        </p:txBody>
      </p:sp>
      <p:grpSp>
        <p:nvGrpSpPr>
          <p:cNvPr id="135175" name="Group 7">
            <a:extLst>
              <a:ext uri="{FF2B5EF4-FFF2-40B4-BE49-F238E27FC236}">
                <a16:creationId xmlns:a16="http://schemas.microsoft.com/office/drawing/2014/main" id="{3725DCF5-CB79-482A-AC4B-FEDB60CE3EB5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8600"/>
            <a:ext cx="198437" cy="6408738"/>
            <a:chOff x="5539" y="139"/>
            <a:chExt cx="125" cy="4037"/>
          </a:xfrm>
        </p:grpSpPr>
        <p:sp>
          <p:nvSpPr>
            <p:cNvPr id="76815" name="Rectangle 8">
              <a:extLst>
                <a:ext uri="{FF2B5EF4-FFF2-40B4-BE49-F238E27FC236}">
                  <a16:creationId xmlns:a16="http://schemas.microsoft.com/office/drawing/2014/main" id="{63A29794-4959-4AC7-B014-F96666649E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816" name="Rectangle 9">
              <a:extLst>
                <a:ext uri="{FF2B5EF4-FFF2-40B4-BE49-F238E27FC236}">
                  <a16:creationId xmlns:a16="http://schemas.microsoft.com/office/drawing/2014/main" id="{65B67764-EF3C-4388-A414-E3A7EDCAA3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5178" name="Group 10">
            <a:extLst>
              <a:ext uri="{FF2B5EF4-FFF2-40B4-BE49-F238E27FC236}">
                <a16:creationId xmlns:a16="http://schemas.microsoft.com/office/drawing/2014/main" id="{EAE68859-4C81-4B97-98B1-2250ADCAD6C8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84938"/>
            <a:ext cx="8686800" cy="228600"/>
            <a:chOff x="260" y="4080"/>
            <a:chExt cx="5472" cy="144"/>
          </a:xfrm>
        </p:grpSpPr>
        <p:sp>
          <p:nvSpPr>
            <p:cNvPr id="76813" name="Rectangle 11">
              <a:extLst>
                <a:ext uri="{FF2B5EF4-FFF2-40B4-BE49-F238E27FC236}">
                  <a16:creationId xmlns:a16="http://schemas.microsoft.com/office/drawing/2014/main" id="{8A3AB64B-508D-417F-8016-3D4AC5E99B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814" name="Rectangle 12">
              <a:extLst>
                <a:ext uri="{FF2B5EF4-FFF2-40B4-BE49-F238E27FC236}">
                  <a16:creationId xmlns:a16="http://schemas.microsoft.com/office/drawing/2014/main" id="{3F160C30-4A23-4248-A410-77BD1032B6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5181" name="Group 13">
            <a:extLst>
              <a:ext uri="{FF2B5EF4-FFF2-40B4-BE49-F238E27FC236}">
                <a16:creationId xmlns:a16="http://schemas.microsoft.com/office/drawing/2014/main" id="{02DAC2A0-72E8-4DE3-8B83-29BD19B1CD10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84150"/>
            <a:ext cx="8745538" cy="161925"/>
            <a:chOff x="48" y="111"/>
            <a:chExt cx="5509" cy="102"/>
          </a:xfrm>
        </p:grpSpPr>
        <p:sp>
          <p:nvSpPr>
            <p:cNvPr id="76811" name="Rectangle 14">
              <a:extLst>
                <a:ext uri="{FF2B5EF4-FFF2-40B4-BE49-F238E27FC236}">
                  <a16:creationId xmlns:a16="http://schemas.microsoft.com/office/drawing/2014/main" id="{6F95C779-7B4C-45C1-A805-6E8D3EAA66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812" name="Rectangle 15">
              <a:extLst>
                <a:ext uri="{FF2B5EF4-FFF2-40B4-BE49-F238E27FC236}">
                  <a16:creationId xmlns:a16="http://schemas.microsoft.com/office/drawing/2014/main" id="{BB77D8D3-2477-4D26-936A-0006C901B1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5184" name="Group 16">
            <a:extLst>
              <a:ext uri="{FF2B5EF4-FFF2-40B4-BE49-F238E27FC236}">
                <a16:creationId xmlns:a16="http://schemas.microsoft.com/office/drawing/2014/main" id="{D1DAF6CA-D268-4F8C-9FF2-24B638E1846E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8125"/>
            <a:ext cx="203200" cy="6503988"/>
            <a:chOff x="112" y="145"/>
            <a:chExt cx="128" cy="4097"/>
          </a:xfrm>
        </p:grpSpPr>
        <p:sp>
          <p:nvSpPr>
            <p:cNvPr id="76809" name="Rectangle 17">
              <a:extLst>
                <a:ext uri="{FF2B5EF4-FFF2-40B4-BE49-F238E27FC236}">
                  <a16:creationId xmlns:a16="http://schemas.microsoft.com/office/drawing/2014/main" id="{19B7997C-A300-4E4D-8D68-AE1C9E3C42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810" name="Rectangle 18">
              <a:extLst>
                <a:ext uri="{FF2B5EF4-FFF2-40B4-BE49-F238E27FC236}">
                  <a16:creationId xmlns:a16="http://schemas.microsoft.com/office/drawing/2014/main" id="{746CE343-754B-46D7-AE03-69AA2AE27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76808" name="Picture 19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F4A07B-CCA2-4D2C-A862-7B97421A331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9C93DAD-C8F8-4221-9B2A-D91F37B3D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5257800" cy="604837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hlink"/>
                </a:solidFill>
              </a:rPr>
              <a:t>例</a:t>
            </a:r>
            <a:r>
              <a:rPr lang="en-US" altLang="zh-CN" sz="2400" b="1">
                <a:solidFill>
                  <a:schemeClr val="hlink"/>
                </a:solidFill>
              </a:rPr>
              <a:t>3.3</a:t>
            </a:r>
            <a:r>
              <a:rPr lang="zh-CN" altLang="en-US" sz="2400" b="1">
                <a:solidFill>
                  <a:schemeClr val="hlink"/>
                </a:solidFill>
              </a:rPr>
              <a:t>：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数据复制和显示－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2/3</a:t>
            </a:r>
            <a:endParaRPr lang="en-US" altLang="zh-CN" sz="2400" b="1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3FAE388-C62B-4D1A-9615-847E35DF08D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143000"/>
            <a:ext cx="8428038" cy="5083175"/>
          </a:xfrm>
          <a:noFill/>
        </p:spPr>
        <p:txBody>
          <a:bodyPr/>
          <a:lstStyle/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44938" algn="l"/>
              </a:tabLst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again1:	mov al,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[si]</a:t>
            </a:r>
            <a:r>
              <a:rPr lang="en-US" altLang="zh-CN">
                <a:latin typeface="宋体" panose="02010600030101010101" pitchFamily="2" charset="-122"/>
              </a:rPr>
              <a:t> 	</a:t>
            </a:r>
            <a:r>
              <a:rPr lang="zh-CN" altLang="en-US">
                <a:latin typeface="宋体" panose="02010600030101010101" pitchFamily="2" charset="-122"/>
              </a:rPr>
              <a:t>；从源缓冲区取一个字符</a:t>
            </a:r>
          </a:p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44938" algn="l"/>
              </a:tabLst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mov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[di]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,al</a:t>
            </a:r>
            <a:r>
              <a:rPr lang="en-US" altLang="zh-CN">
                <a:latin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</a:rPr>
              <a:t>；传送到目的缓冲区</a:t>
            </a:r>
          </a:p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44938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inc si</a:t>
            </a:r>
            <a:r>
              <a:rPr lang="en-US" altLang="zh-CN">
                <a:latin typeface="宋体" panose="02010600030101010101" pitchFamily="2" charset="-122"/>
              </a:rPr>
              <a:t>	</a:t>
            </a:r>
            <a:r>
              <a:rPr lang="zh-CN" altLang="en-US">
                <a:latin typeface="宋体" panose="02010600030101010101" pitchFamily="2" charset="-122"/>
              </a:rPr>
              <a:t>；指向下一个字符位置</a:t>
            </a:r>
          </a:p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44938" algn="l"/>
              </a:tabLst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inc di</a:t>
            </a:r>
          </a:p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336675" algn="l"/>
                <a:tab pos="3944938" algn="l"/>
              </a:tabLst>
            </a:pP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	loop again1	</a:t>
            </a:r>
            <a:r>
              <a:rPr lang="zh-CN" altLang="en-US">
                <a:latin typeface="宋体" panose="02010600030101010101" pitchFamily="2" charset="-122"/>
              </a:rPr>
              <a:t>；重复传送</a:t>
            </a:r>
            <a:r>
              <a:rPr lang="en-US" altLang="zh-CN">
                <a:latin typeface="宋体" panose="02010600030101010101" pitchFamily="2" charset="-122"/>
              </a:rPr>
              <a:t>80</a:t>
            </a:r>
            <a:r>
              <a:rPr lang="zh-CN" altLang="en-US">
                <a:latin typeface="宋体" panose="02010600030101010101" pitchFamily="2" charset="-122"/>
              </a:rPr>
              <a:t>次</a:t>
            </a:r>
          </a:p>
        </p:txBody>
      </p:sp>
      <p:grpSp>
        <p:nvGrpSpPr>
          <p:cNvPr id="230404" name="Group 4">
            <a:extLst>
              <a:ext uri="{FF2B5EF4-FFF2-40B4-BE49-F238E27FC236}">
                <a16:creationId xmlns:a16="http://schemas.microsoft.com/office/drawing/2014/main" id="{45ADDD18-7741-4898-AA85-9532287A11D5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8600"/>
            <a:ext cx="198437" cy="6408738"/>
            <a:chOff x="5539" y="139"/>
            <a:chExt cx="125" cy="4037"/>
          </a:xfrm>
        </p:grpSpPr>
        <p:sp>
          <p:nvSpPr>
            <p:cNvPr id="77840" name="Rectangle 5">
              <a:extLst>
                <a:ext uri="{FF2B5EF4-FFF2-40B4-BE49-F238E27FC236}">
                  <a16:creationId xmlns:a16="http://schemas.microsoft.com/office/drawing/2014/main" id="{A40BF713-324E-46C2-8BDE-A570D934E3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1" name="Rectangle 6">
              <a:extLst>
                <a:ext uri="{FF2B5EF4-FFF2-40B4-BE49-F238E27FC236}">
                  <a16:creationId xmlns:a16="http://schemas.microsoft.com/office/drawing/2014/main" id="{6B2D53D1-3A50-416C-9842-10E4186BF7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30407" name="Group 7">
            <a:extLst>
              <a:ext uri="{FF2B5EF4-FFF2-40B4-BE49-F238E27FC236}">
                <a16:creationId xmlns:a16="http://schemas.microsoft.com/office/drawing/2014/main" id="{8599A27E-8141-483B-A015-1CF2E477EB12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84938"/>
            <a:ext cx="8686800" cy="228600"/>
            <a:chOff x="260" y="4080"/>
            <a:chExt cx="5472" cy="144"/>
          </a:xfrm>
        </p:grpSpPr>
        <p:sp>
          <p:nvSpPr>
            <p:cNvPr id="77838" name="Rectangle 8">
              <a:extLst>
                <a:ext uri="{FF2B5EF4-FFF2-40B4-BE49-F238E27FC236}">
                  <a16:creationId xmlns:a16="http://schemas.microsoft.com/office/drawing/2014/main" id="{105FDC2B-E6BC-471C-AB53-C932AE3A64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9" name="Rectangle 9">
              <a:extLst>
                <a:ext uri="{FF2B5EF4-FFF2-40B4-BE49-F238E27FC236}">
                  <a16:creationId xmlns:a16="http://schemas.microsoft.com/office/drawing/2014/main" id="{B6EC5671-34EE-46E2-9506-2B550A2C61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30410" name="Group 10">
            <a:extLst>
              <a:ext uri="{FF2B5EF4-FFF2-40B4-BE49-F238E27FC236}">
                <a16:creationId xmlns:a16="http://schemas.microsoft.com/office/drawing/2014/main" id="{F95DBC6B-A033-4BDF-A8B2-E89E1DE3D40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84150"/>
            <a:ext cx="8745538" cy="161925"/>
            <a:chOff x="48" y="111"/>
            <a:chExt cx="5509" cy="102"/>
          </a:xfrm>
        </p:grpSpPr>
        <p:sp>
          <p:nvSpPr>
            <p:cNvPr id="77836" name="Rectangle 11">
              <a:extLst>
                <a:ext uri="{FF2B5EF4-FFF2-40B4-BE49-F238E27FC236}">
                  <a16:creationId xmlns:a16="http://schemas.microsoft.com/office/drawing/2014/main" id="{4747524E-2ECF-484B-A33F-B07F68F240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7" name="Rectangle 12">
              <a:extLst>
                <a:ext uri="{FF2B5EF4-FFF2-40B4-BE49-F238E27FC236}">
                  <a16:creationId xmlns:a16="http://schemas.microsoft.com/office/drawing/2014/main" id="{E2FF0286-2676-4152-8DF7-FA40F3504C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30413" name="Group 13">
            <a:extLst>
              <a:ext uri="{FF2B5EF4-FFF2-40B4-BE49-F238E27FC236}">
                <a16:creationId xmlns:a16="http://schemas.microsoft.com/office/drawing/2014/main" id="{9E3AA985-4507-4E0F-9C6F-5730F1C5C08E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8125"/>
            <a:ext cx="203200" cy="6503988"/>
            <a:chOff x="112" y="145"/>
            <a:chExt cx="128" cy="4097"/>
          </a:xfrm>
        </p:grpSpPr>
        <p:sp>
          <p:nvSpPr>
            <p:cNvPr id="77834" name="Rectangle 14">
              <a:extLst>
                <a:ext uri="{FF2B5EF4-FFF2-40B4-BE49-F238E27FC236}">
                  <a16:creationId xmlns:a16="http://schemas.microsoft.com/office/drawing/2014/main" id="{49A3D27E-DCC7-43F6-94F0-93080033299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5" name="Rectangle 15">
              <a:extLst>
                <a:ext uri="{FF2B5EF4-FFF2-40B4-BE49-F238E27FC236}">
                  <a16:creationId xmlns:a16="http://schemas.microsoft.com/office/drawing/2014/main" id="{CC53A665-F84E-4AEE-A836-C47E2BF39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77832" name="Picture 17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DFD46C-C10B-4D81-B4E8-3C4FA8A2B8B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3" name="AutoShape 18" descr="纸莎草纸">
            <a:extLst>
              <a:ext uri="{FF2B5EF4-FFF2-40B4-BE49-F238E27FC236}">
                <a16:creationId xmlns:a16="http://schemas.microsoft.com/office/drawing/2014/main" id="{1A1F468B-F49D-4408-B47A-5DB41BD8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229225"/>
            <a:ext cx="6019800" cy="63817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Blip>
                <a:blip r:embed="rId4"/>
              </a:buBlip>
            </a:pPr>
            <a:r>
              <a:rPr lang="en-US" altLang="zh-CN" sz="3200" b="1">
                <a:solidFill>
                  <a:schemeClr val="accent2"/>
                </a:solidFill>
              </a:rPr>
              <a:t>  </a:t>
            </a:r>
            <a:r>
              <a:rPr lang="zh-CN" altLang="en-US" sz="3600" b="1">
                <a:ea typeface="隶书" panose="02010509060101010101" pitchFamily="49" charset="-122"/>
              </a:rPr>
              <a:t>寄存器间接寻址实现复制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086FCB1-EB4F-4D0A-969F-1A117568B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5257800" cy="604837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hlink"/>
                </a:solidFill>
              </a:rPr>
              <a:t>例</a:t>
            </a:r>
            <a:r>
              <a:rPr lang="en-US" altLang="zh-CN" sz="2400" b="1">
                <a:solidFill>
                  <a:schemeClr val="hlink"/>
                </a:solidFill>
              </a:rPr>
              <a:t>3.3</a:t>
            </a:r>
            <a:r>
              <a:rPr lang="zh-CN" altLang="en-US" sz="2400" b="1">
                <a:solidFill>
                  <a:schemeClr val="hlink"/>
                </a:solidFill>
              </a:rPr>
              <a:t>：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数据复制和显示－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3/3</a:t>
            </a:r>
            <a:endParaRPr lang="en-US" altLang="zh-CN" sz="2400" b="1"/>
          </a:p>
        </p:txBody>
      </p:sp>
      <p:sp>
        <p:nvSpPr>
          <p:cNvPr id="78851" name="Rectangle 4">
            <a:extLst>
              <a:ext uri="{FF2B5EF4-FFF2-40B4-BE49-F238E27FC236}">
                <a16:creationId xmlns:a16="http://schemas.microsoft.com/office/drawing/2014/main" id="{A1284F5B-0906-4AD4-B1EC-68AA2EA48C9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143000"/>
            <a:ext cx="8428038" cy="5083175"/>
          </a:xfrm>
          <a:noFill/>
        </p:spPr>
        <p:txBody>
          <a:bodyPr/>
          <a:lstStyle/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436688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mov di,0</a:t>
            </a:r>
            <a:endParaRPr lang="en-US" altLang="zh-CN">
              <a:latin typeface="宋体" panose="02010600030101010101" pitchFamily="2" charset="-122"/>
            </a:endParaRPr>
          </a:p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436688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again2:	mov dl,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target[di]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从目的缓冲区取字符</a:t>
            </a:r>
            <a:endParaRPr lang="zh-CN" altLang="en-US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436688" algn="l"/>
                <a:tab pos="4578350" algn="l"/>
              </a:tabLst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 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mov ah,2</a:t>
            </a:r>
          </a:p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436688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int 21h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显示</a:t>
            </a:r>
            <a:endParaRPr lang="zh-CN" altLang="en-US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436688" algn="l"/>
                <a:tab pos="4578350" algn="l"/>
              </a:tabLst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inc di</a:t>
            </a:r>
          </a:p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436688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cmp di,80</a:t>
            </a:r>
          </a:p>
          <a:p>
            <a:pPr marL="0" indent="0" defTabSz="8556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436688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jb again2</a:t>
            </a:r>
            <a:endParaRPr lang="en-US" altLang="zh-CN" sz="3200">
              <a:latin typeface="宋体" panose="02010600030101010101" pitchFamily="2" charset="-122"/>
            </a:endParaRPr>
          </a:p>
        </p:txBody>
      </p:sp>
      <p:grpSp>
        <p:nvGrpSpPr>
          <p:cNvPr id="190470" name="Group 6">
            <a:extLst>
              <a:ext uri="{FF2B5EF4-FFF2-40B4-BE49-F238E27FC236}">
                <a16:creationId xmlns:a16="http://schemas.microsoft.com/office/drawing/2014/main" id="{F6F7448F-7709-4578-A5F7-AE3096F38418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8600"/>
            <a:ext cx="198437" cy="6408738"/>
            <a:chOff x="5539" y="139"/>
            <a:chExt cx="125" cy="4037"/>
          </a:xfrm>
        </p:grpSpPr>
        <p:sp>
          <p:nvSpPr>
            <p:cNvPr id="78864" name="Rectangle 7">
              <a:extLst>
                <a:ext uri="{FF2B5EF4-FFF2-40B4-BE49-F238E27FC236}">
                  <a16:creationId xmlns:a16="http://schemas.microsoft.com/office/drawing/2014/main" id="{0EA75501-B172-423C-B12F-2B32791E60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865" name="Rectangle 8">
              <a:extLst>
                <a:ext uri="{FF2B5EF4-FFF2-40B4-BE49-F238E27FC236}">
                  <a16:creationId xmlns:a16="http://schemas.microsoft.com/office/drawing/2014/main" id="{627F3F8C-31E0-4170-8B94-D525FC28C2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0473" name="Group 9">
            <a:extLst>
              <a:ext uri="{FF2B5EF4-FFF2-40B4-BE49-F238E27FC236}">
                <a16:creationId xmlns:a16="http://schemas.microsoft.com/office/drawing/2014/main" id="{A196772B-5EEF-403A-80CF-5CC13D91F673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84938"/>
            <a:ext cx="8686800" cy="228600"/>
            <a:chOff x="260" y="4080"/>
            <a:chExt cx="5472" cy="144"/>
          </a:xfrm>
        </p:grpSpPr>
        <p:sp>
          <p:nvSpPr>
            <p:cNvPr id="78862" name="Rectangle 10">
              <a:extLst>
                <a:ext uri="{FF2B5EF4-FFF2-40B4-BE49-F238E27FC236}">
                  <a16:creationId xmlns:a16="http://schemas.microsoft.com/office/drawing/2014/main" id="{B77E3EDE-DD8F-4FAA-83A9-C21E2F91AC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863" name="Rectangle 11">
              <a:extLst>
                <a:ext uri="{FF2B5EF4-FFF2-40B4-BE49-F238E27FC236}">
                  <a16:creationId xmlns:a16="http://schemas.microsoft.com/office/drawing/2014/main" id="{D6795369-D38A-4D99-9F89-4AC01244CB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0476" name="Group 12">
            <a:extLst>
              <a:ext uri="{FF2B5EF4-FFF2-40B4-BE49-F238E27FC236}">
                <a16:creationId xmlns:a16="http://schemas.microsoft.com/office/drawing/2014/main" id="{8F04017A-02D3-4154-A44B-1780FBFDFEF8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84150"/>
            <a:ext cx="8745538" cy="161925"/>
            <a:chOff x="48" y="111"/>
            <a:chExt cx="5509" cy="102"/>
          </a:xfrm>
        </p:grpSpPr>
        <p:sp>
          <p:nvSpPr>
            <p:cNvPr id="78860" name="Rectangle 13">
              <a:extLst>
                <a:ext uri="{FF2B5EF4-FFF2-40B4-BE49-F238E27FC236}">
                  <a16:creationId xmlns:a16="http://schemas.microsoft.com/office/drawing/2014/main" id="{BF5CEE10-F7D8-4E3F-84EF-50009E95FE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861" name="Rectangle 14">
              <a:extLst>
                <a:ext uri="{FF2B5EF4-FFF2-40B4-BE49-F238E27FC236}">
                  <a16:creationId xmlns:a16="http://schemas.microsoft.com/office/drawing/2014/main" id="{011F857A-8F98-4A4D-9610-795E0EC0D5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0479" name="Group 15">
            <a:extLst>
              <a:ext uri="{FF2B5EF4-FFF2-40B4-BE49-F238E27FC236}">
                <a16:creationId xmlns:a16="http://schemas.microsoft.com/office/drawing/2014/main" id="{3B52C4AE-5865-407F-93EC-08D87EBA8FAA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8125"/>
            <a:ext cx="203200" cy="6503988"/>
            <a:chOff x="112" y="145"/>
            <a:chExt cx="128" cy="4097"/>
          </a:xfrm>
        </p:grpSpPr>
        <p:sp>
          <p:nvSpPr>
            <p:cNvPr id="78858" name="Rectangle 16">
              <a:extLst>
                <a:ext uri="{FF2B5EF4-FFF2-40B4-BE49-F238E27FC236}">
                  <a16:creationId xmlns:a16="http://schemas.microsoft.com/office/drawing/2014/main" id="{92F00F83-F08F-48D8-B394-7EF8CBBA69F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859" name="Rectangle 17">
              <a:extLst>
                <a:ext uri="{FF2B5EF4-FFF2-40B4-BE49-F238E27FC236}">
                  <a16:creationId xmlns:a16="http://schemas.microsoft.com/office/drawing/2014/main" id="{95BB0E6E-A3E6-4B13-8FE6-43667D03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78856" name="Picture 19" descr="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327DE8D-4798-4330-A151-9564BE8344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AutoShape 22" descr="纸莎草纸">
            <a:extLst>
              <a:ext uri="{FF2B5EF4-FFF2-40B4-BE49-F238E27FC236}">
                <a16:creationId xmlns:a16="http://schemas.microsoft.com/office/drawing/2014/main" id="{A7D804F3-4CC8-4DA1-AF1C-9AFBAEB2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516563"/>
            <a:ext cx="6019800" cy="638175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Blip>
                <a:blip r:embed="rId4"/>
              </a:buBlip>
            </a:pPr>
            <a:r>
              <a:rPr lang="en-US" altLang="zh-CN" sz="3200" b="1">
                <a:solidFill>
                  <a:schemeClr val="accent2"/>
                </a:solidFill>
              </a:rPr>
              <a:t>  </a:t>
            </a:r>
            <a:r>
              <a:rPr lang="zh-CN" altLang="en-US" sz="3600" b="1">
                <a:ea typeface="隶书" panose="02010509060101010101" pitchFamily="49" charset="-122"/>
              </a:rPr>
              <a:t>寄存器相对寻址实现显示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7">
            <a:extLst>
              <a:ext uri="{FF2B5EF4-FFF2-40B4-BE49-F238E27FC236}">
                <a16:creationId xmlns:a16="http://schemas.microsoft.com/office/drawing/2014/main" id="{3C4E2795-77D8-4BFB-8B8F-8BAE8BF46AD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79878" name="Rectangle 8">
              <a:extLst>
                <a:ext uri="{FF2B5EF4-FFF2-40B4-BE49-F238E27FC236}">
                  <a16:creationId xmlns:a16="http://schemas.microsoft.com/office/drawing/2014/main" id="{2BBC3ADA-DFBC-4BEC-8B7C-9855403E4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79879" name="Picture 9" descr="minispir">
              <a:extLst>
                <a:ext uri="{FF2B5EF4-FFF2-40B4-BE49-F238E27FC236}">
                  <a16:creationId xmlns:a16="http://schemas.microsoft.com/office/drawing/2014/main" id="{3B576C4F-F75F-47F7-90EE-0206FEF19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875" name="Rectangle 3" descr="花束">
            <a:extLst>
              <a:ext uri="{FF2B5EF4-FFF2-40B4-BE49-F238E27FC236}">
                <a16:creationId xmlns:a16="http://schemas.microsoft.com/office/drawing/2014/main" id="{E8BEA072-4CB9-4337-AF00-FFBC1B194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定位伪指令</a:t>
            </a:r>
            <a:endParaRPr lang="zh-CN" altLang="en-US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DD583D26-1360-445F-9D33-32CFB505E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762000"/>
            <a:ext cx="8005763" cy="5791200"/>
          </a:xfrm>
          <a:noFill/>
        </p:spPr>
        <p:txBody>
          <a:bodyPr/>
          <a:lstStyle/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757488" algn="l"/>
              </a:tabLst>
            </a:pPr>
            <a:r>
              <a:rPr lang="zh-CN" altLang="en-US" sz="3200"/>
              <a:t>定位伪指令控制数据的偏移地址</a:t>
            </a:r>
          </a:p>
          <a:p>
            <a:pPr marL="0" indent="576263" eaLnBrk="1" hangingPunct="1">
              <a:lnSpc>
                <a:spcPct val="90000"/>
              </a:lnSpc>
              <a:tabLst>
                <a:tab pos="2757488" algn="l"/>
              </a:tabLst>
            </a:pP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ORG</a:t>
            </a:r>
            <a:r>
              <a:rPr lang="en-US" altLang="zh-CN" sz="320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>
                <a:solidFill>
                  <a:schemeClr val="hlink"/>
                </a:solidFill>
                <a:latin typeface="宋体" panose="02010600030101010101" pitchFamily="2" charset="-122"/>
              </a:rPr>
              <a:t>参数</a:t>
            </a:r>
            <a:endParaRPr lang="zh-CN" altLang="en-US" sz="3200">
              <a:latin typeface="宋体" panose="02010600030101010101" pitchFamily="2" charset="-122"/>
            </a:endParaRP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757488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ORG</a:t>
            </a:r>
            <a:r>
              <a:rPr lang="zh-CN" altLang="en-US" sz="3200">
                <a:latin typeface="宋体" panose="02010600030101010101" pitchFamily="2" charset="-122"/>
              </a:rPr>
              <a:t>伪指令是将当前偏移地址指针指向参数表达的偏移地址：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757488" algn="l"/>
              </a:tabLst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ORG 100h</a:t>
            </a:r>
            <a:r>
              <a:rPr lang="en-US" altLang="zh-CN" sz="3200">
                <a:latin typeface="宋体" panose="02010600030101010101" pitchFamily="2" charset="-122"/>
              </a:rPr>
              <a:t>	;</a:t>
            </a:r>
            <a:r>
              <a:rPr lang="zh-CN" altLang="en-US" sz="3200">
                <a:latin typeface="宋体" panose="02010600030101010101" pitchFamily="2" charset="-122"/>
              </a:rPr>
              <a:t>从</a:t>
            </a:r>
            <a:r>
              <a:rPr lang="en-US" altLang="zh-CN" sz="3200">
                <a:latin typeface="宋体" panose="02010600030101010101" pitchFamily="2" charset="-122"/>
              </a:rPr>
              <a:t>100h</a:t>
            </a:r>
            <a:r>
              <a:rPr lang="zh-CN" altLang="en-US" sz="3200">
                <a:latin typeface="宋体" panose="02010600030101010101" pitchFamily="2" charset="-122"/>
              </a:rPr>
              <a:t>处安排数据或程序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757488" algn="l"/>
              </a:tabLst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ORG $+10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757488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;</a:t>
            </a:r>
            <a:r>
              <a:rPr lang="zh-CN" altLang="en-US" sz="3200">
                <a:latin typeface="宋体" panose="02010600030101010101" pitchFamily="2" charset="-122"/>
              </a:rPr>
              <a:t>使偏移地址加</a:t>
            </a:r>
            <a:r>
              <a:rPr lang="en-US" altLang="zh-CN" sz="3200">
                <a:latin typeface="宋体" panose="02010600030101010101" pitchFamily="2" charset="-122"/>
              </a:rPr>
              <a:t>10</a:t>
            </a:r>
            <a:r>
              <a:rPr lang="zh-CN" altLang="en-US" sz="3200">
                <a:latin typeface="宋体" panose="02010600030101010101" pitchFamily="2" charset="-122"/>
              </a:rPr>
              <a:t>，即跳过</a:t>
            </a:r>
            <a:r>
              <a:rPr lang="en-US" altLang="zh-CN" sz="3200">
                <a:latin typeface="宋体" panose="02010600030101010101" pitchFamily="2" charset="-122"/>
              </a:rPr>
              <a:t>10</a:t>
            </a:r>
            <a:r>
              <a:rPr lang="zh-CN" altLang="en-US" sz="3200">
                <a:latin typeface="宋体" panose="02010600030101010101" pitchFamily="2" charset="-122"/>
              </a:rPr>
              <a:t>个字节空间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757488" algn="l"/>
              </a:tabLst>
            </a:pPr>
            <a:r>
              <a:rPr lang="en-US" altLang="zh-CN" sz="3200">
                <a:latin typeface="宋体" panose="02010600030101010101" pitchFamily="2" charset="-122"/>
              </a:rPr>
              <a:t>MASM</a:t>
            </a:r>
            <a:r>
              <a:rPr lang="zh-CN" altLang="en-US" sz="3200">
                <a:latin typeface="宋体" panose="02010600030101010101" pitchFamily="2" charset="-122"/>
              </a:rPr>
              <a:t>中，符号</a:t>
            </a:r>
            <a:r>
              <a:rPr lang="zh-CN" altLang="en-US" sz="3200">
                <a:latin typeface="Courier New" panose="02070309020205020404" pitchFamily="49" charset="0"/>
              </a:rPr>
              <a:t>“</a:t>
            </a:r>
            <a:r>
              <a:rPr lang="en-US" altLang="zh-CN" sz="3200">
                <a:solidFill>
                  <a:schemeClr val="tx2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3200">
                <a:latin typeface="Courier New" panose="02070309020205020404" pitchFamily="49" charset="0"/>
              </a:rPr>
              <a:t>”</a:t>
            </a:r>
            <a:r>
              <a:rPr lang="zh-CN" altLang="en-US" sz="3200">
                <a:latin typeface="宋体" panose="02010600030101010101" pitchFamily="2" charset="-122"/>
              </a:rPr>
              <a:t>表示当前偏移地址值</a:t>
            </a:r>
          </a:p>
          <a:p>
            <a:pPr marL="0" indent="576263" eaLnBrk="1" hangingPunct="1">
              <a:lnSpc>
                <a:spcPct val="110000"/>
              </a:lnSpc>
              <a:tabLst>
                <a:tab pos="2757488" algn="l"/>
              </a:tabLst>
            </a:pPr>
            <a:r>
              <a:rPr lang="en-US" altLang="zh-CN" sz="3200">
                <a:solidFill>
                  <a:schemeClr val="hlink"/>
                </a:solidFill>
                <a:latin typeface="宋体" panose="02010600030101010101" pitchFamily="2" charset="-122"/>
              </a:rPr>
              <a:t>EVEN</a:t>
            </a:r>
            <a:r>
              <a:rPr lang="en-US" altLang="zh-CN" sz="3200">
                <a:latin typeface="宋体" panose="02010600030101010101" pitchFamily="2" charset="-122"/>
              </a:rPr>
              <a:t>	;</a:t>
            </a:r>
            <a:r>
              <a:rPr lang="zh-CN" altLang="en-US" sz="3200">
                <a:latin typeface="宋体" panose="02010600030101010101" pitchFamily="2" charset="-122"/>
              </a:rPr>
              <a:t>从偶地址开始</a:t>
            </a:r>
          </a:p>
          <a:p>
            <a:pPr marL="0" indent="576263" eaLnBrk="1" hangingPunct="1">
              <a:lnSpc>
                <a:spcPct val="110000"/>
              </a:lnSpc>
              <a:tabLst>
                <a:tab pos="2757488" algn="l"/>
              </a:tabLst>
            </a:pPr>
            <a:r>
              <a:rPr lang="en-US" altLang="zh-CN" sz="3200">
                <a:solidFill>
                  <a:schemeClr val="hlink"/>
                </a:solidFill>
                <a:latin typeface="宋体" panose="02010600030101010101" pitchFamily="2" charset="-122"/>
              </a:rPr>
              <a:t>ALIGN n</a:t>
            </a:r>
            <a:r>
              <a:rPr lang="en-US" altLang="zh-CN" sz="3200">
                <a:latin typeface="宋体" panose="02010600030101010101" pitchFamily="2" charset="-122"/>
              </a:rPr>
              <a:t>	;</a:t>
            </a:r>
            <a:r>
              <a:rPr lang="zh-CN" altLang="en-US" sz="3200">
                <a:latin typeface="宋体" panose="02010600030101010101" pitchFamily="2" charset="-122"/>
              </a:rPr>
              <a:t>从</a:t>
            </a:r>
            <a:r>
              <a:rPr lang="en-US" altLang="zh-CN" sz="3200">
                <a:latin typeface="宋体" panose="02010600030101010101" pitchFamily="2" charset="-122"/>
              </a:rPr>
              <a:t>n</a:t>
            </a:r>
            <a:r>
              <a:rPr lang="zh-CN" altLang="en-US" sz="3200">
                <a:latin typeface="宋体" panose="02010600030101010101" pitchFamily="2" charset="-122"/>
              </a:rPr>
              <a:t>的整数倍地址开始</a:t>
            </a:r>
            <a:endParaRPr lang="zh-CN" altLang="en-US"/>
          </a:p>
        </p:txBody>
      </p:sp>
      <p:sp>
        <p:nvSpPr>
          <p:cNvPr id="79877" name="Line 6">
            <a:extLst>
              <a:ext uri="{FF2B5EF4-FFF2-40B4-BE49-F238E27FC236}">
                <a16:creationId xmlns:a16="http://schemas.microsoft.com/office/drawing/2014/main" id="{FBB17E13-D5C9-43D9-885A-79A46D7D6B7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9">
            <a:extLst>
              <a:ext uri="{FF2B5EF4-FFF2-40B4-BE49-F238E27FC236}">
                <a16:creationId xmlns:a16="http://schemas.microsoft.com/office/drawing/2014/main" id="{775E7616-5F03-410D-A0A2-0655CAD9B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3.2.3  </a:t>
            </a:r>
            <a:r>
              <a:rPr lang="zh-CN" altLang="en-US"/>
              <a:t>变量和标号的属性</a:t>
            </a:r>
          </a:p>
        </p:txBody>
      </p:sp>
      <p:sp>
        <p:nvSpPr>
          <p:cNvPr id="80899" name="Rectangle 10">
            <a:extLst>
              <a:ext uri="{FF2B5EF4-FFF2-40B4-BE49-F238E27FC236}">
                <a16:creationId xmlns:a16="http://schemas.microsoft.com/office/drawing/2014/main" id="{E3080431-C97B-476E-A15F-9B985A5EA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8137525" cy="5381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① </a:t>
            </a:r>
            <a:r>
              <a:rPr lang="zh-CN" altLang="en-US">
                <a:solidFill>
                  <a:schemeClr val="tx2"/>
                </a:solidFill>
                <a:ea typeface="黑体" panose="02010609060101010101" pitchFamily="49" charset="-122"/>
              </a:rPr>
              <a:t>地址属性</a:t>
            </a:r>
          </a:p>
          <a:p>
            <a:pPr lvl="1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/>
              <a:t>标号和名字对应存储单元的逻辑地址</a:t>
            </a:r>
          </a:p>
          <a:p>
            <a:pPr lvl="1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/>
              <a:t>逻辑地址包括：段地址和偏移地址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② </a:t>
            </a:r>
            <a:r>
              <a:rPr lang="zh-CN" altLang="en-US">
                <a:solidFill>
                  <a:schemeClr val="tx2"/>
                </a:solidFill>
                <a:ea typeface="黑体" panose="02010609060101010101" pitchFamily="49" charset="-122"/>
              </a:rPr>
              <a:t>类型属性</a:t>
            </a:r>
          </a:p>
          <a:p>
            <a:pPr lvl="1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/>
              <a:t>标号、子程序名的类型可以是</a:t>
            </a:r>
            <a:r>
              <a:rPr lang="en-US" altLang="zh-CN"/>
              <a:t>NEAR</a:t>
            </a:r>
            <a:r>
              <a:rPr lang="zh-CN" altLang="en-US"/>
              <a:t>（近）和</a:t>
            </a:r>
            <a:r>
              <a:rPr lang="en-US" altLang="zh-CN"/>
              <a:t>FAR</a:t>
            </a:r>
            <a:r>
              <a:rPr lang="zh-CN" altLang="en-US"/>
              <a:t>（远），分别表示段内或段间</a:t>
            </a:r>
          </a:p>
          <a:p>
            <a:pPr lvl="1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/>
              <a:t>变量名的类型可以是</a:t>
            </a:r>
            <a:r>
              <a:rPr lang="en-US" altLang="zh-CN"/>
              <a:t>BYTE</a:t>
            </a:r>
            <a:r>
              <a:rPr lang="zh-CN" altLang="en-US"/>
              <a:t>（字节）、</a:t>
            </a:r>
            <a:r>
              <a:rPr lang="en-US" altLang="zh-CN"/>
              <a:t>WORD</a:t>
            </a:r>
            <a:r>
              <a:rPr lang="zh-CN" altLang="en-US"/>
              <a:t>（字）和</a:t>
            </a:r>
            <a:r>
              <a:rPr lang="en-US" altLang="zh-CN"/>
              <a:t>DWORD</a:t>
            </a:r>
            <a:r>
              <a:rPr lang="zh-CN" altLang="en-US"/>
              <a:t>（双字）等</a:t>
            </a:r>
          </a:p>
        </p:txBody>
      </p:sp>
    </p:spTree>
  </p:cSld>
  <p:clrMapOvr>
    <a:masterClrMapping/>
  </p:clrMapOvr>
  <p:transition spd="slow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8">
            <a:extLst>
              <a:ext uri="{FF2B5EF4-FFF2-40B4-BE49-F238E27FC236}">
                <a16:creationId xmlns:a16="http://schemas.microsoft.com/office/drawing/2014/main" id="{7685199D-1D66-40AE-9D27-0F1E84A4A09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81926" name="Rectangle 9">
              <a:extLst>
                <a:ext uri="{FF2B5EF4-FFF2-40B4-BE49-F238E27FC236}">
                  <a16:creationId xmlns:a16="http://schemas.microsoft.com/office/drawing/2014/main" id="{8C2E9189-937D-4107-B0A3-B84EBE99E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81927" name="Picture 10" descr="minispir">
              <a:extLst>
                <a:ext uri="{FF2B5EF4-FFF2-40B4-BE49-F238E27FC236}">
                  <a16:creationId xmlns:a16="http://schemas.microsoft.com/office/drawing/2014/main" id="{FD298B55-873E-4F24-B80D-7F374860D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23" name="Rectangle 3" descr="花束">
            <a:extLst>
              <a:ext uri="{FF2B5EF4-FFF2-40B4-BE49-F238E27FC236}">
                <a16:creationId xmlns:a16="http://schemas.microsoft.com/office/drawing/2014/main" id="{B1E196AD-239E-410F-A8CC-711DABDF5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地址操作符</a:t>
            </a:r>
            <a:endParaRPr lang="zh-CN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E550002-4554-4D89-A376-F17C82825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613" y="727075"/>
            <a:ext cx="7967662" cy="5661025"/>
          </a:xfrm>
          <a:noFill/>
        </p:spPr>
        <p:txBody>
          <a:bodyPr/>
          <a:lstStyle/>
          <a:p>
            <a:pPr marL="0" indent="576263" eaLnBrk="1" hangingPunct="1">
              <a:tabLst>
                <a:tab pos="1617663" algn="l"/>
                <a:tab pos="2286000" algn="l"/>
                <a:tab pos="4292600" algn="l"/>
              </a:tabLst>
            </a:pPr>
            <a:r>
              <a:rPr lang="zh-CN" altLang="en-US">
                <a:latin typeface="宋体" panose="02010600030101010101" pitchFamily="2" charset="-122"/>
              </a:rPr>
              <a:t>取得名字或标号的段地址和偏移地址两个属性</a:t>
            </a:r>
          </a:p>
          <a:p>
            <a:pPr marL="0" indent="576263" eaLnBrk="1" hangingPunct="1">
              <a:buFont typeface="Wingdings" panose="05000000000000000000" pitchFamily="2" charset="2"/>
              <a:buNone/>
              <a:tabLst>
                <a:tab pos="1617663" algn="l"/>
                <a:tab pos="2286000" algn="l"/>
                <a:tab pos="4292600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[ ]</a:t>
            </a:r>
            <a:r>
              <a:rPr lang="en-US" altLang="zh-CN">
                <a:latin typeface="宋体" panose="02010600030101010101" pitchFamily="2" charset="-122"/>
              </a:rPr>
              <a:t>	</a:t>
            </a:r>
            <a:r>
              <a:rPr lang="zh-CN" altLang="en-US" sz="3200">
                <a:latin typeface="宋体" panose="02010600030101010101" pitchFamily="2" charset="-122"/>
              </a:rPr>
              <a:t>将括起的表达式作为存储器地址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576263" eaLnBrk="1" hangingPunct="1">
              <a:buFont typeface="Wingdings" panose="05000000000000000000" pitchFamily="2" charset="2"/>
              <a:buNone/>
              <a:tabLst>
                <a:tab pos="1617663" algn="l"/>
                <a:tab pos="2286000" algn="l"/>
                <a:tab pos="4292600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$</a:t>
            </a:r>
            <a:r>
              <a:rPr lang="en-US" altLang="zh-CN">
                <a:latin typeface="宋体" panose="02010600030101010101" pitchFamily="2" charset="-122"/>
              </a:rPr>
              <a:t>	</a:t>
            </a:r>
            <a:r>
              <a:rPr lang="zh-CN" altLang="en-US" sz="3200">
                <a:latin typeface="宋体" panose="02010600030101010101" pitchFamily="2" charset="-122"/>
              </a:rPr>
              <a:t>当前偏移地址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576263" eaLnBrk="1" hangingPunct="1">
              <a:buFont typeface="Wingdings" panose="05000000000000000000" pitchFamily="2" charset="2"/>
              <a:buNone/>
              <a:tabLst>
                <a:tab pos="1617663" algn="l"/>
                <a:tab pos="2286000" algn="l"/>
                <a:tab pos="4292600" algn="l"/>
              </a:tabLst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zh-CN" altLang="en-US" sz="3200">
                <a:latin typeface="宋体" panose="02010600030101010101" pitchFamily="2" charset="-122"/>
              </a:rPr>
              <a:t>采用指定的段地址寄存器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576263" eaLnBrk="1" hangingPunct="1">
              <a:buFont typeface="Wingdings" panose="05000000000000000000" pitchFamily="2" charset="2"/>
              <a:buNone/>
              <a:tabLst>
                <a:tab pos="1617663" algn="l"/>
                <a:tab pos="2286000" algn="l"/>
                <a:tab pos="4292600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OFFSET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名字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标号</a:t>
            </a:r>
          </a:p>
          <a:p>
            <a:pPr marL="0" indent="576263" eaLnBrk="1" hangingPunct="1">
              <a:buFont typeface="Wingdings" panose="05000000000000000000" pitchFamily="2" charset="2"/>
              <a:buNone/>
              <a:tabLst>
                <a:tab pos="1617663" algn="l"/>
                <a:tab pos="2286000" algn="l"/>
                <a:tab pos="4292600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返回名字或标号的偏移地址</a:t>
            </a:r>
            <a:endParaRPr lang="zh-CN" altLang="en-US">
              <a:latin typeface="宋体" panose="02010600030101010101" pitchFamily="2" charset="-122"/>
            </a:endParaRPr>
          </a:p>
          <a:p>
            <a:pPr marL="0" indent="576263" eaLnBrk="1" hangingPunct="1">
              <a:buFont typeface="Wingdings" panose="05000000000000000000" pitchFamily="2" charset="2"/>
              <a:buNone/>
              <a:tabLst>
                <a:tab pos="1617663" algn="l"/>
                <a:tab pos="2286000" algn="l"/>
                <a:tab pos="4292600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SEG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名字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/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标号</a:t>
            </a:r>
          </a:p>
          <a:p>
            <a:pPr marL="0" indent="576263" eaLnBrk="1" hangingPunct="1">
              <a:buFont typeface="Wingdings" panose="05000000000000000000" pitchFamily="2" charset="2"/>
              <a:buNone/>
              <a:tabLst>
                <a:tab pos="1617663" algn="l"/>
                <a:tab pos="2286000" algn="l"/>
                <a:tab pos="4292600" algn="l"/>
              </a:tabLst>
            </a:pPr>
            <a:r>
              <a:rPr lang="zh-CN" altLang="en-US" sz="3200">
                <a:latin typeface="宋体" panose="02010600030101010101" pitchFamily="2" charset="-122"/>
              </a:rPr>
              <a:t>返回名字或标号的段地址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81925" name="Line 6">
            <a:extLst>
              <a:ext uri="{FF2B5EF4-FFF2-40B4-BE49-F238E27FC236}">
                <a16:creationId xmlns:a16="http://schemas.microsoft.com/office/drawing/2014/main" id="{C11C8893-DA29-49A1-85DA-61BDA3C6151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6286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72FB103-966B-457D-9F46-ABCF73F87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49325"/>
            <a:ext cx="8153400" cy="5432425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org 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$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+10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array	db 45,45h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.code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ax,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seg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array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ds,ax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bx,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offset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 array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等价于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lea bx,array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cl,array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4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latin typeface="宋体" panose="02010600030101010101" pitchFamily="2" charset="-122"/>
              </a:rPr>
              <a:t>等效于 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mov cl,array[4]</a:t>
            </a:r>
          </a:p>
          <a:p>
            <a:pPr marL="0" indent="0" defTabSz="990600" eaLnBrk="1" hangingPunct="1">
              <a:buFont typeface="Wingdings" panose="05000000000000000000" pitchFamily="2" charset="2"/>
              <a:buNone/>
              <a:tabLst>
                <a:tab pos="1336675" algn="l"/>
                <a:tab pos="3810000" algn="l"/>
              </a:tabLst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	mov ax,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es:[2000h]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49D6C0B-9B5E-476B-BD66-B86B254BE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21596837">
            <a:off x="379413" y="304800"/>
            <a:ext cx="2911475" cy="455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地址操作符实例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pSp>
        <p:nvGrpSpPr>
          <p:cNvPr id="191492" name="Group 4">
            <a:extLst>
              <a:ext uri="{FF2B5EF4-FFF2-40B4-BE49-F238E27FC236}">
                <a16:creationId xmlns:a16="http://schemas.microsoft.com/office/drawing/2014/main" id="{3A79C0BF-8DB9-4A53-B8F4-28CA972E0C7D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82964" name="Rectangle 5">
              <a:extLst>
                <a:ext uri="{FF2B5EF4-FFF2-40B4-BE49-F238E27FC236}">
                  <a16:creationId xmlns:a16="http://schemas.microsoft.com/office/drawing/2014/main" id="{A85C985B-90B0-41A2-B3E3-98F8BB7DF4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5" name="Rectangle 6">
              <a:extLst>
                <a:ext uri="{FF2B5EF4-FFF2-40B4-BE49-F238E27FC236}">
                  <a16:creationId xmlns:a16="http://schemas.microsoft.com/office/drawing/2014/main" id="{7B148CCF-DA45-453E-A858-BF01902CFF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1495" name="Group 7">
            <a:extLst>
              <a:ext uri="{FF2B5EF4-FFF2-40B4-BE49-F238E27FC236}">
                <a16:creationId xmlns:a16="http://schemas.microsoft.com/office/drawing/2014/main" id="{35097123-3068-4A1A-ACA0-44AC6C706E66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82962" name="Rectangle 8">
              <a:extLst>
                <a:ext uri="{FF2B5EF4-FFF2-40B4-BE49-F238E27FC236}">
                  <a16:creationId xmlns:a16="http://schemas.microsoft.com/office/drawing/2014/main" id="{BD560CAF-C3D0-41AB-9DE0-36424795A8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3" name="Rectangle 9">
              <a:extLst>
                <a:ext uri="{FF2B5EF4-FFF2-40B4-BE49-F238E27FC236}">
                  <a16:creationId xmlns:a16="http://schemas.microsoft.com/office/drawing/2014/main" id="{12D4C60E-C17B-4689-A525-CA138C858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1498" name="Group 10">
            <a:extLst>
              <a:ext uri="{FF2B5EF4-FFF2-40B4-BE49-F238E27FC236}">
                <a16:creationId xmlns:a16="http://schemas.microsoft.com/office/drawing/2014/main" id="{F9D86BE8-C32F-430A-A207-C9FB61EA0FD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82960" name="Rectangle 11">
              <a:extLst>
                <a:ext uri="{FF2B5EF4-FFF2-40B4-BE49-F238E27FC236}">
                  <a16:creationId xmlns:a16="http://schemas.microsoft.com/office/drawing/2014/main" id="{A00317DB-6B7E-4819-9FA3-FEBCB6B04A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61" name="Rectangle 12">
              <a:extLst>
                <a:ext uri="{FF2B5EF4-FFF2-40B4-BE49-F238E27FC236}">
                  <a16:creationId xmlns:a16="http://schemas.microsoft.com/office/drawing/2014/main" id="{9D92A19F-A799-406F-9C12-517613D0E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1501" name="Group 13">
            <a:extLst>
              <a:ext uri="{FF2B5EF4-FFF2-40B4-BE49-F238E27FC236}">
                <a16:creationId xmlns:a16="http://schemas.microsoft.com/office/drawing/2014/main" id="{F7FDD47D-E880-44CD-B5F0-D7D72E8B792F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82958" name="Rectangle 14">
              <a:extLst>
                <a:ext uri="{FF2B5EF4-FFF2-40B4-BE49-F238E27FC236}">
                  <a16:creationId xmlns:a16="http://schemas.microsoft.com/office/drawing/2014/main" id="{5491D81B-41CC-47C0-A6A0-2469E3659B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59" name="Rectangle 15">
              <a:extLst>
                <a:ext uri="{FF2B5EF4-FFF2-40B4-BE49-F238E27FC236}">
                  <a16:creationId xmlns:a16="http://schemas.microsoft.com/office/drawing/2014/main" id="{F6562D4B-2997-4204-BF04-590157D3F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1510" name="Group 22">
            <a:extLst>
              <a:ext uri="{FF2B5EF4-FFF2-40B4-BE49-F238E27FC236}">
                <a16:creationId xmlns:a16="http://schemas.microsoft.com/office/drawing/2014/main" id="{77E8CC02-A45B-4AA6-9293-2901CED1FDC6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447800"/>
            <a:ext cx="4724400" cy="4083050"/>
            <a:chOff x="2544" y="912"/>
            <a:chExt cx="2976" cy="2572"/>
          </a:xfrm>
        </p:grpSpPr>
        <p:sp>
          <p:nvSpPr>
            <p:cNvPr id="82953" name="AutoShape 17" descr="纸莎草纸">
              <a:extLst>
                <a:ext uri="{FF2B5EF4-FFF2-40B4-BE49-F238E27FC236}">
                  <a16:creationId xmlns:a16="http://schemas.microsoft.com/office/drawing/2014/main" id="{7EF91932-AEBF-40C2-887F-098E64914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912"/>
              <a:ext cx="2496" cy="33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Tx/>
                <a:buBlip>
                  <a:blip r:embed="rId3"/>
                </a:buBlip>
              </a:pPr>
              <a:r>
                <a:rPr lang="en-US" altLang="zh-CN" sz="3200" b="1">
                  <a:solidFill>
                    <a:schemeClr val="accent2"/>
                  </a:solidFill>
                </a:rPr>
                <a:t>  </a:t>
              </a:r>
              <a:r>
                <a:rPr lang="zh-CN" altLang="en-US" sz="3600" b="1">
                  <a:solidFill>
                    <a:schemeClr val="accent2"/>
                  </a:solidFill>
                  <a:ea typeface="隶书" panose="02010509060101010101" pitchFamily="49" charset="-122"/>
                </a:rPr>
                <a:t>加</a:t>
              </a:r>
              <a:r>
                <a:rPr lang="en-US" altLang="zh-CN" sz="3600" b="1">
                  <a:solidFill>
                    <a:schemeClr val="accent2"/>
                  </a:solidFill>
                  <a:ea typeface="隶书" panose="02010509060101010101" pitchFamily="49" charset="-122"/>
                </a:rPr>
                <a:t>4</a:t>
              </a:r>
              <a:r>
                <a:rPr lang="zh-CN" altLang="en-US" sz="3600" b="1">
                  <a:solidFill>
                    <a:schemeClr val="accent2"/>
                  </a:solidFill>
                  <a:ea typeface="隶书" panose="02010509060101010101" pitchFamily="49" charset="-122"/>
                </a:rPr>
                <a:t>个字节单元</a:t>
              </a:r>
            </a:p>
          </p:txBody>
        </p:sp>
        <p:sp>
          <p:nvSpPr>
            <p:cNvPr id="82954" name="Oval 18">
              <a:extLst>
                <a:ext uri="{FF2B5EF4-FFF2-40B4-BE49-F238E27FC236}">
                  <a16:creationId xmlns:a16="http://schemas.microsoft.com/office/drawing/2014/main" id="{1477FA9E-04DA-4818-BC47-9E4FDD297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0"/>
              <a:ext cx="432" cy="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55" name="Oval 19">
              <a:extLst>
                <a:ext uri="{FF2B5EF4-FFF2-40B4-BE49-F238E27FC236}">
                  <a16:creationId xmlns:a16="http://schemas.microsoft.com/office/drawing/2014/main" id="{6ACBBFBA-0F6E-4979-9DEB-62DB178AE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3196"/>
              <a:ext cx="432" cy="28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56" name="Line 20">
              <a:extLst>
                <a:ext uri="{FF2B5EF4-FFF2-40B4-BE49-F238E27FC236}">
                  <a16:creationId xmlns:a16="http://schemas.microsoft.com/office/drawing/2014/main" id="{2F990F06-6DFF-4891-8F1F-BA48771AF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248"/>
              <a:ext cx="864" cy="16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7" name="Line 21">
              <a:extLst>
                <a:ext uri="{FF2B5EF4-FFF2-40B4-BE49-F238E27FC236}">
                  <a16:creationId xmlns:a16="http://schemas.microsoft.com/office/drawing/2014/main" id="{F2C3CEFA-DAC9-4516-92CF-0D5EAC115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" y="1248"/>
              <a:ext cx="257" cy="19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F654A3-6A54-41EC-9CD4-4E04BB1F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458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9CD8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" name="Rectangle 11">
            <a:extLst>
              <a:ext uri="{FF2B5EF4-FFF2-40B4-BE49-F238E27FC236}">
                <a16:creationId xmlns:a16="http://schemas.microsoft.com/office/drawing/2014/main" id="{3885D8E7-6896-416A-987B-6E7F4DD4D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保留字</a:t>
            </a:r>
          </a:p>
        </p:txBody>
      </p:sp>
      <p:sp>
        <p:nvSpPr>
          <p:cNvPr id="10244" name="Rectangle 12">
            <a:extLst>
              <a:ext uri="{FF2B5EF4-FFF2-40B4-BE49-F238E27FC236}">
                <a16:creationId xmlns:a16="http://schemas.microsoft.com/office/drawing/2014/main" id="{712D70A6-F0AB-4E1A-A564-3224E707B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42975"/>
            <a:ext cx="8353425" cy="4678363"/>
          </a:xfrm>
        </p:spPr>
        <p:txBody>
          <a:bodyPr/>
          <a:lstStyle/>
          <a:p>
            <a:pPr eaLnBrk="1" hangingPunct="1"/>
            <a:r>
              <a:rPr lang="zh-CN" altLang="en-US"/>
              <a:t>保留字（</a:t>
            </a:r>
            <a:r>
              <a:rPr lang="en-US" altLang="zh-CN"/>
              <a:t>Reserved Word</a:t>
            </a:r>
            <a:r>
              <a:rPr lang="zh-CN" altLang="en-US"/>
              <a:t>）是汇编程序已经利用的标识符，主要有：</a:t>
            </a:r>
          </a:p>
          <a:p>
            <a:pPr eaLnBrk="1" hangingPunct="1">
              <a:buClr>
                <a:schemeClr val="tx2"/>
              </a:buClr>
              <a:buSzTx/>
              <a:buFontTx/>
              <a:buChar char="o"/>
            </a:pPr>
            <a:r>
              <a:rPr lang="zh-CN" altLang="en-US"/>
              <a:t>硬指令助记符</a:t>
            </a:r>
            <a:r>
              <a:rPr lang="en-US" altLang="zh-CN"/>
              <a:t>——</a:t>
            </a:r>
            <a:r>
              <a:rPr lang="zh-CN" altLang="en-US"/>
              <a:t>例如：</a:t>
            </a:r>
            <a:r>
              <a:rPr lang="en-US" altLang="zh-CN"/>
              <a:t>MOV</a:t>
            </a:r>
            <a:r>
              <a:rPr lang="zh-CN" altLang="en-US"/>
              <a:t>、</a:t>
            </a:r>
            <a:r>
              <a:rPr lang="en-US" altLang="zh-CN"/>
              <a:t>ADD</a:t>
            </a:r>
          </a:p>
          <a:p>
            <a:pPr eaLnBrk="1" hangingPunct="1">
              <a:buClr>
                <a:schemeClr val="tx2"/>
              </a:buClr>
              <a:buSzTx/>
              <a:buFontTx/>
              <a:buChar char="o"/>
            </a:pPr>
            <a:r>
              <a:rPr lang="zh-CN" altLang="en-US"/>
              <a:t>伪指令助记符</a:t>
            </a:r>
            <a:r>
              <a:rPr lang="en-US" altLang="zh-CN"/>
              <a:t>——</a:t>
            </a:r>
            <a:r>
              <a:rPr lang="zh-CN" altLang="en-US"/>
              <a:t>例如：</a:t>
            </a:r>
            <a:r>
              <a:rPr lang="en-US" altLang="zh-CN"/>
              <a:t>DB</a:t>
            </a:r>
            <a:r>
              <a:rPr lang="zh-CN" altLang="en-US"/>
              <a:t>、</a:t>
            </a:r>
            <a:r>
              <a:rPr lang="en-US" altLang="zh-CN"/>
              <a:t>EQU</a:t>
            </a:r>
          </a:p>
          <a:p>
            <a:pPr eaLnBrk="1" hangingPunct="1">
              <a:buClr>
                <a:schemeClr val="tx2"/>
              </a:buClr>
              <a:buSzTx/>
              <a:buFontTx/>
              <a:buChar char="o"/>
            </a:pPr>
            <a:r>
              <a:rPr lang="zh-CN" altLang="en-US"/>
              <a:t>操作符</a:t>
            </a:r>
            <a:r>
              <a:rPr lang="en-US" altLang="zh-CN"/>
              <a:t>——</a:t>
            </a:r>
            <a:r>
              <a:rPr lang="zh-CN" altLang="en-US"/>
              <a:t>例如：</a:t>
            </a:r>
            <a:r>
              <a:rPr lang="en-US" altLang="zh-CN"/>
              <a:t>OFFSET</a:t>
            </a:r>
            <a:r>
              <a:rPr lang="zh-CN" altLang="en-US"/>
              <a:t>、</a:t>
            </a:r>
            <a:r>
              <a:rPr lang="en-US" altLang="zh-CN"/>
              <a:t>PTR</a:t>
            </a:r>
          </a:p>
          <a:p>
            <a:pPr eaLnBrk="1" hangingPunct="1">
              <a:buClr>
                <a:schemeClr val="tx2"/>
              </a:buClr>
              <a:buSzTx/>
              <a:buFontTx/>
              <a:buChar char="o"/>
            </a:pPr>
            <a:r>
              <a:rPr lang="zh-CN" altLang="en-US"/>
              <a:t>寄存器名</a:t>
            </a:r>
            <a:r>
              <a:rPr lang="en-US" altLang="zh-CN"/>
              <a:t>——</a:t>
            </a:r>
            <a:r>
              <a:rPr lang="zh-CN" altLang="en-US"/>
              <a:t>例如：</a:t>
            </a:r>
            <a:r>
              <a:rPr lang="en-US" altLang="zh-CN"/>
              <a:t>AX</a:t>
            </a:r>
            <a:r>
              <a:rPr lang="zh-CN" altLang="en-US"/>
              <a:t>、</a:t>
            </a:r>
            <a:r>
              <a:rPr lang="en-US" altLang="zh-CN"/>
              <a:t>CS</a:t>
            </a:r>
          </a:p>
          <a:p>
            <a:pPr eaLnBrk="1" hangingPunct="1">
              <a:buClr>
                <a:schemeClr val="tx2"/>
              </a:buClr>
              <a:buSzTx/>
              <a:buFontTx/>
              <a:buChar char="o"/>
            </a:pPr>
            <a:r>
              <a:rPr lang="zh-CN" altLang="en-US"/>
              <a:t>预定义符号</a:t>
            </a:r>
            <a:r>
              <a:rPr lang="en-US" altLang="zh-CN"/>
              <a:t>——</a:t>
            </a:r>
            <a:r>
              <a:rPr lang="zh-CN" altLang="en-US"/>
              <a:t>例如：</a:t>
            </a:r>
            <a:r>
              <a:rPr lang="en-US" altLang="zh-CN"/>
              <a:t>@data</a:t>
            </a:r>
          </a:p>
        </p:txBody>
      </p:sp>
      <p:sp>
        <p:nvSpPr>
          <p:cNvPr id="10245" name="AutoShape 19" descr="纸莎草纸">
            <a:extLst>
              <a:ext uri="{FF2B5EF4-FFF2-40B4-BE49-F238E27FC236}">
                <a16:creationId xmlns:a16="http://schemas.microsoft.com/office/drawing/2014/main" id="{CB873E12-3D58-4FB7-B255-E84F294CA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638800"/>
            <a:ext cx="5486400" cy="7620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Blip>
                <a:blip r:embed="rId3"/>
              </a:buBlip>
            </a:pPr>
            <a:r>
              <a:rPr lang="en-US" altLang="zh-CN" sz="3200" b="1">
                <a:solidFill>
                  <a:schemeClr val="accent2"/>
                </a:solidFill>
              </a:rPr>
              <a:t> </a:t>
            </a:r>
            <a:r>
              <a:rPr lang="zh-CN" altLang="en-US" sz="36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汇编语言大小写不敏感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8">
            <a:extLst>
              <a:ext uri="{FF2B5EF4-FFF2-40B4-BE49-F238E27FC236}">
                <a16:creationId xmlns:a16="http://schemas.microsoft.com/office/drawing/2014/main" id="{258FE836-DDF2-4EED-AADD-D21BF2B7EAA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83975" name="Rectangle 9">
              <a:extLst>
                <a:ext uri="{FF2B5EF4-FFF2-40B4-BE49-F238E27FC236}">
                  <a16:creationId xmlns:a16="http://schemas.microsoft.com/office/drawing/2014/main" id="{0C6EB214-D882-4688-AC23-6770FDD6E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83976" name="Picture 10" descr="minispir">
              <a:extLst>
                <a:ext uri="{FF2B5EF4-FFF2-40B4-BE49-F238E27FC236}">
                  <a16:creationId xmlns:a16="http://schemas.microsoft.com/office/drawing/2014/main" id="{62324DCE-BD3D-481F-8EB2-1497FD1F30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71" name="Rectangle 3" descr="花束">
            <a:extLst>
              <a:ext uri="{FF2B5EF4-FFF2-40B4-BE49-F238E27FC236}">
                <a16:creationId xmlns:a16="http://schemas.microsoft.com/office/drawing/2014/main" id="{B3DDB49F-F891-414B-BA3D-650B36BCF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类型操作符</a:t>
            </a:r>
            <a:endParaRPr lang="zh-CN" altLang="en-US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5E0DB1C4-A782-4838-B7E5-0506BB52C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762000"/>
            <a:ext cx="8005763" cy="5438775"/>
          </a:xfrm>
          <a:noFill/>
        </p:spPr>
        <p:txBody>
          <a:bodyPr/>
          <a:lstStyle/>
          <a:p>
            <a:pPr marL="0" indent="576263" eaLnBrk="1" hangingPunct="1">
              <a:lnSpc>
                <a:spcPct val="90000"/>
              </a:lnSpc>
              <a:tabLst>
                <a:tab pos="1617663" algn="l"/>
                <a:tab pos="2286000" algn="l"/>
              </a:tabLst>
            </a:pPr>
            <a:r>
              <a:rPr lang="zh-CN" altLang="en-US"/>
              <a:t>类型操作符对名字或标号的类型属性进行有关设置</a:t>
            </a:r>
          </a:p>
          <a:p>
            <a:pPr marL="0" indent="576263"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  <a:tabLst>
                <a:tab pos="1617663" algn="l"/>
                <a:tab pos="2286000" algn="l"/>
              </a:tabLst>
            </a:pPr>
            <a:r>
              <a:rPr lang="zh-CN" altLang="en-US"/>
              <a:t>类型名 </a:t>
            </a:r>
            <a:r>
              <a:rPr lang="zh-CN" altLang="en-US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PTR </a:t>
            </a:r>
            <a:r>
              <a:rPr lang="en-US" altLang="zh-CN"/>
              <a:t> </a:t>
            </a:r>
            <a:r>
              <a:rPr lang="zh-CN" altLang="en-US"/>
              <a:t>名字</a:t>
            </a:r>
            <a:r>
              <a:rPr lang="en-US" altLang="zh-CN"/>
              <a:t>/</a:t>
            </a:r>
            <a:r>
              <a:rPr lang="zh-CN" altLang="en-US"/>
              <a:t>标号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617663" algn="l"/>
                <a:tab pos="2286000" algn="l"/>
              </a:tabLst>
            </a:pPr>
            <a:r>
              <a:rPr lang="en-US" altLang="zh-CN">
                <a:solidFill>
                  <a:schemeClr val="tx2"/>
                </a:solidFill>
              </a:rPr>
              <a:t>THIS </a:t>
            </a:r>
            <a:r>
              <a:rPr lang="en-US" altLang="zh-CN"/>
              <a:t> </a:t>
            </a:r>
            <a:r>
              <a:rPr lang="zh-CN" altLang="en-US"/>
              <a:t>类型名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617663" algn="l"/>
                <a:tab pos="2286000" algn="l"/>
              </a:tabLst>
            </a:pPr>
            <a:r>
              <a:rPr lang="en-US" altLang="zh-CN">
                <a:solidFill>
                  <a:schemeClr val="accent2"/>
                </a:solidFill>
              </a:rPr>
              <a:t>SHORT</a:t>
            </a:r>
            <a:r>
              <a:rPr lang="en-US" altLang="zh-CN"/>
              <a:t>  </a:t>
            </a:r>
            <a:r>
              <a:rPr lang="zh-CN" altLang="en-US"/>
              <a:t>标号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617663" algn="l"/>
                <a:tab pos="2286000" algn="l"/>
              </a:tabLst>
            </a:pPr>
            <a:r>
              <a:rPr lang="en-US" altLang="zh-CN">
                <a:solidFill>
                  <a:schemeClr val="accent2"/>
                </a:solidFill>
              </a:rPr>
              <a:t>TYPE</a:t>
            </a:r>
            <a:r>
              <a:rPr lang="en-US" altLang="zh-CN"/>
              <a:t>  </a:t>
            </a:r>
            <a:r>
              <a:rPr lang="zh-CN" altLang="en-US"/>
              <a:t>名字</a:t>
            </a:r>
            <a:r>
              <a:rPr lang="en-US" altLang="zh-CN"/>
              <a:t>/</a:t>
            </a:r>
            <a:r>
              <a:rPr lang="zh-CN" altLang="en-US"/>
              <a:t>标号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617663" algn="l"/>
                <a:tab pos="2286000" algn="l"/>
              </a:tabLst>
            </a:pPr>
            <a:r>
              <a:rPr lang="en-US" altLang="zh-CN">
                <a:solidFill>
                  <a:schemeClr val="accent2"/>
                </a:solidFill>
              </a:rPr>
              <a:t>SIZEOF</a:t>
            </a:r>
            <a:r>
              <a:rPr lang="en-US" altLang="zh-CN"/>
              <a:t>  </a:t>
            </a:r>
            <a:r>
              <a:rPr lang="zh-CN" altLang="en-US"/>
              <a:t>变量名</a:t>
            </a:r>
          </a:p>
          <a:p>
            <a:pPr marL="0" indent="576263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617663" algn="l"/>
                <a:tab pos="2286000" algn="l"/>
              </a:tabLst>
            </a:pPr>
            <a:r>
              <a:rPr lang="en-US" altLang="zh-CN">
                <a:solidFill>
                  <a:schemeClr val="accent2"/>
                </a:solidFill>
              </a:rPr>
              <a:t>LENGTHOF</a:t>
            </a:r>
            <a:r>
              <a:rPr lang="en-US" altLang="zh-CN"/>
              <a:t>  </a:t>
            </a:r>
            <a:r>
              <a:rPr lang="zh-CN" altLang="en-US"/>
              <a:t>变量名</a:t>
            </a:r>
          </a:p>
        </p:txBody>
      </p:sp>
      <p:sp>
        <p:nvSpPr>
          <p:cNvPr id="83973" name="Line 6">
            <a:extLst>
              <a:ext uri="{FF2B5EF4-FFF2-40B4-BE49-F238E27FC236}">
                <a16:creationId xmlns:a16="http://schemas.microsoft.com/office/drawing/2014/main" id="{F12C85B3-5B7E-46DF-86B6-F83B16CA3A9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3974" name="Picture 7" descr="0220">
            <a:extLst>
              <a:ext uri="{FF2B5EF4-FFF2-40B4-BE49-F238E27FC236}">
                <a16:creationId xmlns:a16="http://schemas.microsoft.com/office/drawing/2014/main" id="{D76F35CE-816E-4428-B2F4-E186DB934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810000"/>
            <a:ext cx="189547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C1DD515-9AD7-4A6E-A822-21722068A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84875" y="76200"/>
            <a:ext cx="1827213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</a:rPr>
              <a:t>PTR</a:t>
            </a:r>
            <a:r>
              <a:rPr lang="zh-CN" altLang="en-US" sz="2000">
                <a:solidFill>
                  <a:schemeClr val="accent2"/>
                </a:solidFill>
              </a:rPr>
              <a:t>操作符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339024AA-1E1D-4543-82E6-6D863691C9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487363"/>
            <a:ext cx="8235950" cy="657225"/>
          </a:xfrm>
          <a:noFill/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0000FF"/>
                </a:solidFill>
              </a:rPr>
              <a:t>类型名 </a:t>
            </a:r>
            <a:r>
              <a:rPr lang="en-US" altLang="zh-CN" sz="3600">
                <a:solidFill>
                  <a:schemeClr val="tx2"/>
                </a:solidFill>
              </a:rPr>
              <a:t>PTR </a:t>
            </a:r>
            <a:r>
              <a:rPr lang="zh-CN" altLang="en-US" sz="3600">
                <a:solidFill>
                  <a:srgbClr val="0000FF"/>
                </a:solidFill>
              </a:rPr>
              <a:t>名字</a:t>
            </a:r>
            <a:r>
              <a:rPr lang="en-US" altLang="zh-CN" sz="3600">
                <a:solidFill>
                  <a:srgbClr val="0000FF"/>
                </a:solidFill>
              </a:rPr>
              <a:t>/</a:t>
            </a:r>
            <a:r>
              <a:rPr lang="zh-CN" altLang="en-US" sz="3600">
                <a:solidFill>
                  <a:srgbClr val="0000FF"/>
                </a:solidFill>
              </a:rPr>
              <a:t>标号</a:t>
            </a:r>
            <a:endParaRPr lang="zh-CN" altLang="en-US" sz="3600">
              <a:solidFill>
                <a:srgbClr val="FF3300"/>
              </a:solidFill>
            </a:endParaRP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31EB258F-B245-4C3F-90C0-2D422F5622B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3863" y="1517650"/>
            <a:ext cx="8378825" cy="4745038"/>
          </a:xfrm>
          <a:noFill/>
        </p:spPr>
        <p:txBody>
          <a:bodyPr/>
          <a:lstStyle/>
          <a:p>
            <a:pPr marL="0" indent="390525" eaLnBrk="1" hangingPunct="1"/>
            <a:r>
              <a:rPr lang="en-US" altLang="zh-CN">
                <a:latin typeface="宋体" panose="02010600030101010101" pitchFamily="2" charset="-122"/>
              </a:rPr>
              <a:t>PTR</a:t>
            </a:r>
            <a:r>
              <a:rPr lang="zh-CN" altLang="en-US">
                <a:latin typeface="宋体" panose="02010600030101010101" pitchFamily="2" charset="-122"/>
              </a:rPr>
              <a:t>操作符使名字或标号具有指定的类型</a:t>
            </a:r>
          </a:p>
          <a:p>
            <a:pPr marL="0" indent="390525" eaLnBrk="1" hangingPunct="1"/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类型名</a:t>
            </a:r>
            <a:r>
              <a:rPr lang="zh-CN" altLang="en-US">
                <a:latin typeface="宋体" panose="02010600030101010101" pitchFamily="2" charset="-122"/>
              </a:rPr>
              <a:t>可以是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BYTE/WORD/DWORD/FWORD/QWORD/TBYTE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或者是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NEAR/FAR</a:t>
            </a:r>
            <a:r>
              <a:rPr lang="zh-CN" altLang="en-US">
                <a:latin typeface="宋体" panose="02010600030101010101" pitchFamily="2" charset="-122"/>
              </a:rPr>
              <a:t>，还可以是由</a:t>
            </a:r>
            <a:r>
              <a:rPr lang="en-US" altLang="zh-CN">
                <a:latin typeface="宋体" panose="02010600030101010101" pitchFamily="2" charset="-122"/>
              </a:rPr>
              <a:t>STRUCT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</a:rPr>
              <a:t>RECORD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</a:rPr>
              <a:t>UNION</a:t>
            </a:r>
            <a:r>
              <a:rPr lang="zh-CN" altLang="en-US">
                <a:latin typeface="宋体" panose="02010600030101010101" pitchFamily="2" charset="-122"/>
              </a:rPr>
              <a:t>以及</a:t>
            </a:r>
            <a:r>
              <a:rPr lang="en-US" altLang="zh-CN">
                <a:latin typeface="宋体" panose="02010600030101010101" pitchFamily="2" charset="-122"/>
              </a:rPr>
              <a:t>TYPEDEF</a:t>
            </a:r>
            <a:r>
              <a:rPr lang="zh-CN" altLang="en-US">
                <a:latin typeface="宋体" panose="02010600030101010101" pitchFamily="2" charset="-122"/>
              </a:rPr>
              <a:t>定义的类型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mov al,byte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ptr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w_var</a:t>
            </a:r>
            <a:r>
              <a:rPr lang="en-US" altLang="zh-CN">
                <a:latin typeface="宋体" panose="02010600030101010101" pitchFamily="2" charset="-122"/>
              </a:rPr>
              <a:t>	;w_var</a:t>
            </a:r>
            <a:r>
              <a:rPr lang="zh-CN" altLang="en-US">
                <a:latin typeface="宋体" panose="02010600030101010101" pitchFamily="2" charset="-122"/>
              </a:rPr>
              <a:t>是一个字变量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jmp far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ptr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n_label</a:t>
            </a:r>
            <a:r>
              <a:rPr lang="en-US" altLang="zh-CN">
                <a:latin typeface="宋体" panose="02010600030101010101" pitchFamily="2" charset="-122"/>
              </a:rPr>
              <a:t>	;n_label</a:t>
            </a:r>
            <a:r>
              <a:rPr lang="zh-CN" altLang="en-US">
                <a:latin typeface="宋体" panose="02010600030101010101" pitchFamily="2" charset="-122"/>
              </a:rPr>
              <a:t>是一个标号</a:t>
            </a:r>
          </a:p>
          <a:p>
            <a:pPr marL="0" indent="390525" eaLnBrk="1" hangingPunct="1"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</a:rPr>
              <a:t>使用</a:t>
            </a:r>
            <a:r>
              <a:rPr lang="en-US" altLang="zh-CN">
                <a:latin typeface="宋体" panose="02010600030101010101" pitchFamily="2" charset="-122"/>
              </a:rPr>
              <a:t>PTR</a:t>
            </a:r>
            <a:r>
              <a:rPr lang="zh-CN" altLang="en-US">
                <a:latin typeface="宋体" panose="02010600030101010101" pitchFamily="2" charset="-122"/>
              </a:rPr>
              <a:t>操作符，可以临时改变名字或标号的类型</a:t>
            </a:r>
          </a:p>
          <a:p>
            <a:pPr marL="0" indent="390525" eaLnBrk="1" hangingPunct="1"/>
            <a:endParaRPr lang="en-US" altLang="zh-CN"/>
          </a:p>
        </p:txBody>
      </p:sp>
      <p:pic>
        <p:nvPicPr>
          <p:cNvPr id="84997" name="Picture 19" descr="BD15034_">
            <a:extLst>
              <a:ext uri="{FF2B5EF4-FFF2-40B4-BE49-F238E27FC236}">
                <a16:creationId xmlns:a16="http://schemas.microsoft.com/office/drawing/2014/main" id="{83D4FF86-D206-48CF-835F-876C2220E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858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99DAFEB-28E5-4E99-8716-08FC03DD9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84875" y="76200"/>
            <a:ext cx="1827213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</a:rPr>
              <a:t>THIS</a:t>
            </a:r>
            <a:r>
              <a:rPr lang="zh-CN" altLang="en-US" sz="2000">
                <a:solidFill>
                  <a:schemeClr val="accent2"/>
                </a:solidFill>
              </a:rPr>
              <a:t>操作符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E9328F0-302D-46D4-B7F6-FC3D5E0AF3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8763" y="319088"/>
            <a:ext cx="6172200" cy="657225"/>
          </a:xfrm>
          <a:noFill/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</a:rPr>
              <a:t>THIS</a:t>
            </a:r>
            <a:r>
              <a:rPr lang="en-US" altLang="zh-CN" sz="3600">
                <a:solidFill>
                  <a:schemeClr val="bg2"/>
                </a:solidFill>
              </a:rPr>
              <a:t> </a:t>
            </a:r>
            <a:r>
              <a:rPr lang="zh-CN" altLang="en-US" sz="3600">
                <a:solidFill>
                  <a:srgbClr val="0000FF"/>
                </a:solidFill>
              </a:rPr>
              <a:t>类型名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30D8483E-FD82-44FF-934D-AA0446EA682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85763" y="1331913"/>
            <a:ext cx="8472487" cy="5118100"/>
          </a:xfrm>
          <a:noFill/>
        </p:spPr>
        <p:txBody>
          <a:bodyPr/>
          <a:lstStyle/>
          <a:p>
            <a:pPr marL="0" indent="390525" eaLnBrk="1" hangingPunct="1">
              <a:tabLst>
                <a:tab pos="4200525" algn="l"/>
              </a:tabLst>
            </a:pPr>
            <a:r>
              <a:rPr lang="zh-CN" altLang="en-US">
                <a:latin typeface="宋体" panose="02010600030101010101" pitchFamily="2" charset="-122"/>
              </a:rPr>
              <a:t>利用</a:t>
            </a:r>
            <a:r>
              <a:rPr lang="en-US" altLang="zh-CN">
                <a:latin typeface="宋体" panose="02010600030101010101" pitchFamily="2" charset="-122"/>
              </a:rPr>
              <a:t>THIS</a:t>
            </a:r>
            <a:r>
              <a:rPr lang="zh-CN" altLang="en-US">
                <a:latin typeface="宋体" panose="02010600030101010101" pitchFamily="2" charset="-122"/>
              </a:rPr>
              <a:t>说明的操作数具有汇编时的当前逻辑地址，但具有指定的类型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4200525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b_var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equ THIS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byte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4200525" algn="l"/>
              </a:tabLst>
            </a:pP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按字节访问变量</a:t>
            </a:r>
            <a:r>
              <a:rPr lang="en-US" altLang="zh-CN">
                <a:latin typeface="宋体" panose="02010600030101010101" pitchFamily="2" charset="-122"/>
              </a:rPr>
              <a:t>b_var</a:t>
            </a:r>
            <a:r>
              <a:rPr lang="zh-CN" altLang="en-US">
                <a:latin typeface="宋体" panose="02010600030101010101" pitchFamily="2" charset="-122"/>
              </a:rPr>
              <a:t>，但与</a:t>
            </a:r>
            <a:r>
              <a:rPr lang="en-US" altLang="zh-CN">
                <a:latin typeface="宋体" panose="02010600030101010101" pitchFamily="2" charset="-122"/>
              </a:rPr>
              <a:t>w_var</a:t>
            </a:r>
            <a:r>
              <a:rPr lang="zh-CN" altLang="en-US">
                <a:latin typeface="宋体" panose="02010600030101010101" pitchFamily="2" charset="-122"/>
              </a:rPr>
              <a:t>的地址相同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4200525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w_var dw 10 dup(0)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按字访问变量</a:t>
            </a:r>
            <a:r>
              <a:rPr lang="en-US" altLang="zh-CN">
                <a:latin typeface="宋体" panose="02010600030101010101" pitchFamily="2" charset="-122"/>
              </a:rPr>
              <a:t>w_var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4200525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f_jump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equ THIS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far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4200525" algn="l"/>
              </a:tabLst>
            </a:pP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用</a:t>
            </a:r>
            <a:r>
              <a:rPr lang="en-US" altLang="zh-CN">
                <a:latin typeface="宋体" panose="02010600030101010101" pitchFamily="2" charset="-122"/>
              </a:rPr>
              <a:t>f_jump</a:t>
            </a:r>
            <a:r>
              <a:rPr lang="zh-CN" altLang="en-US">
                <a:latin typeface="宋体" panose="02010600030101010101" pitchFamily="2" charset="-122"/>
              </a:rPr>
              <a:t>为段间转移（</a:t>
            </a:r>
            <a:r>
              <a:rPr lang="en-US" altLang="zh-CN">
                <a:latin typeface="宋体" panose="02010600030101010101" pitchFamily="2" charset="-122"/>
              </a:rPr>
              <a:t>f_jump label far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4200525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n_jump: mov ax,w_var</a:t>
            </a:r>
          </a:p>
          <a:p>
            <a:pPr marL="0" indent="390525" eaLnBrk="1" hangingPunct="1">
              <a:buFont typeface="Wingdings" panose="05000000000000000000" pitchFamily="2" charset="2"/>
              <a:buNone/>
              <a:tabLst>
                <a:tab pos="4200525" algn="l"/>
              </a:tabLst>
            </a:pP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用</a:t>
            </a:r>
            <a:r>
              <a:rPr lang="en-US" altLang="zh-CN">
                <a:latin typeface="宋体" panose="02010600030101010101" pitchFamily="2" charset="-122"/>
              </a:rPr>
              <a:t>n_jump</a:t>
            </a:r>
            <a:r>
              <a:rPr lang="zh-CN" altLang="en-US">
                <a:latin typeface="宋体" panose="02010600030101010101" pitchFamily="2" charset="-122"/>
              </a:rPr>
              <a:t>为段内近转移，但两者指向同一条指令</a:t>
            </a:r>
          </a:p>
          <a:p>
            <a:pPr marL="0" indent="390525" eaLnBrk="1" hangingPunct="1">
              <a:tabLst>
                <a:tab pos="4200525" algn="l"/>
              </a:tabLst>
            </a:pPr>
            <a:r>
              <a:rPr lang="en-US" altLang="zh-CN">
                <a:latin typeface="宋体" panose="02010600030101010101" pitchFamily="2" charset="-122"/>
              </a:rPr>
              <a:t>LABEL</a:t>
            </a:r>
            <a:r>
              <a:rPr lang="zh-CN" altLang="en-US">
                <a:latin typeface="宋体" panose="02010600030101010101" pitchFamily="2" charset="-122"/>
              </a:rPr>
              <a:t>伪指令的功能等同于“</a:t>
            </a:r>
            <a:r>
              <a:rPr lang="en-US" altLang="zh-CN">
                <a:latin typeface="宋体" panose="02010600030101010101" pitchFamily="2" charset="-122"/>
              </a:rPr>
              <a:t>EQU THIS”</a:t>
            </a:r>
            <a:endParaRPr lang="en-US" altLang="zh-CN"/>
          </a:p>
        </p:txBody>
      </p:sp>
      <p:pic>
        <p:nvPicPr>
          <p:cNvPr id="86021" name="Picture 6" descr="BD15034_">
            <a:extLst>
              <a:ext uri="{FF2B5EF4-FFF2-40B4-BE49-F238E27FC236}">
                <a16:creationId xmlns:a16="http://schemas.microsoft.com/office/drawing/2014/main" id="{F3D6D547-62A5-4BEF-AB8A-3B82179F6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8700"/>
            <a:ext cx="6858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BEB1229-37E4-438C-88F6-CE2977C3A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3400" y="76200"/>
            <a:ext cx="2198688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</a:rPr>
              <a:t>TYPE</a:t>
            </a:r>
            <a:r>
              <a:rPr lang="zh-CN" altLang="en-US" sz="2000">
                <a:solidFill>
                  <a:schemeClr val="accent2"/>
                </a:solidFill>
              </a:rPr>
              <a:t>操作符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7CF4261-4D77-484C-AE90-14E4F580A7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8763" y="319088"/>
            <a:ext cx="6172200" cy="657225"/>
          </a:xfrm>
          <a:noFill/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00FF"/>
                </a:solidFill>
              </a:rPr>
              <a:t>TYPE </a:t>
            </a:r>
            <a:r>
              <a:rPr lang="zh-CN" altLang="en-US" sz="3600">
                <a:solidFill>
                  <a:srgbClr val="0000FF"/>
                </a:solidFill>
              </a:rPr>
              <a:t>名字</a:t>
            </a:r>
            <a:r>
              <a:rPr lang="en-US" altLang="zh-CN" sz="3600">
                <a:solidFill>
                  <a:srgbClr val="0000FF"/>
                </a:solidFill>
              </a:rPr>
              <a:t>/</a:t>
            </a:r>
            <a:r>
              <a:rPr lang="zh-CN" altLang="en-US" sz="3600">
                <a:solidFill>
                  <a:srgbClr val="0000FF"/>
                </a:solidFill>
              </a:rPr>
              <a:t>标名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7C1D4B8B-ED44-49F5-9E8F-BA06AED2615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85763" y="1331913"/>
            <a:ext cx="8472487" cy="5118100"/>
          </a:xfrm>
          <a:noFill/>
        </p:spPr>
        <p:txBody>
          <a:bodyPr/>
          <a:lstStyle/>
          <a:p>
            <a:pPr marL="0" indent="390525" eaLnBrk="1" hangingPunct="1"/>
            <a:r>
              <a:rPr lang="zh-CN" altLang="en-US">
                <a:latin typeface="宋体" panose="02010600030101010101" pitchFamily="2" charset="-122"/>
              </a:rPr>
              <a:t>返回表明名字或标号类型的一个字量数值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0" indent="390525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/>
              <a:t>对字节、字和双字变量依次返回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4</a:t>
            </a:r>
            <a:r>
              <a:rPr lang="zh-CN" altLang="en-US"/>
              <a:t>；</a:t>
            </a:r>
          </a:p>
          <a:p>
            <a:pPr marL="0" indent="390525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/>
              <a:t>对短、近和远转移依次返回</a:t>
            </a:r>
            <a:r>
              <a:rPr lang="en-US" altLang="zh-CN"/>
              <a:t>ff01h</a:t>
            </a:r>
            <a:r>
              <a:rPr lang="zh-CN" altLang="en-US"/>
              <a:t>、</a:t>
            </a:r>
            <a:r>
              <a:rPr lang="en-US" altLang="zh-CN"/>
              <a:t>ff02h</a:t>
            </a:r>
            <a:r>
              <a:rPr lang="zh-CN" altLang="en-US"/>
              <a:t>和</a:t>
            </a:r>
            <a:r>
              <a:rPr lang="en-US" altLang="zh-CN"/>
              <a:t>ff05h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mov ax,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TYPE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w_var	</a:t>
            </a: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汇编结果为</a:t>
            </a:r>
            <a:r>
              <a:rPr lang="en-US" altLang="zh-CN">
                <a:latin typeface="宋体" panose="02010600030101010101" pitchFamily="2" charset="-122"/>
              </a:rPr>
              <a:t>mov ax,2</a:t>
            </a: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mov ax,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TYPE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n_jump</a:t>
            </a:r>
            <a:endParaRPr lang="en-US" altLang="zh-CN">
              <a:latin typeface="宋体" panose="02010600030101010101" pitchFamily="2" charset="-122"/>
            </a:endParaRPr>
          </a:p>
          <a:p>
            <a:pPr marL="0" indent="390525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汇编结果为 </a:t>
            </a:r>
            <a:r>
              <a:rPr lang="en-US" altLang="zh-CN">
                <a:latin typeface="宋体" panose="02010600030101010101" pitchFamily="2" charset="-122"/>
              </a:rPr>
              <a:t>mov ax,0ff02h</a:t>
            </a:r>
            <a:r>
              <a:rPr lang="zh-CN" altLang="en-US">
                <a:latin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</a:rPr>
              <a:t>near</a:t>
            </a:r>
            <a:r>
              <a:rPr lang="zh-CN" altLang="en-US">
                <a:latin typeface="宋体" panose="02010600030101010101" pitchFamily="2" charset="-122"/>
              </a:rPr>
              <a:t>标号）</a:t>
            </a:r>
          </a:p>
          <a:p>
            <a:pPr marL="0" indent="390525" eaLnBrk="1" hangingPunct="1"/>
            <a:r>
              <a:rPr lang="zh-CN" altLang="en-US">
                <a:latin typeface="宋体" panose="02010600030101010101" pitchFamily="2" charset="-122"/>
              </a:rPr>
              <a:t>操作符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SIZEOF</a:t>
            </a:r>
            <a:r>
              <a:rPr lang="zh-CN" altLang="en-US">
                <a:latin typeface="宋体" panose="02010600030101010101" pitchFamily="2" charset="-122"/>
              </a:rPr>
              <a:t>返回整个变量占用的字节数</a:t>
            </a:r>
          </a:p>
          <a:p>
            <a:pPr marL="0" indent="390525" eaLnBrk="1" hangingPunct="1"/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LENGTHOF</a:t>
            </a:r>
            <a:r>
              <a:rPr lang="zh-CN" altLang="en-US">
                <a:latin typeface="宋体" panose="02010600030101010101" pitchFamily="2" charset="-122"/>
              </a:rPr>
              <a:t>返回整个变量的数据项数（即元素数） </a:t>
            </a:r>
          </a:p>
          <a:p>
            <a:pPr marL="0" indent="390525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SIZEOF</a:t>
            </a: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LENGTHOF</a:t>
            </a: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×</a:t>
            </a:r>
            <a:r>
              <a:rPr lang="en-US" altLang="zh-CN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TYPE</a:t>
            </a:r>
          </a:p>
        </p:txBody>
      </p:sp>
      <p:pic>
        <p:nvPicPr>
          <p:cNvPr id="87045" name="Picture 6" descr="BD15034_">
            <a:extLst>
              <a:ext uri="{FF2B5EF4-FFF2-40B4-BE49-F238E27FC236}">
                <a16:creationId xmlns:a16="http://schemas.microsoft.com/office/drawing/2014/main" id="{273DDE09-4168-496D-AD52-8B0E2FB9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8700"/>
            <a:ext cx="6858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6C17D824-E1AA-447D-8B15-87A1B8C493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14400"/>
            <a:ext cx="8153400" cy="5410200"/>
          </a:xfrm>
          <a:noFill/>
        </p:spPr>
        <p:txBody>
          <a:bodyPr/>
          <a:lstStyle/>
          <a:p>
            <a:pPr marL="0" indent="0" defTabSz="947738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 ;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数据段</a:t>
            </a:r>
          </a:p>
          <a:p>
            <a:pPr marL="0" indent="0" defTabSz="947738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4578350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v_byte	equ this byte</a:t>
            </a:r>
          </a:p>
          <a:p>
            <a:pPr marL="0" indent="0" defTabSz="947738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4578350" algn="l"/>
              </a:tabLst>
            </a:pPr>
            <a:r>
              <a:rPr lang="en-US" altLang="zh-CN">
                <a:latin typeface="宋体" panose="02010600030101010101" pitchFamily="2" charset="-122"/>
              </a:rPr>
              <a:t>;v_byte</a:t>
            </a:r>
            <a:r>
              <a:rPr lang="zh-CN" altLang="en-US">
                <a:latin typeface="宋体" panose="02010600030101010101" pitchFamily="2" charset="-122"/>
              </a:rPr>
              <a:t>是字节类型，与变量</a:t>
            </a:r>
            <a:r>
              <a:rPr lang="en-US" altLang="zh-CN">
                <a:latin typeface="宋体" panose="02010600030101010101" pitchFamily="2" charset="-122"/>
              </a:rPr>
              <a:t>v_word</a:t>
            </a:r>
            <a:r>
              <a:rPr lang="zh-CN" altLang="en-US">
                <a:latin typeface="宋体" panose="02010600030101010101" pitchFamily="2" charset="-122"/>
              </a:rPr>
              <a:t>的地址相同</a:t>
            </a:r>
          </a:p>
          <a:p>
            <a:pPr marL="0" indent="0" defTabSz="947738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v_word	dw 3332h,3735h</a:t>
            </a:r>
          </a:p>
          <a:p>
            <a:pPr marL="0" indent="0" defTabSz="947738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;v_word</a:t>
            </a:r>
            <a:r>
              <a:rPr lang="zh-CN" altLang="en-US">
                <a:latin typeface="宋体" panose="02010600030101010101" pitchFamily="2" charset="-122"/>
              </a:rPr>
              <a:t>是字类型的变量</a:t>
            </a:r>
          </a:p>
          <a:p>
            <a:pPr marL="0" indent="0" defTabSz="947738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target	dw 5 dup(20h)</a:t>
            </a:r>
          </a:p>
          <a:p>
            <a:pPr marL="0" indent="0" defTabSz="947738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分配数据空间</a:t>
            </a:r>
            <a:r>
              <a:rPr lang="en-US" altLang="zh-CN">
                <a:latin typeface="宋体" panose="02010600030101010101" pitchFamily="2" charset="-122"/>
              </a:rPr>
              <a:t>2×5</a:t>
            </a:r>
            <a:r>
              <a:rPr lang="zh-CN" altLang="en-US">
                <a:latin typeface="宋体" panose="02010600030101010101" pitchFamily="2" charset="-122"/>
              </a:rPr>
              <a:t>＝</a:t>
            </a:r>
            <a:r>
              <a:rPr lang="en-US" altLang="zh-CN">
                <a:latin typeface="宋体" panose="02010600030101010101" pitchFamily="2" charset="-122"/>
              </a:rPr>
              <a:t>10</a:t>
            </a:r>
            <a:r>
              <a:rPr lang="zh-CN" altLang="en-US">
                <a:latin typeface="宋体" panose="02010600030101010101" pitchFamily="2" charset="-122"/>
              </a:rPr>
              <a:t>字节</a:t>
            </a:r>
          </a:p>
          <a:p>
            <a:pPr marL="0" indent="0" defTabSz="947738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crlf	db 0dh,0ah,'$'</a:t>
            </a:r>
          </a:p>
          <a:p>
            <a:pPr marL="0" indent="0" defTabSz="947738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flag	db 0</a:t>
            </a:r>
          </a:p>
          <a:p>
            <a:pPr marL="0" indent="0" defTabSz="947738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4578350" algn="l"/>
              </a:tabLst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n_point	dw offset s_label</a:t>
            </a:r>
          </a:p>
          <a:p>
            <a:pPr marL="0" indent="0" defTabSz="947738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20825" algn="l"/>
                <a:tab pos="45783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取得标号</a:t>
            </a:r>
            <a:r>
              <a:rPr lang="en-US" altLang="zh-CN">
                <a:latin typeface="宋体" panose="02010600030101010101" pitchFamily="2" charset="-122"/>
              </a:rPr>
              <a:t>s_label</a:t>
            </a:r>
            <a:r>
              <a:rPr lang="zh-CN" altLang="en-US">
                <a:latin typeface="宋体" panose="02010600030101010101" pitchFamily="2" charset="-122"/>
              </a:rPr>
              <a:t>的偏移地址</a:t>
            </a:r>
          </a:p>
        </p:txBody>
      </p:sp>
      <p:grpSp>
        <p:nvGrpSpPr>
          <p:cNvPr id="192516" name="Group 4">
            <a:extLst>
              <a:ext uri="{FF2B5EF4-FFF2-40B4-BE49-F238E27FC236}">
                <a16:creationId xmlns:a16="http://schemas.microsoft.com/office/drawing/2014/main" id="{D14F11B6-0534-45EB-AC7D-5D025C19C055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88079" name="Rectangle 5">
              <a:extLst>
                <a:ext uri="{FF2B5EF4-FFF2-40B4-BE49-F238E27FC236}">
                  <a16:creationId xmlns:a16="http://schemas.microsoft.com/office/drawing/2014/main" id="{2E32FBDB-9BE2-47EB-8D43-5168A0015A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80" name="Rectangle 6">
              <a:extLst>
                <a:ext uri="{FF2B5EF4-FFF2-40B4-BE49-F238E27FC236}">
                  <a16:creationId xmlns:a16="http://schemas.microsoft.com/office/drawing/2014/main" id="{D1D8AA54-5E94-4776-A01A-64EF921DC1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2519" name="Group 7">
            <a:extLst>
              <a:ext uri="{FF2B5EF4-FFF2-40B4-BE49-F238E27FC236}">
                <a16:creationId xmlns:a16="http://schemas.microsoft.com/office/drawing/2014/main" id="{95573337-8A60-42D9-8F7A-0C7DE5E9CE83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88077" name="Rectangle 8">
              <a:extLst>
                <a:ext uri="{FF2B5EF4-FFF2-40B4-BE49-F238E27FC236}">
                  <a16:creationId xmlns:a16="http://schemas.microsoft.com/office/drawing/2014/main" id="{A17E3390-CA63-4AF5-9FA0-7C0A6BEAE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78" name="Rectangle 9">
              <a:extLst>
                <a:ext uri="{FF2B5EF4-FFF2-40B4-BE49-F238E27FC236}">
                  <a16:creationId xmlns:a16="http://schemas.microsoft.com/office/drawing/2014/main" id="{809B459E-F4E9-40B0-8DEA-74CDE4D339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2522" name="Group 10">
            <a:extLst>
              <a:ext uri="{FF2B5EF4-FFF2-40B4-BE49-F238E27FC236}">
                <a16:creationId xmlns:a16="http://schemas.microsoft.com/office/drawing/2014/main" id="{93C9818F-77FF-44CB-A83F-C1409FF7E86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88075" name="Rectangle 11">
              <a:extLst>
                <a:ext uri="{FF2B5EF4-FFF2-40B4-BE49-F238E27FC236}">
                  <a16:creationId xmlns:a16="http://schemas.microsoft.com/office/drawing/2014/main" id="{460D75A1-DBFD-4703-A10F-5961C478D2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76" name="Rectangle 12">
              <a:extLst>
                <a:ext uri="{FF2B5EF4-FFF2-40B4-BE49-F238E27FC236}">
                  <a16:creationId xmlns:a16="http://schemas.microsoft.com/office/drawing/2014/main" id="{54401ACA-B7D6-4A1D-A16C-9522819BEB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2525" name="Group 13">
            <a:extLst>
              <a:ext uri="{FF2B5EF4-FFF2-40B4-BE49-F238E27FC236}">
                <a16:creationId xmlns:a16="http://schemas.microsoft.com/office/drawing/2014/main" id="{5990C5E9-3283-49C7-B582-196527D7FDD9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88073" name="Rectangle 14">
              <a:extLst>
                <a:ext uri="{FF2B5EF4-FFF2-40B4-BE49-F238E27FC236}">
                  <a16:creationId xmlns:a16="http://schemas.microsoft.com/office/drawing/2014/main" id="{353365DC-995D-422E-BAAD-7997A0BE5E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074" name="Rectangle 15">
              <a:extLst>
                <a:ext uri="{FF2B5EF4-FFF2-40B4-BE49-F238E27FC236}">
                  <a16:creationId xmlns:a16="http://schemas.microsoft.com/office/drawing/2014/main" id="{8B5EDB11-CF2D-49C1-85BF-56DF59207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88071" name="Picture 16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47C370-5C1B-46AF-8A73-1BA7ED2951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Rectangle 2">
            <a:extLst>
              <a:ext uri="{FF2B5EF4-FFF2-40B4-BE49-F238E27FC236}">
                <a16:creationId xmlns:a16="http://schemas.microsoft.com/office/drawing/2014/main" id="{6F431EF2-DFD8-4D61-977B-CE3F30916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4645025" cy="582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hlink"/>
                </a:solidFill>
              </a:rPr>
              <a:t>例</a:t>
            </a:r>
            <a:r>
              <a:rPr lang="en-US" altLang="zh-CN" sz="2400" b="1">
                <a:solidFill>
                  <a:schemeClr val="hlink"/>
                </a:solidFill>
              </a:rPr>
              <a:t>3.4</a:t>
            </a:r>
            <a:r>
              <a:rPr lang="zh-CN" altLang="en-US" sz="2400" b="1">
                <a:solidFill>
                  <a:schemeClr val="hlink"/>
                </a:solidFill>
              </a:rPr>
              <a:t>：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属性及</a:t>
            </a:r>
            <a:r>
              <a:rPr lang="zh-CN" altLang="en-US" sz="2400" b="1">
                <a:solidFill>
                  <a:schemeClr val="hlink"/>
                </a:solidFill>
              </a:rPr>
              <a:t>其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应用－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1/5</a:t>
            </a:r>
            <a:endParaRPr lang="en-US" altLang="zh-CN" sz="2400" b="1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85FA29B-2305-4BF1-972B-48A6D58B9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767263" cy="582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hlink"/>
                </a:solidFill>
              </a:rPr>
              <a:t>例</a:t>
            </a:r>
            <a:r>
              <a:rPr lang="en-US" altLang="zh-CN" sz="2400" b="1">
                <a:solidFill>
                  <a:schemeClr val="hlink"/>
                </a:solidFill>
              </a:rPr>
              <a:t>3.4</a:t>
            </a:r>
            <a:r>
              <a:rPr lang="zh-CN" altLang="en-US" sz="2400" b="1">
                <a:solidFill>
                  <a:schemeClr val="hlink"/>
                </a:solidFill>
              </a:rPr>
              <a:t>：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属性及</a:t>
            </a:r>
            <a:r>
              <a:rPr lang="zh-CN" altLang="en-US" sz="2400" b="1">
                <a:solidFill>
                  <a:schemeClr val="hlink"/>
                </a:solidFill>
              </a:rPr>
              <a:t>其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应用－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2/5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9B0FEB3-35A1-46F2-BAB2-F772512C9AC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990600"/>
            <a:ext cx="8153400" cy="5318125"/>
          </a:xfrm>
          <a:noFill/>
        </p:spPr>
        <p:txBody>
          <a:bodyPr/>
          <a:lstStyle/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代码段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    mov al,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byte ptr v_word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用</a:t>
            </a:r>
            <a:r>
              <a:rPr lang="en-US" altLang="zh-CN">
                <a:latin typeface="宋体" panose="02010600030101010101" pitchFamily="2" charset="-122"/>
              </a:rPr>
              <a:t>PTR</a:t>
            </a:r>
            <a:r>
              <a:rPr lang="zh-CN" altLang="en-US">
                <a:latin typeface="宋体" panose="02010600030101010101" pitchFamily="2" charset="-122"/>
              </a:rPr>
              <a:t>改变</a:t>
            </a:r>
            <a:r>
              <a:rPr lang="en-US" altLang="zh-CN">
                <a:latin typeface="宋体" panose="02010600030101010101" pitchFamily="2" charset="-122"/>
              </a:rPr>
              <a:t>v_word</a:t>
            </a:r>
            <a:r>
              <a:rPr lang="zh-CN" altLang="en-US">
                <a:latin typeface="宋体" panose="02010600030101010101" pitchFamily="2" charset="-122"/>
              </a:rPr>
              <a:t>的类型，否则类型不匹配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    dec al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    mov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v_byte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,al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对</a:t>
            </a:r>
            <a:r>
              <a:rPr lang="en-US" altLang="zh-CN">
                <a:latin typeface="宋体" panose="02010600030101010101" pitchFamily="2" charset="-122"/>
              </a:rPr>
              <a:t>v_word</a:t>
            </a:r>
            <a:r>
              <a:rPr lang="zh-CN" altLang="en-US">
                <a:latin typeface="宋体" panose="02010600030101010101" pitchFamily="2" charset="-122"/>
              </a:rPr>
              <a:t>的头一个字节操作，原为</a:t>
            </a:r>
            <a:r>
              <a:rPr lang="en-US" altLang="zh-CN">
                <a:latin typeface="宋体" panose="02010600030101010101" pitchFamily="2" charset="-122"/>
              </a:rPr>
              <a:t>32H</a:t>
            </a:r>
            <a:r>
              <a:rPr lang="zh-CN" altLang="en-US">
                <a:latin typeface="宋体" panose="02010600030101010101" pitchFamily="2" charset="-122"/>
              </a:rPr>
              <a:t>、现为</a:t>
            </a:r>
            <a:r>
              <a:rPr lang="en-US" altLang="zh-CN">
                <a:latin typeface="宋体" panose="02010600030101010101" pitchFamily="2" charset="-122"/>
              </a:rPr>
              <a:t>31H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n_label:	cmp flag,1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    jz s_label   </a:t>
            </a:r>
            <a:r>
              <a:rPr lang="en-US" altLang="zh-CN">
                <a:latin typeface="宋体" panose="02010600030101010101" pitchFamily="2" charset="-122"/>
              </a:rPr>
              <a:t>;flag</a:t>
            </a:r>
            <a:r>
              <a:rPr lang="zh-CN" altLang="en-US">
                <a:latin typeface="宋体" panose="02010600030101010101" pitchFamily="2" charset="-122"/>
              </a:rPr>
              <a:t>单元为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转移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inc flag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     jmp n_label  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进行短转移</a:t>
            </a:r>
          </a:p>
        </p:txBody>
      </p:sp>
      <p:grpSp>
        <p:nvGrpSpPr>
          <p:cNvPr id="195588" name="Group 4">
            <a:extLst>
              <a:ext uri="{FF2B5EF4-FFF2-40B4-BE49-F238E27FC236}">
                <a16:creationId xmlns:a16="http://schemas.microsoft.com/office/drawing/2014/main" id="{9AB8C9E9-6958-4BFC-BEE3-58F6BC8FDDFC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89104" name="Rectangle 5">
              <a:extLst>
                <a:ext uri="{FF2B5EF4-FFF2-40B4-BE49-F238E27FC236}">
                  <a16:creationId xmlns:a16="http://schemas.microsoft.com/office/drawing/2014/main" id="{4EB0A9D8-B417-4748-9F9E-EF5A9EDC69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5" name="Rectangle 6">
              <a:extLst>
                <a:ext uri="{FF2B5EF4-FFF2-40B4-BE49-F238E27FC236}">
                  <a16:creationId xmlns:a16="http://schemas.microsoft.com/office/drawing/2014/main" id="{769E2F56-BB40-4C86-927D-CCE0773582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5591" name="Group 7">
            <a:extLst>
              <a:ext uri="{FF2B5EF4-FFF2-40B4-BE49-F238E27FC236}">
                <a16:creationId xmlns:a16="http://schemas.microsoft.com/office/drawing/2014/main" id="{AA7DCC14-A197-41AB-AC1B-5CCFC58F3E03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89102" name="Rectangle 8">
              <a:extLst>
                <a:ext uri="{FF2B5EF4-FFF2-40B4-BE49-F238E27FC236}">
                  <a16:creationId xmlns:a16="http://schemas.microsoft.com/office/drawing/2014/main" id="{651E9111-7287-4111-A9B6-ACAD3FF0E7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3" name="Rectangle 9">
              <a:extLst>
                <a:ext uri="{FF2B5EF4-FFF2-40B4-BE49-F238E27FC236}">
                  <a16:creationId xmlns:a16="http://schemas.microsoft.com/office/drawing/2014/main" id="{99BA9A1B-E7DE-4CE6-AFE4-7845B2F91B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5594" name="Group 10">
            <a:extLst>
              <a:ext uri="{FF2B5EF4-FFF2-40B4-BE49-F238E27FC236}">
                <a16:creationId xmlns:a16="http://schemas.microsoft.com/office/drawing/2014/main" id="{0ED75A23-21C4-4E9A-8F28-6FF0B9213977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89100" name="Rectangle 11">
              <a:extLst>
                <a:ext uri="{FF2B5EF4-FFF2-40B4-BE49-F238E27FC236}">
                  <a16:creationId xmlns:a16="http://schemas.microsoft.com/office/drawing/2014/main" id="{9D8DFA86-8B28-4D65-8D48-496C3605DC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1" name="Rectangle 12">
              <a:extLst>
                <a:ext uri="{FF2B5EF4-FFF2-40B4-BE49-F238E27FC236}">
                  <a16:creationId xmlns:a16="http://schemas.microsoft.com/office/drawing/2014/main" id="{F57FB9B1-98BD-4000-A9E7-7F0364E2B1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5597" name="Group 13">
            <a:extLst>
              <a:ext uri="{FF2B5EF4-FFF2-40B4-BE49-F238E27FC236}">
                <a16:creationId xmlns:a16="http://schemas.microsoft.com/office/drawing/2014/main" id="{43534F6C-22F9-4882-AD8B-DC5C31072703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89098" name="Rectangle 14">
              <a:extLst>
                <a:ext uri="{FF2B5EF4-FFF2-40B4-BE49-F238E27FC236}">
                  <a16:creationId xmlns:a16="http://schemas.microsoft.com/office/drawing/2014/main" id="{8631CED9-1B65-479E-BB0B-57C1F8379A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099" name="Rectangle 15">
              <a:extLst>
                <a:ext uri="{FF2B5EF4-FFF2-40B4-BE49-F238E27FC236}">
                  <a16:creationId xmlns:a16="http://schemas.microsoft.com/office/drawing/2014/main" id="{907B09C8-9526-4072-93E5-A8F64BFE4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89096" name="Picture 16" descr="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0A734AF-CEE0-49AB-8A43-FBF892A360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7" name="Picture 18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1A4DBD-F5D3-4CF1-92BD-63DB4D788A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6EA5DF3-840D-43A7-B028-B7D9FEE04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695825" cy="582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hlink"/>
                </a:solidFill>
              </a:rPr>
              <a:t>例</a:t>
            </a:r>
            <a:r>
              <a:rPr lang="en-US" altLang="zh-CN" sz="2400" b="1">
                <a:solidFill>
                  <a:schemeClr val="hlink"/>
                </a:solidFill>
              </a:rPr>
              <a:t>3.4</a:t>
            </a:r>
            <a:r>
              <a:rPr lang="zh-CN" altLang="en-US" sz="2400" b="1">
                <a:solidFill>
                  <a:schemeClr val="hlink"/>
                </a:solidFill>
              </a:rPr>
              <a:t>：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属性及</a:t>
            </a:r>
            <a:r>
              <a:rPr lang="zh-CN" altLang="en-US" sz="2400" b="1">
                <a:solidFill>
                  <a:schemeClr val="hlink"/>
                </a:solidFill>
              </a:rPr>
              <a:t>其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应用－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3/5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ECA4E6B-4910-41D3-A289-E8531B8CF0D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990600"/>
            <a:ext cx="8153400" cy="5029200"/>
          </a:xfrm>
          <a:noFill/>
        </p:spPr>
        <p:txBody>
          <a:bodyPr/>
          <a:lstStyle/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s_label:	cmp flag,2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jz next	</a:t>
            </a:r>
            <a:r>
              <a:rPr lang="en-US" altLang="zh-CN">
                <a:latin typeface="宋体" panose="02010600030101010101" pitchFamily="2" charset="-122"/>
              </a:rPr>
              <a:t>;flag</a:t>
            </a:r>
            <a:r>
              <a:rPr lang="zh-CN" altLang="en-US">
                <a:latin typeface="宋体" panose="02010600030101010101" pitchFamily="2" charset="-122"/>
              </a:rPr>
              <a:t>单元为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转移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inc flag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jmp n_point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段内的存储器间接寻址，转移到</a:t>
            </a:r>
            <a:r>
              <a:rPr lang="en-US" altLang="zh-CN">
                <a:latin typeface="宋体" panose="02010600030101010101" pitchFamily="2" charset="-122"/>
              </a:rPr>
              <a:t>s_label</a:t>
            </a:r>
            <a:r>
              <a:rPr lang="zh-CN" altLang="en-US">
                <a:latin typeface="宋体" panose="02010600030101010101" pitchFamily="2" charset="-122"/>
              </a:rPr>
              <a:t>标号处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next:	mov ax,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type v_word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汇编结果为</a:t>
            </a:r>
            <a:r>
              <a:rPr lang="en-US" altLang="zh-CN">
                <a:latin typeface="宋体" panose="02010600030101010101" pitchFamily="2" charset="-122"/>
              </a:rPr>
              <a:t>mov ax,2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mov cx,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lengthof target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汇编结果为</a:t>
            </a:r>
            <a:r>
              <a:rPr lang="en-US" altLang="zh-CN">
                <a:latin typeface="宋体" panose="02010600030101010101" pitchFamily="2" charset="-122"/>
              </a:rPr>
              <a:t>mov cx,5</a:t>
            </a:r>
          </a:p>
        </p:txBody>
      </p:sp>
      <p:grpSp>
        <p:nvGrpSpPr>
          <p:cNvPr id="193540" name="Group 4">
            <a:extLst>
              <a:ext uri="{FF2B5EF4-FFF2-40B4-BE49-F238E27FC236}">
                <a16:creationId xmlns:a16="http://schemas.microsoft.com/office/drawing/2014/main" id="{402306CE-33A2-42E6-9A86-0EEB7D812F32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90128" name="Rectangle 5">
              <a:extLst>
                <a:ext uri="{FF2B5EF4-FFF2-40B4-BE49-F238E27FC236}">
                  <a16:creationId xmlns:a16="http://schemas.microsoft.com/office/drawing/2014/main" id="{C34C3E8C-9871-44EA-B6DE-880C23AC9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29" name="Rectangle 6">
              <a:extLst>
                <a:ext uri="{FF2B5EF4-FFF2-40B4-BE49-F238E27FC236}">
                  <a16:creationId xmlns:a16="http://schemas.microsoft.com/office/drawing/2014/main" id="{7847674A-E4E5-4319-99B1-2CA81D10BA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3543" name="Group 7">
            <a:extLst>
              <a:ext uri="{FF2B5EF4-FFF2-40B4-BE49-F238E27FC236}">
                <a16:creationId xmlns:a16="http://schemas.microsoft.com/office/drawing/2014/main" id="{D75C3BFC-F943-4645-B66D-A8746257C29E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90126" name="Rectangle 8">
              <a:extLst>
                <a:ext uri="{FF2B5EF4-FFF2-40B4-BE49-F238E27FC236}">
                  <a16:creationId xmlns:a16="http://schemas.microsoft.com/office/drawing/2014/main" id="{71B40228-06A0-45BE-B75A-F1F789EF9D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27" name="Rectangle 9">
              <a:extLst>
                <a:ext uri="{FF2B5EF4-FFF2-40B4-BE49-F238E27FC236}">
                  <a16:creationId xmlns:a16="http://schemas.microsoft.com/office/drawing/2014/main" id="{62852374-065F-4752-A196-6A3030F4DB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3546" name="Group 10">
            <a:extLst>
              <a:ext uri="{FF2B5EF4-FFF2-40B4-BE49-F238E27FC236}">
                <a16:creationId xmlns:a16="http://schemas.microsoft.com/office/drawing/2014/main" id="{205C8B3D-7B55-4417-AB73-5AEDFA8881A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90124" name="Rectangle 11">
              <a:extLst>
                <a:ext uri="{FF2B5EF4-FFF2-40B4-BE49-F238E27FC236}">
                  <a16:creationId xmlns:a16="http://schemas.microsoft.com/office/drawing/2014/main" id="{A07641C3-2C11-4875-AECB-96DA293F7D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25" name="Rectangle 12">
              <a:extLst>
                <a:ext uri="{FF2B5EF4-FFF2-40B4-BE49-F238E27FC236}">
                  <a16:creationId xmlns:a16="http://schemas.microsoft.com/office/drawing/2014/main" id="{99FF9FF6-D712-415C-9856-DA46582EB2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3549" name="Group 13">
            <a:extLst>
              <a:ext uri="{FF2B5EF4-FFF2-40B4-BE49-F238E27FC236}">
                <a16:creationId xmlns:a16="http://schemas.microsoft.com/office/drawing/2014/main" id="{F31D70C9-CF9F-4188-9475-D072AF54B4EA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90122" name="Rectangle 14">
              <a:extLst>
                <a:ext uri="{FF2B5EF4-FFF2-40B4-BE49-F238E27FC236}">
                  <a16:creationId xmlns:a16="http://schemas.microsoft.com/office/drawing/2014/main" id="{6F00AB40-CF17-4AAA-A5D6-464EBF67BA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23" name="Rectangle 15">
              <a:extLst>
                <a:ext uri="{FF2B5EF4-FFF2-40B4-BE49-F238E27FC236}">
                  <a16:creationId xmlns:a16="http://schemas.microsoft.com/office/drawing/2014/main" id="{88FF42BF-6645-4D23-B97F-DCAB8C659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90120" name="Picture 16" descr="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E3E20E-4059-4245-B5F8-4832000F09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1" name="Picture 20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31C5D3-941F-4588-A25D-FC94C0438A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CDEAFAB-F57D-4E65-954B-81EF7ECEA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767263" cy="582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hlink"/>
                </a:solidFill>
              </a:rPr>
              <a:t>例</a:t>
            </a:r>
            <a:r>
              <a:rPr lang="en-US" altLang="zh-CN" sz="2400" b="1">
                <a:solidFill>
                  <a:schemeClr val="hlink"/>
                </a:solidFill>
              </a:rPr>
              <a:t>3.4</a:t>
            </a:r>
            <a:r>
              <a:rPr lang="zh-CN" altLang="en-US" sz="2400" b="1">
                <a:solidFill>
                  <a:schemeClr val="hlink"/>
                </a:solidFill>
              </a:rPr>
              <a:t>：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属性及</a:t>
            </a:r>
            <a:r>
              <a:rPr lang="zh-CN" altLang="en-US" sz="2400" b="1">
                <a:solidFill>
                  <a:schemeClr val="hlink"/>
                </a:solidFill>
              </a:rPr>
              <a:t>其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应用－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4/5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0A33B582-EB1A-4223-B0A2-6C2EF4C37D3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990600"/>
            <a:ext cx="8153400" cy="5029200"/>
          </a:xfrm>
          <a:noFill/>
        </p:spPr>
        <p:txBody>
          <a:bodyPr/>
          <a:lstStyle/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mov si,offset target</a:t>
            </a:r>
          </a:p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w_again:	mov [si],ax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对字单元操作</a:t>
            </a:r>
          </a:p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inc si		</a:t>
            </a:r>
            <a:r>
              <a:rPr lang="en-US" altLang="zh-CN">
                <a:latin typeface="宋体" panose="02010600030101010101" pitchFamily="2" charset="-122"/>
              </a:rPr>
              <a:t>;SI</a:t>
            </a:r>
            <a:r>
              <a:rPr lang="zh-CN" altLang="en-US">
                <a:latin typeface="宋体" panose="02010600030101010101" pitchFamily="2" charset="-122"/>
              </a:rPr>
              <a:t>指针加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</a:p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inc si</a:t>
            </a:r>
          </a:p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loop w_again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循环</a:t>
            </a:r>
          </a:p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mov cx,sizeof target</a:t>
            </a:r>
          </a:p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汇编结果为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mov cx,0ah</a:t>
            </a:r>
          </a:p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mov al,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'?'</a:t>
            </a:r>
          </a:p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mov di,offset target</a:t>
            </a:r>
          </a:p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b_again:	mov [di],al</a:t>
            </a:r>
            <a:r>
              <a:rPr lang="en-US" altLang="zh-CN">
                <a:latin typeface="宋体" panose="02010600030101010101" pitchFamily="2" charset="-122"/>
              </a:rPr>
              <a:t>	;</a:t>
            </a:r>
            <a:r>
              <a:rPr lang="zh-CN" altLang="en-US">
                <a:latin typeface="宋体" panose="02010600030101010101" pitchFamily="2" charset="-122"/>
              </a:rPr>
              <a:t>对字节单元操作</a:t>
            </a:r>
          </a:p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inc di		</a:t>
            </a:r>
            <a:r>
              <a:rPr lang="en-US" altLang="zh-CN">
                <a:latin typeface="宋体" panose="02010600030101010101" pitchFamily="2" charset="-122"/>
              </a:rPr>
              <a:t>;DI</a:t>
            </a:r>
            <a:r>
              <a:rPr lang="zh-CN" altLang="en-US">
                <a:latin typeface="宋体" panose="02010600030101010101" pitchFamily="2" charset="-122"/>
              </a:rPr>
              <a:t>指针加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</a:p>
          <a:p>
            <a:pPr marL="0" indent="0" defTabSz="8556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1720850" algn="l"/>
              </a:tabLst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	loop b_again	</a:t>
            </a:r>
            <a:r>
              <a:rPr lang="en-US" altLang="zh-CN">
                <a:latin typeface="宋体" panose="02010600030101010101" pitchFamily="2" charset="-122"/>
              </a:rPr>
              <a:t>;</a:t>
            </a:r>
            <a:r>
              <a:rPr lang="zh-CN" altLang="en-US">
                <a:latin typeface="宋体" panose="02010600030101010101" pitchFamily="2" charset="-122"/>
              </a:rPr>
              <a:t>循环</a:t>
            </a:r>
          </a:p>
        </p:txBody>
      </p:sp>
      <p:grpSp>
        <p:nvGrpSpPr>
          <p:cNvPr id="196612" name="Group 4">
            <a:extLst>
              <a:ext uri="{FF2B5EF4-FFF2-40B4-BE49-F238E27FC236}">
                <a16:creationId xmlns:a16="http://schemas.microsoft.com/office/drawing/2014/main" id="{0D64C2CD-CDC3-4440-B443-1A6717F0D28B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91152" name="Rectangle 5">
              <a:extLst>
                <a:ext uri="{FF2B5EF4-FFF2-40B4-BE49-F238E27FC236}">
                  <a16:creationId xmlns:a16="http://schemas.microsoft.com/office/drawing/2014/main" id="{74EC48E9-85FC-4BD0-9EDA-783CC19F00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53" name="Rectangle 6">
              <a:extLst>
                <a:ext uri="{FF2B5EF4-FFF2-40B4-BE49-F238E27FC236}">
                  <a16:creationId xmlns:a16="http://schemas.microsoft.com/office/drawing/2014/main" id="{DEC14269-68A2-46A0-8505-86754FBEBF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6615" name="Group 7">
            <a:extLst>
              <a:ext uri="{FF2B5EF4-FFF2-40B4-BE49-F238E27FC236}">
                <a16:creationId xmlns:a16="http://schemas.microsoft.com/office/drawing/2014/main" id="{9C1F37AF-5779-4C5E-AB9D-AA4780594672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91150" name="Rectangle 8">
              <a:extLst>
                <a:ext uri="{FF2B5EF4-FFF2-40B4-BE49-F238E27FC236}">
                  <a16:creationId xmlns:a16="http://schemas.microsoft.com/office/drawing/2014/main" id="{A8BA113A-9FEA-4F98-B1B4-32BE4A6CFE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51" name="Rectangle 9">
              <a:extLst>
                <a:ext uri="{FF2B5EF4-FFF2-40B4-BE49-F238E27FC236}">
                  <a16:creationId xmlns:a16="http://schemas.microsoft.com/office/drawing/2014/main" id="{9289B60E-3470-46E1-AD4E-0AD0BB6379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6618" name="Group 10">
            <a:extLst>
              <a:ext uri="{FF2B5EF4-FFF2-40B4-BE49-F238E27FC236}">
                <a16:creationId xmlns:a16="http://schemas.microsoft.com/office/drawing/2014/main" id="{B58EA79B-1D90-4A0C-8816-3B641B0F453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91148" name="Rectangle 11">
              <a:extLst>
                <a:ext uri="{FF2B5EF4-FFF2-40B4-BE49-F238E27FC236}">
                  <a16:creationId xmlns:a16="http://schemas.microsoft.com/office/drawing/2014/main" id="{5CC01721-A0A0-494A-AE07-3240D0DB77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49" name="Rectangle 12">
              <a:extLst>
                <a:ext uri="{FF2B5EF4-FFF2-40B4-BE49-F238E27FC236}">
                  <a16:creationId xmlns:a16="http://schemas.microsoft.com/office/drawing/2014/main" id="{8BBD0B7B-113E-4F4A-AEA8-4E7CED00ED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6621" name="Group 13">
            <a:extLst>
              <a:ext uri="{FF2B5EF4-FFF2-40B4-BE49-F238E27FC236}">
                <a16:creationId xmlns:a16="http://schemas.microsoft.com/office/drawing/2014/main" id="{0AFC10DA-68A0-40FB-8AF3-EEEF0292D6D8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91146" name="Rectangle 14">
              <a:extLst>
                <a:ext uri="{FF2B5EF4-FFF2-40B4-BE49-F238E27FC236}">
                  <a16:creationId xmlns:a16="http://schemas.microsoft.com/office/drawing/2014/main" id="{CB854BF8-B56F-49B8-886C-9F800AC5B8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47" name="Rectangle 15">
              <a:extLst>
                <a:ext uri="{FF2B5EF4-FFF2-40B4-BE49-F238E27FC236}">
                  <a16:creationId xmlns:a16="http://schemas.microsoft.com/office/drawing/2014/main" id="{1E3817E4-3A76-4263-885A-BA1270682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91144" name="Picture 16" descr="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0955FFF-2067-4925-A89C-369F9525654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5" name="Picture 18" descr="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9C3ECD-9D5B-4870-97F6-2EB8B36FA1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D63E71D-002B-46C4-95C3-FC695D381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767263" cy="582613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hlink"/>
                </a:solidFill>
              </a:rPr>
              <a:t>例</a:t>
            </a:r>
            <a:r>
              <a:rPr lang="en-US" altLang="zh-CN" sz="2400" b="1">
                <a:solidFill>
                  <a:schemeClr val="hlink"/>
                </a:solidFill>
              </a:rPr>
              <a:t>3.4</a:t>
            </a:r>
            <a:r>
              <a:rPr lang="zh-CN" altLang="en-US" sz="2400" b="1">
                <a:solidFill>
                  <a:schemeClr val="hlink"/>
                </a:solidFill>
              </a:rPr>
              <a:t>：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属性及</a:t>
            </a:r>
            <a:r>
              <a:rPr lang="zh-CN" altLang="en-US" sz="2400" b="1">
                <a:solidFill>
                  <a:schemeClr val="hlink"/>
                </a:solidFill>
              </a:rPr>
              <a:t>其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应用－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5/5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FB56827-D947-4B50-A017-312C663F54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990600"/>
            <a:ext cx="8153400" cy="5029200"/>
          </a:xfrm>
          <a:noFill/>
        </p:spPr>
        <p:txBody>
          <a:bodyPr/>
          <a:lstStyle/>
          <a:p>
            <a:pPr marL="0" indent="0" defTabSz="855663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	mov dx,offset v_word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宋体" panose="02010600030101010101" pitchFamily="2" charset="-122"/>
              </a:rPr>
              <a:t>	;</a:t>
            </a:r>
            <a:r>
              <a:rPr lang="zh-CN" altLang="en-US" sz="3200">
                <a:latin typeface="宋体" panose="02010600030101010101" pitchFamily="2" charset="-122"/>
              </a:rPr>
              <a:t>显示结果：</a:t>
            </a:r>
            <a:r>
              <a:rPr lang="en-US" altLang="zh-CN" sz="3200">
                <a:latin typeface="宋体" panose="02010600030101010101" pitchFamily="2" charset="-122"/>
              </a:rPr>
              <a:t>1357??????????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	mov ah,9</a:t>
            </a:r>
          </a:p>
          <a:p>
            <a:pPr marL="0" indent="0" defTabSz="855663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	int 21h</a:t>
            </a:r>
          </a:p>
        </p:txBody>
      </p:sp>
      <p:grpSp>
        <p:nvGrpSpPr>
          <p:cNvPr id="194564" name="Group 4">
            <a:extLst>
              <a:ext uri="{FF2B5EF4-FFF2-40B4-BE49-F238E27FC236}">
                <a16:creationId xmlns:a16="http://schemas.microsoft.com/office/drawing/2014/main" id="{51737A7B-68BB-49DF-861D-66E8B3ADB172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92175" name="Rectangle 5">
              <a:extLst>
                <a:ext uri="{FF2B5EF4-FFF2-40B4-BE49-F238E27FC236}">
                  <a16:creationId xmlns:a16="http://schemas.microsoft.com/office/drawing/2014/main" id="{8E45FF65-C616-42DF-B985-C4864E4371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6" name="Rectangle 6">
              <a:extLst>
                <a:ext uri="{FF2B5EF4-FFF2-40B4-BE49-F238E27FC236}">
                  <a16:creationId xmlns:a16="http://schemas.microsoft.com/office/drawing/2014/main" id="{1A733EED-6F75-44B0-B295-B28D82BE24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567" name="Group 7">
            <a:extLst>
              <a:ext uri="{FF2B5EF4-FFF2-40B4-BE49-F238E27FC236}">
                <a16:creationId xmlns:a16="http://schemas.microsoft.com/office/drawing/2014/main" id="{531CB24C-08E1-4F5A-8E6B-7FB924D4218C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92173" name="Rectangle 8">
              <a:extLst>
                <a:ext uri="{FF2B5EF4-FFF2-40B4-BE49-F238E27FC236}">
                  <a16:creationId xmlns:a16="http://schemas.microsoft.com/office/drawing/2014/main" id="{D343C536-85F3-4C6B-908A-12B59E8FA2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4" name="Rectangle 9">
              <a:extLst>
                <a:ext uri="{FF2B5EF4-FFF2-40B4-BE49-F238E27FC236}">
                  <a16:creationId xmlns:a16="http://schemas.microsoft.com/office/drawing/2014/main" id="{8A3C924B-BEFB-4D20-B9AA-484AED84E7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570" name="Group 10">
            <a:extLst>
              <a:ext uri="{FF2B5EF4-FFF2-40B4-BE49-F238E27FC236}">
                <a16:creationId xmlns:a16="http://schemas.microsoft.com/office/drawing/2014/main" id="{ADA16888-B11D-41A9-B9DE-0114224B0F9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92171" name="Rectangle 11">
              <a:extLst>
                <a:ext uri="{FF2B5EF4-FFF2-40B4-BE49-F238E27FC236}">
                  <a16:creationId xmlns:a16="http://schemas.microsoft.com/office/drawing/2014/main" id="{2B702E49-0ACF-45D6-BFB6-7DEDBB267B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2" name="Rectangle 12">
              <a:extLst>
                <a:ext uri="{FF2B5EF4-FFF2-40B4-BE49-F238E27FC236}">
                  <a16:creationId xmlns:a16="http://schemas.microsoft.com/office/drawing/2014/main" id="{28AD49D1-807E-4B96-B773-D8645DDDFA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573" name="Group 13">
            <a:extLst>
              <a:ext uri="{FF2B5EF4-FFF2-40B4-BE49-F238E27FC236}">
                <a16:creationId xmlns:a16="http://schemas.microsoft.com/office/drawing/2014/main" id="{650A43F3-F8AE-464F-A5D8-6B5BD519F385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92169" name="Rectangle 14">
              <a:extLst>
                <a:ext uri="{FF2B5EF4-FFF2-40B4-BE49-F238E27FC236}">
                  <a16:creationId xmlns:a16="http://schemas.microsoft.com/office/drawing/2014/main" id="{A4543181-5EC0-48DE-B9D4-47A99265B7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70" name="Rectangle 15">
              <a:extLst>
                <a:ext uri="{FF2B5EF4-FFF2-40B4-BE49-F238E27FC236}">
                  <a16:creationId xmlns:a16="http://schemas.microsoft.com/office/drawing/2014/main" id="{78DB3A51-5F66-4979-865A-81A8237A4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  <p:pic>
        <p:nvPicPr>
          <p:cNvPr id="92168" name="Picture 16" descr="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7E09D6-61C6-4B23-8BC6-41A7E604B2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6286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>
            <a:extLst>
              <a:ext uri="{FF2B5EF4-FFF2-40B4-BE49-F238E27FC236}">
                <a16:creationId xmlns:a16="http://schemas.microsoft.com/office/drawing/2014/main" id="{A3FEA0A5-A5F8-4389-B740-8619B6357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0" y="76200"/>
            <a:ext cx="6019800" cy="615950"/>
          </a:xfrm>
        </p:spPr>
        <p:txBody>
          <a:bodyPr/>
          <a:lstStyle/>
          <a:p>
            <a:pPr eaLnBrk="1" hangingPunct="1"/>
            <a:r>
              <a:rPr lang="en-US" altLang="zh-CN"/>
              <a:t>3.3  </a:t>
            </a:r>
            <a:r>
              <a:rPr lang="zh-CN" altLang="en-US"/>
              <a:t>程序段的定义和属性</a:t>
            </a:r>
          </a:p>
        </p:txBody>
      </p:sp>
      <p:sp>
        <p:nvSpPr>
          <p:cNvPr id="93187" name="Rectangle 6">
            <a:extLst>
              <a:ext uri="{FF2B5EF4-FFF2-40B4-BE49-F238E27FC236}">
                <a16:creationId xmlns:a16="http://schemas.microsoft.com/office/drawing/2014/main" id="{338975FF-FF54-4C45-BF10-24E4BA089A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8058150" cy="4721225"/>
          </a:xfrm>
        </p:spPr>
        <p:txBody>
          <a:bodyPr/>
          <a:lstStyle/>
          <a:p>
            <a:pPr eaLnBrk="1" hangingPunct="1"/>
            <a:r>
              <a:rPr lang="zh-CN" altLang="en-US" sz="3200"/>
              <a:t>详述汇编语言程序格式的组成部分</a:t>
            </a:r>
          </a:p>
          <a:p>
            <a:pPr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200"/>
              <a:t>首先，简单了解</a:t>
            </a:r>
            <a:r>
              <a:rPr lang="en-US" altLang="zh-CN" sz="3200"/>
              <a:t>DOS</a:t>
            </a:r>
            <a:r>
              <a:rPr lang="zh-CN" altLang="en-US" sz="3200"/>
              <a:t>支持的</a:t>
            </a:r>
            <a:r>
              <a:rPr lang="en-US" altLang="zh-CN" sz="3200"/>
              <a:t>exe</a:t>
            </a:r>
            <a:r>
              <a:rPr lang="zh-CN" altLang="en-US" sz="3200"/>
              <a:t>程序和</a:t>
            </a:r>
            <a:r>
              <a:rPr lang="en-US" altLang="zh-CN" sz="3200"/>
              <a:t>com</a:t>
            </a:r>
            <a:r>
              <a:rPr lang="zh-CN" altLang="en-US" sz="3200"/>
              <a:t>程序</a:t>
            </a:r>
          </a:p>
          <a:p>
            <a:pPr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200"/>
              <a:t>其次，重点掌握简化段定义格式的各条伪指令</a:t>
            </a:r>
          </a:p>
          <a:p>
            <a:pPr eaLnBrk="1" hangingPunct="1">
              <a:buSzTx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200"/>
              <a:t>最后，理解完整段定义格式所包含的各种段属性</a:t>
            </a:r>
          </a:p>
        </p:txBody>
      </p:sp>
      <p:pic>
        <p:nvPicPr>
          <p:cNvPr id="93188" name="Picture 4" descr="0030">
            <a:extLst>
              <a:ext uri="{FF2B5EF4-FFF2-40B4-BE49-F238E27FC236}">
                <a16:creationId xmlns:a16="http://schemas.microsoft.com/office/drawing/2014/main" id="{1DA03393-615D-4979-950C-515A2AE4A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3" y="15875"/>
            <a:ext cx="101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>
            <a:extLst>
              <a:ext uri="{FF2B5EF4-FFF2-40B4-BE49-F238E27FC236}">
                <a16:creationId xmlns:a16="http://schemas.microsoft.com/office/drawing/2014/main" id="{4827A831-1E7C-41C6-81E6-1019B8DA2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助记符</a:t>
            </a:r>
          </a:p>
        </p:txBody>
      </p:sp>
      <p:sp>
        <p:nvSpPr>
          <p:cNvPr id="11267" name="Rectangle 10">
            <a:extLst>
              <a:ext uri="{FF2B5EF4-FFF2-40B4-BE49-F238E27FC236}">
                <a16:creationId xmlns:a16="http://schemas.microsoft.com/office/drawing/2014/main" id="{96D98FCA-260F-48ED-8212-F693BC399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73987" cy="3281362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硬指令助记符</a:t>
            </a:r>
            <a:r>
              <a:rPr lang="zh-CN" altLang="en-US" sz="3200"/>
              <a:t>可以是任何一条处理器指令，也可以是一条宏指令</a:t>
            </a:r>
          </a:p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伪指令助记符</a:t>
            </a:r>
            <a:r>
              <a:rPr lang="zh-CN" altLang="en-US" sz="3200"/>
              <a:t>将在本章和下章学习</a:t>
            </a:r>
          </a:p>
          <a:p>
            <a:pPr eaLnBrk="1" hangingPunct="1"/>
            <a:r>
              <a:rPr lang="zh-CN" altLang="en-US" sz="3200"/>
              <a:t>前一章引入的定义字节数据和字符串的</a:t>
            </a:r>
            <a:r>
              <a:rPr lang="en-US" altLang="zh-CN" sz="3200"/>
              <a:t>DB</a:t>
            </a:r>
            <a:r>
              <a:rPr lang="zh-CN" altLang="en-US" sz="3200"/>
              <a:t>就是伪指令</a:t>
            </a:r>
          </a:p>
        </p:txBody>
      </p:sp>
      <p:pic>
        <p:nvPicPr>
          <p:cNvPr id="11268" name="Picture 11" descr="0390">
            <a:extLst>
              <a:ext uri="{FF2B5EF4-FFF2-40B4-BE49-F238E27FC236}">
                <a16:creationId xmlns:a16="http://schemas.microsoft.com/office/drawing/2014/main" id="{33ADFC1E-99E4-44C8-BEC9-DCB4431EA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4124325"/>
            <a:ext cx="24892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8">
            <a:extLst>
              <a:ext uri="{FF2B5EF4-FFF2-40B4-BE49-F238E27FC236}">
                <a16:creationId xmlns:a16="http://schemas.microsoft.com/office/drawing/2014/main" id="{F6E91751-09F9-4BA2-B4BA-72097E87F4E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94215" name="Rectangle 9">
              <a:extLst>
                <a:ext uri="{FF2B5EF4-FFF2-40B4-BE49-F238E27FC236}">
                  <a16:creationId xmlns:a16="http://schemas.microsoft.com/office/drawing/2014/main" id="{DABCA26F-1E1D-4778-9B00-F950F3F3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94216" name="Picture 10" descr="minispir">
              <a:extLst>
                <a:ext uri="{FF2B5EF4-FFF2-40B4-BE49-F238E27FC236}">
                  <a16:creationId xmlns:a16="http://schemas.microsoft.com/office/drawing/2014/main" id="{2CE0B5BC-FA21-4069-8A2E-2505BF7CE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4211" name="Rectangle 3" descr="花束">
            <a:extLst>
              <a:ext uri="{FF2B5EF4-FFF2-40B4-BE49-F238E27FC236}">
                <a16:creationId xmlns:a16="http://schemas.microsoft.com/office/drawing/2014/main" id="{CB6F923B-7883-47B8-87F8-F6526B9DA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黑体" panose="02010609060101010101" pitchFamily="49" charset="-122"/>
              </a:rPr>
              <a:t>exe</a:t>
            </a:r>
            <a:r>
              <a:rPr lang="zh-CN" altLang="en-US" sz="2800"/>
              <a:t>程序</a:t>
            </a:r>
            <a:endParaRPr lang="zh-CN" altLang="en-US"/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33D7BA4F-41A5-449C-8BB5-8CFEC3C9A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762000"/>
            <a:ext cx="7775575" cy="5791200"/>
          </a:xfrm>
          <a:noFill/>
        </p:spPr>
        <p:txBody>
          <a:bodyPr/>
          <a:lstStyle/>
          <a:p>
            <a:pPr marL="0" indent="284163" eaLnBrk="1" hangingPunct="1">
              <a:buClr>
                <a:schemeClr val="bg2"/>
              </a:buClr>
              <a:buSzTx/>
            </a:pPr>
            <a:r>
              <a:rPr lang="zh-CN" altLang="en-US" sz="2800">
                <a:latin typeface="宋体" panose="02010600030101010101" pitchFamily="2" charset="-122"/>
              </a:rPr>
              <a:t>利用程序开发工具，通常将生成</a:t>
            </a:r>
            <a:r>
              <a:rPr lang="en-US" altLang="zh-CN" sz="2800">
                <a:latin typeface="宋体" panose="02010600030101010101" pitchFamily="2" charset="-122"/>
              </a:rPr>
              <a:t>EXE</a:t>
            </a:r>
            <a:r>
              <a:rPr lang="zh-CN" altLang="en-US" sz="2800">
                <a:latin typeface="宋体" panose="02010600030101010101" pitchFamily="2" charset="-122"/>
              </a:rPr>
              <a:t>结构的可执行程序（扩展名为</a:t>
            </a:r>
            <a:r>
              <a:rPr lang="en-US" altLang="zh-CN" sz="2800">
                <a:latin typeface="宋体" panose="02010600030101010101" pitchFamily="2" charset="-122"/>
              </a:rPr>
              <a:t>.EXE</a:t>
            </a:r>
            <a:r>
              <a:rPr lang="zh-CN" altLang="en-US" sz="2800">
                <a:latin typeface="宋体" panose="02010600030101010101" pitchFamily="2" charset="-122"/>
              </a:rPr>
              <a:t>的文件）</a:t>
            </a:r>
          </a:p>
          <a:p>
            <a:pPr marL="0" indent="284163" eaLnBrk="1" hangingPunct="1">
              <a:buClr>
                <a:schemeClr val="bg2"/>
              </a:buClr>
              <a:buSzTx/>
            </a:pPr>
            <a:r>
              <a:rPr lang="zh-CN" altLang="en-US" sz="2800">
                <a:latin typeface="宋体" panose="02010600030101010101" pitchFamily="2" charset="-122"/>
              </a:rPr>
              <a:t>它可以有独立的代码、数据和堆栈段，还可以有多个代码段或多个数据段，程序长度可以超过</a:t>
            </a:r>
            <a:r>
              <a:rPr lang="en-US" altLang="zh-CN" sz="2800">
                <a:latin typeface="宋体" panose="02010600030101010101" pitchFamily="2" charset="-122"/>
              </a:rPr>
              <a:t>64KB</a:t>
            </a:r>
            <a:r>
              <a:rPr lang="zh-CN" altLang="en-US" sz="2800">
                <a:latin typeface="宋体" panose="02010600030101010101" pitchFamily="2" charset="-122"/>
              </a:rPr>
              <a:t>，执行起始处可以任意指定</a:t>
            </a:r>
          </a:p>
          <a:p>
            <a:pPr marL="0" indent="284163" eaLnBrk="1" hangingPunct="1">
              <a:buClr>
                <a:schemeClr val="bg2"/>
              </a:buClr>
              <a:buSzTx/>
            </a:pPr>
            <a:r>
              <a:rPr lang="zh-CN" altLang="en-US" sz="2800">
                <a:latin typeface="宋体" panose="02010600030101010101" pitchFamily="2" charset="-122"/>
              </a:rPr>
              <a:t>当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  <a:r>
              <a:rPr lang="zh-CN" altLang="en-US" sz="2800">
                <a:latin typeface="宋体" panose="02010600030101010101" pitchFamily="2" charset="-122"/>
              </a:rPr>
              <a:t>装入或执行一个程序时，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  <a:r>
              <a:rPr lang="zh-CN" altLang="en-US" sz="2800">
                <a:latin typeface="宋体" panose="02010600030101010101" pitchFamily="2" charset="-122"/>
              </a:rPr>
              <a:t>确定当时主存最低的可用地址作为该程序的装入起始点。此点以下的区域称为程序段。在程序段内偏移</a:t>
            </a:r>
            <a:r>
              <a:rPr lang="en-US" altLang="zh-CN" sz="2800">
                <a:latin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</a:rPr>
              <a:t>处，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  <a:r>
              <a:rPr lang="zh-CN" altLang="en-US" sz="2800">
                <a:latin typeface="宋体" panose="02010600030101010101" pitchFamily="2" charset="-122"/>
              </a:rPr>
              <a:t>为该程序建立一个程序段前缀控制块</a:t>
            </a:r>
            <a:r>
              <a:rPr lang="en-US" altLang="zh-CN" sz="2800">
                <a:latin typeface="宋体" panose="02010600030101010101" pitchFamily="2" charset="-122"/>
              </a:rPr>
              <a:t>PSP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Program Segment Prefix</a:t>
            </a:r>
            <a:r>
              <a:rPr lang="zh-CN" altLang="en-US" sz="2800">
                <a:latin typeface="宋体" panose="02010600030101010101" pitchFamily="2" charset="-122"/>
              </a:rPr>
              <a:t>），它占</a:t>
            </a:r>
            <a:r>
              <a:rPr lang="en-US" altLang="zh-CN" sz="2800">
                <a:latin typeface="宋体" panose="02010600030101010101" pitchFamily="2" charset="-122"/>
              </a:rPr>
              <a:t>256</a:t>
            </a:r>
            <a:r>
              <a:rPr lang="zh-CN" altLang="en-US" sz="2800">
                <a:latin typeface="宋体" panose="02010600030101010101" pitchFamily="2" charset="-122"/>
              </a:rPr>
              <a:t>（</a:t>
            </a:r>
            <a:r>
              <a:rPr lang="en-US" altLang="zh-CN" sz="2800">
                <a:latin typeface="宋体" panose="02010600030101010101" pitchFamily="2" charset="-122"/>
              </a:rPr>
              <a:t>=100h</a:t>
            </a:r>
            <a:r>
              <a:rPr lang="zh-CN" altLang="en-US" sz="2800">
                <a:latin typeface="宋体" panose="02010600030101010101" pitchFamily="2" charset="-122"/>
              </a:rPr>
              <a:t>）个字节；而在偏移</a:t>
            </a:r>
            <a:r>
              <a:rPr lang="en-US" altLang="zh-CN" sz="2800">
                <a:latin typeface="宋体" panose="02010600030101010101" pitchFamily="2" charset="-122"/>
              </a:rPr>
              <a:t>100h</a:t>
            </a:r>
            <a:r>
              <a:rPr lang="zh-CN" altLang="en-US" sz="2800">
                <a:latin typeface="宋体" panose="02010600030101010101" pitchFamily="2" charset="-122"/>
              </a:rPr>
              <a:t>处才装入程序本身</a:t>
            </a:r>
            <a:endParaRPr lang="zh-CN" altLang="en-US" sz="2800"/>
          </a:p>
        </p:txBody>
      </p:sp>
      <p:sp>
        <p:nvSpPr>
          <p:cNvPr id="94213" name="Line 6">
            <a:extLst>
              <a:ext uri="{FF2B5EF4-FFF2-40B4-BE49-F238E27FC236}">
                <a16:creationId xmlns:a16="http://schemas.microsoft.com/office/drawing/2014/main" id="{B7F56183-6990-45A8-8C63-ACE0CD91EA8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WordArt 7">
            <a:hlinkClick r:id="rId4" action="ppaction://hlinksldjump"/>
            <a:extLst>
              <a:ext uri="{FF2B5EF4-FFF2-40B4-BE49-F238E27FC236}">
                <a16:creationId xmlns:a16="http://schemas.microsoft.com/office/drawing/2014/main" id="{B614443B-5751-4D61-9654-3AC822570BA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19925" y="5949950"/>
            <a:ext cx="1746250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12700">
                  <a:solidFill>
                    <a:srgbClr val="FFFFB9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91581" dir="3378596" algn="ctr" rotWithShape="0">
                    <a:schemeClr val="folHlink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内存映象</a:t>
            </a:r>
          </a:p>
        </p:txBody>
      </p:sp>
    </p:spTree>
  </p:cSld>
  <p:clrMapOvr>
    <a:masterClrMapping/>
  </p:clrMapOvr>
  <p:transition spd="slow"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6" descr="hy03_02">
            <a:extLst>
              <a:ext uri="{FF2B5EF4-FFF2-40B4-BE49-F238E27FC236}">
                <a16:creationId xmlns:a16="http://schemas.microsoft.com/office/drawing/2014/main" id="{5DF685DA-A3A3-42D2-82AC-C55BFC60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04813"/>
            <a:ext cx="8964613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Rectangle 2">
            <a:extLst>
              <a:ext uri="{FF2B5EF4-FFF2-40B4-BE49-F238E27FC236}">
                <a16:creationId xmlns:a16="http://schemas.microsoft.com/office/drawing/2014/main" id="{B03CE2E3-3764-4F78-B06A-E8C1F846E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" y="80963"/>
            <a:ext cx="3657600" cy="539750"/>
          </a:xfrm>
          <a:noFill/>
        </p:spPr>
        <p:txBody>
          <a:bodyPr/>
          <a:lstStyle/>
          <a:p>
            <a:pPr eaLnBrk="1" hangingPunct="1"/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</a:rPr>
              <a:t>exe</a:t>
            </a:r>
            <a:r>
              <a:rPr lang="zh-CN" altLang="en-US" sz="2400" u="sng">
                <a:solidFill>
                  <a:schemeClr val="accent2"/>
                </a:solidFill>
                <a:latin typeface="黑体" panose="02010609060101010101" pitchFamily="49" charset="-122"/>
              </a:rPr>
              <a:t>程序</a:t>
            </a:r>
            <a:r>
              <a:rPr lang="zh-CN" altLang="en-US" sz="2400" u="sng">
                <a:latin typeface="黑体" panose="02010609060101010101" pitchFamily="49" charset="-122"/>
              </a:rPr>
              <a:t>的内存映象图</a:t>
            </a:r>
            <a:endParaRPr lang="zh-CN" altLang="en-US" u="sng"/>
          </a:p>
        </p:txBody>
      </p:sp>
      <p:pic>
        <p:nvPicPr>
          <p:cNvPr id="95236" name="Picture 5" descr="14_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2B125B2-9008-48E6-875D-B644EAB5BD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8">
            <a:extLst>
              <a:ext uri="{FF2B5EF4-FFF2-40B4-BE49-F238E27FC236}">
                <a16:creationId xmlns:a16="http://schemas.microsoft.com/office/drawing/2014/main" id="{50EDDD3B-8251-4A56-8869-D70E1E47C25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96263" name="Rectangle 9">
              <a:extLst>
                <a:ext uri="{FF2B5EF4-FFF2-40B4-BE49-F238E27FC236}">
                  <a16:creationId xmlns:a16="http://schemas.microsoft.com/office/drawing/2014/main" id="{AEFEED32-FAA4-4743-BE6B-FE2EC4F98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96264" name="Picture 10" descr="minispir">
              <a:extLst>
                <a:ext uri="{FF2B5EF4-FFF2-40B4-BE49-F238E27FC236}">
                  <a16:creationId xmlns:a16="http://schemas.microsoft.com/office/drawing/2014/main" id="{68C84CBB-0691-468A-B9A6-480BE6AF8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6259" name="Rectangle 3" descr="花束">
            <a:extLst>
              <a:ext uri="{FF2B5EF4-FFF2-40B4-BE49-F238E27FC236}">
                <a16:creationId xmlns:a16="http://schemas.microsoft.com/office/drawing/2014/main" id="{47C0DFD5-2154-4607-884D-371CE9C4B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黑体" panose="02010609060101010101" pitchFamily="49" charset="-122"/>
              </a:rPr>
              <a:t>com</a:t>
            </a:r>
            <a:r>
              <a:rPr lang="zh-CN" altLang="en-US" sz="2800"/>
              <a:t>程序</a:t>
            </a:r>
            <a:endParaRPr lang="zh-CN" altLang="en-US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BB798466-5B31-4BC3-9553-C53240805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762000"/>
            <a:ext cx="7775575" cy="5791200"/>
          </a:xfrm>
          <a:noFill/>
        </p:spPr>
        <p:txBody>
          <a:bodyPr/>
          <a:lstStyle/>
          <a:p>
            <a:pPr marL="0" indent="384175" eaLnBrk="1" hangingPunct="1">
              <a:buClr>
                <a:schemeClr val="bg2"/>
              </a:buClr>
              <a:buSzTx/>
            </a:pPr>
            <a:r>
              <a:rPr lang="en-US" altLang="zh-CN" sz="2800">
                <a:latin typeface="宋体" panose="02010600030101010101" pitchFamily="2" charset="-122"/>
              </a:rPr>
              <a:t>COM</a:t>
            </a:r>
            <a:r>
              <a:rPr lang="zh-CN" altLang="en-US" sz="2800">
                <a:latin typeface="宋体" panose="02010600030101010101" pitchFamily="2" charset="-122"/>
              </a:rPr>
              <a:t>程序是一种将代码、数据和堆栈段合一的结构紧凑的程序，所有代码、数据都在一个逻辑段内，不超过</a:t>
            </a:r>
            <a:r>
              <a:rPr lang="en-US" altLang="zh-CN" sz="2800">
                <a:latin typeface="宋体" panose="02010600030101010101" pitchFamily="2" charset="-122"/>
              </a:rPr>
              <a:t>64KB</a:t>
            </a:r>
          </a:p>
          <a:p>
            <a:pPr marL="0" indent="384175" eaLnBrk="1" hangingPunct="1">
              <a:buClr>
                <a:schemeClr val="bg2"/>
              </a:buClr>
              <a:buSzTx/>
            </a:pPr>
            <a:r>
              <a:rPr lang="zh-CN" altLang="en-US" sz="2800">
                <a:latin typeface="宋体" panose="02010600030101010101" pitchFamily="2" charset="-122"/>
              </a:rPr>
              <a:t>在程序开发时，需要满足一定要求并采用相应参数才能正确生成</a:t>
            </a:r>
            <a:r>
              <a:rPr lang="en-US" altLang="zh-CN" sz="2800">
                <a:latin typeface="宋体" panose="02010600030101010101" pitchFamily="2" charset="-122"/>
              </a:rPr>
              <a:t>COM</a:t>
            </a:r>
            <a:r>
              <a:rPr lang="zh-CN" altLang="en-US" sz="2800">
                <a:latin typeface="宋体" panose="02010600030101010101" pitchFamily="2" charset="-122"/>
              </a:rPr>
              <a:t>结构的程序</a:t>
            </a:r>
          </a:p>
          <a:p>
            <a:pPr marL="0" indent="384175" eaLnBrk="1" hangingPunct="1">
              <a:buClr>
                <a:schemeClr val="bg2"/>
              </a:buClr>
              <a:buSzTx/>
            </a:pPr>
            <a:r>
              <a:rPr lang="en-US" altLang="zh-CN" sz="2800">
                <a:latin typeface="宋体" panose="02010600030101010101" pitchFamily="2" charset="-122"/>
              </a:rPr>
              <a:t>COM</a:t>
            </a:r>
            <a:r>
              <a:rPr lang="zh-CN" altLang="en-US" sz="2800">
                <a:latin typeface="宋体" panose="02010600030101010101" pitchFamily="2" charset="-122"/>
              </a:rPr>
              <a:t>文件存储在磁盘上是主存的完全影象，不包含重新定位的加载信息，与</a:t>
            </a:r>
            <a:r>
              <a:rPr lang="en-US" altLang="zh-CN" sz="2800">
                <a:latin typeface="宋体" panose="02010600030101010101" pitchFamily="2" charset="-122"/>
              </a:rPr>
              <a:t>EXE</a:t>
            </a:r>
            <a:r>
              <a:rPr lang="zh-CN" altLang="en-US" sz="2800">
                <a:latin typeface="宋体" panose="02010600030101010101" pitchFamily="2" charset="-122"/>
              </a:rPr>
              <a:t>文件相比其加载速度更快，占用的磁盘空间也少</a:t>
            </a:r>
          </a:p>
          <a:p>
            <a:pPr marL="0" indent="384175" eaLnBrk="1" hangingPunct="1">
              <a:buClr>
                <a:schemeClr val="bg2"/>
              </a:buClr>
              <a:buSzTx/>
            </a:pPr>
            <a:r>
              <a:rPr lang="zh-CN" altLang="en-US" sz="2800">
                <a:latin typeface="宋体" panose="02010600030101010101" pitchFamily="2" charset="-122"/>
              </a:rPr>
              <a:t>尽管</a:t>
            </a:r>
            <a:r>
              <a:rPr lang="en-US" altLang="zh-CN" sz="2800">
                <a:latin typeface="宋体" panose="02010600030101010101" pitchFamily="2" charset="-122"/>
              </a:rPr>
              <a:t>DOS</a:t>
            </a:r>
            <a:r>
              <a:rPr lang="zh-CN" altLang="en-US" sz="2800">
                <a:latin typeface="宋体" panose="02010600030101010101" pitchFamily="2" charset="-122"/>
              </a:rPr>
              <a:t>也为</a:t>
            </a:r>
            <a:r>
              <a:rPr lang="en-US" altLang="zh-CN" sz="2800">
                <a:latin typeface="宋体" panose="02010600030101010101" pitchFamily="2" charset="-122"/>
              </a:rPr>
              <a:t>COM</a:t>
            </a:r>
            <a:r>
              <a:rPr lang="zh-CN" altLang="en-US" sz="2800">
                <a:latin typeface="宋体" panose="02010600030101010101" pitchFamily="2" charset="-122"/>
              </a:rPr>
              <a:t>程序建立程序段前缀</a:t>
            </a:r>
            <a:r>
              <a:rPr lang="en-US" altLang="zh-CN" sz="2800">
                <a:latin typeface="宋体" panose="02010600030101010101" pitchFamily="2" charset="-122"/>
              </a:rPr>
              <a:t>PSP</a:t>
            </a:r>
            <a:r>
              <a:rPr lang="zh-CN" altLang="en-US" sz="2800">
                <a:latin typeface="宋体" panose="02010600030101010101" pitchFamily="2" charset="-122"/>
              </a:rPr>
              <a:t>，但由于两种文件结构不同，所以加载到主存后各段设置并不完全一样</a:t>
            </a:r>
          </a:p>
        </p:txBody>
      </p:sp>
      <p:sp>
        <p:nvSpPr>
          <p:cNvPr id="96261" name="Line 6">
            <a:extLst>
              <a:ext uri="{FF2B5EF4-FFF2-40B4-BE49-F238E27FC236}">
                <a16:creationId xmlns:a16="http://schemas.microsoft.com/office/drawing/2014/main" id="{B383A3DF-DE46-4778-BB47-00233E8AE6C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2" name="WordArt 7">
            <a:hlinkClick r:id="rId4" action="ppaction://hlinksldjump"/>
            <a:extLst>
              <a:ext uri="{FF2B5EF4-FFF2-40B4-BE49-F238E27FC236}">
                <a16:creationId xmlns:a16="http://schemas.microsoft.com/office/drawing/2014/main" id="{94198764-20D7-4B72-869E-6C8861239DD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164388" y="5867400"/>
            <a:ext cx="1674812" cy="514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>
                <a:ln w="12700">
                  <a:solidFill>
                    <a:srgbClr val="FFFFB9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91581" dir="3378596" algn="ctr" rotWithShape="0">
                    <a:schemeClr val="folHlink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内存映象</a:t>
            </a:r>
          </a:p>
        </p:txBody>
      </p:sp>
    </p:spTree>
  </p:cSld>
  <p:clrMapOvr>
    <a:masterClrMapping/>
  </p:clrMapOvr>
  <p:transition spd="slow"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6" descr="hy03_03">
            <a:extLst>
              <a:ext uri="{FF2B5EF4-FFF2-40B4-BE49-F238E27FC236}">
                <a16:creationId xmlns:a16="http://schemas.microsoft.com/office/drawing/2014/main" id="{1A9DAE8F-0FA9-49F5-A1AD-46DA6B45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69913"/>
            <a:ext cx="8964612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2">
            <a:extLst>
              <a:ext uri="{FF2B5EF4-FFF2-40B4-BE49-F238E27FC236}">
                <a16:creationId xmlns:a16="http://schemas.microsoft.com/office/drawing/2014/main" id="{2F82C326-08C5-4E9A-B660-1493F5756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288" y="76200"/>
            <a:ext cx="3744912" cy="654050"/>
          </a:xfrm>
          <a:noFill/>
        </p:spPr>
        <p:txBody>
          <a:bodyPr/>
          <a:lstStyle/>
          <a:p>
            <a:pPr eaLnBrk="1" hangingPunct="1"/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</a:rPr>
              <a:t>com</a:t>
            </a:r>
            <a:r>
              <a:rPr lang="zh-CN" altLang="en-US" sz="2400" u="sng">
                <a:solidFill>
                  <a:schemeClr val="accent2"/>
                </a:solidFill>
                <a:latin typeface="黑体" panose="02010609060101010101" pitchFamily="49" charset="-122"/>
              </a:rPr>
              <a:t>程序</a:t>
            </a:r>
            <a:r>
              <a:rPr lang="zh-CN" altLang="en-US" sz="2400" u="sng">
                <a:latin typeface="黑体" panose="02010609060101010101" pitchFamily="49" charset="-122"/>
              </a:rPr>
              <a:t>的内存映象图</a:t>
            </a:r>
            <a:endParaRPr lang="zh-CN" altLang="en-US" u="sng"/>
          </a:p>
        </p:txBody>
      </p:sp>
      <p:pic>
        <p:nvPicPr>
          <p:cNvPr id="97284" name="Picture 5" descr="14_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A959FBA-EFCC-4026-B3B2-F9081BAE17C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16663"/>
            <a:ext cx="51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CA7FFCB-1AF2-4498-A81F-2CBC360C6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7772400" cy="6148388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pPr marL="0" indent="0" defTabSz="939800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;example.asm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.model small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	.stack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	.data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在数据段定义数据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.code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	.startup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chemeClr val="hlink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在代码段填入指令序列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.exit 0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...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latin typeface="宋体" panose="02010600030101010101" pitchFamily="2" charset="-122"/>
              </a:rPr>
              <a:t>;</a:t>
            </a:r>
            <a:r>
              <a:rPr lang="zh-CN" altLang="en-US" sz="2800">
                <a:latin typeface="宋体" panose="02010600030101010101" pitchFamily="2" charset="-122"/>
              </a:rPr>
              <a:t>子程序代码</a:t>
            </a:r>
          </a:p>
          <a:p>
            <a:pPr marL="0" indent="0" defTabSz="939800" eaLnBrk="1" hangingPunct="1">
              <a:buFont typeface="Wingdings" panose="05000000000000000000" pitchFamily="2" charset="2"/>
              <a:buNone/>
              <a:tabLst>
                <a:tab pos="1336675" algn="l"/>
                <a:tab pos="3141663" algn="l"/>
              </a:tabLst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end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ADB9280-0E09-4D68-BBDE-80139319B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381000"/>
            <a:ext cx="2743200" cy="838200"/>
          </a:xfr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2800">
                <a:latin typeface="黑体" panose="02010609060101010101" pitchFamily="49" charset="-122"/>
              </a:rPr>
              <a:t>简化段定义格式</a:t>
            </a:r>
            <a:b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4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/>
              <a:t>MASM 6.x</a:t>
            </a:r>
            <a:r>
              <a:rPr lang="zh-CN" altLang="en-US" sz="2400"/>
              <a:t>支持</a:t>
            </a:r>
          </a:p>
        </p:txBody>
      </p:sp>
      <p:grpSp>
        <p:nvGrpSpPr>
          <p:cNvPr id="199684" name="Group 4">
            <a:extLst>
              <a:ext uri="{FF2B5EF4-FFF2-40B4-BE49-F238E27FC236}">
                <a16:creationId xmlns:a16="http://schemas.microsoft.com/office/drawing/2014/main" id="{84B626FC-7030-4022-93FF-4FFC79DC9157}"/>
              </a:ext>
            </a:extLst>
          </p:cNvPr>
          <p:cNvGrpSpPr>
            <a:grpSpLocks/>
          </p:cNvGrpSpPr>
          <p:nvPr/>
        </p:nvGrpSpPr>
        <p:grpSpPr bwMode="auto">
          <a:xfrm>
            <a:off x="8793163" y="220663"/>
            <a:ext cx="198437" cy="6408737"/>
            <a:chOff x="5539" y="139"/>
            <a:chExt cx="125" cy="4037"/>
          </a:xfrm>
        </p:grpSpPr>
        <p:sp>
          <p:nvSpPr>
            <p:cNvPr id="98318" name="Rectangle 5">
              <a:extLst>
                <a:ext uri="{FF2B5EF4-FFF2-40B4-BE49-F238E27FC236}">
                  <a16:creationId xmlns:a16="http://schemas.microsoft.com/office/drawing/2014/main" id="{B5650ED7-B899-40ED-98DE-A3A862DFD4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 flipV="1">
              <a:off x="5621" y="139"/>
              <a:ext cx="43" cy="398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319" name="Rectangle 6">
              <a:extLst>
                <a:ext uri="{FF2B5EF4-FFF2-40B4-BE49-F238E27FC236}">
                  <a16:creationId xmlns:a16="http://schemas.microsoft.com/office/drawing/2014/main" id="{7208EEED-FE14-4A88-9D53-59B0491006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5539" y="240"/>
              <a:ext cx="49" cy="39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9687" name="Group 7">
            <a:extLst>
              <a:ext uri="{FF2B5EF4-FFF2-40B4-BE49-F238E27FC236}">
                <a16:creationId xmlns:a16="http://schemas.microsoft.com/office/drawing/2014/main" id="{1F70DF4E-210E-4A79-B9BC-0C9F129FE902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6477000"/>
            <a:ext cx="8686800" cy="228600"/>
            <a:chOff x="260" y="4080"/>
            <a:chExt cx="5472" cy="144"/>
          </a:xfrm>
        </p:grpSpPr>
        <p:sp>
          <p:nvSpPr>
            <p:cNvPr id="98316" name="Rectangle 8">
              <a:extLst>
                <a:ext uri="{FF2B5EF4-FFF2-40B4-BE49-F238E27FC236}">
                  <a16:creationId xmlns:a16="http://schemas.microsoft.com/office/drawing/2014/main" id="{B13CB557-9EED-4DCE-B663-22D919DA39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72" y="1368"/>
              <a:ext cx="48" cy="54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317" name="Rectangle 9">
              <a:extLst>
                <a:ext uri="{FF2B5EF4-FFF2-40B4-BE49-F238E27FC236}">
                  <a16:creationId xmlns:a16="http://schemas.microsoft.com/office/drawing/2014/main" id="{9AEDE866-BA44-4C4C-A6A1-AE3C938D6F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914" y="1522"/>
              <a:ext cx="48" cy="535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9690" name="Group 10">
            <a:extLst>
              <a:ext uri="{FF2B5EF4-FFF2-40B4-BE49-F238E27FC236}">
                <a16:creationId xmlns:a16="http://schemas.microsoft.com/office/drawing/2014/main" id="{7379B363-EAD8-400F-8C79-71444E40B878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6213"/>
            <a:ext cx="8745538" cy="161925"/>
            <a:chOff x="48" y="111"/>
            <a:chExt cx="5509" cy="102"/>
          </a:xfrm>
        </p:grpSpPr>
        <p:sp>
          <p:nvSpPr>
            <p:cNvPr id="98314" name="Rectangle 11">
              <a:extLst>
                <a:ext uri="{FF2B5EF4-FFF2-40B4-BE49-F238E27FC236}">
                  <a16:creationId xmlns:a16="http://schemas.microsoft.com/office/drawing/2014/main" id="{B67E9E5B-9851-440C-8309-20567C0AB9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853" y="-2491"/>
              <a:ext cx="37" cy="5371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315" name="Rectangle 12">
              <a:extLst>
                <a:ext uri="{FF2B5EF4-FFF2-40B4-BE49-F238E27FC236}">
                  <a16:creationId xmlns:a16="http://schemas.microsoft.com/office/drawing/2014/main" id="{183BFB17-DF5A-42BD-BAAC-5E5454D6E3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784" y="-2625"/>
              <a:ext cx="38" cy="550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9693" name="Group 13">
            <a:extLst>
              <a:ext uri="{FF2B5EF4-FFF2-40B4-BE49-F238E27FC236}">
                <a16:creationId xmlns:a16="http://schemas.microsoft.com/office/drawing/2014/main" id="{5224DBC4-21BE-41E0-A744-E220A22164A8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230188"/>
            <a:ext cx="203200" cy="6503987"/>
            <a:chOff x="112" y="145"/>
            <a:chExt cx="128" cy="4097"/>
          </a:xfrm>
        </p:grpSpPr>
        <p:sp>
          <p:nvSpPr>
            <p:cNvPr id="98312" name="Rectangle 14">
              <a:extLst>
                <a:ext uri="{FF2B5EF4-FFF2-40B4-BE49-F238E27FC236}">
                  <a16:creationId xmlns:a16="http://schemas.microsoft.com/office/drawing/2014/main" id="{CCD680C5-0F1A-42A0-B865-055E525154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" y="162"/>
              <a:ext cx="48" cy="408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313" name="Rectangle 15">
              <a:extLst>
                <a:ext uri="{FF2B5EF4-FFF2-40B4-BE49-F238E27FC236}">
                  <a16:creationId xmlns:a16="http://schemas.microsoft.com/office/drawing/2014/main" id="{60D86273-4705-4B11-AFF0-A2B8B9D95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45"/>
              <a:ext cx="48" cy="394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1C88AE0-10A5-48D3-8F33-CC44C6740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32350" y="76200"/>
            <a:ext cx="2979738" cy="295275"/>
          </a:xfrm>
          <a:gradFill rotWithShape="0">
            <a:gsLst>
              <a:gs pos="0">
                <a:schemeClr val="accent1"/>
              </a:gs>
              <a:gs pos="100000">
                <a:srgbClr val="E9DB8F"/>
              </a:gs>
            </a:gsLst>
            <a:path path="rect">
              <a:fillToRect l="100000" b="100000"/>
            </a:path>
          </a:gradFill>
        </p:spPr>
        <p:txBody>
          <a:bodyPr/>
          <a:lstStyle/>
          <a:p>
            <a:pPr algn="r" eaLnBrk="1" hangingPunct="1"/>
            <a:r>
              <a:rPr lang="zh-CN" altLang="en-US" sz="2000">
                <a:solidFill>
                  <a:schemeClr val="accent2"/>
                </a:solidFill>
              </a:rPr>
              <a:t>存储模型伪指令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427CACB-7C2B-429E-A707-6FE9F02D3A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457200"/>
            <a:ext cx="4800600" cy="639763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00FF"/>
                </a:solidFill>
                <a:latin typeface="宋体" panose="02010600030101010101" pitchFamily="2" charset="-122"/>
              </a:rPr>
              <a:t>.MODEL </a:t>
            </a:r>
            <a:r>
              <a:rPr lang="zh-CN" altLang="en-US" sz="3600">
                <a:solidFill>
                  <a:srgbClr val="0000FF"/>
                </a:solidFill>
                <a:latin typeface="宋体" panose="02010600030101010101" pitchFamily="2" charset="-122"/>
              </a:rPr>
              <a:t>存储模型</a:t>
            </a:r>
            <a:endParaRPr lang="zh-CN" altLang="en-US" sz="3600">
              <a:solidFill>
                <a:srgbClr val="FF3300"/>
              </a:solidFill>
            </a:endParaRP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3F588F80-6705-44FD-BCA1-BB6834E4940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406525"/>
            <a:ext cx="8443913" cy="4994275"/>
          </a:xfrm>
          <a:noFill/>
        </p:spPr>
        <p:txBody>
          <a:bodyPr/>
          <a:lstStyle/>
          <a:p>
            <a:pPr marL="0" indent="390525" eaLnBrk="1" hangingPunct="1">
              <a:tabLst>
                <a:tab pos="3810000" algn="l"/>
              </a:tabLst>
            </a:pPr>
            <a:r>
              <a:rPr lang="zh-CN" altLang="en-US" sz="3200"/>
              <a:t>使用简化段定义，必须有存储模型伪指令</a:t>
            </a:r>
          </a:p>
          <a:p>
            <a:pPr marL="0" indent="390525" eaLnBrk="1" hangingPunct="1">
              <a:tabLst>
                <a:tab pos="3810000" algn="l"/>
              </a:tabLst>
            </a:pPr>
            <a:r>
              <a:rPr lang="en-US" altLang="zh-CN" sz="3200"/>
              <a:t>.model</a:t>
            </a:r>
            <a:r>
              <a:rPr lang="zh-CN" altLang="en-US" sz="3200"/>
              <a:t>语句必须位于所有段定义语句之前</a:t>
            </a:r>
          </a:p>
          <a:p>
            <a:pPr marL="0" indent="390525" eaLnBrk="1" hangingPunct="1">
              <a:tabLst>
                <a:tab pos="3810000" algn="l"/>
              </a:tabLst>
            </a:pPr>
            <a:r>
              <a:rPr lang="zh-CN" altLang="en-US" sz="3200"/>
              <a:t>存储模型决定一个程序的规模，确定进行子程序调用、指令转移和数据访问的缺省属性</a:t>
            </a:r>
          </a:p>
          <a:p>
            <a:pPr marL="0" indent="390525" eaLnBrk="1" hangingPunct="1">
              <a:tabLst>
                <a:tab pos="3810000" algn="l"/>
              </a:tabLst>
            </a:pPr>
            <a:r>
              <a:rPr lang="en-US" altLang="zh-CN" sz="3200"/>
              <a:t>MASM</a:t>
            </a:r>
            <a:r>
              <a:rPr lang="zh-CN" altLang="en-US" sz="3200"/>
              <a:t>有</a:t>
            </a:r>
            <a:r>
              <a:rPr lang="en-US" altLang="zh-CN" sz="3200"/>
              <a:t>7</a:t>
            </a:r>
            <a:r>
              <a:rPr lang="zh-CN" altLang="en-US" sz="3200"/>
              <a:t>种不同的存储模型：</a:t>
            </a:r>
          </a:p>
          <a:p>
            <a:pPr marL="1227138" lvl="1" indent="-274638" eaLnBrk="1" hangingPunct="1">
              <a:buFont typeface="Wingdings" panose="05000000000000000000" pitchFamily="2" charset="2"/>
              <a:buNone/>
              <a:tabLst>
                <a:tab pos="3810000" algn="l"/>
              </a:tabLst>
            </a:pPr>
            <a:r>
              <a:rPr lang="zh-CN" altLang="en-US" sz="2800"/>
              <a:t>①  </a:t>
            </a:r>
            <a:r>
              <a:rPr lang="en-US" altLang="zh-CN" sz="2800">
                <a:solidFill>
                  <a:schemeClr val="tx2"/>
                </a:solidFill>
              </a:rPr>
              <a:t>TINY</a:t>
            </a:r>
            <a:r>
              <a:rPr lang="en-US" altLang="zh-CN" sz="2800"/>
              <a:t>	②  </a:t>
            </a:r>
            <a:r>
              <a:rPr lang="en-US" altLang="zh-CN" sz="2800">
                <a:solidFill>
                  <a:schemeClr val="tx2"/>
                </a:solidFill>
              </a:rPr>
              <a:t>SMALL</a:t>
            </a:r>
          </a:p>
          <a:p>
            <a:pPr marL="1227138" lvl="1" indent="-274638" eaLnBrk="1" hangingPunct="1">
              <a:buFont typeface="Wingdings" panose="05000000000000000000" pitchFamily="2" charset="2"/>
              <a:buNone/>
              <a:tabLst>
                <a:tab pos="3810000" algn="l"/>
              </a:tabLst>
            </a:pPr>
            <a:r>
              <a:rPr lang="en-US" altLang="zh-CN" sz="2800"/>
              <a:t>③  COMPACT	④  MEDIUM</a:t>
            </a:r>
          </a:p>
          <a:p>
            <a:pPr marL="1227138" lvl="1" indent="-274638" eaLnBrk="1" hangingPunct="1">
              <a:buFont typeface="Wingdings" panose="05000000000000000000" pitchFamily="2" charset="2"/>
              <a:buNone/>
              <a:tabLst>
                <a:tab pos="3810000" algn="l"/>
              </a:tabLst>
            </a:pPr>
            <a:r>
              <a:rPr lang="en-US" altLang="zh-CN" sz="2800"/>
              <a:t>⑤  </a:t>
            </a:r>
            <a:r>
              <a:rPr lang="en-US" altLang="zh-CN" sz="2800">
                <a:solidFill>
                  <a:schemeClr val="tx2"/>
                </a:solidFill>
              </a:rPr>
              <a:t>LARGE</a:t>
            </a:r>
            <a:r>
              <a:rPr lang="en-US" altLang="zh-CN" sz="2800"/>
              <a:t>	⑥  HUGE</a:t>
            </a:r>
          </a:p>
          <a:p>
            <a:pPr marL="1227138" lvl="1" indent="-274638" eaLnBrk="1" hangingPunct="1">
              <a:buFont typeface="Wingdings" panose="05000000000000000000" pitchFamily="2" charset="2"/>
              <a:buNone/>
              <a:tabLst>
                <a:tab pos="3810000" algn="l"/>
              </a:tabLst>
            </a:pPr>
            <a:r>
              <a:rPr lang="en-US" altLang="zh-CN" sz="2800"/>
              <a:t>⑦  </a:t>
            </a:r>
            <a:r>
              <a:rPr lang="en-US" altLang="zh-CN" sz="2800">
                <a:solidFill>
                  <a:schemeClr val="tx2"/>
                </a:solidFill>
              </a:rPr>
              <a:t>FLAT</a:t>
            </a:r>
          </a:p>
        </p:txBody>
      </p:sp>
      <p:pic>
        <p:nvPicPr>
          <p:cNvPr id="99333" name="Picture 6" descr="BD15034_">
            <a:extLst>
              <a:ext uri="{FF2B5EF4-FFF2-40B4-BE49-F238E27FC236}">
                <a16:creationId xmlns:a16="http://schemas.microsoft.com/office/drawing/2014/main" id="{997C39BF-71D8-4C84-808C-9B2BA20D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685800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7">
            <a:extLst>
              <a:ext uri="{FF2B5EF4-FFF2-40B4-BE49-F238E27FC236}">
                <a16:creationId xmlns:a16="http://schemas.microsoft.com/office/drawing/2014/main" id="{2485BC34-433C-461A-9839-4CB125E3C66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00358" name="Rectangle 8">
              <a:extLst>
                <a:ext uri="{FF2B5EF4-FFF2-40B4-BE49-F238E27FC236}">
                  <a16:creationId xmlns:a16="http://schemas.microsoft.com/office/drawing/2014/main" id="{67469A10-FD84-4E8F-A8EB-341C32B5E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0359" name="Picture 9" descr="minispir">
              <a:extLst>
                <a:ext uri="{FF2B5EF4-FFF2-40B4-BE49-F238E27FC236}">
                  <a16:creationId xmlns:a16="http://schemas.microsoft.com/office/drawing/2014/main" id="{806F3FA7-B6B7-47CB-8B74-FC66EE3E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355" name="Rectangle 3" descr="花束">
            <a:extLst>
              <a:ext uri="{FF2B5EF4-FFF2-40B4-BE49-F238E27FC236}">
                <a16:creationId xmlns:a16="http://schemas.microsoft.com/office/drawing/2014/main" id="{63EDBA50-9879-4CE0-B7B4-D7F9A5D66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TINY</a:t>
            </a:r>
            <a:r>
              <a:rPr lang="zh-CN" altLang="en-US" sz="2800"/>
              <a:t>微型模型</a:t>
            </a:r>
            <a:endParaRPr lang="zh-CN" altLang="en-US"/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02F4398D-8A7D-4F58-AC93-1932E8598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7318375" cy="4724400"/>
          </a:xfrm>
          <a:noFill/>
        </p:spPr>
        <p:txBody>
          <a:bodyPr/>
          <a:lstStyle/>
          <a:p>
            <a:pPr marL="0" indent="384175" eaLnBrk="1" hangingPunct="1"/>
            <a:r>
              <a:rPr lang="zh-CN" altLang="en-US" sz="3200"/>
              <a:t>微型模型是</a:t>
            </a:r>
            <a:r>
              <a:rPr lang="en-US" altLang="zh-CN" sz="3200"/>
              <a:t>MASM 6.0</a:t>
            </a:r>
            <a:r>
              <a:rPr lang="zh-CN" altLang="en-US" sz="3200"/>
              <a:t>才引入的</a:t>
            </a: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FF"/>
                </a:solidFill>
              </a:rPr>
              <a:t>用于创建</a:t>
            </a:r>
            <a:r>
              <a:rPr lang="en-US" altLang="zh-CN" sz="3200">
                <a:solidFill>
                  <a:srgbClr val="0000FF"/>
                </a:solidFill>
              </a:rPr>
              <a:t>COM</a:t>
            </a:r>
            <a:r>
              <a:rPr lang="zh-CN" altLang="en-US" sz="3200">
                <a:solidFill>
                  <a:srgbClr val="0000FF"/>
                </a:solidFill>
              </a:rPr>
              <a:t>类型程序</a:t>
            </a:r>
            <a:endParaRPr lang="zh-CN" altLang="en-US" sz="3200"/>
          </a:p>
          <a:p>
            <a:pPr marL="0" indent="384175" eaLnBrk="1" hangingPunct="1"/>
            <a:r>
              <a:rPr lang="zh-CN" altLang="en-US" sz="3200">
                <a:latin typeface="宋体" panose="02010600030101010101" pitchFamily="2" charset="-122"/>
              </a:rPr>
              <a:t>用微型模型编写汇编语言程序时，所有的段地址寄存器都被设置为同一值</a:t>
            </a: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这意味着代码段、数据段、堆栈段都在同</a:t>
            </a: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一个段</a:t>
            </a:r>
            <a:r>
              <a:rPr lang="zh-CN" altLang="en-US" sz="3200">
                <a:latin typeface="宋体" panose="02010600030101010101" pitchFamily="2" charset="-122"/>
              </a:rPr>
              <a:t>内，</a:t>
            </a: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不大于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</a:rPr>
              <a:t>64KB</a:t>
            </a:r>
            <a:r>
              <a:rPr lang="zh-CN" altLang="en-US" sz="3200">
                <a:latin typeface="宋体" panose="02010600030101010101" pitchFamily="2" charset="-122"/>
              </a:rPr>
              <a:t>；访问操作数或指令都只需要使用</a:t>
            </a:r>
            <a:r>
              <a:rPr lang="en-US" altLang="zh-CN" sz="3200">
                <a:latin typeface="宋体" panose="02010600030101010101" pitchFamily="2" charset="-122"/>
              </a:rPr>
              <a:t>16</a:t>
            </a:r>
            <a:r>
              <a:rPr lang="zh-CN" altLang="en-US" sz="3200">
                <a:latin typeface="宋体" panose="02010600030101010101" pitchFamily="2" charset="-122"/>
              </a:rPr>
              <a:t>位偏移地址</a:t>
            </a:r>
          </a:p>
        </p:txBody>
      </p:sp>
      <p:sp>
        <p:nvSpPr>
          <p:cNvPr id="100357" name="Line 6">
            <a:extLst>
              <a:ext uri="{FF2B5EF4-FFF2-40B4-BE49-F238E27FC236}">
                <a16:creationId xmlns:a16="http://schemas.microsoft.com/office/drawing/2014/main" id="{6BF56689-4DB7-48A8-922B-360A130340DA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7">
            <a:extLst>
              <a:ext uri="{FF2B5EF4-FFF2-40B4-BE49-F238E27FC236}">
                <a16:creationId xmlns:a16="http://schemas.microsoft.com/office/drawing/2014/main" id="{FCB4CCC8-7F76-4DBC-9F35-1C11EA16AD9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01382" name="Rectangle 8">
              <a:extLst>
                <a:ext uri="{FF2B5EF4-FFF2-40B4-BE49-F238E27FC236}">
                  <a16:creationId xmlns:a16="http://schemas.microsoft.com/office/drawing/2014/main" id="{7291D0F8-4C46-4B6C-9F5A-F2E84440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1383" name="Picture 9" descr="minispir">
              <a:extLst>
                <a:ext uri="{FF2B5EF4-FFF2-40B4-BE49-F238E27FC236}">
                  <a16:creationId xmlns:a16="http://schemas.microsoft.com/office/drawing/2014/main" id="{8D8F342B-8469-4BAA-A592-DE7476A34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379" name="Rectangle 3" descr="花束">
            <a:extLst>
              <a:ext uri="{FF2B5EF4-FFF2-40B4-BE49-F238E27FC236}">
                <a16:creationId xmlns:a16="http://schemas.microsoft.com/office/drawing/2014/main" id="{14A708AB-F035-45F8-B131-1971257F6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SMALL</a:t>
            </a:r>
            <a:r>
              <a:rPr lang="zh-CN" altLang="en-US" sz="2800"/>
              <a:t>小型模型</a:t>
            </a:r>
            <a:endParaRPr lang="zh-CN" altLang="en-US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CC7B3B64-B6F7-4580-AB23-919E62A27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762000"/>
            <a:ext cx="7851775" cy="5567363"/>
          </a:xfrm>
          <a:noFill/>
        </p:spPr>
        <p:txBody>
          <a:bodyPr/>
          <a:lstStyle/>
          <a:p>
            <a:pPr marL="0" indent="384175" eaLnBrk="1" hangingPunct="1"/>
            <a:r>
              <a:rPr lang="zh-CN" altLang="en-US" sz="2800">
                <a:solidFill>
                  <a:srgbClr val="0000FF"/>
                </a:solidFill>
              </a:rPr>
              <a:t>一般的程序</a:t>
            </a:r>
            <a:r>
              <a:rPr lang="zh-CN" altLang="en-US" sz="2800"/>
              <a:t>（例如本书的绝大多数程序示例和习题）都</a:t>
            </a:r>
            <a:r>
              <a:rPr lang="zh-CN" altLang="en-US" sz="2800">
                <a:solidFill>
                  <a:srgbClr val="0000FF"/>
                </a:solidFill>
              </a:rPr>
              <a:t>可用这种模型</a:t>
            </a:r>
            <a:endParaRPr lang="zh-CN" altLang="en-US" sz="2800"/>
          </a:p>
          <a:p>
            <a:pPr marL="0" indent="384175" eaLnBrk="1" hangingPunct="1"/>
            <a:r>
              <a:rPr lang="zh-CN" altLang="en-US" sz="2800"/>
              <a:t>在小型模型下，一个程序至多</a:t>
            </a:r>
            <a:r>
              <a:rPr lang="zh-CN" altLang="en-US" sz="2800">
                <a:solidFill>
                  <a:srgbClr val="0000FF"/>
                </a:solidFill>
              </a:rPr>
              <a:t>只能有一个代码段和一个数据段</a:t>
            </a:r>
            <a:r>
              <a:rPr lang="zh-CN" altLang="en-US" sz="2800"/>
              <a:t>，每段不大于</a:t>
            </a:r>
            <a:r>
              <a:rPr lang="en-US" altLang="zh-CN" sz="2800"/>
              <a:t>64KB</a:t>
            </a: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这里的数据段是指数据段、堆栈段和附加段的总和，它们共用同一个段基址，总长度不可超过</a:t>
            </a:r>
            <a:r>
              <a:rPr lang="en-US" altLang="zh-CN" sz="2800"/>
              <a:t>64KB</a:t>
            </a:r>
            <a:r>
              <a:rPr lang="zh-CN" altLang="en-US" sz="2800"/>
              <a:t>；因此小模式下程序的最大长度为</a:t>
            </a:r>
            <a:r>
              <a:rPr lang="en-US" altLang="zh-CN" sz="2800"/>
              <a:t>128KB</a:t>
            </a: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访问操作数或指令都只需要使用</a:t>
            </a:r>
            <a:r>
              <a:rPr lang="en-US" altLang="zh-CN" sz="2800"/>
              <a:t>16</a:t>
            </a:r>
            <a:r>
              <a:rPr lang="zh-CN" altLang="en-US" sz="2800"/>
              <a:t>位偏移地址；这意味着诸如指令转移、程序调用以及数据访问等都是</a:t>
            </a:r>
            <a:r>
              <a:rPr lang="zh-CN" altLang="en-US" sz="2800">
                <a:solidFill>
                  <a:srgbClr val="0000FF"/>
                </a:solidFill>
              </a:rPr>
              <a:t>近属性（</a:t>
            </a:r>
            <a:r>
              <a:rPr lang="en-US" altLang="zh-CN" sz="2800">
                <a:solidFill>
                  <a:srgbClr val="0000FF"/>
                </a:solidFill>
              </a:rPr>
              <a:t>NEAR</a:t>
            </a:r>
            <a:r>
              <a:rPr lang="zh-CN" altLang="en-US" sz="2800">
                <a:solidFill>
                  <a:srgbClr val="0000FF"/>
                </a:solidFill>
              </a:rPr>
              <a:t>）</a:t>
            </a:r>
            <a:r>
              <a:rPr lang="zh-CN" altLang="en-US" sz="2800"/>
              <a:t>，即小型模型下的调用类型和数据指针缺省分别为近调用和近指针</a:t>
            </a:r>
            <a:endParaRPr lang="zh-CN" altLang="en-US" sz="3200"/>
          </a:p>
        </p:txBody>
      </p:sp>
      <p:sp>
        <p:nvSpPr>
          <p:cNvPr id="101381" name="Line 6">
            <a:extLst>
              <a:ext uri="{FF2B5EF4-FFF2-40B4-BE49-F238E27FC236}">
                <a16:creationId xmlns:a16="http://schemas.microsoft.com/office/drawing/2014/main" id="{1AEA1AFB-43DD-4545-A861-4755EFA5EBB4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7">
            <a:extLst>
              <a:ext uri="{FF2B5EF4-FFF2-40B4-BE49-F238E27FC236}">
                <a16:creationId xmlns:a16="http://schemas.microsoft.com/office/drawing/2014/main" id="{EC5B2842-19F9-4396-B0F9-421FC3F740C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02406" name="Rectangle 8">
              <a:extLst>
                <a:ext uri="{FF2B5EF4-FFF2-40B4-BE49-F238E27FC236}">
                  <a16:creationId xmlns:a16="http://schemas.microsoft.com/office/drawing/2014/main" id="{B205DCDF-6927-48EB-8A5C-2BF2C6627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2407" name="Picture 9" descr="minispir">
              <a:extLst>
                <a:ext uri="{FF2B5EF4-FFF2-40B4-BE49-F238E27FC236}">
                  <a16:creationId xmlns:a16="http://schemas.microsoft.com/office/drawing/2014/main" id="{BEB1ECE4-1A11-4A76-9E7A-758818213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03" name="Rectangle 3" descr="花束">
            <a:extLst>
              <a:ext uri="{FF2B5EF4-FFF2-40B4-BE49-F238E27FC236}">
                <a16:creationId xmlns:a16="http://schemas.microsoft.com/office/drawing/2014/main" id="{3F729F1F-D775-442E-BA1A-9A9523BC4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COMPACT</a:t>
            </a:r>
            <a:r>
              <a:rPr lang="zh-CN" altLang="en-US" sz="2800"/>
              <a:t>紧凑模型</a:t>
            </a:r>
            <a:endParaRPr lang="zh-CN" altLang="en-US"/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FE75CD54-147C-4EEC-9810-1E44B7D0B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949325"/>
            <a:ext cx="7467600" cy="4135438"/>
          </a:xfrm>
          <a:noFill/>
        </p:spPr>
        <p:txBody>
          <a:bodyPr/>
          <a:lstStyle/>
          <a:p>
            <a:pPr marL="0" indent="384175" eaLnBrk="1" hangingPunct="1"/>
            <a:r>
              <a:rPr lang="zh-CN" altLang="en-US" sz="3200">
                <a:solidFill>
                  <a:srgbClr val="0000FF"/>
                </a:solidFill>
              </a:rPr>
              <a:t>适合于数据量大但代码量小的程序</a:t>
            </a:r>
            <a:endParaRPr lang="zh-CN" altLang="en-US" sz="3200"/>
          </a:p>
          <a:p>
            <a:pPr marL="0" indent="384175" eaLnBrk="1" hangingPunct="1"/>
            <a:r>
              <a:rPr lang="zh-CN" altLang="en-US" sz="3200">
                <a:latin typeface="宋体" panose="02010600030101010101" pitchFamily="2" charset="-122"/>
              </a:rPr>
              <a:t>紧凑模型下，</a:t>
            </a: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代码段</a:t>
            </a:r>
            <a:r>
              <a:rPr lang="zh-CN" altLang="en-US" sz="3200">
                <a:latin typeface="宋体" panose="02010600030101010101" pitchFamily="2" charset="-122"/>
              </a:rPr>
              <a:t>被限制在</a:t>
            </a: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sz="3200">
                <a:latin typeface="宋体" panose="02010600030101010101" pitchFamily="2" charset="-122"/>
              </a:rPr>
              <a:t>不大于</a:t>
            </a:r>
            <a:r>
              <a:rPr lang="en-US" altLang="zh-CN" sz="3200">
                <a:latin typeface="宋体" panose="02010600030101010101" pitchFamily="2" charset="-122"/>
              </a:rPr>
              <a:t>64KB</a:t>
            </a:r>
            <a:r>
              <a:rPr lang="zh-CN" altLang="en-US" sz="3200">
                <a:latin typeface="宋体" panose="02010600030101010101" pitchFamily="2" charset="-122"/>
              </a:rPr>
              <a:t>的段内；而</a:t>
            </a:r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数据段则可以有多个</a:t>
            </a:r>
            <a:r>
              <a:rPr lang="zh-CN" altLang="en-US" sz="3200">
                <a:latin typeface="宋体" panose="02010600030101010101" pitchFamily="2" charset="-122"/>
              </a:rPr>
              <a:t>，超过</a:t>
            </a:r>
            <a:r>
              <a:rPr lang="en-US" altLang="zh-CN" sz="3200">
                <a:latin typeface="宋体" panose="02010600030101010101" pitchFamily="2" charset="-122"/>
              </a:rPr>
              <a:t>64KB</a:t>
            </a: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这种模型下的调用类型缺省仍为近调用；而数据指针缺省为远（</a:t>
            </a:r>
            <a:r>
              <a:rPr lang="en-US" altLang="zh-CN" sz="3200">
                <a:latin typeface="宋体" panose="02010600030101010101" pitchFamily="2" charset="-122"/>
              </a:rPr>
              <a:t>FAR</a:t>
            </a:r>
            <a:r>
              <a:rPr lang="zh-CN" altLang="en-US" sz="3200">
                <a:latin typeface="宋体" panose="02010600030101010101" pitchFamily="2" charset="-122"/>
              </a:rPr>
              <a:t>）指针，因为必须用段地址来区别多个数据段</a:t>
            </a:r>
          </a:p>
        </p:txBody>
      </p:sp>
      <p:sp>
        <p:nvSpPr>
          <p:cNvPr id="102405" name="Line 6">
            <a:extLst>
              <a:ext uri="{FF2B5EF4-FFF2-40B4-BE49-F238E27FC236}">
                <a16:creationId xmlns:a16="http://schemas.microsoft.com/office/drawing/2014/main" id="{326CD182-B7A1-41E6-946F-06E4DC5B2F99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B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7">
            <a:extLst>
              <a:ext uri="{FF2B5EF4-FFF2-40B4-BE49-F238E27FC236}">
                <a16:creationId xmlns:a16="http://schemas.microsoft.com/office/drawing/2014/main" id="{387DE9AD-B135-47C1-A45A-DDE1B3ED487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964613" cy="6858000"/>
            <a:chOff x="0" y="0"/>
            <a:chExt cx="5647" cy="4320"/>
          </a:xfrm>
        </p:grpSpPr>
        <p:sp>
          <p:nvSpPr>
            <p:cNvPr id="103430" name="Rectangle 8">
              <a:extLst>
                <a:ext uri="{FF2B5EF4-FFF2-40B4-BE49-F238E27FC236}">
                  <a16:creationId xmlns:a16="http://schemas.microsoft.com/office/drawing/2014/main" id="{41A3D353-585F-4A9F-B3B5-244B143BD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40"/>
              <a:ext cx="5352" cy="4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03431" name="Picture 9" descr="minispir">
              <a:extLst>
                <a:ext uri="{FF2B5EF4-FFF2-40B4-BE49-F238E27FC236}">
                  <a16:creationId xmlns:a16="http://schemas.microsoft.com/office/drawing/2014/main" id="{11080168-E550-4A4C-AC3A-54A2BD81C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6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427" name="Rectangle 3" descr="花束">
            <a:extLst>
              <a:ext uri="{FF2B5EF4-FFF2-40B4-BE49-F238E27FC236}">
                <a16:creationId xmlns:a16="http://schemas.microsoft.com/office/drawing/2014/main" id="{855C5EE4-ADF2-4846-B517-198347000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62825" cy="457200"/>
          </a:xfrm>
          <a:blipFill dpi="0" rotWithShape="0">
            <a:blip r:embed="rId3"/>
            <a:srcRect/>
            <a:tile tx="0" ty="0" sx="100000" sy="100000" flip="none" algn="tl"/>
          </a:blip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MEDIUM</a:t>
            </a:r>
            <a:r>
              <a:rPr lang="zh-CN" altLang="en-US" sz="2800"/>
              <a:t>中型模型</a:t>
            </a:r>
            <a:endParaRPr lang="zh-CN" altLang="en-US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DD4D1934-0F64-4F7D-8C2E-C2B464F14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625" y="1100138"/>
            <a:ext cx="7623175" cy="4586287"/>
          </a:xfrm>
          <a:noFill/>
        </p:spPr>
        <p:txBody>
          <a:bodyPr/>
          <a:lstStyle/>
          <a:p>
            <a:pPr marL="0" indent="384175" eaLnBrk="1" hangingPunct="1"/>
            <a:r>
              <a:rPr lang="zh-CN" altLang="en-US" sz="3200"/>
              <a:t>中型模型是与紧凑模型互补的模式</a:t>
            </a:r>
            <a:endParaRPr lang="zh-CN" altLang="en-US" sz="3200">
              <a:solidFill>
                <a:srgbClr val="0000FF"/>
              </a:solidFill>
            </a:endParaRP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FF"/>
                </a:solidFill>
              </a:rPr>
              <a:t>适合于数据量小但代码量大的程序</a:t>
            </a:r>
            <a:endParaRPr lang="zh-CN" altLang="en-US" sz="3200"/>
          </a:p>
          <a:p>
            <a:pPr marL="0" indent="384175" eaLnBrk="1" hangingPunct="1"/>
            <a:r>
              <a:rPr lang="zh-CN" altLang="en-US" sz="3200"/>
              <a:t>中型模型的</a:t>
            </a:r>
            <a:r>
              <a:rPr lang="zh-CN" altLang="en-US" sz="3200">
                <a:solidFill>
                  <a:srgbClr val="0000FF"/>
                </a:solidFill>
              </a:rPr>
              <a:t>代码段可以</a:t>
            </a:r>
            <a:r>
              <a:rPr lang="zh-CN" altLang="en-US" sz="3200"/>
              <a:t>超过</a:t>
            </a:r>
            <a:r>
              <a:rPr lang="en-US" altLang="zh-CN" sz="3200"/>
              <a:t>64KB</a:t>
            </a:r>
            <a:r>
              <a:rPr lang="zh-CN" altLang="en-US" sz="3200"/>
              <a:t>，</a:t>
            </a:r>
            <a:r>
              <a:rPr lang="zh-CN" altLang="en-US" sz="3200">
                <a:solidFill>
                  <a:srgbClr val="0000FF"/>
                </a:solidFill>
              </a:rPr>
              <a:t>有多个</a:t>
            </a:r>
            <a:r>
              <a:rPr lang="zh-CN" altLang="en-US" sz="3200"/>
              <a:t>；但</a:t>
            </a:r>
            <a:r>
              <a:rPr lang="zh-CN" altLang="en-US" sz="3200">
                <a:solidFill>
                  <a:srgbClr val="0000FF"/>
                </a:solidFill>
              </a:rPr>
              <a:t>数据段只能有一个</a:t>
            </a:r>
            <a:r>
              <a:rPr lang="zh-CN" altLang="en-US" sz="3200"/>
              <a:t>不大于</a:t>
            </a:r>
            <a:r>
              <a:rPr lang="en-US" altLang="zh-CN" sz="3200"/>
              <a:t>64KB</a:t>
            </a:r>
            <a:r>
              <a:rPr lang="zh-CN" altLang="en-US" sz="3200"/>
              <a:t>的段</a:t>
            </a:r>
          </a:p>
          <a:p>
            <a:pPr marL="0" indent="384175"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这种模型下的数据指针缺省为近指针；但调用类型缺省是远（</a:t>
            </a:r>
            <a:r>
              <a:rPr lang="en-US" altLang="zh-CN" sz="3200"/>
              <a:t>FAR</a:t>
            </a:r>
            <a:r>
              <a:rPr lang="zh-CN" altLang="en-US" sz="3200"/>
              <a:t>）调用，因为要利用段地址区别多个代码段</a:t>
            </a:r>
          </a:p>
        </p:txBody>
      </p:sp>
      <p:sp>
        <p:nvSpPr>
          <p:cNvPr id="103429" name="Line 6">
            <a:extLst>
              <a:ext uri="{FF2B5EF4-FFF2-40B4-BE49-F238E27FC236}">
                <a16:creationId xmlns:a16="http://schemas.microsoft.com/office/drawing/2014/main" id="{7BF733E4-98FE-4A7A-89C6-95447D4495C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016000" y="704850"/>
            <a:ext cx="7877175" cy="0"/>
          </a:xfrm>
          <a:prstGeom prst="line">
            <a:avLst/>
          </a:prstGeom>
          <a:noFill/>
          <a:ln w="9525">
            <a:solidFill>
              <a:srgbClr val="FFA3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推荐策略">
  <a:themeElements>
    <a:clrScheme name="推荐策略 2">
      <a:dk1>
        <a:srgbClr val="000000"/>
      </a:dk1>
      <a:lt1>
        <a:srgbClr val="FFFFFF"/>
      </a:lt1>
      <a:dk2>
        <a:srgbClr val="009900"/>
      </a:dk2>
      <a:lt2>
        <a:srgbClr val="CC0000"/>
      </a:lt2>
      <a:accent1>
        <a:srgbClr val="CC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E2E2AA"/>
      </a:accent5>
      <a:accent6>
        <a:srgbClr val="2D2DB9"/>
      </a:accent6>
      <a:hlink>
        <a:srgbClr val="000000"/>
      </a:hlink>
      <a:folHlink>
        <a:srgbClr val="808080"/>
      </a:folHlink>
    </a:clrScheme>
    <a:fontScheme name="推荐策略">
      <a:majorFont>
        <a:latin typeface="Tahoma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推荐策略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推荐策略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推荐策略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推荐策略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Data\Microsoft\Templates\推荐策略.pot</Template>
  <TotalTime>1704</TotalTime>
  <Words>6088</Words>
  <Application>Microsoft Office PowerPoint</Application>
  <PresentationFormat>全屏显示(4:3)</PresentationFormat>
  <Paragraphs>993</Paragraphs>
  <Slides>128</Slides>
  <Notes>3</Notes>
  <HiddenSlides>14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128</vt:i4>
      </vt:variant>
    </vt:vector>
  </HeadingPairs>
  <TitlesOfParts>
    <vt:vector size="139" baseType="lpstr">
      <vt:lpstr>Arial</vt:lpstr>
      <vt:lpstr>宋体</vt:lpstr>
      <vt:lpstr>Tahoma</vt:lpstr>
      <vt:lpstr>黑体</vt:lpstr>
      <vt:lpstr>Wingdings</vt:lpstr>
      <vt:lpstr>Times New Roman</vt:lpstr>
      <vt:lpstr>华文新魏</vt:lpstr>
      <vt:lpstr>仿宋_GB2312</vt:lpstr>
      <vt:lpstr>隶书</vt:lpstr>
      <vt:lpstr>Courier New</vt:lpstr>
      <vt:lpstr>推荐策略</vt:lpstr>
      <vt:lpstr>第 3 章</vt:lpstr>
      <vt:lpstr>教学重点</vt:lpstr>
      <vt:lpstr>硬指令和伪指令</vt:lpstr>
      <vt:lpstr>3.1  汇编语言程序的开发</vt:lpstr>
      <vt:lpstr>3.1.1 汇编语言程序的语句格式</vt:lpstr>
      <vt:lpstr>汇编语言语句实例</vt:lpstr>
      <vt:lpstr>标号、名字与标识符</vt:lpstr>
      <vt:lpstr>保留字</vt:lpstr>
      <vt:lpstr>助记符</vt:lpstr>
      <vt:lpstr>操作数与参数</vt:lpstr>
      <vt:lpstr>注释</vt:lpstr>
      <vt:lpstr>分隔符</vt:lpstr>
      <vt:lpstr>3.1.2  汇编语言的源程序框架</vt:lpstr>
      <vt:lpstr>汇编语言源程序</vt:lpstr>
      <vt:lpstr>简化段定义格式  MASM 6.x支持</vt:lpstr>
      <vt:lpstr>例3.1：简化段定义格式</vt:lpstr>
      <vt:lpstr>简化段定义格式  MASM 5.x支持</vt:lpstr>
      <vt:lpstr>完整段定义格式  MASM 5.x支持</vt:lpstr>
      <vt:lpstr>例3.1：完整段定义格式</vt:lpstr>
      <vt:lpstr>例3.1：完整段定义格式</vt:lpstr>
      <vt:lpstr>3.1.3 汇编语言程序的开发过程</vt:lpstr>
      <vt:lpstr>开发过程0：准备工作</vt:lpstr>
      <vt:lpstr>开发过程1：源程序的编辑</vt:lpstr>
      <vt:lpstr>开发过程2：源程序的汇编</vt:lpstr>
      <vt:lpstr>开发过程3：目标模块的连接</vt:lpstr>
      <vt:lpstr>汇编和连接的依次自动实现</vt:lpstr>
      <vt:lpstr>开发过程4：可执行程序的调试</vt:lpstr>
      <vt:lpstr>3.1.4  DOS系统功能调用</vt:lpstr>
      <vt:lpstr>功能调用的步骤</vt:lpstr>
      <vt:lpstr>输入输出类功能调用</vt:lpstr>
      <vt:lpstr>字符输出的功能调用</vt:lpstr>
      <vt:lpstr>字符输出：显示问号</vt:lpstr>
      <vt:lpstr>字符串输出的功能调用</vt:lpstr>
      <vt:lpstr>字符串输出：显示字符串</vt:lpstr>
      <vt:lpstr>字符输入的功能调用</vt:lpstr>
      <vt:lpstr>字符输入：判断按键</vt:lpstr>
      <vt:lpstr>字符串输入的功能调用</vt:lpstr>
      <vt:lpstr>缓冲区的定义</vt:lpstr>
      <vt:lpstr>字符串输入</vt:lpstr>
      <vt:lpstr>按键判断的功能调用</vt:lpstr>
      <vt:lpstr>按键判断：按任意键继续</vt:lpstr>
      <vt:lpstr>3.2  参数、变量和标号</vt:lpstr>
      <vt:lpstr>3.2.1  数值型参数</vt:lpstr>
      <vt:lpstr>1. 常数</vt:lpstr>
      <vt:lpstr>十进制常数</vt:lpstr>
      <vt:lpstr>十六进制常数</vt:lpstr>
      <vt:lpstr>二进制常数</vt:lpstr>
      <vt:lpstr>字符串常数</vt:lpstr>
      <vt:lpstr>符号常数</vt:lpstr>
      <vt:lpstr>符号常数实例</vt:lpstr>
      <vt:lpstr>2. 数值表达式</vt:lpstr>
      <vt:lpstr>运算符</vt:lpstr>
      <vt:lpstr>算术运算符</vt:lpstr>
      <vt:lpstr>逻辑运算符</vt:lpstr>
      <vt:lpstr>移位运算符</vt:lpstr>
      <vt:lpstr>关系运算符</vt:lpstr>
      <vt:lpstr>高低分离符</vt:lpstr>
      <vt:lpstr>地址型参数</vt:lpstr>
      <vt:lpstr>3.2.2  变量定义伪指令</vt:lpstr>
      <vt:lpstr>变量名</vt:lpstr>
      <vt:lpstr>初值表</vt:lpstr>
      <vt:lpstr>变量定义伪指令助记符</vt:lpstr>
      <vt:lpstr>定义字节单元伪指令DB</vt:lpstr>
      <vt:lpstr>字节单元定义实例</vt:lpstr>
      <vt:lpstr>字节变量的应用</vt:lpstr>
      <vt:lpstr>定义字单元伪指令DW</vt:lpstr>
      <vt:lpstr>字单元定义实例</vt:lpstr>
      <vt:lpstr>字变量和字常量</vt:lpstr>
      <vt:lpstr>定义双字单元伪指令DD</vt:lpstr>
      <vt:lpstr>其他数据单元定义伪指令</vt:lpstr>
      <vt:lpstr>例3.2：数据定义综合应用－1/2</vt:lpstr>
      <vt:lpstr>例3.2：数据定义综合应用－2/2</vt:lpstr>
      <vt:lpstr>例3.3：数据复制和显示－1/3</vt:lpstr>
      <vt:lpstr>例3.3：数据复制和显示－2/3</vt:lpstr>
      <vt:lpstr>例3.3：数据复制和显示－3/3</vt:lpstr>
      <vt:lpstr>定位伪指令</vt:lpstr>
      <vt:lpstr>3.2.3  变量和标号的属性</vt:lpstr>
      <vt:lpstr>地址操作符</vt:lpstr>
      <vt:lpstr>地址操作符实例</vt:lpstr>
      <vt:lpstr>类型操作符</vt:lpstr>
      <vt:lpstr>PTR操作符</vt:lpstr>
      <vt:lpstr>THIS操作符</vt:lpstr>
      <vt:lpstr>TYPE操作符</vt:lpstr>
      <vt:lpstr>例3.4：属性及其应用－1/5</vt:lpstr>
      <vt:lpstr>例3.4：属性及其应用－2/5</vt:lpstr>
      <vt:lpstr>例3.4：属性及其应用－3/5</vt:lpstr>
      <vt:lpstr>例3.4：属性及其应用－4/5</vt:lpstr>
      <vt:lpstr>例3.4：属性及其应用－5/5</vt:lpstr>
      <vt:lpstr>3.3  程序段的定义和属性</vt:lpstr>
      <vt:lpstr>exe程序</vt:lpstr>
      <vt:lpstr>exe程序的内存映象图</vt:lpstr>
      <vt:lpstr>com程序</vt:lpstr>
      <vt:lpstr>com程序的内存映象图</vt:lpstr>
      <vt:lpstr>简化段定义格式  MASM 6.x支持</vt:lpstr>
      <vt:lpstr>存储模型伪指令</vt:lpstr>
      <vt:lpstr>TINY微型模型</vt:lpstr>
      <vt:lpstr>SMALL小型模型</vt:lpstr>
      <vt:lpstr>COMPACT紧凑模型</vt:lpstr>
      <vt:lpstr>MEDIUM中型模型</vt:lpstr>
      <vt:lpstr>LARGE大型模型</vt:lpstr>
      <vt:lpstr>FLAT平展模型</vt:lpstr>
      <vt:lpstr>简化段定义伪指令</vt:lpstr>
      <vt:lpstr>堆栈段伪指令</vt:lpstr>
      <vt:lpstr>数据段伪指令</vt:lpstr>
      <vt:lpstr>代码段伪指令</vt:lpstr>
      <vt:lpstr>程序开始伪指令</vt:lpstr>
      <vt:lpstr>程序终止伪指令</vt:lpstr>
      <vt:lpstr>汇编结束伪指令</vt:lpstr>
      <vt:lpstr>com程序的编写</vt:lpstr>
      <vt:lpstr>例3.5：com程序</vt:lpstr>
      <vt:lpstr>COM程序格式  MASM 6.x支持</vt:lpstr>
      <vt:lpstr>完整段定义格式  MASM 5.x支持</vt:lpstr>
      <vt:lpstr>完整段定义伪指令</vt:lpstr>
      <vt:lpstr>段定位（align）属性</vt:lpstr>
      <vt:lpstr>段组合（combine）属性</vt:lpstr>
      <vt:lpstr>段字（use）属性</vt:lpstr>
      <vt:lpstr>段类别（class）属性</vt:lpstr>
      <vt:lpstr>指定段寄存器伪指令</vt:lpstr>
      <vt:lpstr>段组伪指令</vt:lpstr>
      <vt:lpstr>例题3.6－1/3</vt:lpstr>
      <vt:lpstr>例题3.6－2/3</vt:lpstr>
      <vt:lpstr>例题3.6－3/3</vt:lpstr>
      <vt:lpstr>段顺序伪指令</vt:lpstr>
      <vt:lpstr>例题3.7－1/2</vt:lpstr>
      <vt:lpstr>例题3.7－2/2</vt:lpstr>
      <vt:lpstr>简化段定义格式的段属性</vt:lpstr>
      <vt:lpstr>第3章 教学要求（1）</vt:lpstr>
      <vt:lpstr>第3章 教学要求（2）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汇编语言第3章</dc:title>
  <dc:creator>qxj</dc:creator>
  <cp:lastModifiedBy>Wang Zhengru</cp:lastModifiedBy>
  <cp:revision>67</cp:revision>
  <cp:lastPrinted>1601-01-01T00:00:00Z</cp:lastPrinted>
  <dcterms:created xsi:type="dcterms:W3CDTF">2002-07-02T07:48:12Z</dcterms:created>
  <dcterms:modified xsi:type="dcterms:W3CDTF">2019-11-18T07:03:41Z</dcterms:modified>
</cp:coreProperties>
</file>